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81" r:id="rId6"/>
    <p:sldId id="282" r:id="rId7"/>
    <p:sldId id="289" r:id="rId8"/>
    <p:sldId id="290" r:id="rId9"/>
    <p:sldId id="260" r:id="rId10"/>
    <p:sldId id="261" r:id="rId11"/>
    <p:sldId id="264" r:id="rId12"/>
    <p:sldId id="265" r:id="rId13"/>
    <p:sldId id="266" r:id="rId14"/>
    <p:sldId id="268" r:id="rId15"/>
    <p:sldId id="285" r:id="rId16"/>
    <p:sldId id="283" r:id="rId17"/>
    <p:sldId id="287" r:id="rId18"/>
    <p:sldId id="284" r:id="rId19"/>
    <p:sldId id="286" r:id="rId20"/>
    <p:sldId id="269" r:id="rId21"/>
    <p:sldId id="276" r:id="rId22"/>
    <p:sldId id="278" r:id="rId23"/>
    <p:sldId id="273" r:id="rId24"/>
    <p:sldId id="274" r:id="rId25"/>
    <p:sldId id="275" r:id="rId26"/>
    <p:sldId id="279" r:id="rId27"/>
    <p:sldId id="288" r:id="rId28"/>
    <p:sldId id="291" r:id="rId29"/>
    <p:sldId id="292" r:id="rId30"/>
    <p:sldId id="293" r:id="rId31"/>
    <p:sldId id="294" r:id="rId32"/>
    <p:sldId id="295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7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83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19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221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2153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51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75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2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7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96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18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0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18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07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62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033D1-74CB-45CE-AB9A-AC2BB32196CD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3A6D70-3143-4228-BF8C-823544C570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13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429492"/>
            <a:ext cx="8915399" cy="434789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MANAGEMENT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en-US" sz="3200" i="1" dirty="0">
                <a:solidFill>
                  <a:schemeClr val="tx1"/>
                </a:solidFill>
              </a:rPr>
              <a:t>"Management is, above all, a practice where art, science, and craft meet" - Henry </a:t>
            </a:r>
            <a:r>
              <a:rPr lang="en-US" sz="3200" i="1" dirty="0" err="1" smtClean="0">
                <a:solidFill>
                  <a:schemeClr val="tx1"/>
                </a:solidFill>
              </a:rPr>
              <a:t>Mintzberg</a:t>
            </a:r>
            <a:r>
              <a:rPr lang="uk-UA" sz="3200" i="1" dirty="0" smtClean="0">
                <a:solidFill>
                  <a:schemeClr val="tx1"/>
                </a:solidFill>
              </a:rPr>
              <a:t/>
            </a:r>
            <a:br>
              <a:rPr lang="uk-UA" sz="3200" i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540327"/>
            <a:ext cx="9911339" cy="5971309"/>
          </a:xfrm>
        </p:spPr>
        <p:txBody>
          <a:bodyPr>
            <a:normAutofit/>
          </a:bodyPr>
          <a:lstStyle/>
          <a:p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науки про менеджмент є: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засади управлінської діяльності;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управління організаціями;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 систем менеджменту. </a:t>
            </a:r>
            <a:endParaRPr lang="uk-UA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Суб'єктом менеджменту (суб'єктом управління)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працівники керуючої і керованої систем організації, їх професійний та кваліфікаційний рівень, ступінь виконання ними повноважень, обсяги відповідальності, а також взаємозв'язки в системі менеджменту</a:t>
            </a:r>
          </a:p>
          <a:p>
            <a:pPr algn="just"/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управлінської діяльності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особа, що реалізує управлінські відносини.</a:t>
            </a:r>
          </a:p>
        </p:txBody>
      </p:sp>
    </p:spTree>
    <p:extLst>
      <p:ext uri="{BB962C8B-B14F-4D97-AF65-F5344CB8AC3E}">
        <p14:creationId xmlns:p14="http://schemas.microsoft.com/office/powerpoint/2010/main" val="36723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509" y="775855"/>
            <a:ext cx="10293927" cy="554181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може розглядатися з різних позицій. Наприклад, Оксфордський словник англійської мови дає такі його тлумачення: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це спосіб та манера спілкування з людьми (працівниками).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це влада та мистецтво керівництва. 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це вміння й адміністративні навички організовувати ефективну роботу апарату (служб працівників). 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– це органи управління, адміністративні одиниці, служби і підрозділи. </a:t>
            </a:r>
          </a:p>
        </p:txBody>
      </p:sp>
    </p:spTree>
    <p:extLst>
      <p:ext uri="{BB962C8B-B14F-4D97-AF65-F5344CB8AC3E}">
        <p14:creationId xmlns:p14="http://schemas.microsoft.com/office/powerpoint/2010/main" val="270877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609600"/>
            <a:ext cx="10285412" cy="53016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менеджерів-практиків та вчених ще й досі не існує єдності поглядів щодо сутності менеджменту: 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менеджмент – це професія, орієнтована на практичне використання. Головне тут – реальний результат, який забезпечується накопиченим досвідом менеджера; 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менеджмент – це процес досягнення мети організації за допомогою інших людей (головне для менеджера – це мистецтво спілкування з людьми та керування ними); 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менеджмент – процес прийняття раціональних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2440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3782" y="595745"/>
            <a:ext cx="10340830" cy="572192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також трактується як сукупність принципів, методів, засобів, функцій і форм управління організаціями, установами з метою реалізації стратегічних планів, досягнення ефективності виробництва і збільшення прибутку.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 як розпорядників економічного життя суспільства. </a:t>
            </a: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широкому розумінні менеджмент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одночасно система наукових знань, мистецтва та досвіду, втілених у діяльність професійних управлінців для досягнення цілей організації шляхом використання праці, інтелекту та мотивів поведінки інших людей. </a:t>
            </a:r>
          </a:p>
          <a:p>
            <a:pPr>
              <a:spcBef>
                <a:spcPts val="0"/>
              </a:spcBef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4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2" y="1905000"/>
            <a:ext cx="10950430" cy="4006222"/>
          </a:xfrm>
        </p:spPr>
        <p:txBody>
          <a:bodyPr>
            <a:noAutofit/>
          </a:bodyPr>
          <a:lstStyle/>
          <a:p>
            <a:pPr marL="0" lvl="0" indent="0">
              <a:buClr>
                <a:srgbClr val="A53010"/>
              </a:buClr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1817" y="612845"/>
            <a:ext cx="97727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457200">
              <a:buClr>
                <a:srgbClr val="A53010"/>
              </a:buClr>
              <a:buFont typeface="Wingdings 3" charset="2"/>
              <a:buChar char=""/>
            </a:pP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вузькому прагматичному значенні сутність менеджменту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 за все сприймається з позицій системного підходу. Робота менеджерів полягає в тому, аби поєднати та скоординувати використання 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 ресурсів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 входу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цілей (елементів виходу) організації, що досягається у процесі виконання основних функцій менеджменту: </a:t>
            </a:r>
            <a:endParaRPr lang="uk-UA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uk-UA" sz="2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1)планування</a:t>
            </a: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2)організація; 3)мотивування; 4)контроль. </a:t>
            </a:r>
            <a:endParaRPr lang="uk-UA" sz="24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A53010"/>
              </a:buClr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Зазначені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менеджменту виконуються в певній послідовності, яка й утворює поняття </a:t>
            </a: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«цикл менеджменту». </a:t>
            </a:r>
            <a:endParaRPr lang="uk-UA" sz="24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57200">
              <a:buClr>
                <a:srgbClr val="A53010"/>
              </a:buClr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57200">
              <a:buClr>
                <a:srgbClr val="A53010"/>
              </a:buClr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прийняття рішень вважаються пов′язаними процесами, оскільки вони потрібні для реалізації всіх основних функцій.</a:t>
            </a:r>
          </a:p>
          <a:p>
            <a:pPr lvl="0" algn="just" defTabSz="457200">
              <a:buClr>
                <a:srgbClr val="A53010"/>
              </a:buClr>
            </a:pPr>
            <a:endParaRPr lang="uk-UA" sz="24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buClr>
                <a:srgbClr val="A53010"/>
              </a:buClr>
            </a:pPr>
            <a:endParaRPr lang="uk-UA" sz="2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0655" y="692727"/>
            <a:ext cx="10423957" cy="5218495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авдання, які повинен виконувати менеджмент для забезпечення ефективності діяльності організації: </a:t>
            </a:r>
          </a:p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визначення конкретної мети та місії організації незалежно від її типу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(суб’єкт господарювання підприємницької діяльності або державного сектору тощо); 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забезпечення продуктивності праці та орієнтація працівників на досягнення певного результату діяльності; 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управління впливом на суспільство та соціальною відповідальністю. 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9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054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 управління. Групи менеджерів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413164"/>
            <a:ext cx="10811885" cy="4498058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 „менеджер”, „бізнесмен”, „підприємець”. 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обіймає якусь постійну посаду, і в його підлеглості знаходиться та чи інша кількість виконавців.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ізнесмен, як правило, не займає ніякої постійної посади, у нього немає підлеглих. Бізнесмен – це насамперед ділова людина, що займається підприємницькою діяльністю, спрямованою на одержання прибутку, бере на себе ризик і несе при цьому відповідальність власним капіталом. 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Підприємець – це особа, яка вкладає власні засоби в організацію справи і бере на себе ризик, пов’язаний з його результатами, організацією нового підприємства з розробкою нової ідеї, нової товару, а також всю повну відповідальність за кінцеві результати діяльності.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58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36" y="803564"/>
            <a:ext cx="10174576" cy="5107658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Підприємець – це людина такого типу, яка готова йти на ризик, схильна до новаторства, примноження статків; регулює створення будь-чого нового, що має цінність; бере на себе фінансову, моральну та соціальну відповідальність; отримує грошовий дохід та особисте задоволення від своїх досягнень. 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– це управлінець ринкової орієнтації, функціями якого є активне впровадження ефективних умов господарювання, нововведення та досягнення науково-технічного прогресу, виважене врахування зміни в міжнародних відносинах, своєчасний вплив на кон’юнктуру і динаміку попиту та пропозиції, вміле перебудування виробничо-господарської діяльності враховуючи ринкові умови.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115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3" y="748145"/>
            <a:ext cx="10673339" cy="5163077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підприємством у наш час є дуже складною справою і потребує багатьох різнобічних знань.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 економіст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Мінцберг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виділяє такі види діяльності менеджерів: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керівник;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лідер;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 організації при зовнішніх контактах;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підприємець, який удосконалює виробництво;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ліквідатор порушень у діяльності організації тощо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33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484909"/>
            <a:ext cx="10867303" cy="5426313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Мінцберг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виділяє 10 ролей керівників (в різні періоди їх діяльності) в рамках трьох великих категорій </a:t>
            </a:r>
          </a:p>
          <a:p>
            <a:pPr marL="0" indent="0" algn="just"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1.Міжособові ролі: А) головний керівник; Б) лідер; В) зв’язкова ланка. </a:t>
            </a:r>
          </a:p>
          <a:p>
            <a:pPr marL="0" indent="0" algn="just"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2.Інформативні ролі: А)отримувач інформації; Б) розповсюджувач інформації; В) представник. </a:t>
            </a:r>
          </a:p>
          <a:p>
            <a:pPr marL="0" indent="0" algn="just"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3.Ролі, пов’язані з прийняттям рішень: А) підприємець; Б) ліквідатор порушень; В) розподілювач ресурсів; Г) ведучий переговори.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 ролі взаємозалежні і взаємодіють для створення єдиного цілого. </a:t>
            </a:r>
            <a:r>
              <a:rPr lang="uk-UA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Міжособові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ролі випливають з повноважень і статусу керівника в організації і охоплюють сферу його стосунків з людьми і вони можуть зробити керівника об’єктом нагромадження інформації, що дає можливість і одночасно змушує його відігравати інформаційні ролі й діяти в якості центру обробки інформації.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21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109" y="609599"/>
            <a:ext cx="9800503" cy="5818909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Менеджмент - це мистецтво досягнення цілей в умовах обмеженості ресурсів.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Террі</a:t>
            </a:r>
            <a:r>
              <a:rPr lang="uk-UA" dirty="0" smtClean="0">
                <a:solidFill>
                  <a:schemeClr val="tx1"/>
                </a:solidFill>
              </a:rPr>
              <a:t> Олександр Гібсон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Розгадуючи секрет успіху управлінців, варто дивитись не на рішення, а на спосіб, який дозволив до нього прийти. 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err="1" smtClean="0">
                <a:solidFill>
                  <a:schemeClr val="tx1"/>
                </a:solidFill>
              </a:rPr>
              <a:t>Джастін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Менкес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chemeClr val="tx1"/>
                </a:solidFill>
              </a:rPr>
              <a:t>Завдання успішного менеджменту – зробити організацію результативно</a:t>
            </a:r>
            <a:r>
              <a:rPr lang="uk-UA" b="1" i="1" dirty="0">
                <a:solidFill>
                  <a:schemeClr val="tx1"/>
                </a:solidFill>
              </a:rPr>
              <a:t>ю</a:t>
            </a:r>
            <a:r>
              <a:rPr lang="uk-UA" b="1" i="1" dirty="0" smtClean="0">
                <a:solidFill>
                  <a:schemeClr val="tx1"/>
                </a:solidFill>
              </a:rPr>
              <a:t> та ефективною в найближчій і довгостроковій перспективі</a:t>
            </a:r>
            <a:r>
              <a:rPr lang="en-US" b="1" i="1" dirty="0" smtClean="0">
                <a:solidFill>
                  <a:schemeClr val="tx1"/>
                </a:solidFill>
              </a:rPr>
              <a:t>.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smtClean="0">
                <a:solidFill>
                  <a:schemeClr val="tx1"/>
                </a:solidFill>
              </a:rPr>
              <a:t>І. </a:t>
            </a:r>
            <a:r>
              <a:rPr lang="uk-UA" dirty="0" err="1" smtClean="0">
                <a:solidFill>
                  <a:schemeClr val="tx1"/>
                </a:solidFill>
              </a:rPr>
              <a:t>Адізес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chemeClr val="tx1"/>
                </a:solidFill>
              </a:rPr>
              <a:t>«Качин</a:t>
            </a:r>
            <a:r>
              <a:rPr lang="uk-UA" b="1" i="1" dirty="0">
                <a:solidFill>
                  <a:schemeClr val="tx1"/>
                </a:solidFill>
              </a:rPr>
              <a:t>а</a:t>
            </a:r>
            <a:r>
              <a:rPr lang="uk-UA" b="1" i="1" dirty="0" smtClean="0">
                <a:solidFill>
                  <a:schemeClr val="tx1"/>
                </a:solidFill>
              </a:rPr>
              <a:t> теорія» менеджменту: пливуча по воді качка зовні здається спокійною і незворушною, але її лапки під водою працюють дуже-дуже швидко. </a:t>
            </a:r>
            <a:r>
              <a:rPr lang="uk-UA" dirty="0" smtClean="0">
                <a:solidFill>
                  <a:schemeClr val="tx1"/>
                </a:solidFill>
              </a:rPr>
              <a:t>- І. </a:t>
            </a:r>
            <a:r>
              <a:rPr lang="uk-UA" dirty="0" err="1" smtClean="0">
                <a:solidFill>
                  <a:schemeClr val="tx1"/>
                </a:solidFill>
              </a:rPr>
              <a:t>Адізес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chemeClr val="tx1"/>
                </a:solidFill>
              </a:rPr>
              <a:t>Найзначніше, що може робити менеджер, – це наймати придатних для справи нових працівників. </a:t>
            </a:r>
            <a:r>
              <a:rPr lang="uk-UA" dirty="0" smtClean="0">
                <a:solidFill>
                  <a:schemeClr val="tx1"/>
                </a:solidFill>
              </a:rPr>
              <a:t>- Лі </a:t>
            </a:r>
            <a:r>
              <a:rPr lang="uk-UA" dirty="0" err="1" smtClean="0">
                <a:solidFill>
                  <a:schemeClr val="tx1"/>
                </a:solidFill>
              </a:rPr>
              <a:t>Якокка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b="1" i="1" dirty="0" smtClean="0">
                <a:solidFill>
                  <a:schemeClr val="tx1"/>
                </a:solidFill>
              </a:rPr>
              <a:t>Все управління в кінцевому рахунку зводиться до стимулювання активності інших людей. </a:t>
            </a:r>
            <a:r>
              <a:rPr lang="uk-UA" dirty="0" smtClean="0">
                <a:solidFill>
                  <a:schemeClr val="tx1"/>
                </a:solidFill>
              </a:rPr>
              <a:t>- Лі </a:t>
            </a:r>
            <a:r>
              <a:rPr lang="uk-UA" dirty="0" err="1" smtClean="0">
                <a:solidFill>
                  <a:schemeClr val="tx1"/>
                </a:solidFill>
              </a:rPr>
              <a:t>Якокка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chemeClr val="tx1"/>
                </a:solidFill>
              </a:rPr>
              <a:t>Ефективний керівник концентрується на можливостях, а не на проблемах.</a:t>
            </a:r>
            <a:r>
              <a:rPr lang="uk-UA" dirty="0" smtClean="0">
                <a:solidFill>
                  <a:schemeClr val="tx1"/>
                </a:solidFill>
              </a:rPr>
              <a:t> - П. </a:t>
            </a:r>
            <a:r>
              <a:rPr lang="uk-UA" dirty="0" err="1" smtClean="0">
                <a:solidFill>
                  <a:schemeClr val="tx1"/>
                </a:solidFill>
              </a:rPr>
              <a:t>Друкер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b="1" i="1" dirty="0" smtClean="0">
                <a:solidFill>
                  <a:schemeClr val="tx1"/>
                </a:solidFill>
              </a:rPr>
              <a:t>Показник якості управління – звичайні люди, що роблять незвичайні речі. </a:t>
            </a:r>
            <a:r>
              <a:rPr lang="uk-UA" dirty="0" smtClean="0">
                <a:solidFill>
                  <a:schemeClr val="tx1"/>
                </a:solidFill>
              </a:rPr>
              <a:t>- П. </a:t>
            </a:r>
            <a:r>
              <a:rPr lang="uk-UA" dirty="0" err="1" smtClean="0">
                <a:solidFill>
                  <a:schemeClr val="tx1"/>
                </a:solidFill>
              </a:rPr>
              <a:t>Друкер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6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709" y="637309"/>
            <a:ext cx="10714903" cy="5273913"/>
          </a:xfrm>
        </p:spPr>
        <p:txBody>
          <a:bodyPr>
            <a:normAutofit fontScale="92500"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 процеси на підприємстві, які є об’єктом управління з боку менеджменту: 1) виробництво; 2) маркетинг; 3) фінанси; 4) робота з кадрами; 5) облік та аналіз господарської діяльності. 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 реалізації функцій менеджмент поділяють на такі види: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виробничий менеджмент; фінансовий менеджмент; менеджмент персоналу; інноваційний менеджмент; управління маркетингом. </a:t>
            </a:r>
          </a:p>
          <a:p>
            <a:pPr lvl="0">
              <a:buClr>
                <a:srgbClr val="A53010"/>
              </a:buClr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горизонтальний поділ праці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(призначення конкретних менеджерів для керівництва підрозділами) і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вертикальний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(координація управлінської роботи). Вертикальний поділ зумовлює створення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рівнів управління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технічний; управлінський; інституційний.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7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2436" y="651164"/>
            <a:ext cx="10022176" cy="526005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38556"/>
              </p:ext>
            </p:extLst>
          </p:nvPr>
        </p:nvGraphicFramePr>
        <p:xfrm>
          <a:off x="1482436" y="748146"/>
          <a:ext cx="985058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983">
                  <a:extLst>
                    <a:ext uri="{9D8B030D-6E8A-4147-A177-3AD203B41FA5}">
                      <a16:colId xmlns:a16="http://schemas.microsoft.com/office/drawing/2014/main" val="3329393111"/>
                    </a:ext>
                  </a:extLst>
                </a:gridCol>
                <a:gridCol w="3408218">
                  <a:extLst>
                    <a:ext uri="{9D8B030D-6E8A-4147-A177-3AD203B41FA5}">
                      <a16:colId xmlns:a16="http://schemas.microsoft.com/office/drawing/2014/main" val="1866689818"/>
                    </a:ext>
                  </a:extLst>
                </a:gridCol>
                <a:gridCol w="4059380">
                  <a:extLst>
                    <a:ext uri="{9D8B030D-6E8A-4147-A177-3AD203B41FA5}">
                      <a16:colId xmlns:a16="http://schemas.microsoft.com/office/drawing/2014/main" val="4157975009"/>
                    </a:ext>
                  </a:extLst>
                </a:gridCol>
              </a:tblGrid>
              <a:tr h="1704109">
                <a:tc>
                  <a:txBody>
                    <a:bodyPr/>
                    <a:lstStyle/>
                    <a:p>
                      <a:r>
                        <a:rPr lang="uk-UA" sz="20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Інституційний рівень</a:t>
                      </a:r>
                      <a:endParaRPr lang="uk-UA" sz="2000" i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Директор, заступники директора; президент компанії, віце-президенти; ректор, проректори та інші </a:t>
                      </a:r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Забезпечують інтереси та потреби власників, здійснюють стратегічне, тактовне та загальне керівництво, розробляють політику організації</a:t>
                      </a:r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62067"/>
                  </a:ext>
                </a:extLst>
              </a:tr>
              <a:tr h="498675">
                <a:tc>
                  <a:txBody>
                    <a:bodyPr/>
                    <a:lstStyle/>
                    <a:p>
                      <a:r>
                        <a:rPr lang="uk-UA" sz="20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Управлінський рівень</a:t>
                      </a:r>
                      <a:endParaRPr lang="uk-UA" sz="2000" i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Завідувач відділу, декан, начальник цеху, начальник відділу тощо </a:t>
                      </a:r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Забезпечують реалізацію політики функціонування організації, яка розроблена вищим керівництвом і відповідають за доведення більш детальних завдань до підрозділів та за їх виконання</a:t>
                      </a:r>
                    </a:p>
                    <a:p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461080"/>
                  </a:ext>
                </a:extLst>
              </a:tr>
              <a:tr h="498675">
                <a:tc>
                  <a:txBody>
                    <a:bodyPr/>
                    <a:lstStyle/>
                    <a:p>
                      <a:r>
                        <a:rPr lang="uk-UA" sz="20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Технічний рівень</a:t>
                      </a:r>
                      <a:endParaRPr lang="uk-UA" sz="2000" i="1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Майстер, начальник виробничої дільниці, завідувач бюро, завідувач кафедри, старший продавець тощо </a:t>
                      </a:r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Відповідають за донесення поставлених завдань до безпосередніх виконавців</a:t>
                      </a:r>
                    </a:p>
                    <a:p>
                      <a:endParaRPr lang="uk-UA" sz="20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246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8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1309" y="429492"/>
            <a:ext cx="8963891" cy="54171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4765" y="6068291"/>
            <a:ext cx="92825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сфер і рівнів менеджменту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0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1709" y="346363"/>
            <a:ext cx="9952903" cy="6026727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фахівець, який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займається управлінською діяльністю в конкретній галузі функціонування підприємства, обіймає постійну керівну посаду, наділений повноваженнями та ухвалює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їх межах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рішення.</a:t>
            </a:r>
          </a:p>
          <a:p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менеджер повинен володіти важливими якостями, які можна звести до чотирьох основних груп. </a:t>
            </a:r>
          </a:p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-ділові: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професіоналізм; здатність генерувати корисні ідеї, приймати нестандартні управлінські рішення, відповідальність; прагнення до професійного зростання; здатність до інновацій та розумного ризику тощо. </a:t>
            </a:r>
          </a:p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Адміністративно-організаційні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оперативність; уміння здійснювати стратегічний і тактичний контроль; уміння залежно від ситуації змінювати стиль управлінської діяльності; здатність стимулювати ініціативу; внутрішній контроль; вміння формувати єдину команду, здатність делегувати повноваження тощо.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1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5" y="512618"/>
            <a:ext cx="10119157" cy="53986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Соціально-психологічні: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управлінська культура; культура ділового спілкування; прагнення до лідерства і влади; уміння управляти своєю поведінкою і регулювати свій психічний стан; колегіальність; толерантність; оптимізм;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екстравертність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(спрямованість зусиль, енергії на зовнішній світ); чітко висловлювати свої думки та публічно виступати; здатність оптимізувати соціально-психологічний клімат у колективі, створювати психологічний комфорт; емоційна стійкість; уміння створювати та підтримувати свій імідж тощо. </a:t>
            </a:r>
          </a:p>
          <a:p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Моральні: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національна свідомість; інтелігентність; людяність; порядність; почуття обов'язку; громадянська позиція; готовність допомагати людям; чесність; повага до гідності людей тощо.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344237"/>
              </p:ext>
            </p:extLst>
          </p:nvPr>
        </p:nvGraphicFramePr>
        <p:xfrm>
          <a:off x="1330035" y="706582"/>
          <a:ext cx="10174578" cy="5960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289">
                  <a:extLst>
                    <a:ext uri="{9D8B030D-6E8A-4147-A177-3AD203B41FA5}">
                      <a16:colId xmlns:a16="http://schemas.microsoft.com/office/drawing/2014/main" val="1277410653"/>
                    </a:ext>
                  </a:extLst>
                </a:gridCol>
                <a:gridCol w="5087289">
                  <a:extLst>
                    <a:ext uri="{9D8B030D-6E8A-4147-A177-3AD203B41FA5}">
                      <a16:colId xmlns:a16="http://schemas.microsoft.com/office/drawing/2014/main" val="4202852103"/>
                    </a:ext>
                  </a:extLst>
                </a:gridCol>
              </a:tblGrid>
              <a:tr h="748145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риси, необхідні менеджеру: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74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uk-UA" sz="24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концептуальні здібності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тобто здатність в організації бачити, яким чином можна скоординувати діяльність окремих частин організації так, щоб досягти поставлених цілей найпродуктивнішим способом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uk-UA" sz="24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взаємодіяти з людьми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яка проявляється в тому, як менеджер налагоджує стосунки зі своїми співробітниками, як їх мотивує, як сприяє їх діяльності й координує її, як він спілкується і розв’язує конфлікт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uk-UA" sz="24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діагностичні здібності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тобто здатність ставити діагноз проблем організації, визначити їх симптоми та причини виникнення</a:t>
                      </a:r>
                    </a:p>
                    <a:p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uk-UA" sz="24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аналітичні здібності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тобто здатність</a:t>
                      </a:r>
                      <a:r>
                        <a:rPr lang="uk-UA" sz="24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ідентифікувати ключові фактори тієї чи іншої</a:t>
                      </a:r>
                      <a:r>
                        <a:rPr lang="uk-UA" sz="24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ситуації, визначати, як вони взаємодіють і які з них</a:t>
                      </a:r>
                      <a:r>
                        <a:rPr lang="uk-UA" sz="2400" baseline="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вимагають найбільшої уваги</a:t>
                      </a:r>
                    </a:p>
                    <a:p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uk-UA" sz="2400" i="1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 здібності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тобто здатність кваліфіковано, </a:t>
                      </a:r>
                      <a:r>
                        <a:rPr lang="uk-UA" sz="2400" noProof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</a:t>
                      </a:r>
                      <a:r>
                        <a:rPr lang="uk-UA" sz="2400" noProof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із знаннями справи виконувати роботу (технічні прийоми конкретної діяльності) на своєму робочому місці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385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7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5273" y="415637"/>
            <a:ext cx="8437417" cy="48140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5273" y="5514109"/>
            <a:ext cx="8437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Якості, необхідні менеджеру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90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9" y="624110"/>
            <a:ext cx="9925194" cy="1280890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Особливості менеджменту соціального забезпечення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3" y="2133600"/>
            <a:ext cx="11130539" cy="377762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менеджменту соціального забезпечення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Організаційно-структурний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рівні</a:t>
            </a: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 (загальні та конкретні функції)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-діяльнісний (особливий вид професійної діяльності)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Процесійний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постановки цілей і завдань, а також організація практичної діяльності в сфері соціальної роботи, спрямованої на досягнення певної мети за допомогою різноманітних засобів, форм і методів управлінської 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Гносеологічний (наукова дисципліна)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Навчально-освітній (навчальна дисципліна)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0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37309"/>
            <a:ext cx="9883630" cy="5541818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роботи (соціального забезпечення) виступає як елемент, складова частина соціального управління в цілому. У зв'язку з цим, він несе на собі загальні характеристики й ознаки соціального управління. Разом з тим, існують й певні специфічні характеристики, пов'язані з особливостями соціальної роботи як об'єкта управління.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соціальною роботою здійснюється на трьох рівнях соціальної організації суспільства: 1) держава (країна); 2) регіон (область, місто, район); 3) конкретна установа соціальної роботи.</a:t>
            </a:r>
          </a:p>
        </p:txBody>
      </p:sp>
    </p:spTree>
    <p:extLst>
      <p:ext uri="{BB962C8B-B14F-4D97-AF65-F5344CB8AC3E}">
        <p14:creationId xmlns:p14="http://schemas.microsoft.com/office/powerpoint/2010/main" val="3789871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37309"/>
            <a:ext cx="9883630" cy="5541818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здійснення управління соціальною роботою на всіх ієрархічних рівнях доцільно спиратись на теоретичні та методичні засади сучасного менеджменту, зокрема: розглядати установу соціальної роботи як соціальну організацію та об'єкт менеджменту соціальної роботи; виділяти в якості суб'єкта менеджменту соціальної роботи управлінський персонал (тобто менеджерів-фахівців), змістом роботи якого є реалізація таких основних управлінських функцій, як планування, організація, мотивація та контроль, а також об'єднуючих функцій – прийняття рішень і комунікації; доцільно здійснювати структурування управлінської діяльності в установах соціальної роботи, виділяючи в них відповідні рівні управлінської діяльності, передбачаючи при цьому й відповідні вимоги до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-кваліфікаційної підготовки управлінського персоналу кожного ієрархічного рівня.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4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Література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6073" y="1454727"/>
            <a:ext cx="10368539" cy="4456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Мескон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М., Альберт М.,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Хедоури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менеджменту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Бірюченко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К.О.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Бужимська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І.В.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Бурачек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Остапчук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Житомир: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Житомирська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політехніка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2021.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856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Осовська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Г.В.,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Осовський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О.А. Менеджмент: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К.: Кондор, 2015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563 с.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Одеса, 2017.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06с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5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37309"/>
            <a:ext cx="9883630" cy="5541818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роботи (соціального забезпечення) – це самостійний вид професійної діяльності, яка спрямована на досягнення установою соціальної роботи, що діє в ринкових умовах, визначених цілей шляхом раціонального використання матеріальних, людських та інших ресурсів із застосуванням науково обґрунтованих форм, принципів, функцій і методів управління. 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роботи – це наукове управління установою соціальної роботи, яка діє в умовах ринку і ринкової економіки, що означає: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орієнтацію установи соціальної роботи на попит і потреби ринку соціальних послуг, на запити конкретних клієнтів, які потребують конкретної соціальної допомоги, без якої вони не можуть забезпечити нормальне функціонування, що в кінцевому рахунку сприяє виконанню цією установою поставленої мети;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42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37309"/>
            <a:ext cx="9883630" cy="55418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 прагнення до підвищення якості і ефективності надання соціальних послуг, тобто до забезпечення одержання найбільш оптимальних результатів з найменшими витратами наявних ресурсів;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 організаційно-господарську самостійність, що забезпечує свободу прийняття рішень тим, хто несе відповідальність за кінцеві результати діяльності установи соціальної роботи в цілому чи її підрозділів;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 коректування цілей і програм у залежності від потреб та інтересів клієнтів, кон'юнктури ринку соціальних послуг, інших факторів зовнішнього середовища;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 результат діяльності установи соціальної роботи, що виявляється на ринку соціальних послуг у процесі обміну діяльності між нею та певними клієнтами, які є представниками найбільш незахищених верств населення;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340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37309"/>
            <a:ext cx="9883630" cy="55418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використання сучасної (комп'ютеризованої) інформаційної бази з метою прогнозування стратегії розвитку засобів і форм соціальної допомоги, різноманітних розрахунків і вибору найбільш раціональних способів для прийняття обґрунтованих, оптимальних і ефективних управлінських рішень в сфері соціального захисту населення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5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Поняття і сутність менеджменту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18" y="2133599"/>
            <a:ext cx="9010794" cy="4045527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Менеджмент як специфічна сфера людської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діяльності. 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Предмет, об’єкт і суб’єкт менеджменту.  </a:t>
            </a:r>
          </a:p>
          <a:p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 управління. Групи менеджерів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менеджменту соціального забезпечення</a:t>
            </a:r>
            <a:endPara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727" y="624110"/>
            <a:ext cx="10049885" cy="6505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Менеджмент як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специфічна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5" y="1274618"/>
            <a:ext cx="10881157" cy="4636604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продуктивних сил суспільства супроводжується поглибленим розподілом праці. Звідси об’єктивна необхідність координації різних видів і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різновидностей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праці в організованих соціально-ринкових системах.  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має місце всюди, де необхідно впливати на об’єкт чи систему з метою упорядкування або переведення її з одного стану в інший.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 управління як особливий вид людської діяльності виникли з потреби забезпечити цілеспрямованість та погодженість роботи людей. </a:t>
            </a:r>
          </a:p>
        </p:txBody>
      </p:sp>
    </p:spTree>
    <p:extLst>
      <p:ext uri="{BB962C8B-B14F-4D97-AF65-F5344CB8AC3E}">
        <p14:creationId xmlns:p14="http://schemas.microsoft.com/office/powerpoint/2010/main" val="291573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727" y="624110"/>
            <a:ext cx="10049885" cy="6505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Менеджмент як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специфічна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5" y="1274618"/>
            <a:ext cx="10881157" cy="4636604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управління 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Технічне управління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 роду природними та технологічними процесами: рух автомобіля, літака, подача електроенергії, обробка деталей, управління розвитком рослин та тварин і багато ін.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Державне управління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соціально-економічними процесами в суспільстві через різні інститути – правову систему, міністерства, відомства, місцеві органи влади тощо.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Ідеологічне управління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Воно полягає в тому, щоб довести до свідомості членів суспільства, різних організацій певні концепції їх розвитку.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Господарське управління виробничою та економічною діяльністю різних організацій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функціонують в системі ринкових відносин.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43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734291"/>
            <a:ext cx="9883630" cy="5176931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 управління є одним з основних видів управління, що ґрунтується на притаманній тільки людині здібності ставити перед собою цілі й знаходити адекватні засоби їх досягнення, передбачати результати впливу. 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 цим соціальне управління відрізняється від управління у складних біологічних і технічних системах. Цілі соціального управління виходять із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 і потреб. 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 з управлінням економічними системами і явищами нормальне функціонування та розвиток суспільства і життя вимагає управління соціальними системами і процесами, тобто процесами, що протікають в одній з основних її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 громадського життя – соціальній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і напрямок відповідної діяльності задаються соціальною політикою держави, а засобом реалізації, інструментом цієї політики виступає такий різновид управлінської діяльності як соціальний.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5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734291"/>
            <a:ext cx="9883630" cy="5176931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політика – це діяльність держави й інших політичних і соціальних інститутів, спрямована на прогресивний розвиток соціальної сфери життя суспільства, на удосконалення умов, способу і якості життя людей, на забезпечення їхніх життєвих потреб, надання їм необхідної соціальної підтримки, допомоги і захисту тощо. 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сфера – це галузь життєдіяльності людського суспільства, в якій реалізується соціальна політика держави, спрямована на розподіл матеріальних і духовних благ, забезпечуючи прогрес всіх сторін суспільного життя, покращення життєдіяльності кожної людини. Вона охоплює весь простір життя від умов її праці, побуту, здоров’я, дозвілля до суспільно-класових, національно-етнічних відносин.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103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054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Предмет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об’єкт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суб’єкт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менеджменту. </a:t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1" y="1413164"/>
            <a:ext cx="11208327" cy="44980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цілеспрямована дія на об'єкт з метою зміни його стану або поведінки у зв'язку зі зміною обставин. Управляти можна технічними, суспільними та державними системами, комп'ютерними мережами, автомобілем, людьми тощо.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поняття, яке використовують переважно для характеристики процесів управління господарськими організаціями (підприємствами). </a:t>
            </a:r>
          </a:p>
          <a:p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вид діяльності, спрямований на працівників організації з метою координації їх дій для досягнення поставлених перед організацією цілей. </a:t>
            </a:r>
          </a:p>
          <a:p>
            <a:pPr algn="just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 менеджменту (об'єкт управління)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 управління виробничо-господарською діяльністю підприємств, корпорацій, господарських товариств, об'єднань та інших організацій.</a:t>
            </a: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497</TotalTime>
  <Words>2678</Words>
  <Application>Microsoft Office PowerPoint</Application>
  <PresentationFormat>Широкоэкранный</PresentationFormat>
  <Paragraphs>137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Century Gothic</vt:lpstr>
      <vt:lpstr>Times New Roman</vt:lpstr>
      <vt:lpstr>Wingdings</vt:lpstr>
      <vt:lpstr>Wingdings 3</vt:lpstr>
      <vt:lpstr>Легкий дым</vt:lpstr>
      <vt:lpstr>MANAGEMENT "Management is, above all, a practice where art, science, and craft meet" - Henry Mintzberg </vt:lpstr>
      <vt:lpstr>Презентация PowerPoint</vt:lpstr>
      <vt:lpstr>Література</vt:lpstr>
      <vt:lpstr>Тема 1. Поняття і сутність менеджменту</vt:lpstr>
      <vt:lpstr>1. Менеджмент як специфічна сфера людської діяльності</vt:lpstr>
      <vt:lpstr>1. Менеджмент як специфічна сфера людської діяльності</vt:lpstr>
      <vt:lpstr>Презентация PowerPoint</vt:lpstr>
      <vt:lpstr>Презентация PowerPoint</vt:lpstr>
      <vt:lpstr>Предмет, об’єкт і суб’єкт менеджменту.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Рівні управління. Групи менеджерів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Особливості менеджменту соціального забезпечення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"Management is, above all, a practice where art, science, and craft meet" - Henry Mintzberg </dc:title>
  <dc:creator>zhalinska@gmail.com</dc:creator>
  <cp:lastModifiedBy>zhalinska@gmail.com</cp:lastModifiedBy>
  <cp:revision>122</cp:revision>
  <dcterms:created xsi:type="dcterms:W3CDTF">2022-02-07T17:55:30Z</dcterms:created>
  <dcterms:modified xsi:type="dcterms:W3CDTF">2024-02-07T19:11:36Z</dcterms:modified>
</cp:coreProperties>
</file>