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bin" ContentType="application/vnd.openxmlformats-officedocument.oleObject"/>
  <Default Extension="png" ContentType="image/png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8"/>
  </p:notesMasterIdLst>
  <p:handoutMasterIdLst>
    <p:handoutMasterId r:id="rId39"/>
  </p:handoutMasterIdLst>
  <p:sldIdLst>
    <p:sldId id="256" r:id="rId2"/>
    <p:sldId id="257" r:id="rId3"/>
    <p:sldId id="303" r:id="rId4"/>
    <p:sldId id="258" r:id="rId5"/>
    <p:sldId id="260" r:id="rId6"/>
    <p:sldId id="265" r:id="rId7"/>
    <p:sldId id="266" r:id="rId8"/>
    <p:sldId id="304" r:id="rId9"/>
    <p:sldId id="267" r:id="rId10"/>
    <p:sldId id="268" r:id="rId11"/>
    <p:sldId id="269" r:id="rId12"/>
    <p:sldId id="305" r:id="rId13"/>
    <p:sldId id="270" r:id="rId14"/>
    <p:sldId id="306" r:id="rId15"/>
    <p:sldId id="307" r:id="rId16"/>
    <p:sldId id="271" r:id="rId17"/>
    <p:sldId id="274" r:id="rId18"/>
    <p:sldId id="275" r:id="rId19"/>
    <p:sldId id="276" r:id="rId20"/>
    <p:sldId id="277" r:id="rId21"/>
    <p:sldId id="278" r:id="rId22"/>
    <p:sldId id="279" r:id="rId23"/>
    <p:sldId id="288" r:id="rId24"/>
    <p:sldId id="289" r:id="rId25"/>
    <p:sldId id="290" r:id="rId26"/>
    <p:sldId id="291" r:id="rId27"/>
    <p:sldId id="292" r:id="rId28"/>
    <p:sldId id="293" r:id="rId29"/>
    <p:sldId id="310" r:id="rId30"/>
    <p:sldId id="294" r:id="rId31"/>
    <p:sldId id="295" r:id="rId32"/>
    <p:sldId id="296" r:id="rId33"/>
    <p:sldId id="297" r:id="rId34"/>
    <p:sldId id="298" r:id="rId35"/>
    <p:sldId id="299" r:id="rId36"/>
    <p:sldId id="300" r:id="rId37"/>
  </p:sldIdLst>
  <p:sldSz cx="12192000" cy="6858000"/>
  <p:notesSz cx="6858000" cy="9947275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9" autoAdjust="0"/>
    <p:restoredTop sz="94660"/>
  </p:normalViewPr>
  <p:slideViewPr>
    <p:cSldViewPr snapToGrid="0">
      <p:cViewPr varScale="1">
        <p:scale>
          <a:sx n="75" d="100"/>
          <a:sy n="75" d="100"/>
        </p:scale>
        <p:origin x="-198" y="-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7.wmf"/><Relationship Id="rId1" Type="http://schemas.openxmlformats.org/officeDocument/2006/relationships/image" Target="../media/image6.wmf"/><Relationship Id="rId4" Type="http://schemas.openxmlformats.org/officeDocument/2006/relationships/image" Target="../media/image9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9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99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5359067-A3C3-492C-A351-92DB95EDC535}" type="datetimeFigureOut">
              <a:rPr lang="uk-UA" smtClean="0"/>
              <a:pPr/>
              <a:t>03.11.2020</a:t>
            </a:fld>
            <a:endParaRPr lang="uk-UA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48185"/>
            <a:ext cx="2971800" cy="499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9448185"/>
            <a:ext cx="2971800" cy="499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D89F12-F5FE-4961-9E4A-7B1A3E500D8E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xmlns="" val="427713941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9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9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29F474A-3179-42AC-BD82-9E93B02E59C2}" type="datetimeFigureOut">
              <a:rPr lang="uk-UA" smtClean="0"/>
              <a:pPr/>
              <a:t>03.11.2020</a:t>
            </a:fld>
            <a:endParaRPr lang="uk-UA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44500" y="1243013"/>
            <a:ext cx="5969000" cy="33575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787126"/>
            <a:ext cx="5486400" cy="391674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8185"/>
            <a:ext cx="2971800" cy="499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9448185"/>
            <a:ext cx="2971800" cy="499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F55D24F-A149-4E03-85A5-8C6441553DFA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xmlns="" val="40062155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84995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altLang="uk-UA" smtClean="0"/>
          </a:p>
        </p:txBody>
      </p:sp>
      <p:sp>
        <p:nvSpPr>
          <p:cNvPr id="84996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F894C7C2-5478-4F96-852C-ABC504AA9886}" type="slidenum">
              <a:rPr lang="ru-RU" altLang="uk-UA" smtClean="0"/>
              <a:pPr/>
              <a:t>32</a:t>
            </a:fld>
            <a:endParaRPr lang="ru-RU" altLang="uk-UA" smtClean="0"/>
          </a:p>
        </p:txBody>
      </p:sp>
    </p:spTree>
    <p:extLst>
      <p:ext uri="{BB962C8B-B14F-4D97-AF65-F5344CB8AC3E}">
        <p14:creationId xmlns:p14="http://schemas.microsoft.com/office/powerpoint/2010/main" xmlns="" val="37399585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3ED9C2-B2A5-4D67-84B2-BDF1C3F11C90}" type="datetimeFigureOut">
              <a:rPr lang="uk-UA" smtClean="0"/>
              <a:pPr/>
              <a:t>03.11.2020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857A57-14EA-49CE-9C84-F999DB99D01B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xmlns="" val="41515068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3ED9C2-B2A5-4D67-84B2-BDF1C3F11C90}" type="datetimeFigureOut">
              <a:rPr lang="uk-UA" smtClean="0"/>
              <a:pPr/>
              <a:t>03.11.2020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857A57-14EA-49CE-9C84-F999DB99D01B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xmlns="" val="18484945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3ED9C2-B2A5-4D67-84B2-BDF1C3F11C90}" type="datetimeFigureOut">
              <a:rPr lang="uk-UA" smtClean="0"/>
              <a:pPr/>
              <a:t>03.11.2020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857A57-14EA-49CE-9C84-F999DB99D01B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xmlns="" val="22163385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3ED9C2-B2A5-4D67-84B2-BDF1C3F11C90}" type="datetimeFigureOut">
              <a:rPr lang="uk-UA" smtClean="0"/>
              <a:pPr/>
              <a:t>03.11.2020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857A57-14EA-49CE-9C84-F999DB99D01B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xmlns="" val="30369439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3ED9C2-B2A5-4D67-84B2-BDF1C3F11C90}" type="datetimeFigureOut">
              <a:rPr lang="uk-UA" smtClean="0"/>
              <a:pPr/>
              <a:t>03.11.2020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857A57-14EA-49CE-9C84-F999DB99D01B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xmlns="" val="39005074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3ED9C2-B2A5-4D67-84B2-BDF1C3F11C90}" type="datetimeFigureOut">
              <a:rPr lang="uk-UA" smtClean="0"/>
              <a:pPr/>
              <a:t>03.11.2020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857A57-14EA-49CE-9C84-F999DB99D01B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xmlns="" val="2249360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3ED9C2-B2A5-4D67-84B2-BDF1C3F11C90}" type="datetimeFigureOut">
              <a:rPr lang="uk-UA" smtClean="0"/>
              <a:pPr/>
              <a:t>03.11.2020</a:t>
            </a:fld>
            <a:endParaRPr lang="uk-UA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857A57-14EA-49CE-9C84-F999DB99D01B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xmlns="" val="17196162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3ED9C2-B2A5-4D67-84B2-BDF1C3F11C90}" type="datetimeFigureOut">
              <a:rPr lang="uk-UA" smtClean="0"/>
              <a:pPr/>
              <a:t>03.11.2020</a:t>
            </a:fld>
            <a:endParaRPr lang="uk-UA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857A57-14EA-49CE-9C84-F999DB99D01B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xmlns="" val="24578685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3ED9C2-B2A5-4D67-84B2-BDF1C3F11C90}" type="datetimeFigureOut">
              <a:rPr lang="uk-UA" smtClean="0"/>
              <a:pPr/>
              <a:t>03.11.2020</a:t>
            </a:fld>
            <a:endParaRPr lang="uk-UA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857A57-14EA-49CE-9C84-F999DB99D01B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xmlns="" val="27112309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3ED9C2-B2A5-4D67-84B2-BDF1C3F11C90}" type="datetimeFigureOut">
              <a:rPr lang="uk-UA" smtClean="0"/>
              <a:pPr/>
              <a:t>03.11.2020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857A57-14EA-49CE-9C84-F999DB99D01B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xmlns="" val="24557181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3ED9C2-B2A5-4D67-84B2-BDF1C3F11C90}" type="datetimeFigureOut">
              <a:rPr lang="uk-UA" smtClean="0"/>
              <a:pPr/>
              <a:t>03.11.2020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857A57-14EA-49CE-9C84-F999DB99D01B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xmlns="" val="5892866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3ED9C2-B2A5-4D67-84B2-BDF1C3F11C90}" type="datetimeFigureOut">
              <a:rPr lang="uk-UA" smtClean="0"/>
              <a:pPr/>
              <a:t>03.11.2020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857A57-14EA-49CE-9C84-F999DB99D01B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xmlns="" val="2810527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9.bin"/><Relationship Id="rId5" Type="http://schemas.openxmlformats.org/officeDocument/2006/relationships/oleObject" Target="../embeddings/oleObject8.bin"/><Relationship Id="rId4" Type="http://schemas.openxmlformats.org/officeDocument/2006/relationships/oleObject" Target="../embeddings/oleObject7.bin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7.v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8.v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965026" y="2423466"/>
            <a:ext cx="8241167" cy="74065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30000"/>
              </a:lnSpc>
              <a:spcAft>
                <a:spcPts val="600"/>
              </a:spcAft>
              <a:defRPr/>
            </a:pPr>
            <a:r>
              <a:rPr lang="uk-UA" sz="3600" b="1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МЕТОДИКА </a:t>
            </a:r>
            <a:r>
              <a:rPr lang="uk-UA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ФАКТОРНОГО АНАЛІЗУ</a:t>
            </a:r>
            <a:endParaRPr lang="ru-RU" altLang="ru-RU" sz="36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3138193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ChangeArrowheads="1"/>
          </p:cNvSpPr>
          <p:nvPr/>
        </p:nvSpPr>
        <p:spPr bwMode="auto">
          <a:xfrm>
            <a:off x="1524001" y="43934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ru-RU" altLang="ru-RU"/>
          </a:p>
        </p:txBody>
      </p:sp>
      <p:graphicFrame>
        <p:nvGraphicFramePr>
          <p:cNvPr id="56323" name="Объект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1914870104"/>
              </p:ext>
            </p:extLst>
          </p:nvPr>
        </p:nvGraphicFramePr>
        <p:xfrm>
          <a:off x="3209926" y="-100013"/>
          <a:ext cx="5913292" cy="6958013"/>
        </p:xfrm>
        <a:graphic>
          <a:graphicData uri="http://schemas.openxmlformats.org/presentationml/2006/ole">
            <p:oleObj spid="_x0000_s1117" name="Picture" r:id="rId3" imgW="4711562" imgH="6101847" progId="Word.Picture.8">
              <p:embed/>
            </p:oleObj>
          </a:graphicData>
        </a:graphic>
      </p:graphicFrame>
    </p:spTree>
    <p:extLst>
      <p:ext uri="{BB962C8B-B14F-4D97-AF65-F5344CB8AC3E}">
        <p14:creationId xmlns:p14="http://schemas.microsoft.com/office/powerpoint/2010/main" xmlns="" val="31777680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7" name="Прямоугольник 4"/>
          <p:cNvSpPr>
            <a:spLocks noChangeArrowheads="1"/>
          </p:cNvSpPr>
          <p:nvPr/>
        </p:nvSpPr>
        <p:spPr bwMode="auto">
          <a:xfrm>
            <a:off x="1724170" y="1995632"/>
            <a:ext cx="8964612" cy="22467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uk-UA" alt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</a:t>
            </a:r>
            <a:r>
              <a:rPr lang="uk-UA" alt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факторів першого рівня</a:t>
            </a:r>
            <a:r>
              <a:rPr lang="uk-UA" alt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відносять ті, що безпосередньо впливають на результативний показник. Фактори, що спричиняють непрямий вплив на результативний показник за допомогою факторів першого рівня – </a:t>
            </a:r>
            <a:r>
              <a:rPr lang="uk-UA" alt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фактори другого рівня</a:t>
            </a:r>
            <a:r>
              <a:rPr lang="uk-UA" alt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тощо. </a:t>
            </a:r>
            <a:endParaRPr lang="ru-RU" alt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3510843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Объект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1808670332"/>
              </p:ext>
            </p:extLst>
          </p:nvPr>
        </p:nvGraphicFramePr>
        <p:xfrm>
          <a:off x="1466419" y="1112405"/>
          <a:ext cx="8916987" cy="4549775"/>
        </p:xfrm>
        <a:graphic>
          <a:graphicData uri="http://schemas.openxmlformats.org/presentationml/2006/ole">
            <p:oleObj spid="_x0000_s14414" name="Picture" r:id="rId3" imgW="5078730" imgH="2586990" progId="Word.Picture.8">
              <p:embed/>
            </p:oleObj>
          </a:graphicData>
        </a:graphic>
      </p:graphicFrame>
    </p:spTree>
    <p:extLst>
      <p:ext uri="{BB962C8B-B14F-4D97-AF65-F5344CB8AC3E}">
        <p14:creationId xmlns:p14="http://schemas.microsoft.com/office/powerpoint/2010/main" xmlns="" val="167948013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Прямоугольник 1"/>
          <p:cNvSpPr>
            <a:spLocks noChangeArrowheads="1"/>
          </p:cNvSpPr>
          <p:nvPr/>
        </p:nvSpPr>
        <p:spPr bwMode="auto">
          <a:xfrm>
            <a:off x="1798205" y="1624879"/>
            <a:ext cx="8928100" cy="39574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indent="4492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130000"/>
              </a:lnSpc>
            </a:pPr>
            <a:r>
              <a:rPr lang="uk-UA" alt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Кількісними </a:t>
            </a:r>
            <a:r>
              <a:rPr lang="uk-UA" alt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вважаються фактори, що виражають кількісну визначеність явищ (кількість обладнання, сировини), наприклад, обсяг валових доходів, продажу продукції, сума власних і залучених фінансових ресурсів, сума витрат на виробництво, чисельність працівників підприємства, робочих днів в аналізованому періоді тощо. </a:t>
            </a:r>
          </a:p>
        </p:txBody>
      </p:sp>
    </p:spTree>
    <p:extLst>
      <p:ext uri="{BB962C8B-B14F-4D97-AF65-F5344CB8AC3E}">
        <p14:creationId xmlns:p14="http://schemas.microsoft.com/office/powerpoint/2010/main" xmlns="" val="16033761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832263" y="1408920"/>
            <a:ext cx="8787245" cy="34532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30000"/>
              </a:lnSpc>
            </a:pPr>
            <a:r>
              <a:rPr lang="uk-UA" alt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 </a:t>
            </a:r>
            <a:r>
              <a:rPr lang="uk-UA" alt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структурних</a:t>
            </a:r>
            <a:r>
              <a:rPr lang="uk-UA" alt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факторів відносяться такі показники як питома вага власних фінансових ресурсів у капіталі підприємства, частка активної частини основних засобів у загальній вартості основних засобів, частка робітників підприємства, питома вага матеріальних витрат у загальній сумі витрат на виробництво тощо. </a:t>
            </a:r>
          </a:p>
        </p:txBody>
      </p:sp>
    </p:spTree>
    <p:extLst>
      <p:ext uri="{BB962C8B-B14F-4D97-AF65-F5344CB8AC3E}">
        <p14:creationId xmlns:p14="http://schemas.microsoft.com/office/powerpoint/2010/main" xmlns="" val="159026547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894610" y="1890305"/>
            <a:ext cx="8756072" cy="28931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30000"/>
              </a:lnSpc>
            </a:pPr>
            <a:r>
              <a:rPr lang="uk-UA" alt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Якісні фактори</a:t>
            </a:r>
            <a:r>
              <a:rPr lang="uk-UA" alt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визначають внутрішні якості, ознаки й особливості об’єктів, що вивчаються. Наприклад, рівень продуктивності праці робітників, ціна і рентабельність виробів, які випускає підприємство, доходність цінних паперів тощо.</a:t>
            </a:r>
            <a:endParaRPr lang="ru-RU" alt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5821491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Прямоугольник 1"/>
          <p:cNvSpPr>
            <a:spLocks noChangeArrowheads="1"/>
          </p:cNvSpPr>
          <p:nvPr/>
        </p:nvSpPr>
        <p:spPr bwMode="auto">
          <a:xfrm>
            <a:off x="1767033" y="2803959"/>
            <a:ext cx="8640763" cy="5965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indent="4492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130000"/>
              </a:lnSpc>
            </a:pPr>
            <a:r>
              <a:rPr lang="uk-UA" alt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uk-UA" altLang="ru-RU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Моделювання факторних систем</a:t>
            </a:r>
            <a:endParaRPr lang="ru-RU" alt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0180565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Прямоугольник 1"/>
          <p:cNvSpPr>
            <a:spLocks noChangeArrowheads="1"/>
          </p:cNvSpPr>
          <p:nvPr/>
        </p:nvSpPr>
        <p:spPr bwMode="auto">
          <a:xfrm>
            <a:off x="1659081" y="1952481"/>
            <a:ext cx="9144000" cy="26776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120000"/>
              </a:lnSpc>
            </a:pPr>
            <a:r>
              <a:rPr lang="uk-UA" alt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Моделювання</a:t>
            </a:r>
            <a:r>
              <a:rPr lang="uk-UA" alt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це один з методів наукового пізнання, за допомогою якого </a:t>
            </a:r>
            <a:r>
              <a:rPr lang="uk-UA" altLang="ru-RU" sz="28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створюється модель об’єкта </a:t>
            </a:r>
            <a:r>
              <a:rPr lang="uk-UA" alt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дослідження; тобто взаємозв’язок показника, що досліджується, з факторами передається </a:t>
            </a:r>
            <a:r>
              <a:rPr lang="uk-UA" altLang="ru-RU" sz="28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 формі конкретного математичного рівняння</a:t>
            </a:r>
            <a:endParaRPr lang="ru-RU" altLang="ru-RU" sz="2800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947131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Прямоугольник 1"/>
          <p:cNvSpPr>
            <a:spLocks noChangeArrowheads="1"/>
          </p:cNvSpPr>
          <p:nvPr/>
        </p:nvSpPr>
        <p:spPr bwMode="auto">
          <a:xfrm>
            <a:off x="1774825" y="1666875"/>
            <a:ext cx="8713788" cy="26776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uk-UA" altLang="ru-RU" sz="28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Функціональний зв’язок можна відобразити </a:t>
            </a:r>
            <a:r>
              <a:rPr lang="uk-UA" alt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шляхом використання </a:t>
            </a:r>
            <a:endParaRPr lang="uk-UA" alt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uk-UA" altLang="ru-RU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адитивної</a:t>
            </a:r>
            <a:r>
              <a:rPr lang="uk-UA" alt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endParaRPr lang="uk-UA" altLang="ru-RU" sz="2800" b="1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uk-UA" altLang="ru-RU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мультиплікативної</a:t>
            </a:r>
            <a:r>
              <a:rPr lang="uk-UA" alt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endParaRPr lang="uk-UA" altLang="ru-RU" sz="2800" b="1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uk-UA" altLang="ru-RU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кратної </a:t>
            </a:r>
            <a:r>
              <a:rPr lang="uk-UA" alt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uk-UA" alt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uk-UA" altLang="ru-RU" sz="2800" b="1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uk-UA" altLang="ru-RU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комбінованої </a:t>
            </a:r>
            <a:r>
              <a:rPr lang="uk-UA" alt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моделей</a:t>
            </a:r>
            <a:endParaRPr lang="ru-RU" altLang="ru-RU" sz="2800" i="1" dirty="0"/>
          </a:p>
        </p:txBody>
      </p:sp>
    </p:spTree>
    <p:extLst>
      <p:ext uri="{BB962C8B-B14F-4D97-AF65-F5344CB8AC3E}">
        <p14:creationId xmlns:p14="http://schemas.microsoft.com/office/powerpoint/2010/main" xmlns="" val="30351498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ChangeArrowheads="1"/>
          </p:cNvSpPr>
          <p:nvPr/>
        </p:nvSpPr>
        <p:spPr bwMode="auto">
          <a:xfrm>
            <a:off x="1716593" y="1358221"/>
            <a:ext cx="9144000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/>
            <a:r>
              <a:rPr lang="uk-UA" alt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uk-UA" alt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 Адитивний взаємозв’язок</a:t>
            </a:r>
            <a:r>
              <a:rPr lang="uk-UA" alt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alt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можна представити у вигляді математичного рівняння:</a:t>
            </a:r>
          </a:p>
        </p:txBody>
      </p:sp>
      <p:graphicFrame>
        <p:nvGraphicFramePr>
          <p:cNvPr id="64515" name="Объект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787639002"/>
              </p:ext>
            </p:extLst>
          </p:nvPr>
        </p:nvGraphicFramePr>
        <p:xfrm>
          <a:off x="2280662" y="2895443"/>
          <a:ext cx="7704137" cy="1909763"/>
        </p:xfrm>
        <a:graphic>
          <a:graphicData uri="http://schemas.openxmlformats.org/presentationml/2006/ole">
            <p:oleObj spid="_x0000_s3165" name="Уравнение" r:id="rId3" imgW="1739900" imgH="431800" progId="Equation.3">
              <p:embed/>
            </p:oleObj>
          </a:graphicData>
        </a:graphic>
      </p:graphicFrame>
      <p:sp>
        <p:nvSpPr>
          <p:cNvPr id="64516" name="Rectangle 3"/>
          <p:cNvSpPr>
            <a:spLocks noChangeArrowheads="1"/>
          </p:cNvSpPr>
          <p:nvPr/>
        </p:nvSpPr>
        <p:spPr bwMode="auto">
          <a:xfrm>
            <a:off x="2927350" y="2895443"/>
            <a:ext cx="260008" cy="4924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uk-UA" altLang="ru-RU" sz="1300">
              <a:cs typeface="Times New Roman" panose="02020603050405020304" pitchFamily="18" charset="0"/>
            </a:endParaRPr>
          </a:p>
          <a:p>
            <a:r>
              <a:rPr lang="uk-UA" altLang="ru-RU" sz="1300">
                <a:cs typeface="Times New Roman" panose="02020603050405020304" pitchFamily="18" charset="0"/>
              </a:rPr>
              <a:t> </a:t>
            </a:r>
            <a:r>
              <a:rPr lang="ru-RU" altLang="ru-RU" sz="800"/>
              <a:t> </a:t>
            </a:r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xmlns="" val="2148710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6" name="Rectangle 6"/>
          <p:cNvSpPr>
            <a:spLocks noChangeArrowheads="1"/>
          </p:cNvSpPr>
          <p:nvPr/>
        </p:nvSpPr>
        <p:spPr bwMode="auto">
          <a:xfrm>
            <a:off x="1882345" y="1607477"/>
            <a:ext cx="8105775" cy="3539430"/>
          </a:xfrm>
          <a:prstGeom prst="rect">
            <a:avLst/>
          </a:prstGeom>
          <a:ln>
            <a:solidFill>
              <a:schemeClr val="bg1"/>
            </a:solidFill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>
            <a:spAutoFit/>
          </a:bodyPr>
          <a:lstStyle>
            <a:lvl1pPr marL="342900" indent="-342900"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indent="285750"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857250" indent="-514350" algn="just">
              <a:buFontTx/>
              <a:buAutoNum type="arabicPeriod"/>
              <a:defRPr/>
            </a:pPr>
            <a:r>
              <a:rPr lang="uk-UA" sz="2800" b="1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Поняття та завдання факторного </a:t>
            </a:r>
            <a:r>
              <a:rPr lang="uk-UA" sz="2800" b="1" i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аналізу</a:t>
            </a:r>
          </a:p>
          <a:p>
            <a:pPr marL="857250" indent="-514350" algn="just">
              <a:buFontTx/>
              <a:buAutoNum type="arabicPeriod"/>
              <a:defRPr/>
            </a:pPr>
            <a:endParaRPr lang="ru-RU" sz="2800" b="1" i="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57250" indent="-514350" algn="just">
              <a:buFontTx/>
              <a:buAutoNum type="arabicPeriod"/>
              <a:defRPr/>
            </a:pPr>
            <a:r>
              <a:rPr lang="uk-UA" sz="2800" b="1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Класифікація факторів для потреб </a:t>
            </a:r>
            <a:r>
              <a:rPr lang="uk-UA" sz="2800" b="1" i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АГД</a:t>
            </a:r>
          </a:p>
          <a:p>
            <a:pPr marL="857250" indent="-514350" algn="just">
              <a:buFontTx/>
              <a:buAutoNum type="arabicPeriod"/>
              <a:defRPr/>
            </a:pPr>
            <a:endParaRPr lang="ru-RU" sz="2800" b="1" i="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57250" indent="-514350" algn="just">
              <a:buFontTx/>
              <a:buAutoNum type="arabicPeriod"/>
              <a:defRPr/>
            </a:pPr>
            <a:r>
              <a:rPr lang="uk-UA" sz="2800" b="1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Моделювання факторних </a:t>
            </a:r>
            <a:r>
              <a:rPr lang="uk-UA" sz="2800" b="1" i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систем</a:t>
            </a:r>
          </a:p>
          <a:p>
            <a:pPr marL="857250" indent="-514350" algn="just">
              <a:buFontTx/>
              <a:buAutoNum type="arabicPeriod"/>
              <a:defRPr/>
            </a:pPr>
            <a:endParaRPr lang="ru-RU" sz="2800" b="1" i="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57250" indent="-514350" algn="just">
              <a:buFontTx/>
              <a:buAutoNum type="arabicPeriod"/>
              <a:defRPr/>
            </a:pPr>
            <a:r>
              <a:rPr lang="uk-UA" sz="2800" b="1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Способи виміру впливу факторів у детермінованому аналізі</a:t>
            </a:r>
            <a:endParaRPr lang="ru-RU" sz="2800" b="1" i="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1845863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ChangeArrowheads="1"/>
          </p:cNvSpPr>
          <p:nvPr/>
        </p:nvSpPr>
        <p:spPr bwMode="auto">
          <a:xfrm>
            <a:off x="1740912" y="1560597"/>
            <a:ext cx="9037637" cy="13849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/>
            <a:r>
              <a:rPr lang="uk-UA" alt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2. </a:t>
            </a:r>
            <a:r>
              <a:rPr lang="uk-UA" alt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Мультиплікативний взаємозв’язок</a:t>
            </a:r>
            <a:r>
              <a:rPr lang="uk-UA" alt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alt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відображає </a:t>
            </a:r>
            <a:r>
              <a:rPr lang="uk-UA" alt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прямо пропорційну </a:t>
            </a:r>
            <a:r>
              <a:rPr lang="uk-UA" alt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залежність результативного показника від факторів:</a:t>
            </a:r>
          </a:p>
        </p:txBody>
      </p:sp>
      <p:graphicFrame>
        <p:nvGraphicFramePr>
          <p:cNvPr id="65539" name="Объект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3267057704"/>
              </p:ext>
            </p:extLst>
          </p:nvPr>
        </p:nvGraphicFramePr>
        <p:xfrm>
          <a:off x="2479098" y="3241964"/>
          <a:ext cx="7561263" cy="2003425"/>
        </p:xfrm>
        <a:graphic>
          <a:graphicData uri="http://schemas.openxmlformats.org/presentationml/2006/ole">
            <p:oleObj spid="_x0000_s4189" name="Уравнение" r:id="rId3" imgW="1637589" imgH="431613" progId="Equation.3">
              <p:embed/>
            </p:oleObj>
          </a:graphicData>
        </a:graphic>
      </p:graphicFrame>
    </p:spTree>
    <p:extLst>
      <p:ext uri="{BB962C8B-B14F-4D97-AF65-F5344CB8AC3E}">
        <p14:creationId xmlns:p14="http://schemas.microsoft.com/office/powerpoint/2010/main" xmlns="" val="22219125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ChangeArrowheads="1"/>
          </p:cNvSpPr>
          <p:nvPr/>
        </p:nvSpPr>
        <p:spPr bwMode="auto">
          <a:xfrm>
            <a:off x="1687513" y="1837137"/>
            <a:ext cx="8951912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/>
            <a:r>
              <a:rPr lang="uk-UA" altLang="ru-RU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uk-UA" altLang="ru-RU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Кратна </a:t>
            </a:r>
            <a:r>
              <a:rPr lang="uk-UA" alt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залежність</a:t>
            </a:r>
            <a:r>
              <a:rPr lang="uk-UA" alt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alt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результативного показника:</a:t>
            </a:r>
          </a:p>
        </p:txBody>
      </p:sp>
      <p:graphicFrame>
        <p:nvGraphicFramePr>
          <p:cNvPr id="66563" name="Объект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1797162810"/>
              </p:ext>
            </p:extLst>
          </p:nvPr>
        </p:nvGraphicFramePr>
        <p:xfrm>
          <a:off x="3924011" y="3210791"/>
          <a:ext cx="3887788" cy="1927082"/>
        </p:xfrm>
        <a:graphic>
          <a:graphicData uri="http://schemas.openxmlformats.org/presentationml/2006/ole">
            <p:oleObj spid="_x0000_s5213" name="Уравнение" r:id="rId3" imgW="520474" imgH="444307" progId="Equation.3">
              <p:embed/>
            </p:oleObj>
          </a:graphicData>
        </a:graphic>
      </p:graphicFrame>
    </p:spTree>
    <p:extLst>
      <p:ext uri="{BB962C8B-B14F-4D97-AF65-F5344CB8AC3E}">
        <p14:creationId xmlns:p14="http://schemas.microsoft.com/office/powerpoint/2010/main" xmlns="" val="22682229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7586" name="Объект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2671882589"/>
              </p:ext>
            </p:extLst>
          </p:nvPr>
        </p:nvGraphicFramePr>
        <p:xfrm>
          <a:off x="4722812" y="5298787"/>
          <a:ext cx="2582863" cy="571500"/>
        </p:xfrm>
        <a:graphic>
          <a:graphicData uri="http://schemas.openxmlformats.org/presentationml/2006/ole">
            <p:oleObj spid="_x0000_s6510" name="Уравнение" r:id="rId3" imgW="888614" imgH="203112" progId="Equation.3">
              <p:embed/>
            </p:oleObj>
          </a:graphicData>
        </a:graphic>
      </p:graphicFrame>
      <p:graphicFrame>
        <p:nvGraphicFramePr>
          <p:cNvPr id="67587" name="Объект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379298337"/>
              </p:ext>
            </p:extLst>
          </p:nvPr>
        </p:nvGraphicFramePr>
        <p:xfrm>
          <a:off x="5190331" y="3384710"/>
          <a:ext cx="1711325" cy="1047750"/>
        </p:xfrm>
        <a:graphic>
          <a:graphicData uri="http://schemas.openxmlformats.org/presentationml/2006/ole">
            <p:oleObj spid="_x0000_s6511" name="Уравнение" r:id="rId4" imgW="634725" imgH="393529" progId="Equation.3">
              <p:embed/>
            </p:oleObj>
          </a:graphicData>
        </a:graphic>
      </p:graphicFrame>
      <p:graphicFrame>
        <p:nvGraphicFramePr>
          <p:cNvPr id="67588" name="Объект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848794607"/>
              </p:ext>
            </p:extLst>
          </p:nvPr>
        </p:nvGraphicFramePr>
        <p:xfrm>
          <a:off x="8777287" y="3429864"/>
          <a:ext cx="1665287" cy="1046162"/>
        </p:xfrm>
        <a:graphic>
          <a:graphicData uri="http://schemas.openxmlformats.org/presentationml/2006/ole">
            <p:oleObj spid="_x0000_s6512" name="Уравнение" r:id="rId5" imgW="622030" imgH="393529" progId="Equation.3">
              <p:embed/>
            </p:oleObj>
          </a:graphicData>
        </a:graphic>
      </p:graphicFrame>
      <p:graphicFrame>
        <p:nvGraphicFramePr>
          <p:cNvPr id="67589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2363379653"/>
              </p:ext>
            </p:extLst>
          </p:nvPr>
        </p:nvGraphicFramePr>
        <p:xfrm>
          <a:off x="1585913" y="3475647"/>
          <a:ext cx="1728787" cy="1041400"/>
        </p:xfrm>
        <a:graphic>
          <a:graphicData uri="http://schemas.openxmlformats.org/presentationml/2006/ole">
            <p:oleObj spid="_x0000_s6513" name="Уравнение" r:id="rId6" imgW="647419" imgH="393529" progId="Equation.3">
              <p:embed/>
            </p:oleObj>
          </a:graphicData>
        </a:graphic>
      </p:graphicFrame>
      <p:sp>
        <p:nvSpPr>
          <p:cNvPr id="67590" name="Rectangle 5"/>
          <p:cNvSpPr>
            <a:spLocks noChangeArrowheads="1"/>
          </p:cNvSpPr>
          <p:nvPr/>
        </p:nvSpPr>
        <p:spPr bwMode="auto">
          <a:xfrm>
            <a:off x="1585913" y="1042303"/>
            <a:ext cx="8960860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/>
            <a:r>
              <a:rPr lang="uk-UA" altLang="ru-RU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uk-UA" altLang="ru-RU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Комбінований </a:t>
            </a:r>
            <a:r>
              <a:rPr lang="uk-UA" alt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(змішаний) взаємозв’язок </a:t>
            </a:r>
            <a:r>
              <a:rPr lang="uk-UA" alt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результативного і факторних показників – поєднання в різноманітних комбінаціях адитивної, мультиплікативної та кратної </a:t>
            </a:r>
            <a:r>
              <a:rPr lang="uk-UA" alt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залежностей</a:t>
            </a:r>
            <a:r>
              <a:rPr lang="uk-UA" alt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alt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7591" name="Rectangle 9"/>
          <p:cNvSpPr>
            <a:spLocks noChangeArrowheads="1"/>
          </p:cNvSpPr>
          <p:nvPr/>
        </p:nvSpPr>
        <p:spPr bwMode="auto">
          <a:xfrm>
            <a:off x="1992313" y="2966880"/>
            <a:ext cx="1136850" cy="4924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ru-RU" altLang="ru-RU" sz="1300">
              <a:cs typeface="Times New Roman" panose="02020603050405020304" pitchFamily="18" charset="0"/>
            </a:endParaRPr>
          </a:p>
          <a:p>
            <a:r>
              <a:rPr lang="ru-RU" altLang="ru-RU" sz="1300">
                <a:cs typeface="Times New Roman" panose="02020603050405020304" pitchFamily="18" charset="0"/>
              </a:rPr>
              <a:t> 	</a:t>
            </a:r>
            <a:r>
              <a:rPr lang="ru-RU" altLang="ru-RU" sz="800"/>
              <a:t> </a:t>
            </a:r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xmlns="" val="5709951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Прямоугольник 1"/>
          <p:cNvSpPr>
            <a:spLocks noChangeArrowheads="1"/>
          </p:cNvSpPr>
          <p:nvPr/>
        </p:nvSpPr>
        <p:spPr bwMode="auto">
          <a:xfrm>
            <a:off x="1847851" y="2609851"/>
            <a:ext cx="8569325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indent="4492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ts val="600"/>
              </a:spcBef>
            </a:pPr>
            <a:r>
              <a:rPr lang="uk-UA" alt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Способи виміру впливу факторів у детермінованому аналізі</a:t>
            </a:r>
            <a:endParaRPr lang="ru-RU" altLang="ru-RU" sz="28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1967464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6802" name="Объект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1591242740"/>
              </p:ext>
            </p:extLst>
          </p:nvPr>
        </p:nvGraphicFramePr>
        <p:xfrm>
          <a:off x="1633538" y="257175"/>
          <a:ext cx="8888412" cy="6092825"/>
        </p:xfrm>
        <a:graphic>
          <a:graphicData uri="http://schemas.openxmlformats.org/presentationml/2006/ole">
            <p:oleObj spid="_x0000_s12379" name="Picture" r:id="rId3" imgW="5067360" imgH="3467160" progId="Word.Picture.8">
              <p:embed/>
            </p:oleObj>
          </a:graphicData>
        </a:graphic>
      </p:graphicFrame>
    </p:spTree>
    <p:extLst>
      <p:ext uri="{BB962C8B-B14F-4D97-AF65-F5344CB8AC3E}">
        <p14:creationId xmlns:p14="http://schemas.microsoft.com/office/powerpoint/2010/main" xmlns="" val="7593969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Прямоугольник 1"/>
          <p:cNvSpPr>
            <a:spLocks noChangeArrowheads="1"/>
          </p:cNvSpPr>
          <p:nvPr/>
        </p:nvSpPr>
        <p:spPr bwMode="auto">
          <a:xfrm>
            <a:off x="1465696" y="1139247"/>
            <a:ext cx="9548668" cy="44012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uk-UA" alt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Елімінувати</a:t>
            </a:r>
            <a:r>
              <a:rPr lang="uk-UA" alt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alt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означає усунути, виключити вплив всіх факторів на величину результативного показника, крім одного</a:t>
            </a:r>
            <a:r>
              <a:rPr lang="uk-UA" alt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ctr"/>
            <a:endParaRPr lang="uk-UA" alt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uk-UA" alt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alt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 цьому виходять з умовного припущення про те, що всі фактори змінюються незалежно один від одного: спочатку змінюється один, а всі інші залишаються без зміни, потім змінюється другий, третій і </a:t>
            </a:r>
            <a:r>
              <a:rPr lang="uk-UA" alt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т.д</a:t>
            </a:r>
            <a:r>
              <a:rPr lang="uk-UA" alt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., за умови незмінності інших. Це дає можливість визначити вплив кожного фактору на величину показника, що досліджується, окремо від інших</a:t>
            </a:r>
            <a:endParaRPr lang="ru-RU" alt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0158259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Прямоугольник 1"/>
          <p:cNvSpPr>
            <a:spLocks noChangeArrowheads="1"/>
          </p:cNvSpPr>
          <p:nvPr/>
        </p:nvSpPr>
        <p:spPr bwMode="auto">
          <a:xfrm>
            <a:off x="3123876" y="1585769"/>
            <a:ext cx="6017417" cy="6317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120000"/>
              </a:lnSpc>
            </a:pPr>
            <a:r>
              <a:rPr lang="uk-UA" altLang="ru-RU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Спосіб ланцюгових підстановок</a:t>
            </a:r>
            <a:endParaRPr lang="ru-RU" alt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8851" name="Прямоугольник 2"/>
          <p:cNvSpPr>
            <a:spLocks noChangeArrowheads="1"/>
          </p:cNvSpPr>
          <p:nvPr/>
        </p:nvSpPr>
        <p:spPr bwMode="auto">
          <a:xfrm>
            <a:off x="1910629" y="2971656"/>
            <a:ext cx="8443912" cy="18158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uk-UA" alt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використовується </a:t>
            </a:r>
            <a:r>
              <a:rPr lang="uk-UA" alt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розрахунку впливу факторів </a:t>
            </a:r>
            <a:endParaRPr lang="uk-UA" alt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uk-UA" altLang="ru-RU" sz="2800" i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uk-UA" altLang="ru-RU" sz="2800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усіх типах детермінованих факторних моделей</a:t>
            </a:r>
            <a:r>
              <a:rPr lang="uk-UA" alt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адитивних, мультиплікативних, кратних і комбінованих (змішаних)</a:t>
            </a:r>
            <a:endParaRPr lang="ru-RU" altLang="ru-RU" sz="2800" dirty="0"/>
          </a:p>
        </p:txBody>
      </p:sp>
    </p:spTree>
    <p:extLst>
      <p:ext uri="{BB962C8B-B14F-4D97-AF65-F5344CB8AC3E}">
        <p14:creationId xmlns:p14="http://schemas.microsoft.com/office/powerpoint/2010/main" xmlns="" val="32842159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Прямоугольник 1"/>
          <p:cNvSpPr>
            <a:spLocks noChangeArrowheads="1"/>
          </p:cNvSpPr>
          <p:nvPr/>
        </p:nvSpPr>
        <p:spPr bwMode="auto">
          <a:xfrm>
            <a:off x="997528" y="580449"/>
            <a:ext cx="10359735" cy="56938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uk-UA" alt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Цей спосіб дозволяє визначити вплив окремих факторів на зміну величини результативного показника </a:t>
            </a:r>
            <a:r>
              <a:rPr lang="uk-UA" altLang="ru-RU" sz="28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шляхом поступової заміни базисної величини кожного факторного показника в обсязі результативного показника на фактичну величину в звітному періоді</a:t>
            </a:r>
            <a:r>
              <a:rPr lang="uk-UA" alt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uk-UA" alt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uk-UA" alt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uk-UA" alt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 </a:t>
            </a:r>
            <a:r>
              <a:rPr lang="uk-UA" alt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цією метою визначають ряд умовних величин результативного показника, які враховують зміни одного, потім двох, трьох і </a:t>
            </a:r>
            <a:r>
              <a:rPr lang="uk-UA" alt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т.д</a:t>
            </a:r>
            <a:r>
              <a:rPr lang="uk-UA" alt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факторів, припускаючи, що інші не змінюються. Порівняння результативної величини показника до та після зміни рівня того чи іншого фактору дає можливість елімінувати вплив всіх факторів, крім одного, і визначити вплив останнього на приріст результативного показника</a:t>
            </a:r>
            <a:endParaRPr lang="ru-RU" altLang="ru-RU" sz="2800" dirty="0"/>
          </a:p>
        </p:txBody>
      </p:sp>
    </p:spTree>
    <p:extLst>
      <p:ext uri="{BB962C8B-B14F-4D97-AF65-F5344CB8AC3E}">
        <p14:creationId xmlns:p14="http://schemas.microsoft.com/office/powerpoint/2010/main" xmlns="" val="38635118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Прямоугольник 1"/>
          <p:cNvSpPr>
            <a:spLocks noChangeArrowheads="1"/>
          </p:cNvSpPr>
          <p:nvPr/>
        </p:nvSpPr>
        <p:spPr bwMode="auto">
          <a:xfrm>
            <a:off x="789707" y="549276"/>
            <a:ext cx="10868891" cy="56938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indent="449263">
              <a:tabLst>
                <a:tab pos="539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tabLst>
                <a:tab pos="539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tabLst>
                <a:tab pos="539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tabLst>
                <a:tab pos="539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tabLst>
                <a:tab pos="539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39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39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39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39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130000"/>
              </a:lnSpc>
            </a:pPr>
            <a:r>
              <a:rPr lang="uk-UA" alt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Правила застосування способу </a:t>
            </a:r>
            <a:r>
              <a:rPr lang="uk-UA" alt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ланцюгових </a:t>
            </a:r>
            <a:r>
              <a:rPr lang="uk-UA" alt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пі</a:t>
            </a:r>
            <a:r>
              <a:rPr lang="uk-UA" alt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дстановок</a:t>
            </a:r>
            <a:r>
              <a:rPr lang="uk-UA" alt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algn="ctr">
              <a:lnSpc>
                <a:spcPct val="130000"/>
              </a:lnSpc>
            </a:pPr>
            <a:endParaRPr lang="ru-RU" alt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30000"/>
              </a:lnSpc>
              <a:buFont typeface="Corbel" panose="020B0503020204020204" pitchFamily="34" charset="0"/>
              <a:buAutoNum type="arabicParenR"/>
            </a:pPr>
            <a:r>
              <a:rPr lang="uk-UA" alt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першу чергу підлягають заміні </a:t>
            </a:r>
            <a:r>
              <a:rPr lang="uk-UA" altLang="ru-RU" sz="2800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кількісні</a:t>
            </a:r>
            <a:r>
              <a:rPr lang="uk-UA" alt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фактори, далі – </a:t>
            </a:r>
            <a:r>
              <a:rPr lang="uk-UA" altLang="ru-RU" sz="2800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структурні</a:t>
            </a:r>
            <a:r>
              <a:rPr lang="uk-UA" alt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в останню чергу – </a:t>
            </a:r>
            <a:r>
              <a:rPr lang="uk-UA" altLang="ru-RU" sz="2800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якісні</a:t>
            </a:r>
            <a:r>
              <a:rPr lang="uk-UA" alt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>
              <a:lnSpc>
                <a:spcPct val="130000"/>
              </a:lnSpc>
              <a:buFont typeface="Corbel" panose="020B0503020204020204" pitchFamily="34" charset="0"/>
              <a:buAutoNum type="arabicParenR"/>
            </a:pPr>
            <a:endParaRPr lang="ru-RU" alt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30000"/>
              </a:lnSpc>
              <a:buFont typeface="Corbel" panose="020B0503020204020204" pitchFamily="34" charset="0"/>
              <a:buAutoNum type="arabicParenR"/>
            </a:pPr>
            <a:r>
              <a:rPr lang="uk-UA" alt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якщо модель представлена декількома кількісними, структурними або якісними показниками, </a:t>
            </a:r>
            <a:r>
              <a:rPr lang="uk-UA" altLang="ru-RU" sz="28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послідовність підстановок визначається шляхом логічного аналізу</a:t>
            </a:r>
            <a:r>
              <a:rPr lang="uk-UA" alt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Тобто, черговість замін факторів залежить від оцінки того, які з них є основними, а які похідними, які первинні, а які – </a:t>
            </a:r>
            <a:r>
              <a:rPr lang="uk-UA" alt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вторинні;</a:t>
            </a:r>
            <a:endParaRPr lang="ru-RU" alt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4565466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323109" y="1949220"/>
            <a:ext cx="9244445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alt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3) за </a:t>
            </a:r>
            <a:r>
              <a:rPr lang="uk-UA" alt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умови, що вплив </a:t>
            </a:r>
            <a:r>
              <a:rPr lang="uk-UA" altLang="ru-RU" sz="28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певного фактору не визначено беруть його базисну величину</a:t>
            </a:r>
            <a:r>
              <a:rPr lang="uk-UA" alt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тобто ту, з якою порівнюють, а </a:t>
            </a:r>
            <a:r>
              <a:rPr lang="uk-UA" altLang="ru-RU" sz="28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якщо визначено, то беруть фактичну величину</a:t>
            </a:r>
            <a:r>
              <a:rPr lang="uk-UA" alt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ту, яку порівнюють</a:t>
            </a:r>
            <a:r>
              <a:rPr lang="uk-UA" alt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>
              <a:buFont typeface="Corbel" panose="020B0503020204020204" pitchFamily="34" charset="0"/>
              <a:buAutoNum type="arabicParenR"/>
            </a:pPr>
            <a:endParaRPr lang="ru-RU" alt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alt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4) кількість розрахункових </a:t>
            </a:r>
            <a:r>
              <a:rPr lang="uk-UA" altLang="ru-RU" sz="28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умовних показників на один менше, ніж факторів</a:t>
            </a:r>
            <a:r>
              <a:rPr lang="uk-UA" alt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моделі</a:t>
            </a:r>
            <a:endParaRPr lang="ru-RU" altLang="ru-RU" sz="2800" dirty="0"/>
          </a:p>
        </p:txBody>
      </p:sp>
    </p:spTree>
    <p:extLst>
      <p:ext uri="{BB962C8B-B14F-4D97-AF65-F5344CB8AC3E}">
        <p14:creationId xmlns:p14="http://schemas.microsoft.com/office/powerpoint/2010/main" xmlns="" val="28977687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906191" y="2901435"/>
            <a:ext cx="794320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857250" indent="-514350" algn="just">
              <a:buFontTx/>
              <a:buAutoNum type="arabicPeriod"/>
              <a:defRPr/>
            </a:pPr>
            <a:r>
              <a:rPr lang="uk-UA" sz="2800" b="1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Поняття та завдання факторного аналізу</a:t>
            </a:r>
          </a:p>
        </p:txBody>
      </p:sp>
    </p:spTree>
    <p:extLst>
      <p:ext uri="{BB962C8B-B14F-4D97-AF65-F5344CB8AC3E}">
        <p14:creationId xmlns:p14="http://schemas.microsoft.com/office/powerpoint/2010/main" xmlns="" val="1167200001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13"/>
          <p:cNvSpPr>
            <a:spLocks noChangeArrowheads="1"/>
          </p:cNvSpPr>
          <p:nvPr/>
        </p:nvSpPr>
        <p:spPr bwMode="auto">
          <a:xfrm>
            <a:off x="2179351" y="1081771"/>
            <a:ext cx="7743103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uk-UA" altLang="ru-RU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 = a </a:t>
            </a:r>
            <a:r>
              <a:rPr lang="en-US" altLang="ru-RU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*b*c</a:t>
            </a:r>
            <a:r>
              <a:rPr lang="uk-UA" altLang="ru-RU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endParaRPr lang="uk-UA" alt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1923" name="Прямоугольник 16"/>
          <p:cNvSpPr>
            <a:spLocks noChangeArrowheads="1"/>
          </p:cNvSpPr>
          <p:nvPr/>
        </p:nvSpPr>
        <p:spPr bwMode="auto">
          <a:xfrm>
            <a:off x="1692999" y="2335790"/>
            <a:ext cx="9414883" cy="29854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lnSpc>
                <a:spcPct val="120000"/>
              </a:lnSpc>
              <a:spcAft>
                <a:spcPts val="600"/>
              </a:spcAft>
            </a:pPr>
            <a:r>
              <a:rPr lang="uk-UA" alt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 </a:t>
            </a:r>
            <a:r>
              <a:rPr lang="uk-UA" alt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</a:t>
            </a:r>
            <a:r>
              <a:rPr lang="uk-UA" alt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результативний показник: </a:t>
            </a:r>
            <a:endParaRPr lang="uk-UA" alt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  <a:spcAft>
                <a:spcPts val="600"/>
              </a:spcAft>
            </a:pPr>
            <a:r>
              <a:rPr lang="uk-UA" altLang="ru-RU" sz="28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</a:t>
            </a:r>
            <a:r>
              <a:rPr lang="uk-UA" altLang="ru-RU" sz="2800" i="1" baseline="-25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uk-UA" alt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alt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базисний рівень результативного показника; </a:t>
            </a:r>
            <a:endParaRPr lang="uk-UA" alt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  <a:spcAft>
                <a:spcPts val="600"/>
              </a:spcAft>
            </a:pPr>
            <a:r>
              <a:rPr lang="uk-UA" altLang="ru-RU" sz="28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</a:t>
            </a:r>
            <a:r>
              <a:rPr lang="uk-UA" altLang="ru-RU" sz="2800" i="1" baseline="-25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uk-UA" alt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alt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звітний рівень результативного показника; </a:t>
            </a:r>
            <a:endParaRPr lang="uk-UA" alt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  <a:spcAft>
                <a:spcPts val="600"/>
              </a:spcAft>
            </a:pPr>
            <a:r>
              <a:rPr lang="uk-UA" altLang="ru-RU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uk-UA" alt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b</a:t>
            </a:r>
            <a:r>
              <a:rPr lang="uk-UA" alt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кількісні показники: </a:t>
            </a:r>
            <a:r>
              <a:rPr lang="uk-UA" altLang="ru-RU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uk-UA" alt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alt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первинний щодо показника </a:t>
            </a:r>
            <a:r>
              <a:rPr lang="uk-UA" alt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uk-UA" alt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endParaRPr lang="uk-UA" alt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  <a:spcAft>
                <a:spcPts val="600"/>
              </a:spcAft>
            </a:pPr>
            <a:r>
              <a:rPr lang="uk-UA" altLang="ru-RU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uk-UA" alt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alt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якісний показник.</a:t>
            </a:r>
            <a:endParaRPr lang="ru-RU" alt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909156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2946" name="Рисунок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465118" y="207818"/>
            <a:ext cx="9403773" cy="66501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17769187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Прямоугольник 1"/>
          <p:cNvSpPr>
            <a:spLocks noChangeArrowheads="1"/>
          </p:cNvSpPr>
          <p:nvPr/>
        </p:nvSpPr>
        <p:spPr bwMode="auto">
          <a:xfrm>
            <a:off x="3355944" y="1553587"/>
            <a:ext cx="5209952" cy="6317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120000"/>
              </a:lnSpc>
            </a:pPr>
            <a:r>
              <a:rPr lang="uk-UA" altLang="ru-RU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Спосіб абсолютних різниць</a:t>
            </a:r>
            <a:endParaRPr lang="ru-RU" alt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3971" name="Rectangle 2"/>
          <p:cNvSpPr>
            <a:spLocks noChangeArrowheads="1"/>
          </p:cNvSpPr>
          <p:nvPr/>
        </p:nvSpPr>
        <p:spPr bwMode="auto">
          <a:xfrm>
            <a:off x="1703388" y="2735710"/>
            <a:ext cx="8785225" cy="13849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uk-UA" alt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Використовується у моделях </a:t>
            </a:r>
            <a:r>
              <a:rPr lang="uk-UA" alt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мультиплікативних</a:t>
            </a:r>
            <a:r>
              <a:rPr lang="uk-UA" alt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uk-UA" alt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uk-UA" alt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та </a:t>
            </a:r>
            <a:r>
              <a:rPr lang="uk-UA" alt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змішаних типу </a:t>
            </a:r>
            <a:endParaRPr lang="uk-UA" altLang="ru-RU" sz="2800" b="1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uk-UA" altLang="ru-RU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 </a:t>
            </a:r>
            <a:r>
              <a:rPr lang="uk-UA" alt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а (</a:t>
            </a:r>
            <a:r>
              <a:rPr lang="en-US" alt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b-c</a:t>
            </a:r>
            <a:r>
              <a:rPr lang="uk-UA" alt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xmlns="" val="1962345281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6018" name="Объект 2"/>
          <p:cNvGraphicFramePr>
            <a:graphicFrameLocks noChangeAspect="1"/>
          </p:cNvGraphicFramePr>
          <p:nvPr/>
        </p:nvGraphicFramePr>
        <p:xfrm>
          <a:off x="1577976" y="955675"/>
          <a:ext cx="60325" cy="44450"/>
        </p:xfrm>
        <a:graphic>
          <a:graphicData uri="http://schemas.openxmlformats.org/presentationml/2006/ole">
            <p:oleObj spid="_x0000_s13403" name="Уравнение" r:id="rId3" imgW="114102" imgH="126780" progId="Equation.3">
              <p:embed/>
            </p:oleObj>
          </a:graphicData>
        </a:graphic>
      </p:graphicFrame>
      <p:sp>
        <p:nvSpPr>
          <p:cNvPr id="86019" name="Прямоугольник 5"/>
          <p:cNvSpPr>
            <a:spLocks noChangeArrowheads="1"/>
          </p:cNvSpPr>
          <p:nvPr/>
        </p:nvSpPr>
        <p:spPr bwMode="auto">
          <a:xfrm>
            <a:off x="1805998" y="2187432"/>
            <a:ext cx="8642350" cy="21154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120000"/>
              </a:lnSpc>
            </a:pPr>
            <a:r>
              <a:rPr lang="ru-RU" alt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uk-UA" alt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</a:t>
            </a:r>
            <a:r>
              <a:rPr lang="uk-UA" alt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застосуванні способу абсолютних різниць розрахунок </a:t>
            </a:r>
            <a:r>
              <a:rPr lang="uk-UA" altLang="ru-RU" sz="28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базується на послідовній заміні базисних значень показників на їх абсолютне відхилення, а після цього на фактичний рівень показників</a:t>
            </a:r>
            <a:r>
              <a:rPr lang="uk-UA" alt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alt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092029160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7042" name="Рисунок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413164" y="26988"/>
            <a:ext cx="9279081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3253428538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Прямоугольник 1"/>
          <p:cNvSpPr>
            <a:spLocks noChangeArrowheads="1"/>
          </p:cNvSpPr>
          <p:nvPr/>
        </p:nvSpPr>
        <p:spPr bwMode="auto">
          <a:xfrm>
            <a:off x="1893023" y="1661104"/>
            <a:ext cx="8712200" cy="6317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120000"/>
              </a:lnSpc>
            </a:pPr>
            <a:r>
              <a:rPr lang="uk-UA" altLang="ru-RU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Спосіб</a:t>
            </a:r>
            <a:r>
              <a:rPr lang="en-US" altLang="ru-RU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altLang="ru-RU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відносних </a:t>
            </a:r>
            <a:r>
              <a:rPr lang="en-US" altLang="ru-RU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altLang="ru-RU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різниць</a:t>
            </a:r>
            <a:endParaRPr lang="ru-RU" alt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8067" name="Rectangle 2"/>
          <p:cNvSpPr>
            <a:spLocks noChangeArrowheads="1"/>
          </p:cNvSpPr>
          <p:nvPr/>
        </p:nvSpPr>
        <p:spPr bwMode="auto">
          <a:xfrm>
            <a:off x="1643353" y="2957888"/>
            <a:ext cx="8785225" cy="13849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uk-UA" alt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Використовується у моделях </a:t>
            </a:r>
            <a:r>
              <a:rPr lang="uk-UA" alt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мультиплікативних </a:t>
            </a:r>
            <a:endParaRPr lang="uk-UA" altLang="ru-RU" sz="2800" b="1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uk-UA" alt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та </a:t>
            </a:r>
            <a:r>
              <a:rPr lang="uk-UA" alt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змішаних типу </a:t>
            </a:r>
            <a:endParaRPr lang="uk-UA" altLang="ru-RU" sz="2800" b="1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uk-UA" altLang="ru-RU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 </a:t>
            </a:r>
            <a:r>
              <a:rPr lang="uk-UA" alt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а (</a:t>
            </a:r>
            <a:r>
              <a:rPr lang="en-US" alt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b-c</a:t>
            </a:r>
            <a:r>
              <a:rPr lang="uk-UA" alt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xmlns="" val="1214162101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9090" name="Рисунок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319645" y="1"/>
            <a:ext cx="9393382" cy="6886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4263837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Прямоугольник 2"/>
          <p:cNvSpPr>
            <a:spLocks noChangeArrowheads="1"/>
          </p:cNvSpPr>
          <p:nvPr/>
        </p:nvSpPr>
        <p:spPr bwMode="auto">
          <a:xfrm>
            <a:off x="1951760" y="1360777"/>
            <a:ext cx="8640763" cy="47459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120000"/>
              </a:lnSpc>
            </a:pPr>
            <a:r>
              <a:rPr lang="uk-UA" alt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Всі явища та процеси господарської діяльності підприємств знаходяться у взаємозв’язку, взаємозалежності та взаємообумовленості. Деякі з них безпосередньо пов’язані між собою, а інші – опосередковано. </a:t>
            </a:r>
            <a:endParaRPr lang="uk-UA" alt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20000"/>
              </a:lnSpc>
            </a:pPr>
            <a:endParaRPr lang="ru-RU" alt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20000"/>
              </a:lnSpc>
            </a:pPr>
            <a:r>
              <a:rPr lang="uk-UA" alt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Кожний результативний показник залежить від численних і різноманітних факторів. </a:t>
            </a:r>
            <a:endParaRPr lang="ru-RU" altLang="ru-RU" sz="2800" dirty="0"/>
          </a:p>
          <a:p>
            <a:pPr algn="ctr">
              <a:lnSpc>
                <a:spcPct val="120000"/>
              </a:lnSpc>
            </a:pPr>
            <a:endParaRPr lang="uk-UA" alt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9057821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Прямоугольник 2"/>
          <p:cNvSpPr>
            <a:spLocks noChangeArrowheads="1"/>
          </p:cNvSpPr>
          <p:nvPr/>
        </p:nvSpPr>
        <p:spPr bwMode="auto">
          <a:xfrm>
            <a:off x="1815668" y="2280949"/>
            <a:ext cx="8424862" cy="17168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indent="4492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130000"/>
              </a:lnSpc>
            </a:pPr>
            <a:r>
              <a:rPr lang="uk-UA" alt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Факторний аналіз </a:t>
            </a:r>
            <a:r>
              <a:rPr lang="uk-UA" alt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 </a:t>
            </a:r>
            <a:r>
              <a:rPr lang="uk-UA" alt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методика комплексного та системного вивчення і вимірювання впливу факторів на величину результативних показників</a:t>
            </a:r>
            <a:endParaRPr lang="ru-RU" alt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3960516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Прямоугольник 1"/>
          <p:cNvSpPr>
            <a:spLocks noChangeArrowheads="1"/>
          </p:cNvSpPr>
          <p:nvPr/>
        </p:nvSpPr>
        <p:spPr bwMode="auto">
          <a:xfrm>
            <a:off x="1669473" y="1186006"/>
            <a:ext cx="9144000" cy="45735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130000"/>
              </a:lnSpc>
            </a:pPr>
            <a:r>
              <a:rPr lang="uk-UA" alt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ЕТАПИ ПРОВЕДЕННЯ ФАКТОРНОГО АНАЛІЗУ:</a:t>
            </a:r>
          </a:p>
          <a:p>
            <a:pPr algn="ctr">
              <a:lnSpc>
                <a:spcPct val="130000"/>
              </a:lnSpc>
            </a:pPr>
            <a:endParaRPr lang="ru-RU" alt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30000"/>
              </a:lnSpc>
            </a:pPr>
            <a:r>
              <a:rPr lang="uk-UA" alt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</a:t>
            </a:r>
            <a:r>
              <a:rPr lang="uk-UA" alt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Вибір факторів, які </a:t>
            </a:r>
            <a:r>
              <a:rPr lang="uk-UA" alt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впливають </a:t>
            </a:r>
            <a:r>
              <a:rPr lang="uk-UA" alt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досліджувані результативні показники; їх класифікація і систематизація</a:t>
            </a:r>
            <a:r>
              <a:rPr lang="uk-UA" alt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>
              <a:lnSpc>
                <a:spcPct val="130000"/>
              </a:lnSpc>
            </a:pPr>
            <a:r>
              <a:rPr lang="uk-UA" alt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uk-UA" alt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30000"/>
              </a:lnSpc>
            </a:pPr>
            <a:r>
              <a:rPr lang="uk-UA" alt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</a:t>
            </a:r>
            <a:r>
              <a:rPr lang="uk-UA" alt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Визначення форми залежності між факторами та результативним показником на підставі набутого досвіду, за допомогою спеціальних способів і прийомів</a:t>
            </a:r>
            <a:r>
              <a:rPr lang="uk-UA" alt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alt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6942958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Прямоугольник 1"/>
          <p:cNvSpPr>
            <a:spLocks noChangeArrowheads="1"/>
          </p:cNvSpPr>
          <p:nvPr/>
        </p:nvSpPr>
        <p:spPr bwMode="auto">
          <a:xfrm>
            <a:off x="1316182" y="1009361"/>
            <a:ext cx="9906000" cy="49182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lnSpc>
                <a:spcPct val="130000"/>
              </a:lnSpc>
            </a:pPr>
            <a:r>
              <a:rPr lang="uk-UA" alt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uk-UA" alt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uk-UA" alt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Моделювання взаємозв’язків між результативними та факторними показниками. Побудова економічно обґрунтованої (з позицій факторного аналізу) факторної моделі</a:t>
            </a:r>
            <a:r>
              <a:rPr lang="uk-UA" alt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>
              <a:lnSpc>
                <a:spcPct val="130000"/>
              </a:lnSpc>
            </a:pPr>
            <a:endParaRPr lang="uk-UA" alt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</a:pPr>
            <a:r>
              <a:rPr lang="uk-UA" alt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</a:t>
            </a:r>
            <a:r>
              <a:rPr lang="uk-UA" alt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Розрахунок впливу факторів та оцінка ролі кожного з них у зміні величини результативного показника. </a:t>
            </a:r>
            <a:endParaRPr lang="uk-UA" alt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</a:pPr>
            <a:endParaRPr lang="uk-UA" alt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</a:pPr>
            <a:r>
              <a:rPr lang="uk-UA" alt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uk-UA" alt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 Формування висновків за результатами проведених досліджень, підготовка відповідних управлінських рішень</a:t>
            </a:r>
          </a:p>
        </p:txBody>
      </p:sp>
    </p:spTree>
    <p:extLst>
      <p:ext uri="{BB962C8B-B14F-4D97-AF65-F5344CB8AC3E}">
        <p14:creationId xmlns:p14="http://schemas.microsoft.com/office/powerpoint/2010/main" xmlns="" val="4089355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39117" y="2672848"/>
            <a:ext cx="7425494" cy="59657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30000"/>
              </a:lnSpc>
            </a:pPr>
            <a:r>
              <a:rPr lang="uk-UA" alt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Класифікація факторів для потреб аналізу</a:t>
            </a:r>
            <a:endParaRPr lang="ru-RU" alt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9853160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Прямоугольник 1"/>
          <p:cNvSpPr>
            <a:spLocks noChangeArrowheads="1"/>
          </p:cNvSpPr>
          <p:nvPr/>
        </p:nvSpPr>
        <p:spPr bwMode="auto">
          <a:xfrm>
            <a:off x="1743652" y="2419640"/>
            <a:ext cx="8642350" cy="13849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uk-UA" alt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економічних дослідженнях під </a:t>
            </a:r>
            <a:r>
              <a:rPr lang="uk-UA" alt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факторами</a:t>
            </a:r>
            <a:r>
              <a:rPr lang="uk-UA" alt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alt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розуміють рушійні сили розвитку процесів і явищ, які відбуваються </a:t>
            </a:r>
            <a:r>
              <a:rPr lang="uk-UA" alt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 </a:t>
            </a:r>
            <a:r>
              <a:rPr lang="uk-UA" alt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підприємстві. </a:t>
            </a:r>
            <a:endParaRPr lang="ru-RU" alt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6621593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248</TotalTime>
  <Words>778</Words>
  <Application>Microsoft Office PowerPoint</Application>
  <PresentationFormat>Произвольный</PresentationFormat>
  <Paragraphs>78</Paragraphs>
  <Slides>36</Slides>
  <Notes>1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2</vt:i4>
      </vt:variant>
      <vt:variant>
        <vt:lpstr>Заголовки слайдов</vt:lpstr>
      </vt:variant>
      <vt:variant>
        <vt:i4>36</vt:i4>
      </vt:variant>
    </vt:vector>
  </HeadingPairs>
  <TitlesOfParts>
    <vt:vector size="39" baseType="lpstr">
      <vt:lpstr>Тема Office</vt:lpstr>
      <vt:lpstr>Picture</vt:lpstr>
      <vt:lpstr>Уравнение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  <vt:lpstr>Слайд 22</vt:lpstr>
      <vt:lpstr>Слайд 23</vt:lpstr>
      <vt:lpstr>Слайд 24</vt:lpstr>
      <vt:lpstr>Слайд 25</vt:lpstr>
      <vt:lpstr>Слайд 26</vt:lpstr>
      <vt:lpstr>Слайд 27</vt:lpstr>
      <vt:lpstr>Слайд 28</vt:lpstr>
      <vt:lpstr>Слайд 29</vt:lpstr>
      <vt:lpstr>Слайд 30</vt:lpstr>
      <vt:lpstr>Слайд 31</vt:lpstr>
      <vt:lpstr>Слайд 32</vt:lpstr>
      <vt:lpstr>Слайд 33</vt:lpstr>
      <vt:lpstr>Слайд 34</vt:lpstr>
      <vt:lpstr>Слайд 35</vt:lpstr>
      <vt:lpstr>Слайд 36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Замула И В</dc:creator>
  <cp:lastModifiedBy>Лена</cp:lastModifiedBy>
  <cp:revision>65</cp:revision>
  <cp:lastPrinted>2020-09-07T08:32:33Z</cp:lastPrinted>
  <dcterms:created xsi:type="dcterms:W3CDTF">2020-09-04T08:36:22Z</dcterms:created>
  <dcterms:modified xsi:type="dcterms:W3CDTF">2020-11-03T17:59:29Z</dcterms:modified>
</cp:coreProperties>
</file>