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4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2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6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0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7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7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5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8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5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5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DF29-5943-4066-ABAD-8F01615C8ABE}" type="datetimeFigureOut">
              <a:rPr lang="uk-UA" smtClean="0"/>
              <a:t>07.11.2021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5272ED1-A68C-4C41-933C-344063026AD5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FAE03-36E4-4F36-A0FA-C999E141E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dirty="0"/>
              <a:t>Управління товарооборотом торговельного підприємства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6E5215-66C8-4275-9E04-9D3E58D84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з навчальної дисципліни «Економіка та управління у сфері торгівлі»</a:t>
            </a:r>
          </a:p>
        </p:txBody>
      </p:sp>
    </p:spTree>
    <p:extLst>
      <p:ext uri="{BB962C8B-B14F-4D97-AF65-F5344CB8AC3E}">
        <p14:creationId xmlns:p14="http://schemas.microsoft.com/office/powerpoint/2010/main" val="100034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390B38-D8C5-4C9D-A0D1-57DD93FA9981}"/>
              </a:ext>
            </a:extLst>
          </p:cNvPr>
          <p:cNvSpPr/>
          <p:nvPr/>
        </p:nvSpPr>
        <p:spPr>
          <a:xfrm>
            <a:off x="3113988" y="177231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регулюються</a:t>
            </a:r>
            <a:r>
              <a:rPr lang="ru-RU" dirty="0"/>
              <a:t> </a:t>
            </a:r>
            <a:r>
              <a:rPr lang="ru-RU" dirty="0" err="1"/>
              <a:t>торговельним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, рекомендовано </a:t>
            </a:r>
            <a:r>
              <a:rPr lang="ru-RU" dirty="0" err="1"/>
              <a:t>поділяти</a:t>
            </a:r>
            <a:r>
              <a:rPr lang="ru-RU" dirty="0"/>
              <a:t> на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обслуговується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споживчий</a:t>
            </a:r>
            <a:r>
              <a:rPr lang="ru-RU" dirty="0"/>
              <a:t> попит;</a:t>
            </a:r>
          </a:p>
          <a:p>
            <a:r>
              <a:rPr lang="ru-RU" dirty="0"/>
              <a:t>-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демографічного</a:t>
            </a:r>
            <a:r>
              <a:rPr lang="ru-RU" dirty="0"/>
              <a:t> характеру;</a:t>
            </a:r>
          </a:p>
          <a:p>
            <a:r>
              <a:rPr lang="ru-RU" dirty="0"/>
              <a:t>- </a:t>
            </a:r>
            <a:r>
              <a:rPr lang="ru-RU" dirty="0" err="1"/>
              <a:t>соціально-психологічні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720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8A43C1-3464-41D2-8E3E-D95A8334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96" y="1310456"/>
            <a:ext cx="8855207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DDBA9F-E0CF-4990-B85B-82FD4B38F691}"/>
              </a:ext>
            </a:extLst>
          </p:cNvPr>
          <p:cNvSpPr/>
          <p:nvPr/>
        </p:nvSpPr>
        <p:spPr>
          <a:xfrm>
            <a:off x="1263192" y="174099"/>
            <a:ext cx="876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Модель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в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AEF8FA-76A8-4494-B1E5-F0EA1F7A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42" y="543431"/>
            <a:ext cx="4977116" cy="55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56DACC-201D-4F71-8945-063A0A78F501}"/>
              </a:ext>
            </a:extLst>
          </p:cNvPr>
          <p:cNvSpPr/>
          <p:nvPr/>
        </p:nvSpPr>
        <p:spPr>
          <a:xfrm>
            <a:off x="1055802" y="1305342"/>
            <a:ext cx="9916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rebuchet MS" panose="020B0603020202020204" pitchFamily="34" charset="0"/>
              </a:rPr>
              <a:t>4. </a:t>
            </a:r>
            <a:r>
              <a:rPr lang="ru-RU" b="1" i="1" dirty="0" err="1">
                <a:latin typeface="Trebuchet MS" panose="020B0603020202020204" pitchFamily="34" charset="0"/>
              </a:rPr>
              <a:t>Вихідні</a:t>
            </a:r>
            <a:r>
              <a:rPr lang="ru-RU" b="1" i="1" dirty="0">
                <a:latin typeface="Trebuchet MS" panose="020B0603020202020204" pitchFamily="34" charset="0"/>
              </a:rPr>
              <a:t> </a:t>
            </a:r>
            <a:r>
              <a:rPr lang="ru-RU" b="1" i="1" dirty="0" err="1">
                <a:latin typeface="Trebuchet MS" panose="020B0603020202020204" pitchFamily="34" charset="0"/>
              </a:rPr>
              <a:t>передумови</a:t>
            </a:r>
            <a:r>
              <a:rPr lang="ru-RU" b="1" i="1" dirty="0">
                <a:latin typeface="Trebuchet MS" panose="020B0603020202020204" pitchFamily="34" charset="0"/>
              </a:rPr>
              <a:t> </a:t>
            </a:r>
            <a:r>
              <a:rPr lang="ru-RU" b="1" i="1" dirty="0" err="1">
                <a:latin typeface="Trebuchet MS" panose="020B0603020202020204" pitchFamily="34" charset="0"/>
              </a:rPr>
              <a:t>ma</a:t>
            </a:r>
            <a:r>
              <a:rPr lang="ru-RU" b="1" i="1" dirty="0">
                <a:latin typeface="Trebuchet MS" panose="020B0603020202020204" pitchFamily="34" charset="0"/>
              </a:rPr>
              <a:t> порядок </a:t>
            </a:r>
            <a:r>
              <a:rPr lang="ru-RU" b="1" i="1" dirty="0" err="1">
                <a:latin typeface="Trebuchet MS" panose="020B0603020202020204" pitchFamily="34" charset="0"/>
              </a:rPr>
              <a:t>розробки</a:t>
            </a:r>
            <a:r>
              <a:rPr lang="ru-RU" b="1" i="1" dirty="0">
                <a:latin typeface="Trebuchet MS" panose="020B0603020202020204" pitchFamily="34" charset="0"/>
              </a:rPr>
              <a:t> </a:t>
            </a:r>
            <a:r>
              <a:rPr lang="ru-RU" b="1" i="1" dirty="0" err="1">
                <a:latin typeface="Trebuchet MS" panose="020B0603020202020204" pitchFamily="34" charset="0"/>
              </a:rPr>
              <a:t>стратегії</a:t>
            </a:r>
            <a:r>
              <a:rPr lang="ru-RU" b="1" i="1" dirty="0">
                <a:latin typeface="Trebuchet MS" panose="020B0603020202020204" pitchFamily="34" charset="0"/>
              </a:rPr>
              <a:t> </a:t>
            </a:r>
            <a:r>
              <a:rPr lang="uk-UA" b="1" i="1" dirty="0">
                <a:latin typeface="Trebuchet MS" panose="020B0603020202020204" pitchFamily="34" charset="0"/>
              </a:rPr>
              <a:t>управління товарооборотом підприємства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i="1" dirty="0" err="1">
                <a:latin typeface="Century Schoolbook" panose="02040604050505020304" pitchFamily="18" charset="0"/>
              </a:rPr>
              <a:t>Стратегія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управління</a:t>
            </a:r>
            <a:r>
              <a:rPr lang="ru-RU" i="1" dirty="0">
                <a:latin typeface="Century Schoolbook" panose="02040604050505020304" pitchFamily="18" charset="0"/>
              </a:rPr>
              <a:t> товарооборотом </a:t>
            </a:r>
            <a:r>
              <a:rPr lang="ru-RU" dirty="0">
                <a:latin typeface="Century Schoolbook" panose="02040604050505020304" pitchFamily="18" charset="0"/>
              </a:rPr>
              <a:t>є </a:t>
            </a:r>
            <a:r>
              <a:rPr lang="ru-RU" dirty="0" err="1">
                <a:latin typeface="Century Schoolbook" panose="02040604050505020304" pitchFamily="18" charset="0"/>
              </a:rPr>
              <a:t>частиною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стратегічного</a:t>
            </a:r>
            <a:r>
              <a:rPr lang="ru-RU" dirty="0">
                <a:latin typeface="Century Schoolbook" panose="02040604050505020304" pitchFamily="18" charset="0"/>
              </a:rPr>
              <a:t> плану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стратегічної</a:t>
            </a:r>
            <a:r>
              <a:rPr lang="ru-RU" dirty="0">
                <a:latin typeface="Century Schoolbook" panose="02040604050505020304" pitchFamily="18" charset="0"/>
              </a:rPr>
              <a:t> мети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за мету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задоволення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обслуговуються, розширення їх контингенту.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105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EC741F-2554-47AC-97CD-989BE8BE7E2E}"/>
              </a:ext>
            </a:extLst>
          </p:cNvPr>
          <p:cNvSpPr/>
          <p:nvPr/>
        </p:nvSpPr>
        <p:spPr>
          <a:xfrm>
            <a:off x="1979629" y="841991"/>
            <a:ext cx="8088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основної</a:t>
            </a:r>
            <a:r>
              <a:rPr lang="ru-RU" dirty="0">
                <a:latin typeface="Century Schoolbook" panose="02040604050505020304" pitchFamily="18" charset="0"/>
              </a:rPr>
              <a:t> мети перед </a:t>
            </a:r>
            <a:r>
              <a:rPr lang="ru-RU" dirty="0" err="1">
                <a:latin typeface="Century Schoolbook" panose="02040604050505020304" pitchFamily="18" charset="0"/>
              </a:rPr>
              <a:t>управлінням</a:t>
            </a:r>
            <a:r>
              <a:rPr lang="ru-RU" dirty="0">
                <a:latin typeface="Century Schoolbook" panose="02040604050505020304" pitchFamily="18" charset="0"/>
              </a:rPr>
              <a:t> товарооборотом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стоять наступні найважливіші </a:t>
            </a:r>
            <a:r>
              <a:rPr lang="uk-UA" i="1" dirty="0">
                <a:latin typeface="Century Schoolbook" panose="02040604050505020304" pitchFamily="18" charset="0"/>
              </a:rPr>
              <a:t>завдання: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Взаємоузгодженість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товарообороту з </a:t>
            </a:r>
            <a:r>
              <a:rPr lang="ru-RU" dirty="0" err="1">
                <a:latin typeface="Century Schoolbook" panose="02040604050505020304" pitchFamily="18" charset="0"/>
              </a:rPr>
              <a:t>розвитком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регіонального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 та </a:t>
            </a:r>
            <a:r>
              <a:rPr lang="ru-RU" dirty="0" err="1">
                <a:latin typeface="Century Schoolbook" panose="02040604050505020304" pitchFamily="18" charset="0"/>
              </a:rPr>
              <a:t>змінами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кон'юнктури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ефективного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наявного</a:t>
            </a:r>
            <a:r>
              <a:rPr lang="ru-RU" dirty="0">
                <a:latin typeface="Century Schoolbook" panose="02040604050505020304" pitchFamily="18" charset="0"/>
              </a:rPr>
              <a:t> ресурсного </a:t>
            </a:r>
            <a:r>
              <a:rPr lang="ru-RU" dirty="0" err="1">
                <a:latin typeface="Century Schoolbook" panose="02040604050505020304" pitchFamily="18" charset="0"/>
              </a:rPr>
              <a:t>потенціалу</a:t>
            </a:r>
            <a:r>
              <a:rPr lang="ru-RU" dirty="0">
                <a:latin typeface="Century Schoolbook" panose="02040604050505020304" pitchFamily="18" charset="0"/>
              </a:rPr>
              <a:t>, а при </a:t>
            </a:r>
            <a:r>
              <a:rPr lang="ru-RU" dirty="0" err="1">
                <a:latin typeface="Century Schoolbook" panose="02040604050505020304" pitchFamily="18" charset="0"/>
              </a:rPr>
              <a:t>необхідності</a:t>
            </a:r>
            <a:r>
              <a:rPr lang="ru-RU" dirty="0">
                <a:latin typeface="Century Schoolbook" panose="02040604050505020304" pitchFamily="18" charset="0"/>
              </a:rPr>
              <a:t> -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залучення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(матеріальних, трудових, фінансових).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контин</a:t>
            </a:r>
            <a:r>
              <a:rPr lang="uk-UA" dirty="0" err="1">
                <a:latin typeface="Century Schoolbook" panose="02040604050505020304" pitchFamily="18" charset="0"/>
              </a:rPr>
              <a:t>генту</a:t>
            </a:r>
            <a:r>
              <a:rPr lang="uk-UA" dirty="0">
                <a:latin typeface="Century Schoolbook" panose="02040604050505020304" pitchFamily="18" charset="0"/>
              </a:rPr>
              <a:t> споживачів, що обслуговуються.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580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5AD2DF-9E8E-4EC3-8197-2FC02D5E2A1A}"/>
              </a:ext>
            </a:extLst>
          </p:cNvPr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головної</a:t>
            </a:r>
            <a:r>
              <a:rPr lang="ru-RU" dirty="0">
                <a:latin typeface="Century Schoolbook" panose="02040604050505020304" pitchFamily="18" charset="0"/>
              </a:rPr>
              <a:t> мети, </a:t>
            </a:r>
            <a:r>
              <a:rPr lang="ru-RU" dirty="0" err="1">
                <a:latin typeface="Century Schoolbook" panose="02040604050505020304" pitchFamily="18" charset="0"/>
              </a:rPr>
              <a:t>завдань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принципів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будується</a:t>
            </a:r>
            <a:r>
              <a:rPr lang="ru-RU" dirty="0">
                <a:latin typeface="Century Schoolbook" panose="02040604050505020304" pitchFamily="18" charset="0"/>
              </a:rPr>
              <a:t> система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 на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конкретний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зміст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послі</a:t>
            </a:r>
            <a:r>
              <a:rPr lang="uk-UA" dirty="0" err="1">
                <a:latin typeface="Century Schoolbook" panose="02040604050505020304" pitchFamily="18" charset="0"/>
              </a:rPr>
              <a:t>довність</a:t>
            </a:r>
            <a:r>
              <a:rPr lang="uk-UA" dirty="0">
                <a:latin typeface="Century Schoolbook" panose="02040604050505020304" pitchFamily="18" charset="0"/>
              </a:rPr>
              <a:t> його здійснення.</a:t>
            </a:r>
            <a:r>
              <a:rPr lang="ru-RU" i="1" dirty="0"/>
              <a:t> </a:t>
            </a:r>
          </a:p>
          <a:p>
            <a:endParaRPr lang="ru-RU" i="1" dirty="0"/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товарооборотом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ного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309183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221D0B-AECC-40D7-B3DF-FEFC981AA4AB}"/>
              </a:ext>
            </a:extLst>
          </p:cNvPr>
          <p:cNvSpPr/>
          <p:nvPr/>
        </p:nvSpPr>
        <p:spPr>
          <a:xfrm>
            <a:off x="1894788" y="889844"/>
            <a:ext cx="83050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На другому </a:t>
            </a:r>
            <a:r>
              <a:rPr lang="ru-RU" i="1" dirty="0" err="1">
                <a:latin typeface="Century Schoolbook" panose="02040604050505020304" pitchFamily="18" charset="0"/>
              </a:rPr>
              <a:t>етапі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i="1" dirty="0">
                <a:latin typeface="Century Schoolbook" panose="02040604050505020304" pitchFamily="18" charset="0"/>
              </a:rPr>
              <a:t>стану </a:t>
            </a:r>
            <a:r>
              <a:rPr lang="ru-RU" i="1" dirty="0" err="1">
                <a:latin typeface="Century Schoolbook" panose="02040604050505020304" pitchFamily="18" charset="0"/>
              </a:rPr>
              <a:t>реалізації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оцінюються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подальшого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ході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, склад та структуру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минулих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періодах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фактори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впливають</a:t>
            </a:r>
            <a:r>
              <a:rPr lang="ru-RU" dirty="0">
                <a:latin typeface="Century Schoolbook" panose="02040604050505020304" pitchFamily="18" charset="0"/>
              </a:rPr>
              <a:t> на даний </a:t>
            </a:r>
            <a:r>
              <a:rPr lang="ru-RU" dirty="0" err="1">
                <a:latin typeface="Century Schoolbook" panose="02040604050505020304" pitchFamily="18" charset="0"/>
              </a:rPr>
              <a:t>показник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досліджують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ритмічність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сезонність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оцінюють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ступінь</a:t>
            </a:r>
            <a:r>
              <a:rPr lang="ru-RU" dirty="0">
                <a:latin typeface="Century Schoolbook" panose="02040604050505020304" pitchFamily="18" charset="0"/>
              </a:rPr>
              <a:t> та причини </a:t>
            </a:r>
            <a:r>
              <a:rPr lang="ru-RU" dirty="0" err="1">
                <a:latin typeface="Century Schoolbook" panose="02040604050505020304" pitchFamily="18" charset="0"/>
              </a:rPr>
              <a:t>невиконання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раніш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аналізують</a:t>
            </a:r>
            <a:r>
              <a:rPr lang="ru-RU" dirty="0">
                <a:latin typeface="Century Schoolbook" panose="02040604050505020304" pitchFamily="18" charset="0"/>
              </a:rPr>
              <a:t> характер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зовнішнього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середовища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теперішній</a:t>
            </a:r>
            <a:r>
              <a:rPr lang="ru-RU" dirty="0">
                <a:latin typeface="Century Schoolbook" panose="02040604050505020304" pitchFamily="18" charset="0"/>
              </a:rPr>
              <a:t> час та на перспективу.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Результатом </a:t>
            </a:r>
            <a:r>
              <a:rPr lang="ru-RU" dirty="0" err="1">
                <a:latin typeface="Century Schoolbook" panose="02040604050505020304" pitchFamily="18" charset="0"/>
              </a:rPr>
              <a:t>проведеної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аналітичної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подальшого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визна</a:t>
            </a:r>
            <a:r>
              <a:rPr lang="uk-UA" dirty="0" err="1">
                <a:latin typeface="Century Schoolbook" panose="02040604050505020304" pitchFamily="18" charset="0"/>
              </a:rPr>
              <a:t>чення</a:t>
            </a:r>
            <a:r>
              <a:rPr lang="uk-UA" dirty="0">
                <a:latin typeface="Century Schoolbook" panose="02040604050505020304" pitchFamily="18" charset="0"/>
              </a:rPr>
              <a:t> основних протидіючих факторів.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729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6EE01D-A776-4CF3-84B0-30DF930C1800}"/>
              </a:ext>
            </a:extLst>
          </p:cNvPr>
          <p:cNvSpPr/>
          <p:nvPr/>
        </p:nvSpPr>
        <p:spPr>
          <a:xfrm>
            <a:off x="1542853" y="898551"/>
            <a:ext cx="91062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Третій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етап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пов'язаний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i="1" dirty="0" err="1">
                <a:latin typeface="Century Schoolbook" panose="02040604050505020304" pitchFamily="18" charset="0"/>
              </a:rPr>
              <a:t>визначенням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цілей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подальшого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розвитку</a:t>
            </a:r>
            <a:r>
              <a:rPr lang="ru-RU" i="1" dirty="0">
                <a:latin typeface="Century Schoolbook" panose="02040604050505020304" pitchFamily="18" charset="0"/>
              </a:rPr>
              <a:t> то</a:t>
            </a:r>
            <a:r>
              <a:rPr lang="uk-UA" i="1" dirty="0" err="1">
                <a:latin typeface="Century Schoolbook" panose="02040604050505020304" pitchFamily="18" charset="0"/>
              </a:rPr>
              <a:t>варообороту</a:t>
            </a:r>
            <a:r>
              <a:rPr lang="uk-UA" i="1" dirty="0">
                <a:latin typeface="Century Schoolbook" panose="02040604050505020304" pitchFamily="18" charset="0"/>
              </a:rPr>
              <a:t> підприємства.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плану та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товаробороту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наступній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цілей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з </a:t>
            </a:r>
            <a:r>
              <a:rPr lang="ru-RU" dirty="0" err="1">
                <a:latin typeface="Century Schoolbook" panose="02040604050505020304" pitchFamily="18" charset="0"/>
              </a:rPr>
              <a:t>урахуванням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сегмента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 та </a:t>
            </a:r>
            <a:r>
              <a:rPr lang="ru-RU" dirty="0" err="1">
                <a:latin typeface="Century Schoolbook" panose="02040604050505020304" pitchFamily="18" charset="0"/>
              </a:rPr>
              <a:t>очікуваних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кон'юнктури</a:t>
            </a:r>
            <a:r>
              <a:rPr lang="ru-RU" dirty="0">
                <a:latin typeface="Century Schoolbook" panose="02040604050505020304" pitchFamily="18" charset="0"/>
              </a:rPr>
              <a:t> ("</a:t>
            </a:r>
            <a:r>
              <a:rPr lang="ru-RU" dirty="0" err="1">
                <a:latin typeface="Century Schoolbook" panose="02040604050505020304" pitchFamily="18" charset="0"/>
              </a:rPr>
              <a:t>орієнтація</a:t>
            </a:r>
            <a:r>
              <a:rPr lang="ru-RU" dirty="0">
                <a:latin typeface="Century Schoolbook" panose="02040604050505020304" pitchFamily="18" charset="0"/>
              </a:rPr>
              <a:t> на попит").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товарообороту, яка б </a:t>
            </a:r>
            <a:r>
              <a:rPr lang="ru-RU" dirty="0" err="1">
                <a:latin typeface="Century Schoolbook" panose="02040604050505020304" pitchFamily="18" charset="0"/>
              </a:rPr>
              <a:t>забезпечувала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максимальну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наявного</a:t>
            </a:r>
            <a:r>
              <a:rPr lang="ru-RU" dirty="0">
                <a:latin typeface="Century Schoolbook" panose="02040604050505020304" pitchFamily="18" charset="0"/>
              </a:rPr>
              <a:t> ресурсного </a:t>
            </a:r>
            <a:r>
              <a:rPr lang="ru-RU" dirty="0" err="1">
                <a:latin typeface="Century Schoolbook" panose="02040604050505020304" pitchFamily="18" charset="0"/>
              </a:rPr>
              <a:t>потенціалу</a:t>
            </a:r>
            <a:r>
              <a:rPr lang="ru-RU" dirty="0">
                <a:latin typeface="Century Schoolbook" panose="02040604050505020304" pitchFamily="18" charset="0"/>
              </a:rPr>
              <a:t> ("</a:t>
            </a:r>
            <a:r>
              <a:rPr lang="ru-RU" dirty="0" err="1">
                <a:latin typeface="Century Schoolbook" panose="02040604050505020304" pitchFamily="18" charset="0"/>
              </a:rPr>
              <a:t>орієнтація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ресурсозабезпече</a:t>
            </a:r>
            <a:r>
              <a:rPr lang="uk-UA" dirty="0" err="1">
                <a:latin typeface="Century Schoolbook" panose="02040604050505020304" pitchFamily="18" charset="0"/>
              </a:rPr>
              <a:t>ність</a:t>
            </a:r>
            <a:r>
              <a:rPr lang="uk-UA" dirty="0">
                <a:latin typeface="Century Schoolbook" panose="02040604050505020304" pitchFamily="18" charset="0"/>
              </a:rPr>
              <a:t>").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необхідності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цільової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("орієнтація на прибуток").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Усі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перераховані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 </a:t>
            </a:r>
            <a:r>
              <a:rPr lang="ru-RU" dirty="0" err="1">
                <a:latin typeface="Century Schoolbook" panose="02040604050505020304" pitchFamily="18" charset="0"/>
              </a:rPr>
              <a:t>тісно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взаємопов'язані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реалізовані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комплексного </a:t>
            </a:r>
            <a:r>
              <a:rPr lang="ru-RU" dirty="0" err="1">
                <a:latin typeface="Century Schoolbook" panose="02040604050505020304" pitchFamily="18" charset="0"/>
              </a:rPr>
              <a:t>підхо</a:t>
            </a:r>
            <a:r>
              <a:rPr lang="uk-UA" dirty="0" err="1">
                <a:latin typeface="Century Schoolbook" panose="02040604050505020304" pitchFamily="18" charset="0"/>
              </a:rPr>
              <a:t>ду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34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C663F-2DE1-484B-804C-7DAD40405E14}"/>
              </a:ext>
            </a:extLst>
          </p:cNvPr>
          <p:cNvSpPr/>
          <p:nvPr/>
        </p:nvSpPr>
        <p:spPr>
          <a:xfrm>
            <a:off x="1706251" y="1443841"/>
            <a:ext cx="8248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На четвертому </a:t>
            </a:r>
            <a:r>
              <a:rPr lang="ru-RU" i="1" dirty="0" err="1">
                <a:latin typeface="Century Schoolbook" panose="02040604050505020304" pitchFamily="18" charset="0"/>
              </a:rPr>
              <a:t>етапі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 </a:t>
            </a:r>
            <a:r>
              <a:rPr lang="ru-RU" dirty="0" err="1">
                <a:latin typeface="Century Schoolbook" panose="02040604050505020304" pitchFamily="18" charset="0"/>
              </a:rPr>
              <a:t>здійснюють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є одним з </a:t>
            </a:r>
            <a:r>
              <a:rPr lang="ru-RU" dirty="0" err="1">
                <a:latin typeface="Century Schoolbook" panose="02040604050505020304" pitchFamily="18" charset="0"/>
              </a:rPr>
              <a:t>відповідальних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системі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економічного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пояснюється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важливим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системі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економічного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фінансового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з одного боку,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цільової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, а з </a:t>
            </a:r>
            <a:r>
              <a:rPr lang="ru-RU" dirty="0" err="1">
                <a:latin typeface="Century Schoolbook" panose="02040604050505020304" pitchFamily="18" charset="0"/>
              </a:rPr>
              <a:t>іншого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та структуру товарообороту 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ресурсно</a:t>
            </a:r>
            <a:r>
              <a:rPr lang="uk-UA" dirty="0">
                <a:latin typeface="Century Schoolbook" panose="02040604050505020304" pitchFamily="18" charset="0"/>
              </a:rPr>
              <a:t>го потенціалу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200064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B4897C-CF37-43F4-B37E-32151DD7B24A}"/>
              </a:ext>
            </a:extLst>
          </p:cNvPr>
          <p:cNvSpPr/>
          <p:nvPr/>
        </p:nvSpPr>
        <p:spPr>
          <a:xfrm>
            <a:off x="2014194" y="961609"/>
            <a:ext cx="81636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Після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стосовно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на </a:t>
            </a:r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досягти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збалансованості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показниками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і є </a:t>
            </a:r>
            <a:r>
              <a:rPr lang="ru-RU" dirty="0" err="1">
                <a:latin typeface="Century Schoolbook" panose="02040604050505020304" pitchFamily="18" charset="0"/>
              </a:rPr>
              <a:t>головним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завданням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п'ятого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етапу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 </a:t>
            </a:r>
            <a:r>
              <a:rPr lang="ru-RU" dirty="0" err="1">
                <a:latin typeface="Century Schoolbook" panose="02040604050505020304" pitchFamily="18" charset="0"/>
              </a:rPr>
              <a:t>підпри</a:t>
            </a:r>
            <a:r>
              <a:rPr lang="uk-UA" dirty="0" err="1">
                <a:latin typeface="Century Schoolbook" panose="02040604050505020304" pitchFamily="18" charset="0"/>
              </a:rPr>
              <a:t>ємства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більший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провести роботу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пошуку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мобілізації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рахунок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внесення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цінову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асортиментну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ресурсну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підприємства.</a:t>
            </a:r>
            <a:endParaRPr lang="uk-UA" dirty="0"/>
          </a:p>
          <a:p>
            <a:r>
              <a:rPr lang="ru-RU" dirty="0" err="1">
                <a:latin typeface="Century Schoolbook" panose="02040604050505020304" pitchFamily="18" charset="0"/>
              </a:rPr>
              <a:t>Обгрунтування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цінової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політики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спрямоване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оптимальних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при </a:t>
            </a:r>
            <a:r>
              <a:rPr lang="ru-RU" dirty="0" err="1">
                <a:latin typeface="Century Schoolbook" panose="02040604050505020304" pitchFamily="18" charset="0"/>
              </a:rPr>
              <a:t>яких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досягається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оптимальний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товарообороту, а як </a:t>
            </a:r>
            <a:r>
              <a:rPr lang="ru-RU" dirty="0" err="1">
                <a:latin typeface="Century Schoolbook" panose="02040604050505020304" pitchFamily="18" charset="0"/>
              </a:rPr>
              <a:t>наслідок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максимальний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прибуток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229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2A6C57-D75B-42C0-AA2D-3C500A2FE781}"/>
              </a:ext>
            </a:extLst>
          </p:cNvPr>
          <p:cNvSpPr/>
          <p:nvPr/>
        </p:nvSpPr>
        <p:spPr>
          <a:xfrm>
            <a:off x="1517715" y="1443841"/>
            <a:ext cx="92476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ПЛАН </a:t>
            </a:r>
          </a:p>
          <a:p>
            <a:r>
              <a:rPr lang="uk-UA" b="1" dirty="0"/>
              <a:t>1. Сутність товарообороту підприємства як економічної категорії та показника діяльності</a:t>
            </a:r>
          </a:p>
          <a:p>
            <a:r>
              <a:rPr lang="uk-UA" b="1" dirty="0"/>
              <a:t>2. Класифікація товарообороту підприємства та характеристика його окремих видів</a:t>
            </a:r>
          </a:p>
          <a:p>
            <a:r>
              <a:rPr lang="uk-UA" b="1" dirty="0"/>
              <a:t>3. Основні фактори, що визначають обсяг, структуру та перспективи розвитку товарообороту підприємства</a:t>
            </a:r>
          </a:p>
          <a:p>
            <a:r>
              <a:rPr lang="uk-UA" b="1" dirty="0"/>
              <a:t>4. Вихідні передумови та порядок розробки стратегії управління товарооборотом підприємства</a:t>
            </a:r>
          </a:p>
          <a:p>
            <a:r>
              <a:rPr lang="uk-UA" b="1" dirty="0"/>
              <a:t>5. Аналіз обсягу та структури товарообороту підприємства</a:t>
            </a:r>
          </a:p>
          <a:p>
            <a:r>
              <a:rPr lang="uk-UA" b="1" dirty="0"/>
              <a:t>6. Обґрунтування обсягу товарообороту підприємства на плановий період</a:t>
            </a:r>
          </a:p>
          <a:p>
            <a:r>
              <a:rPr lang="uk-UA" b="1" dirty="0"/>
              <a:t>7. Асортиментна політика торговельного підприємства та методичні основи її розробки</a:t>
            </a:r>
          </a:p>
        </p:txBody>
      </p:sp>
    </p:spTree>
    <p:extLst>
      <p:ext uri="{BB962C8B-B14F-4D97-AF65-F5344CB8AC3E}">
        <p14:creationId xmlns:p14="http://schemas.microsoft.com/office/powerpoint/2010/main" val="3572964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AE7F0E-D58F-478C-899E-603355A0FC88}"/>
              </a:ext>
            </a:extLst>
          </p:cNvPr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ресурсної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політики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повинне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залучення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найменшими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витратами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забезпечить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слід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розглянути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(за </a:t>
            </a:r>
            <a:r>
              <a:rPr lang="ru-RU" dirty="0" err="1">
                <a:latin typeface="Century Schoolbook" panose="02040604050505020304" pitchFamily="18" charset="0"/>
              </a:rPr>
              <a:t>рахунок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неторго</a:t>
            </a:r>
            <a:r>
              <a:rPr lang="uk-UA" dirty="0" err="1">
                <a:latin typeface="Century Schoolbook" panose="02040604050505020304" pitchFamily="18" charset="0"/>
              </a:rPr>
              <a:t>вельних</a:t>
            </a:r>
            <a:r>
              <a:rPr lang="uk-UA" dirty="0">
                <a:latin typeface="Century Schoolbook" panose="02040604050505020304" pitchFamily="18" charset="0"/>
              </a:rPr>
              <a:t> видів діяльності).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План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приймається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разі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обсязі</a:t>
            </a:r>
            <a:r>
              <a:rPr lang="ru-RU" dirty="0">
                <a:latin typeface="Century Schoolbook" panose="02040604050505020304" pitchFamily="18" charset="0"/>
              </a:rPr>
              <a:t> максимально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виявлених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його зростання.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859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1BC1C-758C-47EF-AB87-8B2DF1DD2AD0}"/>
              </a:ext>
            </a:extLst>
          </p:cNvPr>
          <p:cNvSpPr/>
          <p:nvPr/>
        </p:nvSpPr>
        <p:spPr>
          <a:xfrm>
            <a:off x="1934065" y="1601913"/>
            <a:ext cx="83238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Контроль за </a:t>
            </a:r>
            <a:r>
              <a:rPr lang="ru-RU" dirty="0" err="1">
                <a:latin typeface="Century Schoolbook" panose="02040604050505020304" pitchFamily="18" charset="0"/>
              </a:rPr>
              <a:t>виконанням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поставлених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завдань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наступному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i="1" dirty="0" err="1">
                <a:latin typeface="Century Schoolbook" panose="02040604050505020304" pitchFamily="18" charset="0"/>
              </a:rPr>
              <a:t>шостому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етапі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товарооборотом. 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порівнюють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досягнуті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результати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плановими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вносять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корективи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попередньо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політику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з метою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розробленого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максимально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доходу та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928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EEBEB2-1CBC-48E8-9429-8A8A7AA37506}"/>
              </a:ext>
            </a:extLst>
          </p:cNvPr>
          <p:cNvSpPr/>
          <p:nvPr/>
        </p:nvSpPr>
        <p:spPr>
          <a:xfrm>
            <a:off x="2092751" y="520512"/>
            <a:ext cx="792794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rebuchet MS" panose="020B0603020202020204" pitchFamily="34" charset="0"/>
              </a:rPr>
              <a:t>5. </a:t>
            </a:r>
            <a:r>
              <a:rPr lang="ru-RU" sz="2400" i="1" dirty="0" err="1">
                <a:latin typeface="Trebuchet MS" panose="020B0603020202020204" pitchFamily="34" charset="0"/>
              </a:rPr>
              <a:t>Аналіз</a:t>
            </a:r>
            <a:r>
              <a:rPr lang="ru-RU" sz="2400" i="1" dirty="0">
                <a:latin typeface="Trebuchet MS" panose="020B0603020202020204" pitchFamily="34" charset="0"/>
              </a:rPr>
              <a:t> </a:t>
            </a:r>
            <a:r>
              <a:rPr lang="ru-RU" sz="2400" i="1" dirty="0" err="1">
                <a:latin typeface="Trebuchet MS" panose="020B0603020202020204" pitchFamily="34" charset="0"/>
              </a:rPr>
              <a:t>обсягу</a:t>
            </a:r>
            <a:r>
              <a:rPr lang="ru-RU" sz="2400" i="1" dirty="0">
                <a:latin typeface="Trebuchet MS" panose="020B0603020202020204" pitchFamily="34" charset="0"/>
              </a:rPr>
              <a:t> та </a:t>
            </a:r>
            <a:r>
              <a:rPr lang="ru-RU" sz="2400" i="1" dirty="0" err="1">
                <a:latin typeface="Trebuchet MS" panose="020B0603020202020204" pitchFamily="34" charset="0"/>
              </a:rPr>
              <a:t>структури</a:t>
            </a:r>
            <a:r>
              <a:rPr lang="ru-RU" sz="2400" i="1" dirty="0">
                <a:latin typeface="Trebuchet MS" panose="020B0603020202020204" pitchFamily="34" charset="0"/>
              </a:rPr>
              <a:t> товарообороту </a:t>
            </a:r>
            <a:r>
              <a:rPr lang="uk-UA" sz="2400" i="1" dirty="0">
                <a:latin typeface="Trebuchet MS" panose="020B0603020202020204" pitchFamily="34" charset="0"/>
              </a:rPr>
              <a:t>підприємства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існуючих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позитивно та негативно </a:t>
            </a:r>
            <a:r>
              <a:rPr lang="ru-RU" dirty="0" err="1">
                <a:latin typeface="Century Schoolbook" panose="02040604050505020304" pitchFamily="18" charset="0"/>
              </a:rPr>
              <a:t>впливають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досягаються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аналізу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обсягу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структури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Проведення економічного аналізу дозволяє: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вивчити</a:t>
            </a:r>
            <a:r>
              <a:rPr lang="ru-RU" dirty="0">
                <a:latin typeface="Century Schoolbook" panose="02040604050505020304" pitchFamily="18" charset="0"/>
              </a:rPr>
              <a:t> стан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планів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ритмічність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сезонність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ретроспективному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склад товарообороту за формами, видами, методами </a:t>
            </a:r>
            <a:r>
              <a:rPr lang="uk-UA" dirty="0">
                <a:latin typeface="Century Schoolbook" panose="02040604050505020304" pitchFamily="18" charset="0"/>
              </a:rPr>
              <a:t>продажу, асортиментною структурою;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виявити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проаналізувати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кількісно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, склад та структуру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133818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F06CA-6027-45D8-B1F9-4FECED7C6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4" y="248316"/>
            <a:ext cx="3779848" cy="54563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D612C4-EFFE-435A-AE37-A4EC0A679AF2}"/>
              </a:ext>
            </a:extLst>
          </p:cNvPr>
          <p:cNvSpPr/>
          <p:nvPr/>
        </p:nvSpPr>
        <p:spPr>
          <a:xfrm>
            <a:off x="2075467" y="5725055"/>
            <a:ext cx="7871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/>
              <a:t>Послідовність</a:t>
            </a:r>
            <a:r>
              <a:rPr lang="ru-RU" i="1" dirty="0"/>
              <a:t> та </a:t>
            </a:r>
            <a:r>
              <a:rPr lang="ru-RU" i="1" dirty="0" err="1"/>
              <a:t>етапи</a:t>
            </a:r>
            <a:r>
              <a:rPr lang="ru-RU" i="1" dirty="0"/>
              <a:t> </a:t>
            </a:r>
            <a:r>
              <a:rPr lang="ru-RU" i="1" dirty="0" err="1"/>
              <a:t>аналізу</a:t>
            </a:r>
            <a:r>
              <a:rPr lang="ru-RU" i="1" dirty="0"/>
              <a:t> товарообороту </a:t>
            </a:r>
            <a:r>
              <a:rPr lang="ru-RU" i="1" dirty="0" err="1"/>
              <a:t>підприємства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8522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1F5F34-FA56-4DFD-A027-F828E87CEE35}"/>
              </a:ext>
            </a:extLst>
          </p:cNvPr>
          <p:cNvSpPr/>
          <p:nvPr/>
        </p:nvSpPr>
        <p:spPr>
          <a:xfrm>
            <a:off x="1517715" y="1213009"/>
            <a:ext cx="87763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latin typeface="Trebuchet MS" panose="020B0603020202020204" pitchFamily="34" charset="0"/>
              </a:rPr>
              <a:t>6. Обґрунтування обсягу товарообороту підприємства на плановий період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Плановий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та структура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вихідними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прогнозування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- валового доходу,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,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, потреб в ресурсах та </a:t>
            </a:r>
            <a:r>
              <a:rPr lang="ru-RU" dirty="0" err="1">
                <a:latin typeface="Century Schoolbook" panose="02040604050505020304" pitchFamily="18" charset="0"/>
              </a:rPr>
              <a:t>капіталі</a:t>
            </a:r>
            <a:r>
              <a:rPr lang="ru-RU" dirty="0">
                <a:latin typeface="Century Schoolbook" panose="02040604050505020304" pitchFamily="18" charset="0"/>
              </a:rPr>
              <a:t>. Тому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, є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відповідальним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етапом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фінансово-господарської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</a:t>
            </a:r>
            <a:r>
              <a:rPr lang="uk-UA" dirty="0" err="1">
                <a:latin typeface="Century Schoolbook" panose="02040604050505020304" pitchFamily="18" charset="0"/>
              </a:rPr>
              <a:t>вельного</a:t>
            </a:r>
            <a:r>
              <a:rPr lang="uk-UA" dirty="0">
                <a:latin typeface="Century Schoolbook" panose="02040604050505020304" pitchFamily="18" charset="0"/>
              </a:rPr>
              <a:t> підприємства 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159804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43028D-DEB5-45D0-8C5C-923CB00842F1}"/>
              </a:ext>
            </a:extLst>
          </p:cNvPr>
          <p:cNvSpPr/>
          <p:nvPr/>
        </p:nvSpPr>
        <p:spPr>
          <a:xfrm>
            <a:off x="1905786" y="1560584"/>
            <a:ext cx="8380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Підвищення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досягається</a:t>
            </a:r>
            <a:r>
              <a:rPr lang="ru-RU" dirty="0">
                <a:latin typeface="Century Schoolbook" panose="02040604050505020304" pitchFamily="18" charset="0"/>
              </a:rPr>
              <a:t> шляхом </a:t>
            </a:r>
            <a:r>
              <a:rPr lang="ru-RU" dirty="0" err="1">
                <a:latin typeface="Century Schoolbook" panose="02040604050505020304" pitchFamily="18" charset="0"/>
              </a:rPr>
              <a:t>постійного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діючих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Плани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класифікують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різними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ознаками</a:t>
            </a:r>
            <a:r>
              <a:rPr lang="ru-RU" dirty="0">
                <a:latin typeface="Century Schoolbook" panose="02040604050505020304" pitchFamily="18" charset="0"/>
              </a:rPr>
              <a:t>: в </a:t>
            </a:r>
            <a:r>
              <a:rPr lang="ru-RU" dirty="0" err="1">
                <a:latin typeface="Century Schoolbook" panose="02040604050505020304" pitchFamily="18" charset="0"/>
              </a:rPr>
              <a:t>залежності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559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1161BF-4E1B-4646-8D2B-3E03C336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4" y="178067"/>
            <a:ext cx="7419975" cy="65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4801DF-E9E8-4583-9753-089782BE39BA}"/>
              </a:ext>
            </a:extLst>
          </p:cNvPr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визначенні</a:t>
            </a:r>
            <a:r>
              <a:rPr lang="ru-RU" dirty="0">
                <a:latin typeface="Century Schoolbook" panose="02040604050505020304" pitchFamily="18" charset="0"/>
              </a:rPr>
              <a:t> планового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на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головна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приділяється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задоволенню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району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ефективному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трудових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досягненню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результатів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фінансовогосподарської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b="1" dirty="0">
                <a:latin typeface="Century Schoolbook" panose="02040604050505020304" pitchFamily="18" charset="0"/>
              </a:rPr>
              <a:t>у 3-х </a:t>
            </a:r>
            <a:r>
              <a:rPr lang="ru-RU" b="1" dirty="0" err="1">
                <a:latin typeface="Century Schoolbook" panose="02040604050505020304" pitchFamily="18" charset="0"/>
              </a:rPr>
              <a:t>варіантах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131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CE0687-C412-473F-88A8-232C80C028D1}"/>
              </a:ext>
            </a:extLst>
          </p:cNvPr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1 </a:t>
            </a:r>
            <a:r>
              <a:rPr lang="ru-RU" dirty="0" err="1">
                <a:latin typeface="Century Schoolbook" panose="02040604050505020304" pitchFamily="18" charset="0"/>
              </a:rPr>
              <a:t>варіант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i="1" dirty="0" err="1">
                <a:latin typeface="Century Schoolbook" panose="02040604050505020304" pitchFamily="18" charset="0"/>
              </a:rPr>
              <a:t>необхідний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достатній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 </a:t>
            </a:r>
            <a:r>
              <a:rPr lang="ru-RU" dirty="0" err="1">
                <a:latin typeface="Century Schoolbook" panose="02040604050505020304" pitchFamily="18" charset="0"/>
              </a:rPr>
              <a:t>варіант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i="1" dirty="0" err="1">
                <a:latin typeface="Century Schoolbook" panose="02040604050505020304" pitchFamily="18" charset="0"/>
              </a:rPr>
              <a:t>можливий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району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кон</a:t>
            </a:r>
            <a:r>
              <a:rPr lang="uk-UA" dirty="0" err="1">
                <a:latin typeface="Century Schoolbook" panose="02040604050505020304" pitchFamily="18" charset="0"/>
              </a:rPr>
              <a:t>курентним</a:t>
            </a:r>
            <a:r>
              <a:rPr lang="uk-UA" dirty="0">
                <a:latin typeface="Century Schoolbook" panose="02040604050505020304" pitchFamily="18" charset="0"/>
              </a:rPr>
              <a:t> оточенням;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 </a:t>
            </a:r>
            <a:r>
              <a:rPr lang="ru-RU" dirty="0" err="1">
                <a:latin typeface="Century Schoolbook" panose="02040604050505020304" pitchFamily="18" charset="0"/>
              </a:rPr>
              <a:t>варіант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i="1" dirty="0" err="1">
                <a:latin typeface="Century Schoolbook" panose="02040604050505020304" pitchFamily="18" charset="0"/>
              </a:rPr>
              <a:t>ресурсозабезпечений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отриманий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наявному</a:t>
            </a:r>
            <a:r>
              <a:rPr lang="ru-RU" dirty="0">
                <a:latin typeface="Century Schoolbook" panose="02040604050505020304" pitchFamily="18" charset="0"/>
              </a:rPr>
              <a:t> ресурсному </a:t>
            </a:r>
            <a:r>
              <a:rPr lang="ru-RU" dirty="0" err="1">
                <a:latin typeface="Century Schoolbook" panose="02040604050505020304" pitchFamily="18" charset="0"/>
              </a:rPr>
              <a:t>потенціалі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його найбільш ефективному використанні.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733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F48FC4-DE95-420B-811B-39206618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81939"/>
            <a:ext cx="10306050" cy="64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7878FA-C3CE-4F82-B8C7-8ACDEE3F45F4}"/>
              </a:ext>
            </a:extLst>
          </p:cNvPr>
          <p:cNvSpPr/>
          <p:nvPr/>
        </p:nvSpPr>
        <p:spPr>
          <a:xfrm>
            <a:off x="2906598" y="116537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/>
              <a:t>1. Сутність товарообороту підприємства як економічної категорії та показника діяльності</a:t>
            </a:r>
          </a:p>
          <a:p>
            <a:endParaRPr lang="uk-UA" dirty="0"/>
          </a:p>
          <a:p>
            <a:r>
              <a:rPr lang="uk-UA" dirty="0"/>
              <a:t>Основну масу матеріальних благ, що використовуються для особистих потреб, населення отримує через торгівлю. Кількісна та якісна характеристики товарної маси, яка переходить із сфери виробництва в сферу споживання, відповідно закону товарного обігу, знаходить</a:t>
            </a:r>
          </a:p>
          <a:p>
            <a:r>
              <a:rPr lang="uk-UA" dirty="0"/>
              <a:t>своє відтворення в показниках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2072943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EB13A79-6EB5-4DD5-B179-C1EF6965CA6B}"/>
                  </a:ext>
                </a:extLst>
              </p:cNvPr>
              <p:cNvSpPr/>
              <p:nvPr/>
            </p:nvSpPr>
            <p:spPr>
              <a:xfrm>
                <a:off x="3048000" y="1607412"/>
                <a:ext cx="6096000" cy="3643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Розрахунок планового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обсягу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реалізації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що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забезпечує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отримання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цільової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суми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прибутку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необхідний</a:t>
                </a:r>
                <a:r>
                  <a:rPr lang="ru-RU" i="1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обсяг</a:t>
                </a:r>
                <a:r>
                  <a:rPr lang="ru-RU" i="1" dirty="0">
                    <a:latin typeface="Century Schoolbook" panose="02040604050505020304" pitchFamily="18" charset="0"/>
                  </a:rPr>
                  <a:t> товарообороту </a:t>
                </a:r>
                <a:r>
                  <a:rPr lang="uk-UA" dirty="0" err="1">
                    <a:latin typeface="Century Schoolbook" panose="02040604050505020304" pitchFamily="18" charset="0"/>
                  </a:rPr>
                  <a:t>Тнеобх</a:t>
                </a:r>
                <a:r>
                  <a:rPr lang="uk-UA" dirty="0">
                    <a:latin typeface="Century Schoolbook" panose="02040604050505020304" pitchFamily="18" charset="0"/>
                  </a:rPr>
                  <a:t>) здійснюють за формулою: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1600" i="1">
                              <a:latin typeface="Cambria Math" panose="020405030504060302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uk-UA" sz="1600" i="1">
                              <a:latin typeface="Cambria Math" panose="02040503050406030204" pitchFamily="18" charset="0"/>
                            </a:rPr>
                            <m:t>необх</m:t>
                          </m:r>
                        </m:sub>
                      </m:sSub>
                      <m:r>
                        <a:rPr lang="uk-UA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uk-U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ВО</m:t>
                              </m:r>
                            </m:e>
                            <m:sub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пост</m:t>
                              </m:r>
                            </m:sub>
                          </m:sSub>
                          <m:r>
                            <a:rPr lang="uk-UA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</m:sub>
                          </m:sSub>
                          <m:r>
                            <a:rPr lang="uk-UA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uk-U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×100</m:t>
                          </m:r>
                        </m:num>
                        <m:den>
                          <m:sSub>
                            <m:sSubPr>
                              <m:ctrlPr>
                                <a:rPr lang="uk-U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sub>
                          </m:sSub>
                          <m:r>
                            <a:rPr lang="uk-UA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sz="1600" i="1">
                                  <a:latin typeface="Cambria Math" panose="02040503050406030204" pitchFamily="18" charset="0"/>
                                </a:rPr>
                                <m:t>ВОзм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1600" dirty="0">
                  <a:latin typeface="Century Schoolbook" panose="02040604050505020304" pitchFamily="18" charset="0"/>
                </a:endParaRPr>
              </a:p>
              <a:p>
                <a:endParaRPr lang="uk-UA" sz="1600" dirty="0">
                  <a:latin typeface="Century Schoolbook" panose="02040604050505020304" pitchFamily="18" charset="0"/>
                </a:endParaRP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де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ц</a:t>
                </a:r>
                <a:r>
                  <a:rPr lang="ru-RU" sz="800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>
                    <a:latin typeface="Century Schoolbook" panose="02040604050505020304" pitchFamily="18" charset="0"/>
                  </a:rPr>
                  <a:t>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цільова</a:t>
                </a:r>
                <a:r>
                  <a:rPr lang="ru-RU" dirty="0">
                    <a:latin typeface="Century Schoolbook" panose="02040604050505020304" pitchFamily="18" charset="0"/>
                  </a:rPr>
                  <a:t> сума балансового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прибутку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ВО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пост</a:t>
                </a:r>
                <a:r>
                  <a:rPr lang="ru-RU" dirty="0">
                    <a:latin typeface="Century Schoolbook" panose="02040604050505020304" pitchFamily="18" charset="0"/>
                  </a:rPr>
                  <a:t> - сума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постійних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витрат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Р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д</a:t>
                </a:r>
                <a:r>
                  <a:rPr lang="ru-RU" sz="800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>
                    <a:latin typeface="Century Schoolbook" panose="02040604050505020304" pitchFamily="18" charset="0"/>
                  </a:rPr>
                  <a:t>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рівень</a:t>
                </a:r>
                <a:r>
                  <a:rPr lang="ru-RU" dirty="0">
                    <a:latin typeface="Century Schoolbook" panose="02040604050505020304" pitchFamily="18" charset="0"/>
                  </a:rPr>
                  <a:t> чистого доходу до товарообороту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після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виплати</a:t>
                </a:r>
                <a:r>
                  <a:rPr lang="ru-RU" dirty="0">
                    <a:latin typeface="Century Schoolbook" panose="02040604050505020304" pitchFamily="18" charset="0"/>
                  </a:rPr>
                  <a:t> ПДВ та акцизу), 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відсотках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Р</a:t>
                </a:r>
                <a:r>
                  <a:rPr lang="ru-RU" baseline="-25000" dirty="0" err="1">
                    <a:latin typeface="Century Schoolbook" panose="02040604050505020304" pitchFamily="18" charset="0"/>
                  </a:rPr>
                  <a:t>ВОзм</a:t>
                </a:r>
                <a:r>
                  <a:rPr lang="ru-RU" dirty="0">
                    <a:latin typeface="Century Schoolbook" panose="02040604050505020304" pitchFamily="18" charset="0"/>
                  </a:rPr>
                  <a:t>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рівень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змінних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витрат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відсотків</a:t>
                </a:r>
                <a:r>
                  <a:rPr lang="ru-RU" dirty="0">
                    <a:latin typeface="Century Schoolbook" panose="02040604050505020304" pitchFamily="18" charset="0"/>
                  </a:rPr>
                  <a:t> до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товарооборо</a:t>
                </a:r>
                <a:r>
                  <a:rPr lang="uk-UA" dirty="0">
                    <a:latin typeface="Century Schoolbook" panose="02040604050505020304" pitchFamily="18" charset="0"/>
                  </a:rPr>
                  <a:t>ту.</a:t>
                </a:r>
                <a:endParaRPr lang="uk-UA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EB13A79-6EB5-4DD5-B179-C1EF6965C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07412"/>
                <a:ext cx="6096000" cy="3643177"/>
              </a:xfrm>
              <a:prstGeom prst="rect">
                <a:avLst/>
              </a:prstGeom>
              <a:blipFill>
                <a:blip r:embed="rId2"/>
                <a:stretch>
                  <a:fillRect l="-800" t="-1005" b="-16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441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A982E7-D02A-4181-A49F-DEB7F5814B37}"/>
              </a:ext>
            </a:extLst>
          </p:cNvPr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Можливий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плановий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розраховується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закономірностей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попередні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.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наступне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припущення</a:t>
            </a:r>
            <a:r>
              <a:rPr lang="ru-RU" dirty="0">
                <a:latin typeface="Century Schoolbook" panose="02040604050505020304" pitchFamily="18" charset="0"/>
              </a:rPr>
              <a:t>: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склалися</a:t>
            </a:r>
            <a:r>
              <a:rPr lang="ru-RU" dirty="0">
                <a:latin typeface="Century Schoolbook" panose="02040604050505020304" pitchFamily="18" charset="0"/>
              </a:rPr>
              <a:t>, є </a:t>
            </a:r>
            <a:r>
              <a:rPr lang="ru-RU" dirty="0" err="1">
                <a:latin typeface="Century Schoolbook" panose="02040604050505020304" pitchFamily="18" charset="0"/>
              </a:rPr>
              <a:t>об'єктивними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районі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а не </a:t>
            </a:r>
            <a:r>
              <a:rPr lang="ru-RU" dirty="0" err="1">
                <a:latin typeface="Century Schoolbook" panose="02040604050505020304" pitchFamily="18" charset="0"/>
              </a:rPr>
              <a:t>суб'єктивними</a:t>
            </a:r>
            <a:r>
              <a:rPr lang="ru-RU" dirty="0">
                <a:latin typeface="Century Schoolbook" panose="02040604050505020304" pitchFamily="18" charset="0"/>
              </a:rPr>
              <a:t> факторами (</a:t>
            </a:r>
            <a:r>
              <a:rPr lang="ru-RU" dirty="0" err="1">
                <a:latin typeface="Century Schoolbook" panose="02040604050505020304" pitchFamily="18" charset="0"/>
              </a:rPr>
              <a:t>недоліками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забезпеченні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</a:t>
            </a:r>
            <a:r>
              <a:rPr lang="uk-UA" dirty="0" err="1">
                <a:latin typeface="Century Schoolbook" panose="02040604050505020304" pitchFamily="18" charset="0"/>
              </a:rPr>
              <a:t>вельного</a:t>
            </a:r>
            <a:r>
              <a:rPr lang="uk-UA" dirty="0">
                <a:latin typeface="Century Schoolbook" panose="02040604050505020304" pitchFamily="18" charset="0"/>
              </a:rPr>
              <a:t> процесу).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2625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95E011-029C-4334-B982-5C68C0EFAD2F}"/>
              </a:ext>
            </a:extLst>
          </p:cNvPr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ресурсозабезпеченого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обсягу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виду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забезпеченість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узгодити</a:t>
            </a:r>
            <a:r>
              <a:rPr lang="ru-RU" dirty="0">
                <a:latin typeface="Century Schoolbook" panose="02040604050505020304" pitchFamily="18" charset="0"/>
              </a:rPr>
              <a:t> одним з </a:t>
            </a:r>
            <a:r>
              <a:rPr lang="ru-RU" dirty="0" err="1">
                <a:latin typeface="Century Schoolbook" panose="02040604050505020304" pitchFamily="18" charset="0"/>
              </a:rPr>
              <a:t>наступних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• </a:t>
            </a:r>
            <a:r>
              <a:rPr lang="ru-RU" i="1" dirty="0" err="1">
                <a:latin typeface="Century Schoolbook" panose="02040604050505020304" pitchFamily="18" charset="0"/>
              </a:rPr>
              <a:t>балансовим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перевірки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товарообороту товар</a:t>
            </a:r>
            <a:r>
              <a:rPr lang="uk-UA" dirty="0">
                <a:latin typeface="Century Schoolbook" panose="02040604050505020304" pitchFamily="18" charset="0"/>
              </a:rPr>
              <a:t>ними фондами;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• </a:t>
            </a:r>
            <a:r>
              <a:rPr lang="ru-RU" i="1" dirty="0" err="1">
                <a:latin typeface="Century Schoolbook" panose="02040604050505020304" pitchFamily="18" charset="0"/>
              </a:rPr>
              <a:t>трудовим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трудовими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ресурсами;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• </a:t>
            </a:r>
            <a:r>
              <a:rPr lang="ru-RU" i="1" dirty="0" err="1">
                <a:latin typeface="Century Schoolbook" panose="02040604050505020304" pitchFamily="18" charset="0"/>
              </a:rPr>
              <a:t>нормативним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- для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отриманий</a:t>
            </a:r>
            <a:r>
              <a:rPr lang="ru-RU" dirty="0">
                <a:latin typeface="Century Schoolbook" panose="02040604050505020304" pitchFamily="18" charset="0"/>
              </a:rPr>
              <a:t> при фактичному </a:t>
            </a:r>
            <a:r>
              <a:rPr lang="ru-RU" dirty="0" err="1">
                <a:latin typeface="Century Schoolbook" panose="02040604050505020304" pitchFamily="18" charset="0"/>
              </a:rPr>
              <a:t>розмірі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uk-UA" dirty="0" err="1">
                <a:latin typeface="Century Schoolbook" panose="02040604050505020304" pitchFamily="18" charset="0"/>
              </a:rPr>
              <a:t>приємства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6556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C1928A-FDE8-4DF8-A1BB-FC6A9FD2CF67}"/>
              </a:ext>
            </a:extLst>
          </p:cNvPr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Розроблені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варіанти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ресурсозабезпеченного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співставити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собою для </a:t>
            </a:r>
            <a:r>
              <a:rPr lang="ru-RU" dirty="0" err="1">
                <a:latin typeface="Century Schoolbook" panose="02040604050505020304" pitchFamily="18" charset="0"/>
              </a:rPr>
              <a:t>прийняття</a:t>
            </a:r>
            <a:r>
              <a:rPr lang="ru-RU" dirty="0">
                <a:latin typeface="Century Schoolbook" panose="02040604050505020304" pitchFamily="18" charset="0"/>
              </a:rPr>
              <a:t> остаточного </a:t>
            </a:r>
            <a:r>
              <a:rPr lang="ru-RU" dirty="0" err="1">
                <a:latin typeface="Century Schoolbook" panose="02040604050505020304" pitchFamily="18" charset="0"/>
              </a:rPr>
              <a:t>рішення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стосовно</a:t>
            </a:r>
            <a:r>
              <a:rPr lang="ru-RU" dirty="0">
                <a:latin typeface="Century Schoolbook" panose="02040604050505020304" pitchFamily="18" charset="0"/>
              </a:rPr>
              <a:t> планового </a:t>
            </a:r>
            <a:r>
              <a:rPr lang="uk-UA" dirty="0">
                <a:latin typeface="Century Schoolbook" panose="02040604050505020304" pitchFamily="18" charset="0"/>
              </a:rPr>
              <a:t>обсягу товарообороту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045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4627B4-75F7-4D04-AB92-D2A3E78D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86967"/>
            <a:ext cx="8001000" cy="63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48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ADB1C2-6420-4A6F-8D2B-6670004BC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209388"/>
            <a:ext cx="9591675" cy="58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5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1C7A07-BC99-4AFA-AA67-E199C04CF979}"/>
              </a:ext>
            </a:extLst>
          </p:cNvPr>
          <p:cNvSpPr/>
          <p:nvPr/>
        </p:nvSpPr>
        <p:spPr>
          <a:xfrm>
            <a:off x="1329179" y="1305342"/>
            <a:ext cx="88140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latin typeface="Trebuchet MS" panose="020B0603020202020204" pitchFamily="34" charset="0"/>
              </a:rPr>
              <a:t>7. Асортиментна політика торговельного </a:t>
            </a:r>
            <a:r>
              <a:rPr lang="ru-RU" i="1" dirty="0" err="1">
                <a:latin typeface="Trebuchet MS" panose="020B0603020202020204" pitchFamily="34" charset="0"/>
              </a:rPr>
              <a:t>підприємства</a:t>
            </a:r>
            <a:r>
              <a:rPr lang="ru-RU" i="1" dirty="0">
                <a:latin typeface="Trebuchet MS" panose="020B0603020202020204" pitchFamily="34" charset="0"/>
              </a:rPr>
              <a:t> та </a:t>
            </a:r>
            <a:r>
              <a:rPr lang="ru-RU" i="1" dirty="0" err="1">
                <a:latin typeface="Trebuchet MS" panose="020B0603020202020204" pitchFamily="34" charset="0"/>
              </a:rPr>
              <a:t>методичні</a:t>
            </a:r>
            <a:r>
              <a:rPr lang="ru-RU" i="1" dirty="0">
                <a:latin typeface="Trebuchet MS" panose="020B0603020202020204" pitchFamily="34" charset="0"/>
              </a:rPr>
              <a:t> </a:t>
            </a:r>
            <a:r>
              <a:rPr lang="ru-RU" i="1" dirty="0" err="1">
                <a:latin typeface="Trebuchet MS" panose="020B0603020202020204" pitchFamily="34" charset="0"/>
              </a:rPr>
              <a:t>основи</a:t>
            </a:r>
            <a:r>
              <a:rPr lang="ru-RU" i="1" dirty="0">
                <a:latin typeface="Trebuchet MS" panose="020B0603020202020204" pitchFamily="34" charset="0"/>
              </a:rPr>
              <a:t> </a:t>
            </a:r>
            <a:r>
              <a:rPr lang="ru-RU" i="1" dirty="0" err="1">
                <a:latin typeface="Trebuchet MS" panose="020B0603020202020204" pitchFamily="34" charset="0"/>
              </a:rPr>
              <a:t>іі</a:t>
            </a:r>
            <a:r>
              <a:rPr lang="ru-RU" i="1" dirty="0">
                <a:latin typeface="Trebuchet MS" panose="020B0603020202020204" pitchFamily="34" charset="0"/>
              </a:rPr>
              <a:t> </a:t>
            </a:r>
            <a:r>
              <a:rPr lang="ru-RU" i="1" dirty="0" err="1">
                <a:latin typeface="Trebuchet MS" panose="020B0603020202020204" pitchFamily="34" charset="0"/>
              </a:rPr>
              <a:t>розробки</a:t>
            </a:r>
            <a:endParaRPr lang="ru-RU" i="1" dirty="0">
              <a:latin typeface="Trebuchet MS" panose="020B0603020202020204" pitchFamily="34" charset="0"/>
            </a:endParaRP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запланованого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значною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політики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підбору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uk-UA" dirty="0" err="1">
                <a:latin typeface="Century Schoolbook" panose="02040604050505020304" pitchFamily="18" charset="0"/>
              </a:rPr>
              <a:t>ної</a:t>
            </a:r>
            <a:r>
              <a:rPr lang="uk-UA" dirty="0">
                <a:latin typeface="Century Schoolbook" panose="02040604050505020304" pitchFamily="18" charset="0"/>
              </a:rPr>
              <a:t> структури товарообороту.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Поняття</a:t>
            </a:r>
            <a:r>
              <a:rPr lang="ru-RU" dirty="0">
                <a:latin typeface="Century Schoolbook" panose="02040604050505020304" pitchFamily="18" charset="0"/>
              </a:rPr>
              <a:t> "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ru-RU" dirty="0">
                <a:latin typeface="Century Schoolbook" panose="02040604050505020304" pitchFamily="18" charset="0"/>
              </a:rPr>
              <a:t>" </a:t>
            </a:r>
            <a:r>
              <a:rPr lang="ru-RU" dirty="0" err="1">
                <a:latin typeface="Century Schoolbook" panose="02040604050505020304" pitchFamily="18" charset="0"/>
              </a:rPr>
              <a:t>характеризує</a:t>
            </a:r>
            <a:r>
              <a:rPr lang="ru-RU" dirty="0">
                <a:latin typeface="Century Schoolbook" panose="02040604050505020304" pitchFamily="18" charset="0"/>
              </a:rPr>
              <a:t> склад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маси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релізується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собою </a:t>
            </a:r>
            <a:r>
              <a:rPr lang="ru-RU" dirty="0" err="1">
                <a:latin typeface="Century Schoolbook" panose="02040604050505020304" pitchFamily="18" charset="0"/>
              </a:rPr>
              <a:t>повний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товарів в розрізі груп, підгруп, видів, різновидів, артикулів та інших якісних відмітних ознак.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8246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A54E1F-BB43-409E-899C-F8476A4E144C}"/>
              </a:ext>
            </a:extLst>
          </p:cNvPr>
          <p:cNvSpPr/>
          <p:nvPr/>
        </p:nvSpPr>
        <p:spPr>
          <a:xfrm>
            <a:off x="2007909" y="1305342"/>
            <a:ext cx="8173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політики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спрямоване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задовольнення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прибуткової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Підбір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на наступних </a:t>
            </a:r>
            <a:r>
              <a:rPr lang="uk-UA" i="1" dirty="0">
                <a:latin typeface="Century Schoolbook" panose="02040604050505020304" pitchFamily="18" charset="0"/>
              </a:rPr>
              <a:t>принципах: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Відповідність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району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Комплексність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задоволення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в межах </a:t>
            </a:r>
            <a:r>
              <a:rPr lang="ru-RU" dirty="0" err="1">
                <a:latin typeface="Century Schoolbook" panose="02040604050505020304" pitchFamily="18" charset="0"/>
              </a:rPr>
              <a:t>обраної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ніші - сегмента споживчого ринку.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сталості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</a:t>
            </a:r>
            <a:r>
              <a:rPr lang="uk-UA" dirty="0">
                <a:latin typeface="Century Schoolbook" panose="02040604050505020304" pitchFamily="18" charset="0"/>
              </a:rPr>
              <a:t>менту.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36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B9AA83-6465-479E-A6B0-2719C00BD737}"/>
              </a:ext>
            </a:extLst>
          </p:cNvPr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першого</a:t>
            </a:r>
            <a:r>
              <a:rPr lang="ru-RU" dirty="0">
                <a:latin typeface="Century Schoolbook" panose="02040604050505020304" pitchFamily="18" charset="0"/>
              </a:rPr>
              <a:t> принципу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повинна </a:t>
            </a:r>
            <a:r>
              <a:rPr lang="ru-RU" dirty="0" err="1">
                <a:latin typeface="Century Schoolbook" panose="02040604050505020304" pitchFamily="18" charset="0"/>
              </a:rPr>
              <a:t>базуватися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матеріалах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як </a:t>
            </a:r>
            <a:r>
              <a:rPr lang="ru-RU" dirty="0" err="1">
                <a:latin typeface="Century Schoolbook" panose="02040604050505020304" pitchFamily="18" charset="0"/>
              </a:rPr>
              <a:t>задоволеного</a:t>
            </a:r>
            <a:r>
              <a:rPr lang="ru-RU" dirty="0">
                <a:latin typeface="Century Schoolbook" panose="02040604050505020304" pitchFamily="18" charset="0"/>
              </a:rPr>
              <a:t>, так і </a:t>
            </a:r>
            <a:r>
              <a:rPr lang="ru-RU" dirty="0" err="1">
                <a:latin typeface="Century Schoolbook" panose="02040604050505020304" pitchFamily="18" charset="0"/>
              </a:rPr>
              <a:t>незадоволеного</a:t>
            </a:r>
            <a:r>
              <a:rPr lang="ru-RU" dirty="0">
                <a:latin typeface="Century Schoolbook" panose="02040604050505020304" pitchFamily="18" charset="0"/>
              </a:rPr>
              <a:t>, та того,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формується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структурою товарообороту та структурою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успішну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комплексного </a:t>
            </a:r>
            <a:r>
              <a:rPr lang="ru-RU" dirty="0" err="1">
                <a:latin typeface="Century Schoolbook" panose="02040604050505020304" pitchFamily="18" charset="0"/>
              </a:rPr>
              <a:t>задоволення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обумовлена</a:t>
            </a:r>
            <a:r>
              <a:rPr lang="ru-RU" dirty="0">
                <a:latin typeface="Century Schoolbook" panose="02040604050505020304" pitchFamily="18" charset="0"/>
              </a:rPr>
              <a:t> потребою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високої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умов для </a:t>
            </a:r>
            <a:r>
              <a:rPr lang="ru-RU" dirty="0" err="1">
                <a:latin typeface="Century Schoolbook" panose="02040604050505020304" pitchFamily="18" charset="0"/>
              </a:rPr>
              <a:t>скорочення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пошук</a:t>
            </a:r>
            <a:r>
              <a:rPr lang="ru-RU" dirty="0">
                <a:latin typeface="Century Schoolbook" panose="02040604050505020304" pitchFamily="18" charset="0"/>
              </a:rPr>
              <a:t> то</a:t>
            </a:r>
            <a:r>
              <a:rPr lang="uk-UA" dirty="0" err="1">
                <a:latin typeface="Century Schoolbook" panose="02040604050505020304" pitchFamily="18" charset="0"/>
              </a:rPr>
              <a:t>варів</a:t>
            </a:r>
            <a:r>
              <a:rPr lang="uk-UA" dirty="0">
                <a:latin typeface="Century Schoolbook" panose="02040604050505020304" pitchFamily="18" charset="0"/>
              </a:rPr>
              <a:t> та здійснення покупки.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019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0A07FC-EA2F-49C4-A59F-62B39333C9D6}"/>
              </a:ext>
            </a:extLst>
          </p:cNvPr>
          <p:cNvSpPr/>
          <p:nvPr/>
        </p:nvSpPr>
        <p:spPr>
          <a:xfrm>
            <a:off x="304800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сталості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необхідною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підтримку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конкурентоздатності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певному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сегменті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ринку. Широта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глибина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спживчими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якісними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ознаками</a:t>
            </a:r>
            <a:r>
              <a:rPr lang="ru-RU" dirty="0">
                <a:latin typeface="Century Schoolbook" panose="02040604050505020304" pitchFamily="18" charset="0"/>
              </a:rPr>
              <a:t> (фасонами, моделями,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,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сортами та іншими показниками).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Стійкість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товару,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перебуває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, з </a:t>
            </a:r>
            <a:r>
              <a:rPr lang="ru-RU" dirty="0" err="1">
                <a:latin typeface="Century Schoolbook" panose="02040604050505020304" pitchFamily="18" charset="0"/>
              </a:rPr>
              <a:t>кількістю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передбачених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переліком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стійкості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закріплення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скорочує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час на </a:t>
            </a:r>
            <a:r>
              <a:rPr lang="ru-RU" dirty="0" err="1">
                <a:latin typeface="Century Schoolbook" panose="02040604050505020304" pitchFamily="18" charset="0"/>
              </a:rPr>
              <a:t>пошук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товару.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085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A8630A-9C20-423D-96A1-33399E2739A7}"/>
              </a:ext>
            </a:extLst>
          </p:cNvPr>
          <p:cNvSpPr/>
          <p:nvPr/>
        </p:nvSpPr>
        <p:spPr>
          <a:xfrm>
            <a:off x="2028334" y="1982607"/>
            <a:ext cx="8135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b="1" dirty="0"/>
              <a:t>товарооборотом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продаж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платних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потреб в </a:t>
            </a:r>
            <a:r>
              <a:rPr lang="ru-RU" dirty="0" err="1"/>
              <a:t>обмін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доходи,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 -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продажу.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обміном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товарообороту.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1484578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07C1B0-60F5-45EF-951F-A3480FA0A6F9}"/>
              </a:ext>
            </a:extLst>
          </p:cNvPr>
          <p:cNvSpPr/>
          <p:nvPr/>
        </p:nvSpPr>
        <p:spPr>
          <a:xfrm>
            <a:off x="2444684" y="1366887"/>
            <a:ext cx="73026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покликане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стосовно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підбору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різним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надбавки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), величину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різною</a:t>
            </a:r>
            <a:r>
              <a:rPr lang="ru-RU" dirty="0">
                <a:latin typeface="Century Schoolbook" panose="02040604050505020304" pitchFamily="18" charset="0"/>
              </a:rPr>
              <a:t> товарною </a:t>
            </a:r>
            <a:r>
              <a:rPr lang="ru-RU" dirty="0" err="1">
                <a:latin typeface="Century Schoolbook" panose="02040604050505020304" pitchFamily="18" charset="0"/>
              </a:rPr>
              <a:t>витратоємкістю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), потребу в </a:t>
            </a:r>
            <a:r>
              <a:rPr lang="ru-RU" dirty="0" err="1">
                <a:latin typeface="Century Schoolbook" panose="02040604050505020304" pitchFamily="18" charset="0"/>
              </a:rPr>
              <a:t>обіговому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капіталі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зв'язку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uk-UA" dirty="0">
                <a:latin typeface="Century Schoolbook" panose="02040604050505020304" pitchFamily="18" charset="0"/>
              </a:rPr>
              <a:t>різною оборотністю запасів окремих товарів) та інші найважливіші господарсько-фінансові показники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5710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7F3036-2552-4E1C-9BED-17693CA5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0" y="1608107"/>
            <a:ext cx="10664670" cy="37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4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64B13F-D3C5-4021-A46E-BBD3D0DBE015}"/>
              </a:ext>
            </a:extLst>
          </p:cNvPr>
          <p:cNvSpPr/>
          <p:nvPr/>
        </p:nvSpPr>
        <p:spPr>
          <a:xfrm>
            <a:off x="3048000" y="88984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Процес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наступних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етапів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роботи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1.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</a:t>
            </a:r>
            <a:r>
              <a:rPr lang="uk-UA" dirty="0" err="1">
                <a:latin typeface="Century Schoolbook" panose="02040604050505020304" pitchFamily="18" charset="0"/>
              </a:rPr>
              <a:t>лізуються</a:t>
            </a:r>
            <a:r>
              <a:rPr lang="uk-UA" dirty="0">
                <a:latin typeface="Century Schoolbook" panose="02040604050505020304" pitchFamily="18" charset="0"/>
              </a:rPr>
              <a:t>, виходячи з обраної товарної спеціалізації підприємства та потреб його потенційних споживачів.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Розподіл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споживчими</a:t>
            </a:r>
            <a:r>
              <a:rPr lang="ru-RU" dirty="0">
                <a:latin typeface="Century Schoolbook" panose="02040604050505020304" pitchFamily="18" charset="0"/>
              </a:rPr>
              <a:t> комплексами та </a:t>
            </a:r>
            <a:r>
              <a:rPr lang="ru-RU" dirty="0" err="1">
                <a:latin typeface="Century Schoolbook" panose="02040604050505020304" pitchFamily="18" charset="0"/>
              </a:rPr>
              <a:t>мікрокомплексами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постійного</a:t>
            </a:r>
            <a:r>
              <a:rPr lang="ru-RU" dirty="0">
                <a:latin typeface="Century Schoolbook" panose="02040604050505020304" pitchFamily="18" charset="0"/>
              </a:rPr>
              <a:t> та сезонного характеру. При </a:t>
            </a:r>
            <a:r>
              <a:rPr lang="ru-RU" dirty="0" err="1">
                <a:latin typeface="Century Schoolbook" panose="02040604050505020304" pitchFamily="18" charset="0"/>
              </a:rPr>
              <a:t>проведенні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фактичний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підприємств-конкурентів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розташованих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районі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піприємства</a:t>
            </a:r>
            <a:r>
              <a:rPr lang="ru-RU" dirty="0">
                <a:latin typeface="Century Schoolbook" panose="02040604050505020304" pitchFamily="18" charset="0"/>
              </a:rPr>
              <a:t>, особливо </a:t>
            </a:r>
            <a:r>
              <a:rPr lang="ru-RU" dirty="0" err="1">
                <a:latin typeface="Century Schoolbook" panose="02040604050505020304" pitchFamily="18" charset="0"/>
              </a:rPr>
              <a:t>вузькоспеціалізованих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мікрокомплексів</a:t>
            </a:r>
            <a:r>
              <a:rPr lang="ru-RU" dirty="0">
                <a:latin typeface="Century Schoolbook" panose="02040604050505020304" pitchFamily="18" charset="0"/>
              </a:rPr>
              <a:t> є основою для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спеціалізації товарних секцій (відділів)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3713581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283E55-A743-4635-9E61-FC2D187BE4E1}"/>
              </a:ext>
            </a:extLst>
          </p:cNvPr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3.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межах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комплексів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мікрокомплексів</a:t>
            </a:r>
            <a:r>
              <a:rPr lang="ru-RU" dirty="0">
                <a:latin typeface="Century Schoolbook" panose="02040604050505020304" pitchFamily="18" charset="0"/>
              </a:rPr>
              <a:t> (за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. Основою для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та стан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регіональному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споживчому</a:t>
            </a:r>
            <a:r>
              <a:rPr lang="ru-RU" dirty="0">
                <a:latin typeface="Century Schoolbook" panose="02040604050505020304" pitchFamily="18" charset="0"/>
              </a:rPr>
              <a:t> ринку.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конкретного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пропонуються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контингенту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042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BDB621-8AE9-47F2-B5F1-3A401F16D6FF}"/>
              </a:ext>
            </a:extLst>
          </p:cNvPr>
          <p:cNvSpPr/>
          <p:nvPr/>
        </p:nvSpPr>
        <p:spPr>
          <a:xfrm>
            <a:off x="989815" y="553354"/>
            <a:ext cx="9973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Основою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матеріали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</a:t>
            </a:r>
            <a:r>
              <a:rPr lang="uk-UA" dirty="0">
                <a:latin typeface="Century Schoolbook" panose="02040604050505020304" pitchFamily="18" charset="0"/>
              </a:rPr>
              <a:t>дів та різновидів товарів.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Результати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узагальнюються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наступній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формі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120E66-D338-4263-ACFB-40CD19686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5" y="1884385"/>
            <a:ext cx="9267825" cy="10728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CA7B46-0B90-4E5C-BFBA-2DFD3364F90B}"/>
              </a:ext>
            </a:extLst>
          </p:cNvPr>
          <p:cNvSpPr/>
          <p:nvPr/>
        </p:nvSpPr>
        <p:spPr>
          <a:xfrm>
            <a:off x="989815" y="3683053"/>
            <a:ext cx="9690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Розроблений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</a:t>
            </a:r>
            <a:r>
              <a:rPr lang="ru-RU" dirty="0">
                <a:latin typeface="Century Schoolbook" panose="02040604050505020304" pitchFamily="18" charset="0"/>
              </a:rPr>
              <a:t> є стандартом </a:t>
            </a:r>
            <a:r>
              <a:rPr lang="ru-RU" dirty="0" err="1">
                <a:latin typeface="Century Schoolbook" panose="02040604050505020304" pitchFamily="18" charset="0"/>
              </a:rPr>
              <a:t>ширини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глибини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 нормативного документа при </a:t>
            </a:r>
            <a:r>
              <a:rPr lang="ru-RU" dirty="0" err="1">
                <a:latin typeface="Century Schoolbook" panose="02040604050505020304" pitchFamily="18" charset="0"/>
              </a:rPr>
              <a:t>проведенні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закупівлі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173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DEB1DC-4420-4962-A644-75168FAC744D}"/>
              </a:ext>
            </a:extLst>
          </p:cNvPr>
          <p:cNvSpPr/>
          <p:nvPr/>
        </p:nvSpPr>
        <p:spPr>
          <a:xfrm>
            <a:off x="1140643" y="384391"/>
            <a:ext cx="1058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Значення</a:t>
            </a:r>
            <a:r>
              <a:rPr lang="ru-RU" dirty="0"/>
              <a:t> товарообороту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на </a:t>
            </a:r>
            <a:r>
              <a:rPr lang="ru-RU" dirty="0" err="1"/>
              <a:t>рівні</a:t>
            </a:r>
            <a:r>
              <a:rPr lang="ru-RU" dirty="0"/>
              <a:t> конкретного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C98C9-E3EF-46B1-8C82-85102765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80" y="1030722"/>
            <a:ext cx="5966977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A6342C-56C3-437C-B0DB-0F364B591940}"/>
              </a:ext>
            </a:extLst>
          </p:cNvPr>
          <p:cNvSpPr/>
          <p:nvPr/>
        </p:nvSpPr>
        <p:spPr>
          <a:xfrm>
            <a:off x="433633" y="255318"/>
            <a:ext cx="10840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2. </a:t>
            </a:r>
            <a:r>
              <a:rPr lang="ru-RU" b="1" dirty="0" err="1"/>
              <a:t>Класифікація</a:t>
            </a:r>
            <a:r>
              <a:rPr lang="ru-RU" b="1" dirty="0"/>
              <a:t> товарообороту </a:t>
            </a:r>
            <a:r>
              <a:rPr lang="ru-RU" b="1" dirty="0" err="1"/>
              <a:t>підприємства</a:t>
            </a:r>
            <a:r>
              <a:rPr lang="ru-RU" b="1" dirty="0"/>
              <a:t> та характеристика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endParaRPr lang="ru-RU" b="1" dirty="0"/>
          </a:p>
          <a:p>
            <a:r>
              <a:rPr lang="ru-RU" dirty="0"/>
              <a:t>Товарооборот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в </a:t>
            </a:r>
            <a:r>
              <a:rPr lang="ru-RU" dirty="0" err="1"/>
              <a:t>різноманітних</a:t>
            </a:r>
            <a:r>
              <a:rPr lang="ru-RU" dirty="0"/>
              <a:t> видах та формах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D27F5-90CA-4970-A6F8-A41EF4003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99" y="958565"/>
            <a:ext cx="5419497" cy="57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D9582F-347B-4474-B490-B65214E9AA20}"/>
              </a:ext>
            </a:extLst>
          </p:cNvPr>
          <p:cNvSpPr/>
          <p:nvPr/>
        </p:nvSpPr>
        <p:spPr>
          <a:xfrm>
            <a:off x="2196445" y="192952"/>
            <a:ext cx="7598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3.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обсяг</a:t>
            </a:r>
            <a:r>
              <a:rPr lang="ru-RU" b="1" dirty="0"/>
              <a:t>, структуру та </a:t>
            </a:r>
            <a:r>
              <a:rPr lang="ru-RU" b="1" dirty="0" err="1"/>
              <a:t>перспективи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товарообороту </a:t>
            </a:r>
            <a:r>
              <a:rPr lang="ru-RU" b="1" dirty="0" err="1"/>
              <a:t>підприємства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132FC-ADAB-40F6-92AA-67DE7FD3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792251"/>
            <a:ext cx="5004623" cy="60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A03A9B-4A13-4DCA-BCB0-C69899B3B8BA}"/>
              </a:ext>
            </a:extLst>
          </p:cNvPr>
          <p:cNvSpPr/>
          <p:nvPr/>
        </p:nvSpPr>
        <p:spPr>
          <a:xfrm>
            <a:off x="3048000" y="146341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 метою дослідження можливостей використання факторів для регулювання обсягу товарообороту необхідно здійснити систематизацію факторів на регульовані товарним підприємством та нерегульовані, що створюють відповідні підсистеми.</a:t>
            </a:r>
          </a:p>
          <a:p>
            <a:r>
              <a:rPr lang="uk-UA" dirty="0"/>
              <a:t>В складі факторів, що регулюються торговельним підприємством, виділені наступні чотири групи:</a:t>
            </a:r>
          </a:p>
          <a:p>
            <a:r>
              <a:rPr lang="uk-UA" dirty="0"/>
              <a:t>- фактори ресурсного забезпечення;</a:t>
            </a:r>
          </a:p>
          <a:p>
            <a:r>
              <a:rPr lang="uk-UA" dirty="0"/>
              <a:t>- фактори, пов'язані з організацією торгівлі;</a:t>
            </a:r>
          </a:p>
          <a:p>
            <a:r>
              <a:rPr lang="uk-UA" dirty="0"/>
              <a:t>- фактори, що визначають умови торговельного процесу;</a:t>
            </a:r>
          </a:p>
          <a:p>
            <a:r>
              <a:rPr lang="uk-UA" dirty="0"/>
              <a:t>- фактори, що відображають стан комерційної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01187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543E95-4512-4ACE-9538-11BCB1F51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86" y="690225"/>
            <a:ext cx="8862828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95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</TotalTime>
  <Words>2277</Words>
  <Application>Microsoft Office PowerPoint</Application>
  <PresentationFormat>Широкоэкранный</PresentationFormat>
  <Paragraphs>132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Cambria Math</vt:lpstr>
      <vt:lpstr>Century Schoolbook</vt:lpstr>
      <vt:lpstr>Gill Sans MT</vt:lpstr>
      <vt:lpstr>Times New Roman</vt:lpstr>
      <vt:lpstr>Trebuchet MS</vt:lpstr>
      <vt:lpstr>Галерея</vt:lpstr>
      <vt:lpstr>Управління товарооборотом торговельного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товарооборотом торговельного підприємства</dc:title>
  <dc:creator>Катерина Бужимська</dc:creator>
  <cp:lastModifiedBy>Катерина Бужимська</cp:lastModifiedBy>
  <cp:revision>24</cp:revision>
  <dcterms:created xsi:type="dcterms:W3CDTF">2021-11-07T06:45:14Z</dcterms:created>
  <dcterms:modified xsi:type="dcterms:W3CDTF">2021-11-07T07:24:33Z</dcterms:modified>
</cp:coreProperties>
</file>