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D83FC0-A59F-F0F8-E9F1-BADB160AF729}"/>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7518D63D-7120-F5B9-5408-88E84CDEC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425AD0A-30C2-5AA7-F844-2D973DDAA664}"/>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9534962E-C7A7-45CC-CBDF-E3A64D7DA3B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543517B-98E4-3B34-8C00-E4F2890BCB92}"/>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3516262434"/>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C65F32-F4E2-DD26-E38C-92BC1154D1D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837266F-B06B-FCD6-A704-A42391EAF1A5}"/>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E4F0FAD-7212-E05C-3FAD-C92DE1C44C82}"/>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AA97366B-D51D-70D7-B372-9AD5424406A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4B20382-E1E3-A062-F9CC-F9C498B23CE2}"/>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3354270036"/>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13E0E04A-BD7E-8BD3-D3D6-B95667F5413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01E98F0A-E4F0-95C2-AB3E-76F8B4613DEB}"/>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7C04E5F-1F26-EEDA-5C5C-309F041AB1D0}"/>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1BB4C661-BB5C-5271-7323-B2BC1514F40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FEE292D-936D-606D-5ADF-B8E60CC0CE89}"/>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324823630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BCA58-BC76-DFF2-D9E6-2A31A25C34E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FB9DC87-5DEC-C7AD-FB3E-6656D567F7A6}"/>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260F9C-5A5D-0667-72D2-A50110C351DE}"/>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5FFA3AF9-30A0-A8B2-66D0-E1BECB42CC3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CEC7FA7-8C81-16EA-9625-EE5B74677769}"/>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75533328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A5173-EF3F-457C-EE51-D2D08F16F02B}"/>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936DEED-03E0-8E72-45E1-861F70850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D9EF8E20-C048-43C3-F0F1-87A93E6B75E4}"/>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A0B5761C-4F10-D0D5-E2E7-78E2A3F9B59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186568-C3F5-1AB4-5765-E5688DC6C33E}"/>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3417831059"/>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4AF062-39FB-5471-D69C-CFB624C5477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773488C-1561-50AF-C907-69F6F291B3E5}"/>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0E90020-47FC-9A59-E4F0-20125707820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7AECA59-CBF0-9787-8EFE-ECC1289A0F24}"/>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6" name="Місце для нижнього колонтитула 5">
            <a:extLst>
              <a:ext uri="{FF2B5EF4-FFF2-40B4-BE49-F238E27FC236}">
                <a16:creationId xmlns:a16="http://schemas.microsoft.com/office/drawing/2014/main" id="{83F09FFA-B942-7EC9-78DA-05FEA31F3EF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55E496F-3544-22B2-69D8-A833215D9C11}"/>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205670878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7B6DE7-DADB-3B64-14BD-28D6354BE5D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72944F5-98D9-71B5-C00C-328A4C517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E9721CE-773A-30BC-AC76-45C501FA5C4F}"/>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DE2F580C-36C2-2F83-0BB7-CFC55FCE8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BCD8FA7-4842-5DC3-F34A-4B18E5412BB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17E3AC1-D544-95EB-5BE5-ED28884FB50F}"/>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8" name="Місце для нижнього колонтитула 7">
            <a:extLst>
              <a:ext uri="{FF2B5EF4-FFF2-40B4-BE49-F238E27FC236}">
                <a16:creationId xmlns:a16="http://schemas.microsoft.com/office/drawing/2014/main" id="{53503F4E-CBEF-EB53-BF49-546FF4615382}"/>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638728B1-ABCD-0AFA-E9C3-0DAF09570852}"/>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188579785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6BC5A-FC3D-8A2C-C530-5CE22DBF497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84863592-A84B-15A7-6159-8C583A274BD3}"/>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4" name="Місце для нижнього колонтитула 3">
            <a:extLst>
              <a:ext uri="{FF2B5EF4-FFF2-40B4-BE49-F238E27FC236}">
                <a16:creationId xmlns:a16="http://schemas.microsoft.com/office/drawing/2014/main" id="{5D87A9CF-92AB-EEEB-3FD2-A16AF41A1D9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84505765-31A4-C169-6CA9-E06EBE38BC64}"/>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3444919382"/>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E0AA59C-DA84-DFEE-2CDE-B49B3AF1705A}"/>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3" name="Місце для нижнього колонтитула 2">
            <a:extLst>
              <a:ext uri="{FF2B5EF4-FFF2-40B4-BE49-F238E27FC236}">
                <a16:creationId xmlns:a16="http://schemas.microsoft.com/office/drawing/2014/main" id="{F45DF67B-A8E7-D78A-968E-02E492F3E480}"/>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D089F0CA-81BA-7102-6885-73E1810BE369}"/>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1469973753"/>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952E9-2E12-EF1F-9076-BA4505621B5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833F679-A7A5-F730-5A6E-BA8A4FA73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78F9DD15-84BB-8AA5-F44E-17A3DCBE5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837ED67-91E0-AD2C-D489-980481D09673}"/>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6" name="Місце для нижнього колонтитула 5">
            <a:extLst>
              <a:ext uri="{FF2B5EF4-FFF2-40B4-BE49-F238E27FC236}">
                <a16:creationId xmlns:a16="http://schemas.microsoft.com/office/drawing/2014/main" id="{C8BEC210-99C9-7DCA-54BD-0B961E9C82F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C5D1367-A659-9D61-DE51-BB790719444A}"/>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97837475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9B762-3EB3-5CBC-EF06-DDA7092F177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3C33A637-EAEE-9775-CBEB-060885F52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602223BF-A94F-F22F-4E8C-7469D2742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528F834-1045-F5D6-1BEA-FF0667235B37}"/>
              </a:ext>
            </a:extLst>
          </p:cNvPr>
          <p:cNvSpPr>
            <a:spLocks noGrp="1"/>
          </p:cNvSpPr>
          <p:nvPr>
            <p:ph type="dt" sz="half" idx="10"/>
          </p:nvPr>
        </p:nvSpPr>
        <p:spPr/>
        <p:txBody>
          <a:bodyPr/>
          <a:lstStyle/>
          <a:p>
            <a:fld id="{EC202271-87B0-9444-BD66-2D7E7CD8AA01}" type="datetimeFigureOut">
              <a:rPr lang="uk-UA" smtClean="0"/>
              <a:t>24.09.2025</a:t>
            </a:fld>
            <a:endParaRPr lang="uk-UA"/>
          </a:p>
        </p:txBody>
      </p:sp>
      <p:sp>
        <p:nvSpPr>
          <p:cNvPr id="6" name="Місце для нижнього колонтитула 5">
            <a:extLst>
              <a:ext uri="{FF2B5EF4-FFF2-40B4-BE49-F238E27FC236}">
                <a16:creationId xmlns:a16="http://schemas.microsoft.com/office/drawing/2014/main" id="{3A427207-FCE3-8FB4-9C38-B43B24B0E7E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5FDAE0A-BC35-6D2F-B38A-A34CCC128ED4}"/>
              </a:ext>
            </a:extLst>
          </p:cNvPr>
          <p:cNvSpPr>
            <a:spLocks noGrp="1"/>
          </p:cNvSpPr>
          <p:nvPr>
            <p:ph type="sldNum" sz="quarter" idx="12"/>
          </p:nvPr>
        </p:nvSpPr>
        <p:spPr/>
        <p:txBody>
          <a:bodyPr/>
          <a:lstStyle/>
          <a:p>
            <a:fld id="{990F531A-264E-0B48-889A-DBB9B000D110}" type="slidenum">
              <a:rPr lang="uk-UA" smtClean="0"/>
              <a:t>‹#›</a:t>
            </a:fld>
            <a:endParaRPr lang="uk-UA"/>
          </a:p>
        </p:txBody>
      </p:sp>
    </p:spTree>
    <p:extLst>
      <p:ext uri="{BB962C8B-B14F-4D97-AF65-F5344CB8AC3E}">
        <p14:creationId xmlns:p14="http://schemas.microsoft.com/office/powerpoint/2010/main" val="2306327075"/>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F56551C-BCF4-761C-B13C-2E9AF5989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10D402F-F74D-4CB2-5B16-43284494B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19EDE97-26EB-B00B-786D-303A31E9F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02271-87B0-9444-BD66-2D7E7CD8AA01}" type="datetimeFigureOut">
              <a:rPr lang="uk-UA" smtClean="0"/>
              <a:t>24.09.2025</a:t>
            </a:fld>
            <a:endParaRPr lang="uk-UA"/>
          </a:p>
        </p:txBody>
      </p:sp>
      <p:sp>
        <p:nvSpPr>
          <p:cNvPr id="5" name="Місце для нижнього колонтитула 4">
            <a:extLst>
              <a:ext uri="{FF2B5EF4-FFF2-40B4-BE49-F238E27FC236}">
                <a16:creationId xmlns:a16="http://schemas.microsoft.com/office/drawing/2014/main" id="{800F4D49-4AFF-E560-59F5-75F085B21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F66E812-51C3-27BC-1C20-FC2229D67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F531A-264E-0B48-889A-DBB9B000D110}" type="slidenum">
              <a:rPr lang="uk-UA" smtClean="0"/>
              <a:t>‹#›</a:t>
            </a:fld>
            <a:endParaRPr lang="uk-UA"/>
          </a:p>
        </p:txBody>
      </p:sp>
    </p:spTree>
    <p:extLst>
      <p:ext uri="{BB962C8B-B14F-4D97-AF65-F5344CB8AC3E}">
        <p14:creationId xmlns:p14="http://schemas.microsoft.com/office/powerpoint/2010/main" val="70318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458CB997-193F-FCCF-62B5-F96891FD2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313" y="-154878"/>
            <a:ext cx="14387655" cy="7167755"/>
          </a:xfrm>
          <a:prstGeom prst="rect">
            <a:avLst/>
          </a:prstGeom>
          <a:ln>
            <a:noFill/>
          </a:ln>
          <a:effectLst>
            <a:softEdge rad="112500"/>
          </a:effectLst>
        </p:spPr>
      </p:pic>
      <p:sp>
        <p:nvSpPr>
          <p:cNvPr id="2" name="Заголовок 1">
            <a:extLst>
              <a:ext uri="{FF2B5EF4-FFF2-40B4-BE49-F238E27FC236}">
                <a16:creationId xmlns:a16="http://schemas.microsoft.com/office/drawing/2014/main" id="{12CF4723-7FBC-B153-1BEA-02CC330E67FC}"/>
              </a:ext>
            </a:extLst>
          </p:cNvPr>
          <p:cNvSpPr>
            <a:spLocks noGrp="1"/>
          </p:cNvSpPr>
          <p:nvPr>
            <p:ph type="ctrTitle"/>
          </p:nvPr>
        </p:nvSpPr>
        <p:spPr>
          <a:xfrm>
            <a:off x="0" y="1926010"/>
            <a:ext cx="10062402" cy="2627405"/>
          </a:xfrm>
        </p:spPr>
        <p:txBody>
          <a:bodyPr/>
          <a:lstStyle/>
          <a:p>
            <a:r>
              <a:rPr lang="uk-UA" b="1" dirty="0">
                <a:solidFill>
                  <a:srgbClr val="FFFF00"/>
                </a:solidFill>
                <a:highlight>
                  <a:srgbClr val="808000"/>
                </a:highlight>
                <a:latin typeface="Times New Roman" panose="02020603050405020304" pitchFamily="18" charset="0"/>
                <a:cs typeface="Times New Roman" panose="02020603050405020304" pitchFamily="18" charset="0"/>
              </a:rPr>
              <a:t>Контроль </a:t>
            </a:r>
            <a:r>
              <a:rPr lang="uk-UA" b="1" dirty="0" err="1">
                <a:solidFill>
                  <a:srgbClr val="FFFF00"/>
                </a:solidFill>
                <a:highlight>
                  <a:srgbClr val="808000"/>
                </a:highlight>
                <a:latin typeface="Times New Roman" panose="02020603050405020304" pitchFamily="18" charset="0"/>
                <a:cs typeface="Times New Roman" panose="02020603050405020304" pitchFamily="18" charset="0"/>
              </a:rPr>
              <a:t>здоровʼя</a:t>
            </a:r>
            <a:r>
              <a:rPr lang="uk-UA" b="1" dirty="0">
                <a:solidFill>
                  <a:srgbClr val="FFFF00"/>
                </a:solidFill>
                <a:highlight>
                  <a:srgbClr val="808000"/>
                </a:highlight>
                <a:latin typeface="Times New Roman" panose="02020603050405020304" pitchFamily="18" charset="0"/>
                <a:cs typeface="Times New Roman" panose="02020603050405020304" pitchFamily="18" charset="0"/>
              </a:rPr>
              <a:t> </a:t>
            </a:r>
            <a:r>
              <a:rPr lang="uk-UA" b="1" i="1" dirty="0" smtClean="0">
                <a:solidFill>
                  <a:srgbClr val="00B050"/>
                </a:solidFill>
                <a:highlight>
                  <a:srgbClr val="FFFF00"/>
                </a:highlight>
                <a:latin typeface="Times New Roman" panose="02020603050405020304" pitchFamily="18" charset="0"/>
                <a:cs typeface="Times New Roman" panose="02020603050405020304" pitchFamily="18" charset="0"/>
              </a:rPr>
              <a:t>льону</a:t>
            </a:r>
            <a:r>
              <a:rPr lang="uk-UA" b="1" i="1" dirty="0">
                <a:solidFill>
                  <a:srgbClr val="00B050"/>
                </a:solidFill>
                <a:highlight>
                  <a:srgbClr val="FFFF00"/>
                </a:highlight>
                <a:latin typeface="Times New Roman" panose="02020603050405020304" pitchFamily="18" charset="0"/>
                <a:cs typeface="Times New Roman" panose="02020603050405020304" pitchFamily="18" charset="0"/>
              </a:rPr>
              <a:t>.</a:t>
            </a:r>
            <a:br>
              <a:rPr lang="uk-UA" b="1" i="1" dirty="0">
                <a:solidFill>
                  <a:srgbClr val="00B050"/>
                </a:solidFill>
                <a:highlight>
                  <a:srgbClr val="FFFF00"/>
                </a:highlight>
                <a:latin typeface="Times New Roman" panose="02020603050405020304" pitchFamily="18" charset="0"/>
                <a:cs typeface="Times New Roman" panose="02020603050405020304" pitchFamily="18" charset="0"/>
              </a:rPr>
            </a:br>
            <a:endParaRPr lang="uk-UA" b="1" i="1" dirty="0">
              <a:solidFill>
                <a:srgbClr val="00B050"/>
              </a:solidFill>
              <a:highlight>
                <a:srgbClr val="FFFF00"/>
              </a:highlight>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6117803"/>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8">
            <a:extLst>
              <a:ext uri="{FF2B5EF4-FFF2-40B4-BE49-F238E27FC236}">
                <a16:creationId xmlns:a16="http://schemas.microsoft.com/office/drawing/2014/main" id="{3B05EABB-5B5A-611C-0E17-F09C80A34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296" y="-309756"/>
            <a:ext cx="17859056" cy="8009672"/>
          </a:xfrm>
          <a:prstGeom prst="rect">
            <a:avLst/>
          </a:prstGeom>
          <a:ln>
            <a:noFill/>
          </a:ln>
          <a:effectLst>
            <a:softEdge rad="112500"/>
          </a:effectLst>
        </p:spPr>
      </p:pic>
      <p:sp>
        <p:nvSpPr>
          <p:cNvPr id="2" name="Заголовок 1">
            <a:extLst>
              <a:ext uri="{FF2B5EF4-FFF2-40B4-BE49-F238E27FC236}">
                <a16:creationId xmlns:a16="http://schemas.microsoft.com/office/drawing/2014/main" id="{228258A3-B8DD-2071-181B-2C4BCF0C973C}"/>
              </a:ext>
            </a:extLst>
          </p:cNvPr>
          <p:cNvSpPr>
            <a:spLocks noGrp="1"/>
          </p:cNvSpPr>
          <p:nvPr>
            <p:ph type="title"/>
          </p:nvPr>
        </p:nvSpPr>
        <p:spPr>
          <a:xfrm>
            <a:off x="6349346" y="-377282"/>
            <a:ext cx="4181707" cy="7235282"/>
          </a:xfrm>
        </p:spPr>
        <p:txBody>
          <a:bodyPr>
            <a:normAutofit/>
          </a:bodyPr>
          <a:lstStyle/>
          <a:p>
            <a:r>
              <a:rPr lang="uk-UA" sz="2200" dirty="0">
                <a:highlight>
                  <a:srgbClr val="FFFF00"/>
                </a:highlight>
                <a:latin typeface="Times New Roman" panose="02020603050405020304" pitchFamily="18" charset="0"/>
                <a:cs typeface="Times New Roman" panose="02020603050405020304" pitchFamily="18" charset="0"/>
              </a:rPr>
              <a:t>Побуріння або ламкість стебла (поліспороз). Збудник   гриб </a:t>
            </a:r>
            <a:r>
              <a:rPr lang="en-GB" sz="2200" dirty="0" err="1">
                <a:highlight>
                  <a:srgbClr val="FFFF00"/>
                </a:highlight>
                <a:latin typeface="Times New Roman" panose="02020603050405020304" pitchFamily="18" charset="0"/>
                <a:cs typeface="Times New Roman" panose="02020603050405020304" pitchFamily="18" charset="0"/>
              </a:rPr>
              <a:t>Polyspora</a:t>
            </a:r>
            <a:r>
              <a:rPr lang="en-GB" sz="2200" dirty="0">
                <a:highlight>
                  <a:srgbClr val="FFFF00"/>
                </a:highlight>
                <a:latin typeface="Times New Roman" panose="02020603050405020304" pitchFamily="18" charset="0"/>
                <a:cs typeface="Times New Roman" panose="02020603050405020304" pitchFamily="18" charset="0"/>
              </a:rPr>
              <a:t> </a:t>
            </a:r>
            <a:r>
              <a:rPr lang="en-GB" sz="2200" dirty="0" err="1">
                <a:highlight>
                  <a:srgbClr val="FFFF00"/>
                </a:highlight>
                <a:latin typeface="Times New Roman" panose="02020603050405020304" pitchFamily="18" charset="0"/>
                <a:cs typeface="Times New Roman" panose="02020603050405020304" pitchFamily="18" charset="0"/>
              </a:rPr>
              <a:t>lini</a:t>
            </a:r>
            <a:r>
              <a:rPr lang="en-GB"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На молодих рослинах на нижніх листках і біля кореневої шийки стебла з’являються бурі плями, які згодом перетворюються на виразки і перетяжки, що призводить до ламкості стебла і загибелі рослин. При ураженні рослин у період цвітіння – на стеблах, гілочках та коробочках утворюються буро- коричневі вдавлені плями з темною облямівкою.Джерело інфекції – заражене насіння. Ефективним заходом захисту рослин є протруювання насіння перед посівом.</a:t>
            </a:r>
          </a:p>
        </p:txBody>
      </p:sp>
      <p:pic>
        <p:nvPicPr>
          <p:cNvPr id="7" name="Рисунок 7">
            <a:extLst>
              <a:ext uri="{FF2B5EF4-FFF2-40B4-BE49-F238E27FC236}">
                <a16:creationId xmlns:a16="http://schemas.microsoft.com/office/drawing/2014/main" id="{7B88152E-A643-0856-449F-8417A1C8523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7946" t="3636" r="28921" b="1365"/>
          <a:stretch/>
        </p:blipFill>
        <p:spPr>
          <a:xfrm>
            <a:off x="1601525" y="241299"/>
            <a:ext cx="4181707" cy="6907561"/>
          </a:xfrm>
          <a:prstGeom prst="rect">
            <a:avLst/>
          </a:prstGeom>
          <a:ln>
            <a:noFill/>
          </a:ln>
          <a:effectLst>
            <a:softEdge rad="112500"/>
          </a:effectLst>
        </p:spPr>
      </p:pic>
    </p:spTree>
    <p:extLst>
      <p:ext uri="{BB962C8B-B14F-4D97-AF65-F5344CB8AC3E}">
        <p14:creationId xmlns:p14="http://schemas.microsoft.com/office/powerpoint/2010/main" val="12974322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id="{CA52C3C1-6870-CDA8-2760-DAF0A46A3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73" y="-375000"/>
            <a:ext cx="14093273" cy="7725000"/>
          </a:xfrm>
          <a:prstGeom prst="rect">
            <a:avLst/>
          </a:prstGeom>
        </p:spPr>
      </p:pic>
      <p:pic>
        <p:nvPicPr>
          <p:cNvPr id="8" name="Рисунок 8">
            <a:extLst>
              <a:ext uri="{FF2B5EF4-FFF2-40B4-BE49-F238E27FC236}">
                <a16:creationId xmlns:a16="http://schemas.microsoft.com/office/drawing/2014/main" id="{29684F1C-9390-A354-9D99-FC0BD33FF0E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170" b="-2155"/>
          <a:stretch/>
        </p:blipFill>
        <p:spPr>
          <a:xfrm>
            <a:off x="5183188" y="0"/>
            <a:ext cx="6172200" cy="7350000"/>
          </a:xfrm>
          <a:prstGeom prst="rect">
            <a:avLst/>
          </a:prstGeom>
          <a:ln>
            <a:noFill/>
          </a:ln>
          <a:effectLst>
            <a:softEdge rad="112500"/>
          </a:effectLst>
        </p:spPr>
      </p:pic>
      <p:sp>
        <p:nvSpPr>
          <p:cNvPr id="4" name="Місце для тексту 3">
            <a:extLst>
              <a:ext uri="{FF2B5EF4-FFF2-40B4-BE49-F238E27FC236}">
                <a16:creationId xmlns:a16="http://schemas.microsoft.com/office/drawing/2014/main" id="{8277C54D-50BD-1350-F2D6-252B65C12261}"/>
              </a:ext>
            </a:extLst>
          </p:cNvPr>
          <p:cNvSpPr>
            <a:spLocks noGrp="1"/>
          </p:cNvSpPr>
          <p:nvPr>
            <p:ph type="body" sz="half" idx="2"/>
          </p:nvPr>
        </p:nvSpPr>
        <p:spPr>
          <a:xfrm>
            <a:off x="839788" y="987425"/>
            <a:ext cx="4294754" cy="5331599"/>
          </a:xfrm>
        </p:spPr>
        <p:txBody>
          <a:bodyPr>
            <a:noAutofit/>
          </a:bodyPr>
          <a:lstStyle/>
          <a:p>
            <a:r>
              <a:rPr lang="uk-UA" sz="2400" dirty="0">
                <a:highlight>
                  <a:srgbClr val="FFFF00"/>
                </a:highlight>
                <a:latin typeface="Times New Roman" panose="02020603050405020304" pitchFamily="18" charset="0"/>
                <a:cs typeface="Times New Roman" panose="02020603050405020304" pitchFamily="18" charset="0"/>
              </a:rPr>
              <a:t>Пасмо. Збудник   гриб </a:t>
            </a:r>
            <a:r>
              <a:rPr lang="en-GB" sz="2400" dirty="0">
                <a:highlight>
                  <a:srgbClr val="FFFF00"/>
                </a:highlight>
                <a:latin typeface="Times New Roman" panose="02020603050405020304" pitchFamily="18" charset="0"/>
                <a:cs typeface="Times New Roman" panose="02020603050405020304" pitchFamily="18" charset="0"/>
              </a:rPr>
              <a:t>Septoria </a:t>
            </a:r>
            <a:r>
              <a:rPr lang="en-GB" sz="2400" dirty="0" err="1">
                <a:highlight>
                  <a:srgbClr val="FFFF00"/>
                </a:highlight>
                <a:latin typeface="Times New Roman" panose="02020603050405020304" pitchFamily="18" charset="0"/>
                <a:cs typeface="Times New Roman" panose="02020603050405020304" pitchFamily="18" charset="0"/>
              </a:rPr>
              <a:t>linicola</a:t>
            </a:r>
            <a:r>
              <a:rPr lang="en-GB" sz="2400" dirty="0">
                <a:highlight>
                  <a:srgbClr val="FFFF00"/>
                </a:highlight>
                <a:latin typeface="Times New Roman" panose="02020603050405020304" pitchFamily="18" charset="0"/>
                <a:cs typeface="Times New Roman" panose="02020603050405020304" pitchFamily="18" charset="0"/>
              </a:rPr>
              <a:t>. </a:t>
            </a:r>
            <a:r>
              <a:rPr lang="uk-UA" sz="2400" dirty="0">
                <a:highlight>
                  <a:srgbClr val="FFFF00"/>
                </a:highlight>
                <a:latin typeface="Times New Roman" panose="02020603050405020304" pitchFamily="18" charset="0"/>
                <a:cs typeface="Times New Roman" panose="02020603050405020304" pitchFamily="18" charset="0"/>
              </a:rPr>
              <a:t>Хвороба внутрішнього карантину. Уражує всі надземні органи рослини. Проявляється у вигляді жовто- зелених плям, що швидко стають коричневими і підсихають. Згодом на них з’являються чорні пікніди гриба. Листки скручуються і опадають. Хвороба спричинює зрідження посівів, погіршення якості волокна, насіння майже не утворюється.Джерела інфекції – заражене насіння і ґрунт, в якому збудник зберігається на рослинних рештках до 6-7 років.</a:t>
            </a:r>
          </a:p>
        </p:txBody>
      </p:sp>
    </p:spTree>
    <p:extLst>
      <p:ext uri="{BB962C8B-B14F-4D97-AF65-F5344CB8AC3E}">
        <p14:creationId xmlns:p14="http://schemas.microsoft.com/office/powerpoint/2010/main" val="7623962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a:extLst>
              <a:ext uri="{FF2B5EF4-FFF2-40B4-BE49-F238E27FC236}">
                <a16:creationId xmlns:a16="http://schemas.microsoft.com/office/drawing/2014/main" id="{FB6C0A9C-BBB0-E706-F645-073C27C9D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550" y="-1245412"/>
            <a:ext cx="24046797" cy="8758663"/>
          </a:xfrm>
          <a:prstGeom prst="rect">
            <a:avLst/>
          </a:prstGeom>
        </p:spPr>
      </p:pic>
      <p:sp>
        <p:nvSpPr>
          <p:cNvPr id="4" name="Місце для тексту 3">
            <a:extLst>
              <a:ext uri="{FF2B5EF4-FFF2-40B4-BE49-F238E27FC236}">
                <a16:creationId xmlns:a16="http://schemas.microsoft.com/office/drawing/2014/main" id="{ED24BDA8-5572-1CE7-E164-403C48CADC1C}"/>
              </a:ext>
            </a:extLst>
          </p:cNvPr>
          <p:cNvSpPr>
            <a:spLocks noGrp="1"/>
          </p:cNvSpPr>
          <p:nvPr>
            <p:ph type="body" sz="half" idx="2"/>
          </p:nvPr>
        </p:nvSpPr>
        <p:spPr>
          <a:xfrm>
            <a:off x="836612" y="885205"/>
            <a:ext cx="3932237" cy="3811588"/>
          </a:xfrm>
        </p:spPr>
        <p:txBody>
          <a:bodyPr>
            <a:noAutofit/>
          </a:bodyPr>
          <a:lstStyle/>
          <a:p>
            <a:r>
              <a:rPr lang="uk-UA" sz="2100" dirty="0">
                <a:highlight>
                  <a:srgbClr val="FFFF00"/>
                </a:highlight>
                <a:latin typeface="Times New Roman" panose="02020603050405020304" pitchFamily="18" charset="0"/>
                <a:cs typeface="Times New Roman" panose="02020603050405020304" pitchFamily="18" charset="0"/>
              </a:rPr>
              <a:t>Іржа. Збудник   гриб </a:t>
            </a:r>
            <a:r>
              <a:rPr lang="en-GB" sz="2100" dirty="0" err="1">
                <a:highlight>
                  <a:srgbClr val="FFFF00"/>
                </a:highlight>
                <a:latin typeface="Times New Roman" panose="02020603050405020304" pitchFamily="18" charset="0"/>
                <a:cs typeface="Times New Roman" panose="02020603050405020304" pitchFamily="18" charset="0"/>
              </a:rPr>
              <a:t>Melanspora</a:t>
            </a:r>
            <a:r>
              <a:rPr lang="en-GB" sz="2100" dirty="0">
                <a:highlight>
                  <a:srgbClr val="FFFF00"/>
                </a:highlight>
                <a:latin typeface="Times New Roman" panose="02020603050405020304" pitchFamily="18" charset="0"/>
                <a:cs typeface="Times New Roman" panose="02020603050405020304" pitchFamily="18" charset="0"/>
              </a:rPr>
              <a:t> </a:t>
            </a:r>
            <a:r>
              <a:rPr lang="en-GB" sz="2100" dirty="0" err="1">
                <a:highlight>
                  <a:srgbClr val="FFFF00"/>
                </a:highlight>
                <a:latin typeface="Times New Roman" panose="02020603050405020304" pitchFamily="18" charset="0"/>
                <a:cs typeface="Times New Roman" panose="02020603050405020304" pitchFamily="18" charset="0"/>
              </a:rPr>
              <a:t>lini</a:t>
            </a:r>
            <a:r>
              <a:rPr lang="en-GB" sz="2100" dirty="0">
                <a:highlight>
                  <a:srgbClr val="FFFF00"/>
                </a:highlight>
                <a:latin typeface="Times New Roman" panose="02020603050405020304" pitchFamily="18" charset="0"/>
                <a:cs typeface="Times New Roman" panose="02020603050405020304" pitchFamily="18" charset="0"/>
              </a:rPr>
              <a:t>. </a:t>
            </a:r>
            <a:r>
              <a:rPr lang="uk-UA" sz="2100" dirty="0">
                <a:highlight>
                  <a:srgbClr val="FFFF00"/>
                </a:highlight>
                <a:latin typeface="Times New Roman" panose="02020603050405020304" pitchFamily="18" charset="0"/>
                <a:cs typeface="Times New Roman" panose="02020603050405020304" pitchFamily="18" charset="0"/>
              </a:rPr>
              <a:t>Уражуються листки, стебла і коробочки. На молодих рослинах з’являються жовто-коричневі плями, на яких утворюються спермогонії, а через 2-3 дні – лимонно-жовті пустули (ецидії). У фазі бутонізації і цвітіння на листках формуються яскраво-оранжеві уредо- пустули. Після цвітіння і до кінця вегетації рослин переважно на стеблах і коробочках утворюються подовгасті, чорні з глянцевим відтінком теліопустули.Джерело інфекції – рослинні рештки. Заходи захисту полягають у знищенні рослинних решток та обприскуванні рослин фунгіцидами за виявлення перших симптомів хвороби.</a:t>
            </a:r>
          </a:p>
        </p:txBody>
      </p:sp>
      <p:pic>
        <p:nvPicPr>
          <p:cNvPr id="9" name="Рисунок 9">
            <a:extLst>
              <a:ext uri="{FF2B5EF4-FFF2-40B4-BE49-F238E27FC236}">
                <a16:creationId xmlns:a16="http://schemas.microsoft.com/office/drawing/2014/main" id="{5F83795C-ECF6-F339-4422-F1CDF2B214A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127" b="-3513"/>
          <a:stretch/>
        </p:blipFill>
        <p:spPr>
          <a:xfrm>
            <a:off x="5183188" y="505976"/>
            <a:ext cx="6172200" cy="6805379"/>
          </a:xfrm>
        </p:spPr>
      </p:pic>
    </p:spTree>
    <p:extLst>
      <p:ext uri="{BB962C8B-B14F-4D97-AF65-F5344CB8AC3E}">
        <p14:creationId xmlns:p14="http://schemas.microsoft.com/office/powerpoint/2010/main" val="25422085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9">
            <a:extLst>
              <a:ext uri="{FF2B5EF4-FFF2-40B4-BE49-F238E27FC236}">
                <a16:creationId xmlns:a16="http://schemas.microsoft.com/office/drawing/2014/main" id="{075F6535-52B1-FDEF-D775-A3565E15C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7" y="-972826"/>
            <a:ext cx="13402269" cy="8146585"/>
          </a:xfrm>
          <a:prstGeom prst="rect">
            <a:avLst/>
          </a:prstGeom>
        </p:spPr>
      </p:pic>
      <p:pic>
        <p:nvPicPr>
          <p:cNvPr id="8" name="Рисунок 8">
            <a:extLst>
              <a:ext uri="{FF2B5EF4-FFF2-40B4-BE49-F238E27FC236}">
                <a16:creationId xmlns:a16="http://schemas.microsoft.com/office/drawing/2014/main" id="{3617C2BD-2E46-0493-390E-482D78406DA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801" t="-11363" r="25047" b="1"/>
          <a:stretch/>
        </p:blipFill>
        <p:spPr>
          <a:xfrm>
            <a:off x="1503635" y="-477216"/>
            <a:ext cx="3932237" cy="7155366"/>
          </a:xfrm>
          <a:prstGeom prst="rect">
            <a:avLst/>
          </a:prstGeom>
          <a:ln>
            <a:noFill/>
          </a:ln>
          <a:effectLst>
            <a:softEdge rad="112500"/>
          </a:effectLst>
        </p:spPr>
      </p:pic>
      <p:sp>
        <p:nvSpPr>
          <p:cNvPr id="4" name="Місце для тексту 3">
            <a:extLst>
              <a:ext uri="{FF2B5EF4-FFF2-40B4-BE49-F238E27FC236}">
                <a16:creationId xmlns:a16="http://schemas.microsoft.com/office/drawing/2014/main" id="{48CD17A9-E4CE-3B37-4193-D04953EC32BF}"/>
              </a:ext>
            </a:extLst>
          </p:cNvPr>
          <p:cNvSpPr>
            <a:spLocks noGrp="1"/>
          </p:cNvSpPr>
          <p:nvPr>
            <p:ph type="body" sz="half" idx="2"/>
          </p:nvPr>
        </p:nvSpPr>
        <p:spPr>
          <a:xfrm>
            <a:off x="5435872" y="594827"/>
            <a:ext cx="5252493" cy="5321514"/>
          </a:xfrm>
        </p:spPr>
        <p:txBody>
          <a:bodyPr>
            <a:noAutofit/>
          </a:bodyPr>
          <a:lstStyle/>
          <a:p>
            <a:r>
              <a:rPr lang="uk-UA" sz="2400" dirty="0">
                <a:highlight>
                  <a:srgbClr val="FFFF00"/>
                </a:highlight>
                <a:latin typeface="Times New Roman" panose="02020603050405020304" pitchFamily="18" charset="0"/>
                <a:cs typeface="Times New Roman" panose="02020603050405020304" pitchFamily="18" charset="0"/>
              </a:rPr>
              <a:t>Борошниста роса. Збудник   гриб </a:t>
            </a:r>
            <a:r>
              <a:rPr lang="en-GB" sz="2400" dirty="0" err="1">
                <a:highlight>
                  <a:srgbClr val="FFFF00"/>
                </a:highlight>
                <a:latin typeface="Times New Roman" panose="02020603050405020304" pitchFamily="18" charset="0"/>
                <a:cs typeface="Times New Roman" panose="02020603050405020304" pitchFamily="18" charset="0"/>
              </a:rPr>
              <a:t>Erysiphe</a:t>
            </a:r>
            <a:r>
              <a:rPr lang="en-GB" sz="2400" dirty="0">
                <a:highlight>
                  <a:srgbClr val="FFFF00"/>
                </a:highlight>
                <a:latin typeface="Times New Roman" panose="02020603050405020304" pitchFamily="18" charset="0"/>
                <a:cs typeface="Times New Roman" panose="02020603050405020304" pitchFamily="18" charset="0"/>
              </a:rPr>
              <a:t> </a:t>
            </a:r>
            <a:r>
              <a:rPr lang="en-GB" sz="2400" dirty="0" err="1">
                <a:highlight>
                  <a:srgbClr val="FFFF00"/>
                </a:highlight>
                <a:latin typeface="Times New Roman" panose="02020603050405020304" pitchFamily="18" charset="0"/>
                <a:cs typeface="Times New Roman" panose="02020603050405020304" pitchFamily="18" charset="0"/>
              </a:rPr>
              <a:t>ciehoracearum</a:t>
            </a:r>
            <a:r>
              <a:rPr lang="en-GB" sz="2400" dirty="0">
                <a:highlight>
                  <a:srgbClr val="FFFF00"/>
                </a:highlight>
                <a:latin typeface="Times New Roman" panose="02020603050405020304" pitchFamily="18" charset="0"/>
                <a:cs typeface="Times New Roman" panose="02020603050405020304" pitchFamily="18" charset="0"/>
              </a:rPr>
              <a:t>. </a:t>
            </a:r>
            <a:r>
              <a:rPr lang="uk-UA" sz="2400" dirty="0">
                <a:highlight>
                  <a:srgbClr val="FFFF00"/>
                </a:highlight>
                <a:latin typeface="Times New Roman" panose="02020603050405020304" pitchFamily="18" charset="0"/>
                <a:cs typeface="Times New Roman" panose="02020603050405020304" pitchFamily="18" charset="0"/>
              </a:rPr>
              <a:t>Захворювання проявляється у появі на рослинах білого борошнистого нальоту, який через деякий час ущільнюється і на ньому утворюються чорні кулясті клейстотеції. Уражені листки передчасно жовтіють і відмирають.Джерело інфекції – рослинні рештки. Заходи захисту полягають у знищенні рослинних решток та обприскуванні рослин фунгіцидами за виявлення перших симптомів хвороби.</a:t>
            </a:r>
          </a:p>
        </p:txBody>
      </p:sp>
    </p:spTree>
    <p:extLst>
      <p:ext uri="{BB962C8B-B14F-4D97-AF65-F5344CB8AC3E}">
        <p14:creationId xmlns:p14="http://schemas.microsoft.com/office/powerpoint/2010/main" val="15930357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D61244A3-B272-6AD4-16C5-84E8F0C5DC7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374" r="16374"/>
          <a:stretch/>
        </p:blipFill>
        <p:spPr>
          <a:xfrm>
            <a:off x="-220343" y="-211524"/>
            <a:ext cx="12632685" cy="7898781"/>
          </a:xfrm>
        </p:spPr>
      </p:pic>
      <p:sp>
        <p:nvSpPr>
          <p:cNvPr id="2" name="Заголовок 1">
            <a:extLst>
              <a:ext uri="{FF2B5EF4-FFF2-40B4-BE49-F238E27FC236}">
                <a16:creationId xmlns:a16="http://schemas.microsoft.com/office/drawing/2014/main" id="{80A7904C-9419-F501-F949-3FF98B56D318}"/>
              </a:ext>
            </a:extLst>
          </p:cNvPr>
          <p:cNvSpPr>
            <a:spLocks noGrp="1"/>
          </p:cNvSpPr>
          <p:nvPr>
            <p:ph type="title"/>
          </p:nvPr>
        </p:nvSpPr>
        <p:spPr>
          <a:xfrm>
            <a:off x="839789" y="0"/>
            <a:ext cx="9320212" cy="1171433"/>
          </a:xfrm>
        </p:spPr>
        <p:txBody>
          <a:bodyPr/>
          <a:lstStyle/>
          <a:p>
            <a:r>
              <a:rPr lang="uk-UA" b="1" dirty="0">
                <a:highlight>
                  <a:srgbClr val="FFFF00"/>
                </a:highlight>
                <a:latin typeface="Times New Roman" panose="02020603050405020304" pitchFamily="18" charset="0"/>
                <a:cs typeface="Times New Roman" panose="02020603050405020304" pitchFamily="18" charset="0"/>
              </a:rPr>
              <a:t>3. Інтегрована система захисту льону</a:t>
            </a:r>
          </a:p>
        </p:txBody>
      </p:sp>
      <p:sp>
        <p:nvSpPr>
          <p:cNvPr id="4" name="Місце для тексту 3">
            <a:extLst>
              <a:ext uri="{FF2B5EF4-FFF2-40B4-BE49-F238E27FC236}">
                <a16:creationId xmlns:a16="http://schemas.microsoft.com/office/drawing/2014/main" id="{B1376E6E-5EC7-DF6C-63C2-3697D43AD7D1}"/>
              </a:ext>
            </a:extLst>
          </p:cNvPr>
          <p:cNvSpPr>
            <a:spLocks noGrp="1"/>
          </p:cNvSpPr>
          <p:nvPr>
            <p:ph type="body" sz="half" idx="2"/>
          </p:nvPr>
        </p:nvSpPr>
        <p:spPr>
          <a:xfrm>
            <a:off x="719603" y="1382957"/>
            <a:ext cx="11472397" cy="4598988"/>
          </a:xfrm>
        </p:spPr>
        <p:txBody>
          <a:bodyPr>
            <a:noAutofit/>
          </a:bodyPr>
          <a:lstStyle/>
          <a:p>
            <a:r>
              <a:rPr lang="uk-UA" sz="2000" dirty="0">
                <a:highlight>
                  <a:srgbClr val="808080"/>
                </a:highlight>
                <a:latin typeface="Times New Roman" panose="02020603050405020304" pitchFamily="18" charset="0"/>
                <a:cs typeface="Times New Roman" panose="02020603050405020304" pitchFamily="18" charset="0"/>
              </a:rPr>
              <a:t>Льон має слабко розвинену кореневу систему, вибагливий до вологи, удобрення та неконкурентоспроможний з бур’янами. У зв’язку з цим сучасна технологія його вирощування повинна складатися з дотримання сівозмін, підбору для умов кожного господарства кращих попередників, оптимальної збалансованої системи удобрення та підготовки ґрунту, строків сівби, догляду за посівами, збирання врожаю та післязбиральної очистки насіння.Для обмеження розвитку збудників фузаріозу, антракнозу, поліспорозу та найнебезпечніших бур’янів (повитиці польової, пажитниці льонової, рижію льонового) повернення льону на попереднє поле повинно бути не раніше як через 6-7 років. Кращі попередники для льону   сумішки конюшини з тимофіївкою лучною, а також незабур’янені пирієм повзучим і удобрені зернові колосові, картопля та горох. Розміщення льону на перезволожених полях посилює ураження рослин фузаріозом, іржею, поліспорозом. Надлишкове внесення азотних добрив сприяє розвитку хвороб.</a:t>
            </a:r>
          </a:p>
        </p:txBody>
      </p:sp>
      <p:pic>
        <p:nvPicPr>
          <p:cNvPr id="6" name="Рисунок 6">
            <a:extLst>
              <a:ext uri="{FF2B5EF4-FFF2-40B4-BE49-F238E27FC236}">
                <a16:creationId xmlns:a16="http://schemas.microsoft.com/office/drawing/2014/main" id="{8BD1F9B2-3701-A83D-60D3-71CB434415A9}"/>
              </a:ext>
            </a:extLst>
          </p:cNvPr>
          <p:cNvPicPr>
            <a:picLocks noChangeAspect="1"/>
          </p:cNvPicPr>
          <p:nvPr/>
        </p:nvPicPr>
        <p:blipFill rotWithShape="1">
          <a:blip r:embed="rId3">
            <a:extLst>
              <a:ext uri="{28A0092B-C50C-407E-A947-70E740481C1C}">
                <a14:useLocalDpi xmlns:a14="http://schemas.microsoft.com/office/drawing/2010/main" val="0"/>
              </a:ext>
            </a:extLst>
          </a:blip>
          <a:srcRect l="30026" t="55841"/>
          <a:stretch/>
        </p:blipFill>
        <p:spPr>
          <a:xfrm>
            <a:off x="6972262" y="5176877"/>
            <a:ext cx="9320212" cy="2399549"/>
          </a:xfrm>
          <a:prstGeom prst="rect">
            <a:avLst/>
          </a:prstGeom>
        </p:spPr>
      </p:pic>
      <p:sp>
        <p:nvSpPr>
          <p:cNvPr id="8" name="TextBox 7">
            <a:extLst>
              <a:ext uri="{FF2B5EF4-FFF2-40B4-BE49-F238E27FC236}">
                <a16:creationId xmlns:a16="http://schemas.microsoft.com/office/drawing/2014/main" id="{E845B9EA-1AC5-C6C9-E74C-A3148538E42F}"/>
              </a:ext>
            </a:extLst>
          </p:cNvPr>
          <p:cNvSpPr txBox="1"/>
          <p:nvPr/>
        </p:nvSpPr>
        <p:spPr>
          <a:xfrm>
            <a:off x="839789" y="5018049"/>
            <a:ext cx="4488016" cy="1938992"/>
          </a:xfrm>
          <a:prstGeom prst="rect">
            <a:avLst/>
          </a:prstGeom>
          <a:solidFill>
            <a:schemeClr val="accent1">
              <a:lumMod val="60000"/>
              <a:lumOff val="40000"/>
            </a:schemeClr>
          </a:solidFill>
          <a:ln>
            <a:solidFill>
              <a:srgbClr val="FFFF00"/>
            </a:solidFill>
          </a:ln>
        </p:spPr>
        <p:txBody>
          <a:bodyPr wrap="square" rtlCol="0">
            <a:spAutoFit/>
          </a:bodyPr>
          <a:lstStyle/>
          <a:p>
            <a:pPr algn="l"/>
            <a:r>
              <a:rPr lang="uk-UA" sz="2000" dirty="0">
                <a:latin typeface="Times New Roman" panose="02020603050405020304" pitchFamily="18" charset="0"/>
                <a:cs typeface="Times New Roman" panose="02020603050405020304" pitchFamily="18" charset="0"/>
              </a:rPr>
              <a:t>Інтегровану систему захисту рослин можна розділити на періоди:</a:t>
            </a:r>
          </a:p>
          <a:p>
            <a:pPr marL="285750" indent="-285750" algn="l">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Період сівби</a:t>
            </a:r>
          </a:p>
          <a:p>
            <a:pPr marL="285750" indent="-285750" algn="l">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Період сходи - «ялинка»</a:t>
            </a:r>
          </a:p>
          <a:p>
            <a:pPr marL="285750" indent="-285750" algn="l">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Період бутонізації</a:t>
            </a:r>
          </a:p>
          <a:p>
            <a:pPr marL="285750" indent="-285750" algn="l">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Період збирання</a:t>
            </a:r>
          </a:p>
        </p:txBody>
      </p:sp>
    </p:spTree>
    <p:extLst>
      <p:ext uri="{BB962C8B-B14F-4D97-AF65-F5344CB8AC3E}">
        <p14:creationId xmlns:p14="http://schemas.microsoft.com/office/powerpoint/2010/main" val="8071542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4FA11B41-EB2B-AE70-99D4-EE2BDADF65D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p:blipFill>
        <p:spPr>
          <a:xfrm>
            <a:off x="-743415" y="-309755"/>
            <a:ext cx="13678829" cy="8920976"/>
          </a:xfrm>
          <a:prstGeom prst="rect">
            <a:avLst/>
          </a:prstGeom>
          <a:ln>
            <a:noFill/>
          </a:ln>
          <a:effectLst>
            <a:softEdge rad="112500"/>
          </a:effectLst>
        </p:spPr>
      </p:pic>
      <p:sp>
        <p:nvSpPr>
          <p:cNvPr id="2" name="Заголовок 1">
            <a:extLst>
              <a:ext uri="{FF2B5EF4-FFF2-40B4-BE49-F238E27FC236}">
                <a16:creationId xmlns:a16="http://schemas.microsoft.com/office/drawing/2014/main" id="{B4B319CC-A26A-9C54-15D9-B85C2723C429}"/>
              </a:ext>
            </a:extLst>
          </p:cNvPr>
          <p:cNvSpPr>
            <a:spLocks noGrp="1"/>
          </p:cNvSpPr>
          <p:nvPr>
            <p:ph type="title"/>
          </p:nvPr>
        </p:nvSpPr>
        <p:spPr>
          <a:xfrm>
            <a:off x="839788" y="0"/>
            <a:ext cx="5912895" cy="987425"/>
          </a:xfrm>
        </p:spPr>
        <p:txBody>
          <a:bodyPr/>
          <a:lstStyle/>
          <a:p>
            <a:r>
              <a:rPr lang="uk-UA" b="1" dirty="0">
                <a:highlight>
                  <a:srgbClr val="808080"/>
                </a:highlight>
                <a:latin typeface="Times New Roman" panose="02020603050405020304" pitchFamily="18" charset="0"/>
                <a:cs typeface="Times New Roman" panose="02020603050405020304" pitchFamily="18" charset="0"/>
              </a:rPr>
              <a:t>Період сівби</a:t>
            </a:r>
          </a:p>
        </p:txBody>
      </p:sp>
      <p:sp>
        <p:nvSpPr>
          <p:cNvPr id="4" name="Місце для тексту 3">
            <a:extLst>
              <a:ext uri="{FF2B5EF4-FFF2-40B4-BE49-F238E27FC236}">
                <a16:creationId xmlns:a16="http://schemas.microsoft.com/office/drawing/2014/main" id="{7453EE14-01A3-6C62-5EC2-5F5ED3EE5964}"/>
              </a:ext>
            </a:extLst>
          </p:cNvPr>
          <p:cNvSpPr>
            <a:spLocks noGrp="1"/>
          </p:cNvSpPr>
          <p:nvPr>
            <p:ph type="body" sz="half" idx="2"/>
          </p:nvPr>
        </p:nvSpPr>
        <p:spPr>
          <a:xfrm>
            <a:off x="836612" y="1354272"/>
            <a:ext cx="9633144" cy="4981704"/>
          </a:xfrm>
        </p:spPr>
        <p:txBody>
          <a:bodyPr>
            <a:noAutofit/>
          </a:bodyPr>
          <a:lstStyle/>
          <a:p>
            <a:r>
              <a:rPr lang="uk-UA" sz="2300" dirty="0">
                <a:solidFill>
                  <a:schemeClr val="accent2">
                    <a:lumMod val="50000"/>
                  </a:schemeClr>
                </a:solidFill>
                <a:highlight>
                  <a:srgbClr val="808080"/>
                </a:highlight>
                <a:latin typeface="Times New Roman" panose="02020603050405020304" pitchFamily="18" charset="0"/>
                <a:cs typeface="Times New Roman" panose="02020603050405020304" pitchFamily="18" charset="0"/>
              </a:rPr>
              <a:t>Період сівби.  Перед посівом насіння протруюють проти хвороб (фузаріоз, антракноз, поліспороз, пасмо) препаратами Вітавакс, 200ФФ, 40% в.с.к. (1,5-2,0 л/т), Вінцит, 5% к.с. (1,5-2,0 л/т), Максим, 2,5% т.к.с. (1,0 л/т), проти льонової блішки препаратом Круізер, 35% т.к.с. (0,5 лт). Для поліпшення умов живлення і підвищення стійкості льону проти хвороб рекомендується до протруйника додавати мікродобрива: борну кислоту (1,5 кг/т), сірчанокислу мідь (1-2 кг/т), сірчанокислий цинк (2 кг/т). Дуже важливим є передпосівний обробіток ґрунту, при якому не слід допускати пересихання поверхневого шару, він повинен бути добре вирівняним та закоткованим перед сівбою. Льон треба сіяти в оптимальні строки, що87 забезпечує більш дружні сходи. Ранні посіви менше чутливі до пошкоджень блішками й ураження збудниками хвороб.На сильно забур’янених полях до сходів вносять гербіциди Дуал Голд, 96% к.е. (1,2-1,6 л/га) або Трифлурекс, 48% к.е. з негайним загортанням у ґрунт (1,6-2,0 л/га).</a:t>
            </a:r>
          </a:p>
        </p:txBody>
      </p:sp>
    </p:spTree>
    <p:extLst>
      <p:ext uri="{BB962C8B-B14F-4D97-AF65-F5344CB8AC3E}">
        <p14:creationId xmlns:p14="http://schemas.microsoft.com/office/powerpoint/2010/main" val="24274627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4">
            <a:extLst>
              <a:ext uri="{FF2B5EF4-FFF2-40B4-BE49-F238E27FC236}">
                <a16:creationId xmlns:a16="http://schemas.microsoft.com/office/drawing/2014/main" id="{F3A768DA-BD9B-7ACD-B6B6-C0A055904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703" y="-309757"/>
            <a:ext cx="19213530" cy="7712927"/>
          </a:xfrm>
          <a:prstGeom prst="rect">
            <a:avLst/>
          </a:prstGeom>
          <a:ln>
            <a:noFill/>
          </a:ln>
          <a:effectLst>
            <a:softEdge rad="112500"/>
          </a:effectLst>
        </p:spPr>
      </p:pic>
      <p:sp>
        <p:nvSpPr>
          <p:cNvPr id="2" name="Заголовок 1">
            <a:extLst>
              <a:ext uri="{FF2B5EF4-FFF2-40B4-BE49-F238E27FC236}">
                <a16:creationId xmlns:a16="http://schemas.microsoft.com/office/drawing/2014/main" id="{B45B443C-EA37-325F-525C-54E68DA6856C}"/>
              </a:ext>
            </a:extLst>
          </p:cNvPr>
          <p:cNvSpPr>
            <a:spLocks noGrp="1"/>
          </p:cNvSpPr>
          <p:nvPr>
            <p:ph type="title"/>
          </p:nvPr>
        </p:nvSpPr>
        <p:spPr>
          <a:xfrm>
            <a:off x="838200" y="365126"/>
            <a:ext cx="10537702" cy="84766"/>
          </a:xfrm>
        </p:spPr>
        <p:txBody>
          <a:bodyPr>
            <a:normAutofit fontScale="90000"/>
          </a:bodyPr>
          <a:lstStyle/>
          <a:p>
            <a:r>
              <a:rPr lang="uk-UA" dirty="0">
                <a:highlight>
                  <a:srgbClr val="FFFF00"/>
                </a:highlight>
                <a:latin typeface="Times New Roman" panose="02020603050405020304" pitchFamily="18" charset="0"/>
                <a:cs typeface="Times New Roman" panose="02020603050405020304" pitchFamily="18" charset="0"/>
              </a:rPr>
              <a:t>Період сходи – «ялинка»</a:t>
            </a:r>
          </a:p>
        </p:txBody>
      </p:sp>
      <p:sp>
        <p:nvSpPr>
          <p:cNvPr id="3" name="Місце для зображення 2">
            <a:extLst>
              <a:ext uri="{FF2B5EF4-FFF2-40B4-BE49-F238E27FC236}">
                <a16:creationId xmlns:a16="http://schemas.microsoft.com/office/drawing/2014/main" id="{9A44ADF0-7B2F-DDF5-298F-A2A05BED0904}"/>
              </a:ext>
            </a:extLst>
          </p:cNvPr>
          <p:cNvSpPr>
            <a:spLocks noGrp="1"/>
          </p:cNvSpPr>
          <p:nvPr>
            <p:ph idx="1"/>
          </p:nvPr>
        </p:nvSpPr>
        <p:spPr>
          <a:xfrm>
            <a:off x="522656" y="851808"/>
            <a:ext cx="10276269" cy="5154381"/>
          </a:xfrm>
        </p:spPr>
        <p:txBody>
          <a:bodyPr>
            <a:noAutofit/>
          </a:bodyPr>
          <a:lstStyle/>
          <a:p>
            <a:r>
              <a:rPr lang="uk-UA" sz="2000" dirty="0">
                <a:highlight>
                  <a:srgbClr val="808080"/>
                </a:highlight>
                <a:latin typeface="Times New Roman" panose="02020603050405020304" pitchFamily="18" charset="0"/>
                <a:cs typeface="Times New Roman" panose="02020603050405020304" pitchFamily="18" charset="0"/>
              </a:rPr>
              <a:t>Після сівби поле коткують. Для знищення ґрунтової кірки та сходів бур’янів посіви боронують.Проти льонової блішки у період сходів поле обприскують інсектицидами Карате Зеон, 5% мк.с. (0,15 л/га) або Ф’юрі 10% в.е. (0,1-0,15 л/га).З метою запобігання забур’яненості посівів, якщо гербіциди не вносили у період до сходів льону, то у фазі «ялинки» використовують препарати залежно від типу забур’яненості посіву.Проти однорічних дводольних бур’янів проводять обприскування гербіцидами 2М-4Х, 75% в.к. (0,5-0,75 л/га), Хармоні, 75% в.г. (10-15 г/га), Агрітокс, 50% в.р. (0,7-1,2 л/га), Базагран, 48% в.р. (3,0 л/га), Гербітокс, 50% в.р. (0,7-1,2 л/га), Дікопур, 75% в.р. (0,5-0,75 л/га), ПІК, 75% в.г. (20 г/га). Проти багаторічних дводольних бур’янів застосовують гербіциди Лонтрел Гранд, 75% в.г. (0,04-0,12 кг/га), Лонтрел, 30% в.р. (0,1-0,3 л/га), Магнум, 60% в.г. (8-10 г/га).</a:t>
            </a:r>
          </a:p>
        </p:txBody>
      </p:sp>
      <p:sp>
        <p:nvSpPr>
          <p:cNvPr id="8" name="TextBox 7">
            <a:extLst>
              <a:ext uri="{FF2B5EF4-FFF2-40B4-BE49-F238E27FC236}">
                <a16:creationId xmlns:a16="http://schemas.microsoft.com/office/drawing/2014/main" id="{89213FA7-2EB6-52C4-B693-A412D4CC40D4}"/>
              </a:ext>
            </a:extLst>
          </p:cNvPr>
          <p:cNvSpPr txBox="1"/>
          <p:nvPr/>
        </p:nvSpPr>
        <p:spPr>
          <a:xfrm>
            <a:off x="838200" y="4021031"/>
            <a:ext cx="9122317" cy="1323439"/>
          </a:xfrm>
          <a:prstGeom prst="rect">
            <a:avLst/>
          </a:prstGeom>
          <a:solidFill>
            <a:schemeClr val="tx2">
              <a:lumMod val="60000"/>
              <a:lumOff val="40000"/>
            </a:schemeClr>
          </a:solidFill>
        </p:spPr>
        <p:txBody>
          <a:bodyPr wrap="square">
            <a:spAutoFit/>
          </a:bodyPr>
          <a:lstStyle/>
          <a:p>
            <a:r>
              <a:rPr lang="uk-UA" sz="2000" dirty="0">
                <a:latin typeface="Times New Roman" panose="02020603050405020304" pitchFamily="18" charset="0"/>
                <a:cs typeface="Times New Roman" panose="02020603050405020304" pitchFamily="18" charset="0"/>
              </a:rPr>
              <a:t>Для знищення однорічних і багаторічних злакових бур’янів посіви обприскують препаратами Агіл, 10% к.е. (0,8-1,0 л/га), Міура, 12,5% к.е. (0,8- 1,2 л/га), Селект, 12% к.е. (0,4-1,8 л/га), Тарга Супер, 5% к.е. (2,0-3,0 л/га), Фюзілад Форте, 15% к.е. (0,5-2,0 л/га), Центуріон, 24% к.е (0,2-0,8 л/га + ПАР Аміго 0,6-2,04 л/га).</a:t>
            </a:r>
          </a:p>
        </p:txBody>
      </p:sp>
      <p:sp>
        <p:nvSpPr>
          <p:cNvPr id="13" name="TextBox 12">
            <a:extLst>
              <a:ext uri="{FF2B5EF4-FFF2-40B4-BE49-F238E27FC236}">
                <a16:creationId xmlns:a16="http://schemas.microsoft.com/office/drawing/2014/main" id="{0A52BBA0-8D2B-3E6F-FC38-76870A68D52B}"/>
              </a:ext>
            </a:extLst>
          </p:cNvPr>
          <p:cNvSpPr txBox="1"/>
          <p:nvPr/>
        </p:nvSpPr>
        <p:spPr>
          <a:xfrm>
            <a:off x="838200" y="5403342"/>
            <a:ext cx="6410093" cy="1323439"/>
          </a:xfrm>
          <a:prstGeom prst="rect">
            <a:avLst/>
          </a:prstGeom>
          <a:solidFill>
            <a:schemeClr val="tx1">
              <a:lumMod val="50000"/>
              <a:lumOff val="50000"/>
            </a:schemeClr>
          </a:solidFill>
        </p:spPr>
        <p:txBody>
          <a:bodyPr wrap="square">
            <a:spAutoFit/>
          </a:bodyPr>
          <a:lstStyle/>
          <a:p>
            <a:r>
              <a:rPr lang="uk-UA" sz="2000" dirty="0">
                <a:latin typeface="Times New Roman" panose="02020603050405020304" pitchFamily="18" charset="0"/>
                <a:cs typeface="Times New Roman" panose="02020603050405020304" pitchFamily="18" charset="0"/>
              </a:rPr>
              <a:t>Для обмеження розвитку хвороб у фазі «ялинки» проти антракнозу, фузаріозу, поліспорозу, іржі та пасмо проводять обприскування фунгіцидом Фундазол, 50% з.п. (1,0 кг/га).</a:t>
            </a:r>
          </a:p>
        </p:txBody>
      </p:sp>
    </p:spTree>
    <p:extLst>
      <p:ext uri="{BB962C8B-B14F-4D97-AF65-F5344CB8AC3E}">
        <p14:creationId xmlns:p14="http://schemas.microsoft.com/office/powerpoint/2010/main" val="29181756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a16="http://schemas.microsoft.com/office/drawing/2014/main" id="{F4591813-DA72-F8C1-F4B9-C7E2BC529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99" y="-464634"/>
            <a:ext cx="13502207" cy="8585673"/>
          </a:xfrm>
          <a:prstGeom prst="rect">
            <a:avLst/>
          </a:prstGeom>
          <a:ln>
            <a:noFill/>
          </a:ln>
          <a:effectLst>
            <a:softEdge rad="112500"/>
          </a:effectLst>
        </p:spPr>
      </p:pic>
      <p:sp>
        <p:nvSpPr>
          <p:cNvPr id="2" name="Заголовок 1">
            <a:extLst>
              <a:ext uri="{FF2B5EF4-FFF2-40B4-BE49-F238E27FC236}">
                <a16:creationId xmlns:a16="http://schemas.microsoft.com/office/drawing/2014/main" id="{418F1D9B-5F4E-FE9C-EE0B-7B932DB1DE84}"/>
              </a:ext>
            </a:extLst>
          </p:cNvPr>
          <p:cNvSpPr>
            <a:spLocks noGrp="1"/>
          </p:cNvSpPr>
          <p:nvPr>
            <p:ph type="title"/>
          </p:nvPr>
        </p:nvSpPr>
        <p:spPr>
          <a:xfrm>
            <a:off x="839788" y="457200"/>
            <a:ext cx="7554602" cy="530226"/>
          </a:xfrm>
        </p:spPr>
        <p:txBody>
          <a:bodyPr>
            <a:noAutofit/>
          </a:bodyPr>
          <a:lstStyle/>
          <a:p>
            <a:r>
              <a:rPr lang="uk-UA" sz="3600" b="1" dirty="0">
                <a:highlight>
                  <a:srgbClr val="FFFF00"/>
                </a:highlight>
                <a:latin typeface="Times New Roman" panose="02020603050405020304" pitchFamily="18" charset="0"/>
                <a:cs typeface="Times New Roman" panose="02020603050405020304" pitchFamily="18" charset="0"/>
              </a:rPr>
              <a:t>Період бутонізації</a:t>
            </a:r>
          </a:p>
        </p:txBody>
      </p:sp>
      <p:pic>
        <p:nvPicPr>
          <p:cNvPr id="5" name="Рисунок 5">
            <a:extLst>
              <a:ext uri="{FF2B5EF4-FFF2-40B4-BE49-F238E27FC236}">
                <a16:creationId xmlns:a16="http://schemas.microsoft.com/office/drawing/2014/main" id="{E994A595-2990-F033-3421-FE459FBB7D5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939" r="7939"/>
          <a:stretch/>
        </p:blipFill>
        <p:spPr>
          <a:xfrm>
            <a:off x="5592567" y="280986"/>
            <a:ext cx="6172200" cy="4873625"/>
          </a:xfrm>
        </p:spPr>
      </p:pic>
      <p:sp>
        <p:nvSpPr>
          <p:cNvPr id="4" name="Місце для тексту 3">
            <a:extLst>
              <a:ext uri="{FF2B5EF4-FFF2-40B4-BE49-F238E27FC236}">
                <a16:creationId xmlns:a16="http://schemas.microsoft.com/office/drawing/2014/main" id="{350A4635-15FE-A6EB-FEFF-F29398723EA7}"/>
              </a:ext>
            </a:extLst>
          </p:cNvPr>
          <p:cNvSpPr>
            <a:spLocks noGrp="1"/>
          </p:cNvSpPr>
          <p:nvPr>
            <p:ph type="body" sz="half" idx="2"/>
          </p:nvPr>
        </p:nvSpPr>
        <p:spPr>
          <a:xfrm>
            <a:off x="836612" y="1465475"/>
            <a:ext cx="3932237" cy="3917525"/>
          </a:xfrm>
        </p:spPr>
        <p:txBody>
          <a:bodyPr>
            <a:normAutofit/>
          </a:bodyPr>
          <a:lstStyle/>
          <a:p>
            <a:r>
              <a:rPr lang="uk-UA" sz="2600" dirty="0">
                <a:highlight>
                  <a:srgbClr val="FFFF00"/>
                </a:highlight>
                <a:latin typeface="Times New Roman" panose="02020603050405020304" pitchFamily="18" charset="0"/>
                <a:cs typeface="Times New Roman" panose="02020603050405020304" pitchFamily="18" charset="0"/>
              </a:rPr>
              <a:t>— метою обмеження розвитку шкідників проти трипсів, льонової плодожерки, совки посіви обприскують інсектицидом Бі-58 новий, 40% к.е. (0,5- 1,0 л/га).</a:t>
            </a:r>
          </a:p>
        </p:txBody>
      </p:sp>
      <p:pic>
        <p:nvPicPr>
          <p:cNvPr id="3" name="Рисунок 5">
            <a:extLst>
              <a:ext uri="{FF2B5EF4-FFF2-40B4-BE49-F238E27FC236}">
                <a16:creationId xmlns:a16="http://schemas.microsoft.com/office/drawing/2014/main" id="{8B35C806-42EA-1D9C-B346-312EFCAB4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2" y="3991672"/>
            <a:ext cx="3499973" cy="2912261"/>
          </a:xfrm>
          <a:prstGeom prst="rect">
            <a:avLst/>
          </a:prstGeom>
        </p:spPr>
      </p:pic>
    </p:spTree>
    <p:extLst>
      <p:ext uri="{BB962C8B-B14F-4D97-AF65-F5344CB8AC3E}">
        <p14:creationId xmlns:p14="http://schemas.microsoft.com/office/powerpoint/2010/main" val="22401913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a16="http://schemas.microsoft.com/office/drawing/2014/main" id="{3CB96547-A11B-A600-99C1-A8A17CD1B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80" y="-620257"/>
            <a:ext cx="13382007" cy="8098513"/>
          </a:xfrm>
          <a:prstGeom prst="rect">
            <a:avLst/>
          </a:prstGeom>
          <a:ln>
            <a:noFill/>
          </a:ln>
          <a:effectLst>
            <a:softEdge rad="112500"/>
          </a:effectLst>
        </p:spPr>
      </p:pic>
      <p:sp>
        <p:nvSpPr>
          <p:cNvPr id="2" name="Заголовок 1">
            <a:extLst>
              <a:ext uri="{FF2B5EF4-FFF2-40B4-BE49-F238E27FC236}">
                <a16:creationId xmlns:a16="http://schemas.microsoft.com/office/drawing/2014/main" id="{E879C939-6424-1C3F-F027-C28B1D99E56E}"/>
              </a:ext>
            </a:extLst>
          </p:cNvPr>
          <p:cNvSpPr>
            <a:spLocks noGrp="1"/>
          </p:cNvSpPr>
          <p:nvPr>
            <p:ph type="title"/>
          </p:nvPr>
        </p:nvSpPr>
        <p:spPr>
          <a:xfrm>
            <a:off x="544626" y="433579"/>
            <a:ext cx="3932237" cy="750849"/>
          </a:xfrm>
        </p:spPr>
        <p:txBody>
          <a:bodyPr>
            <a:normAutofit/>
          </a:bodyPr>
          <a:lstStyle/>
          <a:p>
            <a:r>
              <a:rPr lang="uk-UA" sz="3500" b="1" u="sng" dirty="0">
                <a:solidFill>
                  <a:schemeClr val="tx1">
                    <a:lumMod val="90000"/>
                    <a:lumOff val="10000"/>
                  </a:schemeClr>
                </a:solidFill>
                <a:latin typeface="Times New Roman" panose="02020603050405020304" pitchFamily="18" charset="0"/>
                <a:cs typeface="Times New Roman" panose="02020603050405020304" pitchFamily="18" charset="0"/>
              </a:rPr>
              <a:t>Період збирання</a:t>
            </a:r>
          </a:p>
        </p:txBody>
      </p:sp>
      <p:pic>
        <p:nvPicPr>
          <p:cNvPr id="5" name="Рисунок 5">
            <a:extLst>
              <a:ext uri="{FF2B5EF4-FFF2-40B4-BE49-F238E27FC236}">
                <a16:creationId xmlns:a16="http://schemas.microsoft.com/office/drawing/2014/main" id="{A1A55C00-44FF-B5BE-E71A-2C79F53785B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381" r="14381"/>
          <a:stretch/>
        </p:blipFill>
        <p:spPr>
          <a:xfrm>
            <a:off x="4476865" y="1"/>
            <a:ext cx="6865778" cy="3429000"/>
          </a:xfrm>
        </p:spPr>
      </p:pic>
      <p:sp>
        <p:nvSpPr>
          <p:cNvPr id="4" name="Місце для тексту 3">
            <a:extLst>
              <a:ext uri="{FF2B5EF4-FFF2-40B4-BE49-F238E27FC236}">
                <a16:creationId xmlns:a16="http://schemas.microsoft.com/office/drawing/2014/main" id="{0D8DD347-9BDE-4BDB-D917-2F94C53C7297}"/>
              </a:ext>
            </a:extLst>
          </p:cNvPr>
          <p:cNvSpPr>
            <a:spLocks noGrp="1"/>
          </p:cNvSpPr>
          <p:nvPr>
            <p:ph type="body" sz="half" idx="2"/>
          </p:nvPr>
        </p:nvSpPr>
        <p:spPr>
          <a:xfrm>
            <a:off x="544627" y="2237408"/>
            <a:ext cx="3932237" cy="3811588"/>
          </a:xfrm>
        </p:spPr>
        <p:txBody>
          <a:bodyPr>
            <a:normAutofit/>
          </a:bodyPr>
          <a:lstStyle/>
          <a:p>
            <a:r>
              <a:rPr lang="uk-UA" sz="2200" dirty="0">
                <a:highlight>
                  <a:srgbClr val="808080"/>
                </a:highlight>
                <a:latin typeface="Times New Roman" panose="02020603050405020304" pitchFamily="18" charset="0"/>
                <a:cs typeface="Times New Roman" panose="02020603050405020304" pitchFamily="18" charset="0"/>
              </a:rPr>
              <a:t>Льон слід збирати у ранній стиглості у стислі строки і своєчасно обмо- лочувати, що зменшує ураженість насіння бактеріозом та фузаріозом.Після обмолочування знищують відходи первинної обробки льону і рештки рослин, що обмежує поширення низки хвороб.</a:t>
            </a:r>
          </a:p>
        </p:txBody>
      </p:sp>
      <p:pic>
        <p:nvPicPr>
          <p:cNvPr id="6" name="Рисунок 6">
            <a:extLst>
              <a:ext uri="{FF2B5EF4-FFF2-40B4-BE49-F238E27FC236}">
                <a16:creationId xmlns:a16="http://schemas.microsoft.com/office/drawing/2014/main" id="{390036F0-7565-9C76-C781-3410B1BA4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866" y="3429000"/>
            <a:ext cx="6865778" cy="3429000"/>
          </a:xfrm>
          <a:prstGeom prst="rect">
            <a:avLst/>
          </a:prstGeom>
        </p:spPr>
      </p:pic>
    </p:spTree>
    <p:extLst>
      <p:ext uri="{BB962C8B-B14F-4D97-AF65-F5344CB8AC3E}">
        <p14:creationId xmlns:p14="http://schemas.microsoft.com/office/powerpoint/2010/main" val="338353991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B3356A42-6B93-A49B-DBDA-3F848D7BD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08" y="-520390"/>
            <a:ext cx="13443415" cy="7898780"/>
          </a:xfrm>
          <a:prstGeom prst="rect">
            <a:avLst/>
          </a:prstGeom>
        </p:spPr>
      </p:pic>
      <p:sp>
        <p:nvSpPr>
          <p:cNvPr id="6" name="TextBox 5">
            <a:extLst>
              <a:ext uri="{FF2B5EF4-FFF2-40B4-BE49-F238E27FC236}">
                <a16:creationId xmlns:a16="http://schemas.microsoft.com/office/drawing/2014/main" id="{720EB3D6-EB58-B293-BB79-DCF17F561E18}"/>
              </a:ext>
            </a:extLst>
          </p:cNvPr>
          <p:cNvSpPr txBox="1"/>
          <p:nvPr/>
        </p:nvSpPr>
        <p:spPr>
          <a:xfrm>
            <a:off x="2632928" y="1178471"/>
            <a:ext cx="8332439" cy="2646878"/>
          </a:xfrm>
          <a:prstGeom prst="rect">
            <a:avLst/>
          </a:prstGeom>
          <a:noFill/>
        </p:spPr>
        <p:txBody>
          <a:bodyPr wrap="square" rtlCol="0">
            <a:spAutoFit/>
          </a:bodyPr>
          <a:lstStyle/>
          <a:p>
            <a:pPr algn="l"/>
            <a:r>
              <a:rPr lang="uk-UA" sz="8200" u="sng" dirty="0">
                <a:latin typeface="Times New Roman" panose="02020603050405020304" pitchFamily="18" charset="0"/>
                <a:cs typeface="Times New Roman" panose="02020603050405020304" pitchFamily="18" charset="0"/>
              </a:rPr>
              <a:t>Дякую за увагу</a:t>
            </a:r>
          </a:p>
          <a:p>
            <a:pPr algn="l"/>
            <a:endParaRPr lang="uk-UA" sz="8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68146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8E0F5F70-49F5-1671-38B9-221841A08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139" y="-365513"/>
            <a:ext cx="14151221" cy="7589026"/>
          </a:xfrm>
          <a:prstGeom prst="rect">
            <a:avLst/>
          </a:prstGeom>
          <a:ln>
            <a:noFill/>
          </a:ln>
          <a:effectLst>
            <a:softEdge rad="112500"/>
          </a:effectLst>
        </p:spPr>
      </p:pic>
      <p:sp>
        <p:nvSpPr>
          <p:cNvPr id="2" name="Заголовок 1">
            <a:extLst>
              <a:ext uri="{FF2B5EF4-FFF2-40B4-BE49-F238E27FC236}">
                <a16:creationId xmlns:a16="http://schemas.microsoft.com/office/drawing/2014/main" id="{4E7265A9-416A-F7C7-467E-B45DF23E0AB1}"/>
              </a:ext>
            </a:extLst>
          </p:cNvPr>
          <p:cNvSpPr>
            <a:spLocks noGrp="1"/>
          </p:cNvSpPr>
          <p:nvPr>
            <p:ph type="title"/>
          </p:nvPr>
        </p:nvSpPr>
        <p:spPr/>
        <p:txBody>
          <a:bodyPr/>
          <a:lstStyle/>
          <a:p>
            <a:r>
              <a:rPr lang="uk-UA" b="1" dirty="0">
                <a:solidFill>
                  <a:srgbClr val="00B050"/>
                </a:solidFill>
                <a:highlight>
                  <a:srgbClr val="FFFF00"/>
                </a:highlight>
                <a:latin typeface="Times New Roman" panose="02020603050405020304" pitchFamily="18" charset="0"/>
                <a:cs typeface="Times New Roman" panose="02020603050405020304" pitchFamily="18" charset="0"/>
              </a:rPr>
              <a:t>Зміст</a:t>
            </a:r>
          </a:p>
        </p:txBody>
      </p:sp>
      <p:sp>
        <p:nvSpPr>
          <p:cNvPr id="3" name="Місце для вмісту 2">
            <a:extLst>
              <a:ext uri="{FF2B5EF4-FFF2-40B4-BE49-F238E27FC236}">
                <a16:creationId xmlns:a16="http://schemas.microsoft.com/office/drawing/2014/main" id="{80540F6A-45AE-D1EB-3288-37C6F13D7B0A}"/>
              </a:ext>
            </a:extLst>
          </p:cNvPr>
          <p:cNvSpPr>
            <a:spLocks noGrp="1"/>
          </p:cNvSpPr>
          <p:nvPr>
            <p:ph idx="1"/>
          </p:nvPr>
        </p:nvSpPr>
        <p:spPr>
          <a:xfrm>
            <a:off x="838200" y="1825625"/>
            <a:ext cx="14151220" cy="4351338"/>
          </a:xfrm>
        </p:spPr>
        <p:txBody>
          <a:bodyPr/>
          <a:lstStyle/>
          <a:p>
            <a:r>
              <a:rPr lang="uk-UA" b="1" dirty="0">
                <a:solidFill>
                  <a:srgbClr val="00B050"/>
                </a:solidFill>
                <a:highlight>
                  <a:srgbClr val="FFFF00"/>
                </a:highlight>
                <a:latin typeface="Times New Roman" panose="02020603050405020304" pitchFamily="18" charset="0"/>
                <a:cs typeface="Times New Roman" panose="02020603050405020304" pitchFamily="18" charset="0"/>
              </a:rPr>
              <a:t>1. Найпоширеніші шкідники льону та заходизахисту.</a:t>
            </a:r>
          </a:p>
          <a:p>
            <a:r>
              <a:rPr lang="uk-UA" b="1" dirty="0">
                <a:solidFill>
                  <a:srgbClr val="00B050"/>
                </a:solidFill>
                <a:highlight>
                  <a:srgbClr val="FFFF00"/>
                </a:highlight>
                <a:latin typeface="Times New Roman" panose="02020603050405020304" pitchFamily="18" charset="0"/>
                <a:cs typeface="Times New Roman" panose="02020603050405020304" pitchFamily="18" charset="0"/>
              </a:rPr>
              <a:t>2. Найпоширеніші хвороби льону та заходи захисту .</a:t>
            </a:r>
          </a:p>
          <a:p>
            <a:r>
              <a:rPr lang="uk-UA" b="1" dirty="0">
                <a:solidFill>
                  <a:srgbClr val="00B050"/>
                </a:solidFill>
                <a:highlight>
                  <a:srgbClr val="FFFF00"/>
                </a:highlight>
                <a:latin typeface="Times New Roman" panose="02020603050405020304" pitchFamily="18" charset="0"/>
                <a:cs typeface="Times New Roman" panose="02020603050405020304" pitchFamily="18" charset="0"/>
              </a:rPr>
              <a:t>3. </a:t>
            </a:r>
            <a:r>
              <a:rPr lang="uk-UA" b="1" dirty="0">
                <a:solidFill>
                  <a:srgbClr val="FFFF00"/>
                </a:solidFill>
                <a:highlight>
                  <a:srgbClr val="808000"/>
                </a:highlight>
                <a:latin typeface="Times New Roman" panose="02020603050405020304" pitchFamily="18" charset="0"/>
                <a:cs typeface="Times New Roman" panose="02020603050405020304" pitchFamily="18" charset="0"/>
              </a:rPr>
              <a:t>Контроль </a:t>
            </a:r>
            <a:r>
              <a:rPr lang="uk-UA" b="1" dirty="0" err="1" smtClean="0">
                <a:solidFill>
                  <a:srgbClr val="FFFF00"/>
                </a:solidFill>
                <a:highlight>
                  <a:srgbClr val="808000"/>
                </a:highlight>
                <a:latin typeface="Times New Roman" panose="02020603050405020304" pitchFamily="18" charset="0"/>
                <a:cs typeface="Times New Roman" panose="02020603050405020304" pitchFamily="18" charset="0"/>
              </a:rPr>
              <a:t>здоровʼя</a:t>
            </a:r>
            <a:r>
              <a:rPr lang="uk-UA" b="1" dirty="0" smtClean="0">
                <a:solidFill>
                  <a:srgbClr val="FFFF00"/>
                </a:solidFill>
                <a:highlight>
                  <a:srgbClr val="808000"/>
                </a:highlight>
                <a:latin typeface="Times New Roman" panose="02020603050405020304" pitchFamily="18" charset="0"/>
                <a:cs typeface="Times New Roman" panose="02020603050405020304" pitchFamily="18" charset="0"/>
              </a:rPr>
              <a:t> льону</a:t>
            </a:r>
            <a:r>
              <a:rPr lang="uk-UA" b="1" dirty="0" smtClean="0">
                <a:solidFill>
                  <a:srgbClr val="00B050"/>
                </a:solidFill>
                <a:highlight>
                  <a:srgbClr val="FFFF00"/>
                </a:highlight>
                <a:latin typeface="Times New Roman" panose="02020603050405020304" pitchFamily="18" charset="0"/>
                <a:cs typeface="Times New Roman" panose="02020603050405020304" pitchFamily="18" charset="0"/>
              </a:rPr>
              <a:t>.</a:t>
            </a:r>
            <a:endParaRPr lang="uk-UA" b="1" dirty="0">
              <a:solidFill>
                <a:srgbClr val="00B05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682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a:extLst>
              <a:ext uri="{FF2B5EF4-FFF2-40B4-BE49-F238E27FC236}">
                <a16:creationId xmlns:a16="http://schemas.microsoft.com/office/drawing/2014/main" id="{824E0D75-A18E-36DA-E53A-7C4D5BACD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701" y="-309756"/>
            <a:ext cx="19678979" cy="7167755"/>
          </a:xfrm>
          <a:prstGeom prst="rect">
            <a:avLst/>
          </a:prstGeom>
        </p:spPr>
      </p:pic>
      <p:sp>
        <p:nvSpPr>
          <p:cNvPr id="10" name="TextBox 9">
            <a:extLst>
              <a:ext uri="{FF2B5EF4-FFF2-40B4-BE49-F238E27FC236}">
                <a16:creationId xmlns:a16="http://schemas.microsoft.com/office/drawing/2014/main" id="{35253085-28CF-3098-D11E-0FE165E077C0}"/>
              </a:ext>
            </a:extLst>
          </p:cNvPr>
          <p:cNvSpPr txBox="1"/>
          <p:nvPr/>
        </p:nvSpPr>
        <p:spPr>
          <a:xfrm>
            <a:off x="0" y="872872"/>
            <a:ext cx="11182196" cy="3954929"/>
          </a:xfrm>
          <a:prstGeom prst="rect">
            <a:avLst/>
          </a:prstGeom>
          <a:solidFill>
            <a:schemeClr val="accent4">
              <a:lumMod val="60000"/>
              <a:lumOff val="40000"/>
            </a:schemeClr>
          </a:solidFill>
        </p:spPr>
        <p:txBody>
          <a:bodyPr wrap="square">
            <a:spAutoFit/>
          </a:bodyPr>
          <a:lstStyle/>
          <a:p>
            <a:r>
              <a:rPr lang="uk-UA" sz="3200" b="1" dirty="0">
                <a:solidFill>
                  <a:srgbClr val="FFFF00"/>
                </a:solidFill>
                <a:highlight>
                  <a:srgbClr val="808000"/>
                </a:highlight>
                <a:latin typeface="Times New Roman" panose="02020603050405020304" pitchFamily="18" charset="0"/>
                <a:cs typeface="Times New Roman" panose="02020603050405020304" pitchFamily="18" charset="0"/>
              </a:rPr>
              <a:t>Контроль </a:t>
            </a:r>
            <a:r>
              <a:rPr lang="uk-UA" sz="3200" b="1" dirty="0" err="1">
                <a:solidFill>
                  <a:srgbClr val="FFFF00"/>
                </a:solidFill>
                <a:highlight>
                  <a:srgbClr val="808000"/>
                </a:highlight>
                <a:latin typeface="Times New Roman" panose="02020603050405020304" pitchFamily="18" charset="0"/>
                <a:cs typeface="Times New Roman" panose="02020603050405020304" pitchFamily="18" charset="0"/>
              </a:rPr>
              <a:t>здоровʼя</a:t>
            </a:r>
            <a:r>
              <a:rPr lang="uk-UA" sz="3200" b="1" dirty="0">
                <a:solidFill>
                  <a:srgbClr val="FFFF00"/>
                </a:solidFill>
                <a:highlight>
                  <a:srgbClr val="808000"/>
                </a:highlight>
                <a:latin typeface="Times New Roman" panose="02020603050405020304" pitchFamily="18" charset="0"/>
                <a:cs typeface="Times New Roman" panose="02020603050405020304" pitchFamily="18" charset="0"/>
              </a:rPr>
              <a:t> </a:t>
            </a:r>
            <a:r>
              <a:rPr lang="uk-UA" sz="3100" b="1" i="1" u="none" strike="noStrike" dirty="0" smtClean="0">
                <a:solidFill>
                  <a:srgbClr val="333333"/>
                </a:solidFill>
                <a:effectLst/>
                <a:latin typeface="Times New Roman" panose="02020603050405020304" pitchFamily="18" charset="0"/>
                <a:cs typeface="Times New Roman" panose="02020603050405020304" pitchFamily="18" charset="0"/>
              </a:rPr>
              <a:t> </a:t>
            </a:r>
            <a:r>
              <a:rPr lang="uk-UA" sz="3100" b="1" i="1" u="none" strike="noStrike" dirty="0">
                <a:solidFill>
                  <a:srgbClr val="333333"/>
                </a:solidFill>
                <a:effectLst/>
                <a:latin typeface="Times New Roman" panose="02020603050405020304" pitchFamily="18" charset="0"/>
                <a:cs typeface="Times New Roman" panose="02020603050405020304" pitchFamily="18" charset="0"/>
              </a:rPr>
              <a:t>рослин -</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раціональна, динамічна система захисту рослин від</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шкідливих організмів, що поєднує використання природних</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регултруют факторів середовища з диференційованим</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застосуванням на основі порогів шкодочинності комплексу</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ефективних методів, що задовольняють екологічним та</a:t>
            </a:r>
            <a:r>
              <a:rPr lang="uk-UA" sz="3100" b="1" i="1" dirty="0">
                <a:latin typeface="Times New Roman" panose="02020603050405020304" pitchFamily="18" charset="0"/>
                <a:cs typeface="Times New Roman" panose="02020603050405020304" pitchFamily="18" charset="0"/>
              </a:rPr>
              <a:t/>
            </a:r>
            <a:br>
              <a:rPr lang="uk-UA" sz="3100" b="1" i="1" dirty="0">
                <a:latin typeface="Times New Roman" panose="02020603050405020304" pitchFamily="18" charset="0"/>
                <a:cs typeface="Times New Roman" panose="02020603050405020304" pitchFamily="18" charset="0"/>
              </a:rPr>
            </a:br>
            <a:r>
              <a:rPr lang="uk-UA" sz="3100" b="1" i="1" u="none" strike="noStrike" dirty="0">
                <a:solidFill>
                  <a:srgbClr val="333333"/>
                </a:solidFill>
                <a:effectLst/>
                <a:latin typeface="Times New Roman" panose="02020603050405020304" pitchFamily="18" charset="0"/>
                <a:cs typeface="Times New Roman" panose="02020603050405020304" pitchFamily="18" charset="0"/>
              </a:rPr>
              <a:t>     економічним вимогам.</a:t>
            </a:r>
            <a:endParaRPr lang="uk-UA" sz="31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78126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a16="http://schemas.microsoft.com/office/drawing/2014/main" id="{C6F6F92E-287F-7778-8886-766585E75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450" y="-459316"/>
            <a:ext cx="18676423" cy="7776631"/>
          </a:xfrm>
          <a:prstGeom prst="rect">
            <a:avLst/>
          </a:prstGeom>
          <a:ln>
            <a:noFill/>
          </a:ln>
          <a:effectLst>
            <a:softEdge rad="112500"/>
          </a:effectLst>
        </p:spPr>
      </p:pic>
      <p:sp>
        <p:nvSpPr>
          <p:cNvPr id="2" name="Заголовок 1">
            <a:extLst>
              <a:ext uri="{FF2B5EF4-FFF2-40B4-BE49-F238E27FC236}">
                <a16:creationId xmlns:a16="http://schemas.microsoft.com/office/drawing/2014/main" id="{BFD1B091-FA95-091E-198C-7580FC38C531}"/>
              </a:ext>
            </a:extLst>
          </p:cNvPr>
          <p:cNvSpPr>
            <a:spLocks noGrp="1"/>
          </p:cNvSpPr>
          <p:nvPr>
            <p:ph type="title"/>
          </p:nvPr>
        </p:nvSpPr>
        <p:spPr>
          <a:xfrm>
            <a:off x="839788" y="457199"/>
            <a:ext cx="10682044" cy="160711"/>
          </a:xfrm>
        </p:spPr>
        <p:txBody>
          <a:bodyPr>
            <a:noAutofit/>
          </a:bodyPr>
          <a:lstStyle/>
          <a:p>
            <a:r>
              <a:rPr lang="uk-UA" b="1" dirty="0">
                <a:highlight>
                  <a:srgbClr val="FFFF00"/>
                </a:highlight>
                <a:latin typeface="Times New Roman" panose="02020603050405020304" pitchFamily="18" charset="0"/>
                <a:cs typeface="Times New Roman" panose="02020603050405020304" pitchFamily="18" charset="0"/>
              </a:rPr>
              <a:t>1. Найпоширеніші шкідники льону та заходи захисту</a:t>
            </a:r>
          </a:p>
        </p:txBody>
      </p:sp>
      <p:pic>
        <p:nvPicPr>
          <p:cNvPr id="6" name="Рисунок 6">
            <a:extLst>
              <a:ext uri="{FF2B5EF4-FFF2-40B4-BE49-F238E27FC236}">
                <a16:creationId xmlns:a16="http://schemas.microsoft.com/office/drawing/2014/main" id="{1B8E1665-F2EA-851E-3F05-1229858D545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9" t="4503" r="-358" b="-1708"/>
          <a:stretch/>
        </p:blipFill>
        <p:spPr>
          <a:xfrm>
            <a:off x="5355761" y="617910"/>
            <a:ext cx="6166071" cy="6699405"/>
          </a:xfrm>
          <a:prstGeom prst="rect">
            <a:avLst/>
          </a:prstGeom>
          <a:ln>
            <a:noFill/>
          </a:ln>
          <a:effectLst>
            <a:softEdge rad="112500"/>
          </a:effectLst>
        </p:spPr>
      </p:pic>
      <p:sp>
        <p:nvSpPr>
          <p:cNvPr id="3" name="Місце для тексту 2">
            <a:extLst>
              <a:ext uri="{FF2B5EF4-FFF2-40B4-BE49-F238E27FC236}">
                <a16:creationId xmlns:a16="http://schemas.microsoft.com/office/drawing/2014/main" id="{1C4467D2-365A-6232-F38C-0E9A6A57A336}"/>
              </a:ext>
            </a:extLst>
          </p:cNvPr>
          <p:cNvSpPr>
            <a:spLocks noGrp="1"/>
          </p:cNvSpPr>
          <p:nvPr>
            <p:ph type="body" sz="half" idx="2"/>
          </p:nvPr>
        </p:nvSpPr>
        <p:spPr>
          <a:xfrm>
            <a:off x="0" y="1534425"/>
            <a:ext cx="5350298" cy="4438276"/>
          </a:xfrm>
        </p:spPr>
        <p:txBody>
          <a:bodyPr>
            <a:noAutofit/>
          </a:bodyPr>
          <a:lstStyle/>
          <a:p>
            <a:pPr marL="0" indent="0">
              <a:buNone/>
            </a:pPr>
            <a:r>
              <a:rPr lang="uk-UA" sz="1800" dirty="0">
                <a:highlight>
                  <a:srgbClr val="FFFF00"/>
                </a:highlight>
                <a:latin typeface="Times New Roman" panose="02020603050405020304" pitchFamily="18" charset="0"/>
                <a:cs typeface="Times New Roman" panose="02020603050405020304" pitchFamily="18" charset="0"/>
              </a:rPr>
              <a:t>Льон як і більшість рослин мають шкідників і хвороби, які найчастіше шкодять рослині. </a:t>
            </a:r>
          </a:p>
          <a:p>
            <a:pPr marL="0" indent="0">
              <a:buNone/>
            </a:pPr>
            <a:r>
              <a:rPr lang="uk-UA" sz="1800" dirty="0">
                <a:highlight>
                  <a:srgbClr val="FFFF00"/>
                </a:highlight>
                <a:latin typeface="Times New Roman" panose="02020603050405020304" pitchFamily="18" charset="0"/>
                <a:cs typeface="Times New Roman" panose="02020603050405020304" pitchFamily="18" charset="0"/>
              </a:rPr>
              <a:t>Найпоширеніші шкідники льону:</a:t>
            </a:r>
          </a:p>
          <a:p>
            <a:r>
              <a:rPr lang="uk-UA" sz="1800" b="1" dirty="0">
                <a:highlight>
                  <a:srgbClr val="FFFF00"/>
                </a:highlight>
                <a:latin typeface="Times New Roman" panose="02020603050405020304" pitchFamily="18" charset="0"/>
                <a:cs typeface="Times New Roman" panose="02020603050405020304" pitchFamily="18" charset="0"/>
              </a:rPr>
              <a:t>Льонова блішка (</a:t>
            </a:r>
            <a:r>
              <a:rPr lang="en-GB" sz="1800" b="1" dirty="0" err="1">
                <a:highlight>
                  <a:srgbClr val="FFFF00"/>
                </a:highlight>
                <a:latin typeface="Times New Roman" panose="02020603050405020304" pitchFamily="18" charset="0"/>
                <a:cs typeface="Times New Roman" panose="02020603050405020304" pitchFamily="18" charset="0"/>
              </a:rPr>
              <a:t>Aphtona</a:t>
            </a:r>
            <a:r>
              <a:rPr lang="en-GB" sz="1800" b="1" dirty="0">
                <a:highlight>
                  <a:srgbClr val="FFFF00"/>
                </a:highlight>
                <a:latin typeface="Times New Roman" panose="02020603050405020304" pitchFamily="18" charset="0"/>
                <a:cs typeface="Times New Roman" panose="02020603050405020304" pitchFamily="18" charset="0"/>
              </a:rPr>
              <a:t> </a:t>
            </a:r>
            <a:r>
              <a:rPr lang="en-GB" sz="1800" b="1" dirty="0" err="1">
                <a:highlight>
                  <a:srgbClr val="FFFF00"/>
                </a:highlight>
                <a:latin typeface="Times New Roman" panose="02020603050405020304" pitchFamily="18" charset="0"/>
                <a:cs typeface="Times New Roman" panose="02020603050405020304" pitchFamily="18" charset="0"/>
              </a:rPr>
              <a:t>euphorbiae</a:t>
            </a:r>
            <a:r>
              <a:rPr lang="en-GB" sz="1800" b="1" dirty="0">
                <a:highlight>
                  <a:srgbClr val="FFFF00"/>
                </a:highlight>
                <a:latin typeface="Times New Roman" panose="02020603050405020304" pitchFamily="18" charset="0"/>
                <a:cs typeface="Times New Roman" panose="02020603050405020304" pitchFamily="18" charset="0"/>
              </a:rPr>
              <a:t>). </a:t>
            </a:r>
            <a:r>
              <a:rPr lang="uk-UA" sz="1800" dirty="0">
                <a:highlight>
                  <a:srgbClr val="FFFF00"/>
                </a:highlight>
                <a:latin typeface="Times New Roman" panose="02020603050405020304" pitchFamily="18" charset="0"/>
                <a:cs typeface="Times New Roman" panose="02020603050405020304" pitchFamily="18" charset="0"/>
              </a:rPr>
              <a:t>Жук темно-зеленого або синього з бронзовим відливом кольору, завдовжки 1,5-2,0 мм, ноги жовті. Личинки – молочно-білі, видовженоциліндричні, завдовжки 4-5 мм. Зимують жуки під рослинними рештками, а також у поверхневому шарі ґрунту.</a:t>
            </a:r>
          </a:p>
          <a:p>
            <a:r>
              <a:rPr lang="uk-UA" sz="1800" dirty="0">
                <a:highlight>
                  <a:srgbClr val="FFFF00"/>
                </a:highlight>
                <a:latin typeface="Times New Roman" panose="02020603050405020304" pitchFamily="18" charset="0"/>
                <a:cs typeface="Times New Roman" panose="02020603050405020304" pitchFamily="18" charset="0"/>
              </a:rPr>
              <a:t>Жуки спочатку пошкоджують сім’ядолі і молоді листки, спричинюючи зрідження сходів і навіть їх загибелі, пізніше   шкірку на стеблах достигаючих рослин, що призводить до погіршення якості волокна. Личинки живляться дрібними корінцями.ЕПШ в період сходів   5-10 екз./м2. Заходи захисту передбачають сівбу в ранні стислі строки, крайові (при виявленні перших жуків) та суцільні (при ЕПШ) обприскування сходів інсектицидами.</a:t>
            </a:r>
          </a:p>
        </p:txBody>
      </p:sp>
    </p:spTree>
    <p:extLst>
      <p:ext uri="{BB962C8B-B14F-4D97-AF65-F5344CB8AC3E}">
        <p14:creationId xmlns:p14="http://schemas.microsoft.com/office/powerpoint/2010/main" val="30053726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9">
            <a:extLst>
              <a:ext uri="{FF2B5EF4-FFF2-40B4-BE49-F238E27FC236}">
                <a16:creationId xmlns:a16="http://schemas.microsoft.com/office/drawing/2014/main" id="{FEB2EDB3-75D0-8701-8799-C6DCFBF85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224" y="-340732"/>
            <a:ext cx="17552904" cy="7434147"/>
          </a:xfrm>
          <a:prstGeom prst="rect">
            <a:avLst/>
          </a:prstGeom>
        </p:spPr>
      </p:pic>
      <p:pic>
        <p:nvPicPr>
          <p:cNvPr id="8" name="Рисунок 8">
            <a:extLst>
              <a:ext uri="{FF2B5EF4-FFF2-40B4-BE49-F238E27FC236}">
                <a16:creationId xmlns:a16="http://schemas.microsoft.com/office/drawing/2014/main" id="{3F78C9EE-5AF1-AE1D-AE65-B5694CDB8B1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623" b="2623"/>
          <a:stretch/>
        </p:blipFill>
        <p:spPr>
          <a:xfrm>
            <a:off x="6523465" y="905207"/>
            <a:ext cx="5191512" cy="5166014"/>
          </a:xfrm>
        </p:spPr>
      </p:pic>
      <p:sp>
        <p:nvSpPr>
          <p:cNvPr id="4" name="Місце для тексту 3">
            <a:extLst>
              <a:ext uri="{FF2B5EF4-FFF2-40B4-BE49-F238E27FC236}">
                <a16:creationId xmlns:a16="http://schemas.microsoft.com/office/drawing/2014/main" id="{8D38A52F-798E-2C8E-B37E-CA895FA62791}"/>
              </a:ext>
            </a:extLst>
          </p:cNvPr>
          <p:cNvSpPr>
            <a:spLocks noGrp="1"/>
          </p:cNvSpPr>
          <p:nvPr>
            <p:ph type="body" sz="half" idx="2"/>
          </p:nvPr>
        </p:nvSpPr>
        <p:spPr>
          <a:xfrm>
            <a:off x="0" y="905207"/>
            <a:ext cx="6523465" cy="4942268"/>
          </a:xfrm>
        </p:spPr>
        <p:txBody>
          <a:bodyPr>
            <a:noAutofit/>
          </a:bodyPr>
          <a:lstStyle/>
          <a:p>
            <a:r>
              <a:rPr lang="uk-UA" sz="2400" dirty="0">
                <a:highlight>
                  <a:srgbClr val="FFFF00"/>
                </a:highlight>
                <a:latin typeface="Times New Roman" panose="02020603050405020304" pitchFamily="18" charset="0"/>
                <a:cs typeface="Times New Roman" panose="02020603050405020304" pitchFamily="18" charset="0"/>
              </a:rPr>
              <a:t>Льоновий трипс (</a:t>
            </a:r>
            <a:r>
              <a:rPr lang="en-GB" sz="2400" dirty="0">
                <a:highlight>
                  <a:srgbClr val="FFFF00"/>
                </a:highlight>
                <a:latin typeface="Times New Roman" panose="02020603050405020304" pitchFamily="18" charset="0"/>
                <a:cs typeface="Times New Roman" panose="02020603050405020304" pitchFamily="18" charset="0"/>
              </a:rPr>
              <a:t>Thrips </a:t>
            </a:r>
            <a:r>
              <a:rPr lang="en-GB" sz="2400" dirty="0" err="1">
                <a:highlight>
                  <a:srgbClr val="FFFF00"/>
                </a:highlight>
                <a:latin typeface="Times New Roman" panose="02020603050405020304" pitchFamily="18" charset="0"/>
                <a:cs typeface="Times New Roman" panose="02020603050405020304" pitchFamily="18" charset="0"/>
              </a:rPr>
              <a:t>lini</a:t>
            </a:r>
            <a:r>
              <a:rPr lang="en-GB" sz="2400" dirty="0">
                <a:highlight>
                  <a:srgbClr val="FFFF00"/>
                </a:highlight>
                <a:latin typeface="Times New Roman" panose="02020603050405020304" pitchFamily="18" charset="0"/>
                <a:cs typeface="Times New Roman" panose="02020603050405020304" pitchFamily="18" charset="0"/>
              </a:rPr>
              <a:t>). </a:t>
            </a:r>
            <a:r>
              <a:rPr lang="uk-UA" sz="2400" dirty="0">
                <a:highlight>
                  <a:srgbClr val="FFFF00"/>
                </a:highlight>
                <a:latin typeface="Times New Roman" panose="02020603050405020304" pitchFamily="18" charset="0"/>
                <a:cs typeface="Times New Roman" panose="02020603050405020304" pitchFamily="18" charset="0"/>
              </a:rPr>
              <a:t>Доросла комаха завдовжки до 1 мм, темно-сірого або чорно-бурого забарвлення, передні крила затемнені. Личинка жовтого кольору.Зимують дорослі комахи в ґрунті на глибині 20-40 см, на полях після льону. Самки відкладають яйця у тканини рослин, бутони, зав’язі. Дорослі трипси та личинки пошкоджують верхівки рослин, внаслідок чого спостерігаються їх розгалуження, затримка в розвитку, а іноді й зовсім припинення росту. Рослини набувають пригніченого вигляду.ЕПШ в період бутонізації – 40-50 екз./рослину за 10%-го заселення рос- лин. Заходи захисту передбачають ранні строки сівби, просторову ізоляцію від полів, де в минулому році вирощували льон, раннє лущення стерні та глибоку оранку льонищ, при ЕПШ – застосування системних інсектицидів.</a:t>
            </a:r>
          </a:p>
        </p:txBody>
      </p:sp>
    </p:spTree>
    <p:extLst>
      <p:ext uri="{BB962C8B-B14F-4D97-AF65-F5344CB8AC3E}">
        <p14:creationId xmlns:p14="http://schemas.microsoft.com/office/powerpoint/2010/main" val="2254900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id="{88D966CD-8AB7-430B-9E43-952BA27B9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024" y="-1171131"/>
            <a:ext cx="23858149" cy="8177561"/>
          </a:xfrm>
          <a:prstGeom prst="rect">
            <a:avLst/>
          </a:prstGeom>
          <a:ln>
            <a:noFill/>
          </a:ln>
          <a:effectLst>
            <a:softEdge rad="112500"/>
          </a:effectLst>
        </p:spPr>
      </p:pic>
      <p:pic>
        <p:nvPicPr>
          <p:cNvPr id="9" name="Рисунок 9">
            <a:extLst>
              <a:ext uri="{FF2B5EF4-FFF2-40B4-BE49-F238E27FC236}">
                <a16:creationId xmlns:a16="http://schemas.microsoft.com/office/drawing/2014/main" id="{57A6118C-E22E-7458-48D9-2DED1BD40AA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p:blipFill>
        <p:spPr>
          <a:xfrm>
            <a:off x="4757213" y="493712"/>
            <a:ext cx="7434787" cy="5870575"/>
          </a:xfrm>
          <a:prstGeom prst="ellipse">
            <a:avLst/>
          </a:prstGeom>
          <a:ln>
            <a:noFill/>
          </a:ln>
          <a:effectLst>
            <a:softEdge rad="112500"/>
          </a:effectLst>
        </p:spPr>
      </p:pic>
      <p:sp>
        <p:nvSpPr>
          <p:cNvPr id="8" name="Заголовок 1">
            <a:extLst>
              <a:ext uri="{FF2B5EF4-FFF2-40B4-BE49-F238E27FC236}">
                <a16:creationId xmlns:a16="http://schemas.microsoft.com/office/drawing/2014/main" id="{8F3838A8-C21B-BC29-74F1-7AE6D85D5182}"/>
              </a:ext>
            </a:extLst>
          </p:cNvPr>
          <p:cNvSpPr>
            <a:spLocks noGrp="1"/>
          </p:cNvSpPr>
          <p:nvPr>
            <p:ph type="body" sz="half" idx="2"/>
          </p:nvPr>
        </p:nvSpPr>
        <p:spPr>
          <a:xfrm>
            <a:off x="72844" y="-63848"/>
            <a:ext cx="4828749" cy="6428135"/>
          </a:xfrm>
        </p:spPr>
        <p:txBody>
          <a:bodyPr>
            <a:noAutofit/>
          </a:bodyPr>
          <a:lstStyle/>
          <a:p>
            <a:r>
              <a:rPr lang="uk-UA" sz="2000" dirty="0">
                <a:highlight>
                  <a:srgbClr val="FFFF00"/>
                </a:highlight>
                <a:latin typeface="Times New Roman" panose="02020603050405020304" pitchFamily="18" charset="0"/>
                <a:cs typeface="Times New Roman" panose="02020603050405020304" pitchFamily="18" charset="0"/>
              </a:rPr>
              <a:t>Льонова плодожерка (</a:t>
            </a:r>
            <a:r>
              <a:rPr lang="en-GB" sz="2000" dirty="0" err="1">
                <a:highlight>
                  <a:srgbClr val="FFFF00"/>
                </a:highlight>
                <a:latin typeface="Times New Roman" panose="02020603050405020304" pitchFamily="18" charset="0"/>
                <a:cs typeface="Times New Roman" panose="02020603050405020304" pitchFamily="18" charset="0"/>
              </a:rPr>
              <a:t>Cochylis</a:t>
            </a:r>
            <a:r>
              <a:rPr lang="en-GB" sz="2000" dirty="0">
                <a:highlight>
                  <a:srgbClr val="FFFF00"/>
                </a:highlight>
                <a:latin typeface="Times New Roman" panose="02020603050405020304" pitchFamily="18" charset="0"/>
                <a:cs typeface="Times New Roman" panose="02020603050405020304" pitchFamily="18" charset="0"/>
              </a:rPr>
              <a:t> </a:t>
            </a:r>
            <a:r>
              <a:rPr lang="en-GB" sz="2000" dirty="0" err="1">
                <a:highlight>
                  <a:srgbClr val="FFFF00"/>
                </a:highlight>
                <a:latin typeface="Times New Roman" panose="02020603050405020304" pitchFamily="18" charset="0"/>
                <a:cs typeface="Times New Roman" panose="02020603050405020304" pitchFamily="18" charset="0"/>
              </a:rPr>
              <a:t>epilinana</a:t>
            </a:r>
            <a:r>
              <a:rPr lang="en-GB" sz="2000" dirty="0">
                <a:highlight>
                  <a:srgbClr val="FFFF00"/>
                </a:highlight>
                <a:latin typeface="Times New Roman" panose="02020603050405020304" pitchFamily="18" charset="0"/>
                <a:cs typeface="Times New Roman" panose="02020603050405020304" pitchFamily="18" charset="0"/>
              </a:rPr>
              <a:t>). </a:t>
            </a:r>
            <a:r>
              <a:rPr lang="uk-UA" sz="2000" dirty="0">
                <a:highlight>
                  <a:srgbClr val="FFFF00"/>
                </a:highlight>
                <a:latin typeface="Times New Roman" panose="02020603050405020304" pitchFamily="18" charset="0"/>
                <a:cs typeface="Times New Roman" panose="02020603050405020304" pitchFamily="18" charset="0"/>
              </a:rPr>
              <a:t>Метелик у розмаху крил завдовжки 12-16 мм. Передні крила жовтуватого забарвлення з широкою коричневою смугою вздовж зовнішнього краю, задні крила – сірі. Гусениця завдовжки 7-8 мм, тіло зеленувато-біле, вкрите рідкими білими волосками.Зимують гусениці в коконах у коробочках льону, у рослинних рештках або в ґрунті. Заляльковуються наприкінці квітня – у травні. Самки відкладають яйця на верхні листки та на чашолистики. Гусениці вгризаються в бутони, квітки, а пізніше в коробочки, виїдаючи в них насіння. Після живлення там же в коробочках гусениці заляльковуються. Метелики другого покоління з’являються у другій половині липня – серпні. Заходи захисту передбачають знищення післязбиральних решток, зяблеву оранку. При виявленні шкідника в період бутонізації посіви обробляють дозволеними інсектицидами.</a:t>
            </a:r>
          </a:p>
        </p:txBody>
      </p:sp>
    </p:spTree>
    <p:extLst>
      <p:ext uri="{BB962C8B-B14F-4D97-AF65-F5344CB8AC3E}">
        <p14:creationId xmlns:p14="http://schemas.microsoft.com/office/powerpoint/2010/main" val="29913417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2">
            <a:extLst>
              <a:ext uri="{FF2B5EF4-FFF2-40B4-BE49-F238E27FC236}">
                <a16:creationId xmlns:a16="http://schemas.microsoft.com/office/drawing/2014/main" id="{D437D9BB-E4AC-3E77-300D-1D3222E2C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65" y="-881373"/>
            <a:ext cx="15789058" cy="7991708"/>
          </a:xfrm>
          <a:prstGeom prst="rect">
            <a:avLst/>
          </a:prstGeom>
          <a:ln>
            <a:noFill/>
          </a:ln>
          <a:effectLst>
            <a:softEdge rad="112500"/>
          </a:effectLst>
        </p:spPr>
      </p:pic>
      <p:pic>
        <p:nvPicPr>
          <p:cNvPr id="11" name="Рисунок 11">
            <a:extLst>
              <a:ext uri="{FF2B5EF4-FFF2-40B4-BE49-F238E27FC236}">
                <a16:creationId xmlns:a16="http://schemas.microsoft.com/office/drawing/2014/main" id="{96C95040-D9D3-8521-D075-C8CFFDC524F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381" r="14381"/>
          <a:stretch/>
        </p:blipFill>
        <p:spPr>
          <a:xfrm>
            <a:off x="-836341" y="677668"/>
            <a:ext cx="6172200" cy="4873625"/>
          </a:xfrm>
          <a:prstGeom prst="rect">
            <a:avLst/>
          </a:prstGeom>
          <a:ln>
            <a:noFill/>
          </a:ln>
          <a:effectLst>
            <a:softEdge rad="112500"/>
          </a:effectLst>
        </p:spPr>
      </p:pic>
      <p:sp>
        <p:nvSpPr>
          <p:cNvPr id="4" name="Місце для тексту 3">
            <a:extLst>
              <a:ext uri="{FF2B5EF4-FFF2-40B4-BE49-F238E27FC236}">
                <a16:creationId xmlns:a16="http://schemas.microsoft.com/office/drawing/2014/main" id="{A500A5F1-5C4B-151F-6819-DA87C7E49CA8}"/>
              </a:ext>
            </a:extLst>
          </p:cNvPr>
          <p:cNvSpPr>
            <a:spLocks noGrp="1"/>
          </p:cNvSpPr>
          <p:nvPr>
            <p:ph type="body" sz="half" idx="2"/>
          </p:nvPr>
        </p:nvSpPr>
        <p:spPr>
          <a:xfrm>
            <a:off x="6172200" y="-619511"/>
            <a:ext cx="5443654" cy="7477512"/>
          </a:xfrm>
        </p:spPr>
        <p:txBody>
          <a:bodyPr>
            <a:noAutofit/>
          </a:bodyPr>
          <a:lstStyle/>
          <a:p>
            <a:r>
              <a:rPr lang="uk-UA" sz="2100" dirty="0">
                <a:highlight>
                  <a:srgbClr val="FFFF00"/>
                </a:highlight>
                <a:latin typeface="Times New Roman" panose="02020603050405020304" pitchFamily="18" charset="0"/>
                <a:cs typeface="Times New Roman" panose="02020603050405020304" pitchFamily="18" charset="0"/>
              </a:rPr>
              <a:t>Совка-гама (</a:t>
            </a:r>
            <a:r>
              <a:rPr lang="en-GB" sz="2100" dirty="0" err="1">
                <a:highlight>
                  <a:srgbClr val="FFFF00"/>
                </a:highlight>
                <a:latin typeface="Times New Roman" panose="02020603050405020304" pitchFamily="18" charset="0"/>
                <a:cs typeface="Times New Roman" panose="02020603050405020304" pitchFamily="18" charset="0"/>
              </a:rPr>
              <a:t>Autographa</a:t>
            </a:r>
            <a:r>
              <a:rPr lang="en-GB" sz="2100" dirty="0">
                <a:highlight>
                  <a:srgbClr val="FFFF00"/>
                </a:highlight>
                <a:latin typeface="Times New Roman" panose="02020603050405020304" pitchFamily="18" charset="0"/>
                <a:cs typeface="Times New Roman" panose="02020603050405020304" pitchFamily="18" charset="0"/>
              </a:rPr>
              <a:t> gamma). </a:t>
            </a:r>
            <a:r>
              <a:rPr lang="uk-UA" sz="2100" dirty="0">
                <a:highlight>
                  <a:srgbClr val="FFFF00"/>
                </a:highlight>
                <a:latin typeface="Times New Roman" panose="02020603050405020304" pitchFamily="18" charset="0"/>
                <a:cs typeface="Times New Roman" panose="02020603050405020304" pitchFamily="18" charset="0"/>
              </a:rPr>
              <a:t>Багатоїдний шкідник. Метелик у розмаху крил – до 48 мм. Передні крила сірі або темно-бурі зі сріблястою плямою у вигляді грецької літери «гамма», задні – сірувато-жовті з бурою точкою . Гусениця завдовжки 32 мм, зеленувато-жовтого забарвлення, на спині нечіткі повздовжні білуваті лінії, на боках – блідо-жовта смужка.Зимують гусениці, лялечки і метелики під рослинними рештками на межах полів, у лісосмугах. Літ метеликів розпочинається у квітні і триває до осені. Упродовж вегетації розвивається в трьох поколіннях. Гусениці пошкоджують листки льону, обгризаючи їх з країв або з’їдаючи повністю. Живляться також квітами, зеленими коробочками, стеблом.ЕПШ – 5 гусениць на 1 м2. Заходи захисту полягають у знищенні бур’янів, які є додатковою кормовою базою для шкідника, розпушуванні ґрунту, ранніх строках сівби. Під час масового відкладання яєць проводять випуск трихограми, при ЕПШ гусениць – посіви обприскують інсектицидами.</a:t>
            </a:r>
          </a:p>
        </p:txBody>
      </p:sp>
    </p:spTree>
    <p:extLst>
      <p:ext uri="{BB962C8B-B14F-4D97-AF65-F5344CB8AC3E}">
        <p14:creationId xmlns:p14="http://schemas.microsoft.com/office/powerpoint/2010/main" val="23301581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a:extLst>
              <a:ext uri="{FF2B5EF4-FFF2-40B4-BE49-F238E27FC236}">
                <a16:creationId xmlns:a16="http://schemas.microsoft.com/office/drawing/2014/main" id="{E9077ADD-E664-1F6B-46CE-5A57AB0B7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87741" cy="7015172"/>
          </a:xfrm>
          <a:prstGeom prst="rect">
            <a:avLst/>
          </a:prstGeom>
        </p:spPr>
      </p:pic>
      <p:sp>
        <p:nvSpPr>
          <p:cNvPr id="2" name="Заголовок 1">
            <a:extLst>
              <a:ext uri="{FF2B5EF4-FFF2-40B4-BE49-F238E27FC236}">
                <a16:creationId xmlns:a16="http://schemas.microsoft.com/office/drawing/2014/main" id="{34EF0179-CE35-CFE2-067A-F4F1A4F3F321}"/>
              </a:ext>
            </a:extLst>
          </p:cNvPr>
          <p:cNvSpPr>
            <a:spLocks noGrp="1"/>
          </p:cNvSpPr>
          <p:nvPr>
            <p:ph type="title"/>
          </p:nvPr>
        </p:nvSpPr>
        <p:spPr>
          <a:xfrm>
            <a:off x="839788" y="224841"/>
            <a:ext cx="11085822" cy="1076135"/>
          </a:xfrm>
        </p:spPr>
        <p:txBody>
          <a:bodyPr/>
          <a:lstStyle/>
          <a:p>
            <a:r>
              <a:rPr lang="uk-UA" b="1" dirty="0">
                <a:highlight>
                  <a:srgbClr val="FFFF00"/>
                </a:highlight>
                <a:latin typeface="Times New Roman" panose="02020603050405020304" pitchFamily="18" charset="0"/>
                <a:cs typeface="Times New Roman" panose="02020603050405020304" pitchFamily="18" charset="0"/>
              </a:rPr>
              <a:t>2. Найпоширеніші хвороби льону та заходи захисту.</a:t>
            </a:r>
          </a:p>
        </p:txBody>
      </p:sp>
      <p:pic>
        <p:nvPicPr>
          <p:cNvPr id="5" name="Рисунок 5">
            <a:extLst>
              <a:ext uri="{FF2B5EF4-FFF2-40B4-BE49-F238E27FC236}">
                <a16:creationId xmlns:a16="http://schemas.microsoft.com/office/drawing/2014/main" id="{50E299AC-9887-4EF1-BA12-F6074E5535E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436" b="16436"/>
          <a:stretch/>
        </p:blipFill>
        <p:spPr>
          <a:xfrm>
            <a:off x="7434146" y="1523204"/>
            <a:ext cx="4757854" cy="5109953"/>
          </a:xfrm>
          <a:prstGeom prst="rect">
            <a:avLst/>
          </a:prstGeom>
          <a:ln>
            <a:noFill/>
          </a:ln>
          <a:effectLst>
            <a:softEdge rad="112500"/>
          </a:effectLst>
        </p:spPr>
      </p:pic>
      <p:sp>
        <p:nvSpPr>
          <p:cNvPr id="4" name="Місце для тексту 3">
            <a:extLst>
              <a:ext uri="{FF2B5EF4-FFF2-40B4-BE49-F238E27FC236}">
                <a16:creationId xmlns:a16="http://schemas.microsoft.com/office/drawing/2014/main" id="{8FC4317D-CAC6-AEA7-B5A7-336743920FCD}"/>
              </a:ext>
            </a:extLst>
          </p:cNvPr>
          <p:cNvSpPr>
            <a:spLocks noGrp="1"/>
          </p:cNvSpPr>
          <p:nvPr>
            <p:ph type="body" sz="half" idx="2"/>
          </p:nvPr>
        </p:nvSpPr>
        <p:spPr>
          <a:xfrm>
            <a:off x="278780" y="1375316"/>
            <a:ext cx="7155365" cy="5109953"/>
          </a:xfrm>
        </p:spPr>
        <p:txBody>
          <a:bodyPr>
            <a:noAutofit/>
          </a:bodyPr>
          <a:lstStyle/>
          <a:p>
            <a:r>
              <a:rPr lang="uk-UA"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Фузаріоз. Збудник   гриб </a:t>
            </a:r>
            <a:r>
              <a:rPr lang="en-GB"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Fusarium </a:t>
            </a:r>
            <a:r>
              <a:rPr lang="en-GB" sz="2000" dirty="0" err="1">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oxysporum</a:t>
            </a:r>
            <a:r>
              <a:rPr lang="en-GB"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 </a:t>
            </a:r>
            <a:r>
              <a:rPr lang="en-GB" sz="2000" dirty="0" err="1">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f.sp.lini</a:t>
            </a:r>
            <a:r>
              <a:rPr lang="en-GB"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 </a:t>
            </a:r>
            <a:r>
              <a:rPr lang="uk-UA"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Проявляється в посівах упродовж вегетації, але найбільшої шкоди завдає сходам. В уражених рослин спочатку поникають верхівки, жовтіють листки і стебла, потім листки підсихають, скручуються, стебла буріють, і рослина гине. Хвороба поширю- ється вогнищами, призводить до передчасного дозрівання льону. Міцелій гриба проникає в рослини через кореневі волоски, молоді клітини епідермісу, продихи, ранки. Всередині рослини збудник розвивається в судинній системі, порушуючи надходження поживних речовин і води. Уражуються коробочки і насіння. Насіння формується недостигле, щупле, втрачає блиск, іноді набуває рожевого або сіруватого кольору.Льон уражується також іншими видами грибів роду </a:t>
            </a:r>
            <a:r>
              <a:rPr lang="en-GB"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Fusarium, </a:t>
            </a:r>
            <a:r>
              <a:rPr lang="uk-UA" sz="2000" dirty="0">
                <a:solidFill>
                  <a:schemeClr val="accent4">
                    <a:lumMod val="50000"/>
                  </a:schemeClr>
                </a:solidFill>
                <a:highlight>
                  <a:srgbClr val="FFFF00"/>
                </a:highlight>
                <a:latin typeface="Times New Roman" panose="02020603050405020304" pitchFamily="18" charset="0"/>
                <a:cs typeface="Times New Roman" panose="02020603050405020304" pitchFamily="18" charset="0"/>
              </a:rPr>
              <a:t>які спричинюють побуріння верхівок і коробочок льону, а також утворення рожевих подушечок на коробочках та навколо пустул іржі, через що це явище називають «фузаріозом по іржі».Джерела інфекції – заражене насіння, рослинні рештки і ґрунт. Ефективним заходом захисту рослин є протруювання насіння перед посівом.</a:t>
            </a:r>
          </a:p>
        </p:txBody>
      </p:sp>
    </p:spTree>
    <p:extLst>
      <p:ext uri="{BB962C8B-B14F-4D97-AF65-F5344CB8AC3E}">
        <p14:creationId xmlns:p14="http://schemas.microsoft.com/office/powerpoint/2010/main" val="15773049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id="{7DBA6399-38D5-B712-964E-25F822643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164" y="-465559"/>
            <a:ext cx="17216248" cy="8757313"/>
          </a:xfrm>
          <a:prstGeom prst="rect">
            <a:avLst/>
          </a:prstGeom>
          <a:ln>
            <a:noFill/>
          </a:ln>
          <a:effectLst>
            <a:softEdge rad="112500"/>
          </a:effectLst>
        </p:spPr>
      </p:pic>
      <p:pic>
        <p:nvPicPr>
          <p:cNvPr id="9" name="Рисунок 9">
            <a:extLst>
              <a:ext uri="{FF2B5EF4-FFF2-40B4-BE49-F238E27FC236}">
                <a16:creationId xmlns:a16="http://schemas.microsoft.com/office/drawing/2014/main" id="{D18EC6BB-C8DF-13A2-A569-58EB70DC8CF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p:blipFill>
        <p:spPr>
          <a:xfrm>
            <a:off x="3352966" y="155103"/>
            <a:ext cx="8722732" cy="6547794"/>
          </a:xfrm>
          <a:prstGeom prst="ellipse">
            <a:avLst/>
          </a:prstGeom>
          <a:ln>
            <a:noFill/>
          </a:ln>
          <a:effectLst>
            <a:softEdge rad="112500"/>
          </a:effectLst>
        </p:spPr>
      </p:pic>
      <p:sp>
        <p:nvSpPr>
          <p:cNvPr id="4" name="Місце для тексту 3">
            <a:extLst>
              <a:ext uri="{FF2B5EF4-FFF2-40B4-BE49-F238E27FC236}">
                <a16:creationId xmlns:a16="http://schemas.microsoft.com/office/drawing/2014/main" id="{09FEE20B-E2DE-7681-6B9B-766AB2144DA8}"/>
              </a:ext>
            </a:extLst>
          </p:cNvPr>
          <p:cNvSpPr>
            <a:spLocks noGrp="1"/>
          </p:cNvSpPr>
          <p:nvPr>
            <p:ph type="body" sz="half" idx="2"/>
          </p:nvPr>
        </p:nvSpPr>
        <p:spPr>
          <a:xfrm>
            <a:off x="729619" y="0"/>
            <a:ext cx="4715893" cy="5844890"/>
          </a:xfrm>
        </p:spPr>
        <p:txBody>
          <a:bodyPr>
            <a:noAutofit/>
          </a:bodyPr>
          <a:lstStyle/>
          <a:p>
            <a:r>
              <a:rPr lang="uk-UA" sz="2300" dirty="0">
                <a:highlight>
                  <a:srgbClr val="FFFF00"/>
                </a:highlight>
                <a:latin typeface="Times New Roman" panose="02020603050405020304" pitchFamily="18" charset="0"/>
                <a:cs typeface="Times New Roman" panose="02020603050405020304" pitchFamily="18" charset="0"/>
              </a:rPr>
              <a:t>Антракноз. Збудник   гриб </a:t>
            </a:r>
            <a:r>
              <a:rPr lang="en-GB" sz="2300" dirty="0" err="1">
                <a:highlight>
                  <a:srgbClr val="FFFF00"/>
                </a:highlight>
                <a:latin typeface="Times New Roman" panose="02020603050405020304" pitchFamily="18" charset="0"/>
                <a:cs typeface="Times New Roman" panose="02020603050405020304" pitchFamily="18" charset="0"/>
              </a:rPr>
              <a:t>Colletotrichum</a:t>
            </a:r>
            <a:r>
              <a:rPr lang="en-GB" sz="2300" dirty="0">
                <a:highlight>
                  <a:srgbClr val="FFFF00"/>
                </a:highlight>
                <a:latin typeface="Times New Roman" panose="02020603050405020304" pitchFamily="18" charset="0"/>
                <a:cs typeface="Times New Roman" panose="02020603050405020304" pitchFamily="18" charset="0"/>
              </a:rPr>
              <a:t> </a:t>
            </a:r>
            <a:r>
              <a:rPr lang="en-GB" sz="2300" dirty="0" err="1">
                <a:highlight>
                  <a:srgbClr val="FFFF00"/>
                </a:highlight>
                <a:latin typeface="Times New Roman" panose="02020603050405020304" pitchFamily="18" charset="0"/>
                <a:cs typeface="Times New Roman" panose="02020603050405020304" pitchFamily="18" charset="0"/>
              </a:rPr>
              <a:t>lini</a:t>
            </a:r>
            <a:r>
              <a:rPr lang="en-GB" sz="2300" dirty="0">
                <a:highlight>
                  <a:srgbClr val="FFFF00"/>
                </a:highlight>
                <a:latin typeface="Times New Roman" panose="02020603050405020304" pitchFamily="18" charset="0"/>
                <a:cs typeface="Times New Roman" panose="02020603050405020304" pitchFamily="18" charset="0"/>
              </a:rPr>
              <a:t>. </a:t>
            </a:r>
            <a:r>
              <a:rPr lang="uk-UA" sz="2300" dirty="0">
                <a:highlight>
                  <a:srgbClr val="FFFF00"/>
                </a:highlight>
                <a:latin typeface="Times New Roman" panose="02020603050405020304" pitchFamily="18" charset="0"/>
                <a:cs typeface="Times New Roman" panose="02020603050405020304" pitchFamily="18" charset="0"/>
              </a:rPr>
              <a:t>Проявляється в усі періоди росту льону у вигляді жовто-оранжевих плям, які згодом перетворюються на перетяжки і виразки. Уражує всі органи рослини, спричинюючи їх засихання. В уражених коробочках насіння щупле з матовою шорсткою поверхнею, має низьку схожість. На уражених тканинах у вологу погоду з’являється конідіальне спороношення гриба. Розвитку хвороби сприяє волога погода за температури 23-28 С. Джерела інфекції – заражене насіння, рослинні рештки. Ефективним заходом є протруювання насіння та обприскування рослин у фазі ялинки дозволеними фунгіцидами.</a:t>
            </a:r>
          </a:p>
        </p:txBody>
      </p:sp>
    </p:spTree>
    <p:extLst>
      <p:ext uri="{BB962C8B-B14F-4D97-AF65-F5344CB8AC3E}">
        <p14:creationId xmlns:p14="http://schemas.microsoft.com/office/powerpoint/2010/main" val="10222116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1888</Words>
  <Application>Microsoft Office PowerPoint</Application>
  <PresentationFormat>Широкоэкранный</PresentationFormat>
  <Paragraphs>39</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Контроль здоровʼя льону. </vt:lpstr>
      <vt:lpstr>Зміст</vt:lpstr>
      <vt:lpstr>Презентация PowerPoint</vt:lpstr>
      <vt:lpstr>1. Найпоширеніші шкідники льону та заходи захисту</vt:lpstr>
      <vt:lpstr>Презентация PowerPoint</vt:lpstr>
      <vt:lpstr>Презентация PowerPoint</vt:lpstr>
      <vt:lpstr>Презентация PowerPoint</vt:lpstr>
      <vt:lpstr>2. Найпоширеніші хвороби льону та заходи захисту.</vt:lpstr>
      <vt:lpstr>Презентация PowerPoint</vt:lpstr>
      <vt:lpstr>Побуріння або ламкість стебла (поліспороз). Збудник   гриб Polyspora lini. На молодих рослинах на нижніх листках і біля кореневої шийки стебла з’являються бурі плями, які згодом перетворюються на виразки і перетяжки, що призводить до ламкості стебла і загибелі рослин. При ураженні рослин у період цвітіння – на стеблах, гілочках та коробочках утворюються буро- коричневі вдавлені плями з темною облямівкою.Джерело інфекції – заражене насіння. Ефективним заходом захисту рослин є протруювання насіння перед посівом.</vt:lpstr>
      <vt:lpstr>Презентация PowerPoint</vt:lpstr>
      <vt:lpstr>Презентация PowerPoint</vt:lpstr>
      <vt:lpstr>Презентация PowerPoint</vt:lpstr>
      <vt:lpstr>3. Інтегрована система захисту льону</vt:lpstr>
      <vt:lpstr>Період сівби</vt:lpstr>
      <vt:lpstr>Період сходи – «ялинка»</vt:lpstr>
      <vt:lpstr>Період бутонізації</vt:lpstr>
      <vt:lpstr>Період збирання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Інтенсивний захист льону.</dc:title>
  <dc:creator>Ілона Ташлікович</dc:creator>
  <cp:lastModifiedBy>Admin</cp:lastModifiedBy>
  <cp:revision>10</cp:revision>
  <dcterms:created xsi:type="dcterms:W3CDTF">2023-05-15T07:46:57Z</dcterms:created>
  <dcterms:modified xsi:type="dcterms:W3CDTF">2025-09-24T00:04:29Z</dcterms:modified>
</cp:coreProperties>
</file>