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0"/>
  </p:handoutMasterIdLst>
  <p:sldIdLst>
    <p:sldId id="260" r:id="rId2"/>
    <p:sldId id="261" r:id="rId3"/>
    <p:sldId id="259" r:id="rId4"/>
    <p:sldId id="293" r:id="rId5"/>
    <p:sldId id="295" r:id="rId6"/>
    <p:sldId id="294" r:id="rId7"/>
    <p:sldId id="262"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7" r:id="rId37"/>
    <p:sldId id="328" r:id="rId38"/>
    <p:sldId id="326" r:id="rId39"/>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6D9"/>
    <a:srgbClr val="009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Constantia" pitchFamily="18" charset="0"/>
              </a:defRPr>
            </a:lvl1pPr>
          </a:lstStyle>
          <a:p>
            <a:pPr>
              <a:defRPr/>
            </a:pPr>
            <a:endParaRPr lang="ru-RU"/>
          </a:p>
        </p:txBody>
      </p:sp>
      <p:sp>
        <p:nvSpPr>
          <p:cNvPr id="245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Constantia" pitchFamily="18" charset="0"/>
              </a:defRPr>
            </a:lvl1pPr>
          </a:lstStyle>
          <a:p>
            <a:pPr>
              <a:defRPr/>
            </a:pPr>
            <a:fld id="{27B6A1AE-6BE5-4D38-9834-B5DE2CD04477}" type="datetimeFigureOut">
              <a:rPr lang="ru-RU"/>
              <a:pPr>
                <a:defRPr/>
              </a:pPr>
              <a:t>07.09.2022</a:t>
            </a:fld>
            <a:endParaRPr lang="ru-RU"/>
          </a:p>
        </p:txBody>
      </p:sp>
      <p:sp>
        <p:nvSpPr>
          <p:cNvPr id="245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Constantia" pitchFamily="18" charset="0"/>
              </a:defRPr>
            </a:lvl1pPr>
          </a:lstStyle>
          <a:p>
            <a:pPr>
              <a:defRPr/>
            </a:pPr>
            <a:endParaRPr lang="ru-RU"/>
          </a:p>
        </p:txBody>
      </p:sp>
      <p:sp>
        <p:nvSpPr>
          <p:cNvPr id="245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Constantia" panose="02030602050306030303" pitchFamily="18" charset="0"/>
              </a:defRPr>
            </a:lvl1pPr>
          </a:lstStyle>
          <a:p>
            <a:pPr>
              <a:defRPr/>
            </a:pPr>
            <a:fld id="{906CA3EF-8234-4A3B-B7EE-27AA7D5F7677}" type="slidenum">
              <a:rPr lang="ru-RU" altLang="uk-UA"/>
              <a:pPr>
                <a:defRPr/>
              </a:pPr>
              <a:t>‹#›</a:t>
            </a:fld>
            <a:endParaRPr lang="ru-RU" altLang="uk-UA"/>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gradFill rotWithShape="1">
          <a:gsLst>
            <a:gs pos="0">
              <a:srgbClr val="B5EDFD"/>
            </a:gs>
            <a:gs pos="17999">
              <a:srgbClr val="83BFF6"/>
            </a:gs>
            <a:gs pos="36000">
              <a:srgbClr val="83BFF6"/>
            </a:gs>
            <a:gs pos="100000">
              <a:srgbClr val="FFFF00"/>
            </a:gs>
          </a:gsLst>
          <a:lin ang="5400000" scaled="1"/>
        </a:gradFill>
        <a:effectLst/>
      </p:bgPr>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12606C86-8878-457D-BC64-89A55DB267A1}" type="datetimeFigureOut">
              <a:rPr lang="ru-RU"/>
              <a:pPr>
                <a:defRPr/>
              </a:pPr>
              <a:t>07.09.2022</a:t>
            </a:fld>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solidFill>
                  <a:srgbClr val="D1EAEE"/>
                </a:solidFill>
              </a:defRPr>
            </a:lvl1pPr>
          </a:lstStyle>
          <a:p>
            <a:pPr>
              <a:defRPr/>
            </a:pPr>
            <a:fld id="{0D9355C2-4DFC-4689-9298-C1F3261C6133}" type="slidenum">
              <a:rPr lang="ru-RU" altLang="uk-UA"/>
              <a:pPr>
                <a:defRPr/>
              </a:pPr>
              <a:t>‹#›</a:t>
            </a:fld>
            <a:endParaRPr lang="ru-RU" altLang="uk-UA"/>
          </a:p>
        </p:txBody>
      </p:sp>
    </p:spTree>
    <p:extLst>
      <p:ext uri="{BB962C8B-B14F-4D97-AF65-F5344CB8AC3E}">
        <p14:creationId xmlns:p14="http://schemas.microsoft.com/office/powerpoint/2010/main" val="24465770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2C79916D-A62D-4F19-9D3B-171A3573F8E9}" type="datetimeFigureOut">
              <a:rPr lang="ru-RU"/>
              <a:pPr>
                <a:defRPr/>
              </a:pPr>
              <a:t>07.09.2022</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11161D72-A749-43E5-9997-BACBDEBEDC71}" type="slidenum">
              <a:rPr lang="ru-RU" altLang="uk-UA"/>
              <a:pPr>
                <a:defRPr/>
              </a:pPr>
              <a:t>‹#›</a:t>
            </a:fld>
            <a:endParaRPr lang="ru-RU" altLang="uk-UA"/>
          </a:p>
        </p:txBody>
      </p:sp>
    </p:spTree>
    <p:extLst>
      <p:ext uri="{BB962C8B-B14F-4D97-AF65-F5344CB8AC3E}">
        <p14:creationId xmlns:p14="http://schemas.microsoft.com/office/powerpoint/2010/main" val="203491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D2700AFA-3BBD-4E16-86B8-6C493F3A3C8E}" type="datetimeFigureOut">
              <a:rPr lang="ru-RU"/>
              <a:pPr>
                <a:defRPr/>
              </a:pPr>
              <a:t>07.09.2022</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41B3427B-7BC7-441B-A4E6-4D1D3E2DF148}" type="slidenum">
              <a:rPr lang="ru-RU" altLang="uk-UA"/>
              <a:pPr>
                <a:defRPr/>
              </a:pPr>
              <a:t>‹#›</a:t>
            </a:fld>
            <a:endParaRPr lang="ru-RU" altLang="uk-UA"/>
          </a:p>
        </p:txBody>
      </p:sp>
    </p:spTree>
    <p:extLst>
      <p:ext uri="{BB962C8B-B14F-4D97-AF65-F5344CB8AC3E}">
        <p14:creationId xmlns:p14="http://schemas.microsoft.com/office/powerpoint/2010/main" val="257553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92303638-0F8F-4AE5-A1B1-24AD6BB7BC45}" type="datetimeFigureOut">
              <a:rPr lang="ru-RU"/>
              <a:pPr>
                <a:defRPr/>
              </a:pPr>
              <a:t>07.09.2022</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07CCED58-1AB2-4B9D-A045-FE1DF13935E5}" type="slidenum">
              <a:rPr lang="ru-RU" altLang="uk-UA"/>
              <a:pPr>
                <a:defRPr/>
              </a:pPr>
              <a:t>‹#›</a:t>
            </a:fld>
            <a:endParaRPr lang="ru-RU" altLang="uk-UA"/>
          </a:p>
        </p:txBody>
      </p:sp>
    </p:spTree>
    <p:extLst>
      <p:ext uri="{BB962C8B-B14F-4D97-AF65-F5344CB8AC3E}">
        <p14:creationId xmlns:p14="http://schemas.microsoft.com/office/powerpoint/2010/main" val="2576315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gradFill rotWithShape="1">
          <a:gsLst>
            <a:gs pos="0">
              <a:srgbClr val="B5EDFD"/>
            </a:gs>
            <a:gs pos="17999">
              <a:srgbClr val="83BFF6"/>
            </a:gs>
            <a:gs pos="36000">
              <a:srgbClr val="83BFF6"/>
            </a:gs>
            <a:gs pos="100000">
              <a:srgbClr val="FFFF00"/>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9F7009F-E6C9-4EEE-A915-BAC76A750105}" type="datetimeFigureOut">
              <a:rPr lang="ru-RU"/>
              <a:pPr>
                <a:defRPr/>
              </a:pPr>
              <a:t>07.09.2022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solidFill>
                  <a:srgbClr val="D1EAEE"/>
                </a:solidFill>
              </a:defRPr>
            </a:lvl1pPr>
          </a:lstStyle>
          <a:p>
            <a:pPr>
              <a:defRPr/>
            </a:pPr>
            <a:fld id="{37993C7F-D956-46EC-AB68-675E63B1CFF0}" type="slidenum">
              <a:rPr lang="ru-RU" altLang="uk-UA"/>
              <a:pPr>
                <a:defRPr/>
              </a:pPr>
              <a:t>‹#›</a:t>
            </a:fld>
            <a:endParaRPr lang="ru-RU" altLang="uk-UA"/>
          </a:p>
        </p:txBody>
      </p:sp>
    </p:spTree>
    <p:extLst>
      <p:ext uri="{BB962C8B-B14F-4D97-AF65-F5344CB8AC3E}">
        <p14:creationId xmlns:p14="http://schemas.microsoft.com/office/powerpoint/2010/main" val="34319172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5D9C7687-6F95-484E-8427-0E8BA9F98EC5}" type="datetimeFigureOut">
              <a:rPr lang="ru-RU"/>
              <a:pPr>
                <a:defRPr/>
              </a:pPr>
              <a:t>07.09.2022</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DE2B80BB-EBCC-4B6B-BDBE-5BFD0EA5362C}" type="slidenum">
              <a:rPr lang="ru-RU" altLang="uk-UA"/>
              <a:pPr>
                <a:defRPr/>
              </a:pPr>
              <a:t>‹#›</a:t>
            </a:fld>
            <a:endParaRPr lang="ru-RU" altLang="uk-UA"/>
          </a:p>
        </p:txBody>
      </p:sp>
    </p:spTree>
    <p:extLst>
      <p:ext uri="{BB962C8B-B14F-4D97-AF65-F5344CB8AC3E}">
        <p14:creationId xmlns:p14="http://schemas.microsoft.com/office/powerpoint/2010/main" val="190013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7A4511B8-2D4C-4F38-8503-AC7A0F3C1F6A}" type="datetimeFigureOut">
              <a:rPr lang="ru-RU"/>
              <a:pPr>
                <a:defRPr/>
              </a:pPr>
              <a:t>07.09.2022</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8928D5CA-BC6B-4719-8BAC-9004F931B3B6}" type="slidenum">
              <a:rPr lang="ru-RU" altLang="uk-UA"/>
              <a:pPr>
                <a:defRPr/>
              </a:pPr>
              <a:t>‹#›</a:t>
            </a:fld>
            <a:endParaRPr lang="ru-RU" altLang="uk-UA"/>
          </a:p>
        </p:txBody>
      </p:sp>
    </p:spTree>
    <p:extLst>
      <p:ext uri="{BB962C8B-B14F-4D97-AF65-F5344CB8AC3E}">
        <p14:creationId xmlns:p14="http://schemas.microsoft.com/office/powerpoint/2010/main" val="344553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77979682-7F76-4C5C-A596-CC2C0E9B85AF}" type="datetimeFigureOut">
              <a:rPr lang="ru-RU"/>
              <a:pPr>
                <a:defRPr/>
              </a:pPr>
              <a:t>07.09.2022</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52C57BFB-23A1-449D-B58F-7ACE01E3AC7D}" type="slidenum">
              <a:rPr lang="ru-RU" altLang="uk-UA"/>
              <a:pPr>
                <a:defRPr/>
              </a:pPr>
              <a:t>‹#›</a:t>
            </a:fld>
            <a:endParaRPr lang="ru-RU" altLang="uk-UA"/>
          </a:p>
        </p:txBody>
      </p:sp>
    </p:spTree>
    <p:extLst>
      <p:ext uri="{BB962C8B-B14F-4D97-AF65-F5344CB8AC3E}">
        <p14:creationId xmlns:p14="http://schemas.microsoft.com/office/powerpoint/2010/main" val="370126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58CE01FE-74D4-4A65-8529-EE7D9AD1EAAA}" type="datetimeFigureOut">
              <a:rPr lang="ru-RU"/>
              <a:pPr>
                <a:defRPr/>
              </a:pPr>
              <a:t>07.09.2022</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58CDCA78-69AD-4BBB-87D9-558DE344DEA8}" type="slidenum">
              <a:rPr lang="ru-RU" altLang="uk-UA"/>
              <a:pPr>
                <a:defRPr/>
              </a:pPr>
              <a:t>‹#›</a:t>
            </a:fld>
            <a:endParaRPr lang="ru-RU" altLang="uk-UA"/>
          </a:p>
        </p:txBody>
      </p:sp>
    </p:spTree>
    <p:extLst>
      <p:ext uri="{BB962C8B-B14F-4D97-AF65-F5344CB8AC3E}">
        <p14:creationId xmlns:p14="http://schemas.microsoft.com/office/powerpoint/2010/main" val="211206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DB5DA8E3-1772-40CE-963D-A6CBFD1793EE}" type="datetimeFigureOut">
              <a:rPr lang="ru-RU"/>
              <a:pPr>
                <a:defRPr/>
              </a:pPr>
              <a:t>07.09.2022</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F93652B2-0766-4125-90CB-4B276C9BBD2C}" type="slidenum">
              <a:rPr lang="ru-RU" altLang="uk-UA"/>
              <a:pPr>
                <a:defRPr/>
              </a:pPr>
              <a:t>‹#›</a:t>
            </a:fld>
            <a:endParaRPr lang="ru-RU" altLang="uk-UA"/>
          </a:p>
        </p:txBody>
      </p:sp>
    </p:spTree>
    <p:extLst>
      <p:ext uri="{BB962C8B-B14F-4D97-AF65-F5344CB8AC3E}">
        <p14:creationId xmlns:p14="http://schemas.microsoft.com/office/powerpoint/2010/main" val="2604359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0B3B8EBB-17DF-422C-8DDC-17AC5BCAE043}" type="datetimeFigureOut">
              <a:rPr lang="ru-RU"/>
              <a:pPr>
                <a:defRPr/>
              </a:pPr>
              <a:t>07.09.2022</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1D4998D8-0011-4B16-995D-FD0187BA406E}" type="slidenum">
              <a:rPr lang="ru-RU" altLang="uk-UA"/>
              <a:pPr>
                <a:defRPr/>
              </a:pPr>
              <a:t>‹#›</a:t>
            </a:fld>
            <a:endParaRPr lang="ru-RU" altLang="uk-UA"/>
          </a:p>
        </p:txBody>
      </p:sp>
    </p:spTree>
    <p:extLst>
      <p:ext uri="{BB962C8B-B14F-4D97-AF65-F5344CB8AC3E}">
        <p14:creationId xmlns:p14="http://schemas.microsoft.com/office/powerpoint/2010/main" val="416223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8FDFE"/>
            </a:gs>
            <a:gs pos="17999">
              <a:srgbClr val="83BFF6"/>
            </a:gs>
            <a:gs pos="36000">
              <a:srgbClr val="83BFF6"/>
            </a:gs>
            <a:gs pos="100000">
              <a:srgbClr val="FFFF00"/>
            </a:gs>
          </a:gsLst>
          <a:lin ang="5400000" scaled="1"/>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28" name="Заголовок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ru-RU" altLang="uk-UA" smtClean="0"/>
              <a:t>Образец заголовка</a:t>
            </a:r>
            <a:endParaRPr lang="en-US" altLang="uk-UA" smtClean="0"/>
          </a:p>
        </p:txBody>
      </p:sp>
      <p:sp>
        <p:nvSpPr>
          <p:cNvPr id="1029" name="Текст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endParaRPr lang="en-US" altLang="uk-UA"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CE7FF6B5-0D74-42D2-ABF2-CE26AD4DF7F3}" type="datetimeFigureOut">
              <a:rPr lang="ru-RU"/>
              <a:pPr>
                <a:defRPr/>
              </a:pPr>
              <a:t>07.09.2022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anose="02030602050306030303" pitchFamily="18" charset="0"/>
              </a:defRPr>
            </a:lvl1pPr>
          </a:lstStyle>
          <a:p>
            <a:pPr>
              <a:defRPr/>
            </a:pPr>
            <a:fld id="{C33597EF-64E2-4C75-9F4C-C8A96B4606BB}" type="slidenum">
              <a:rPr lang="ru-RU" altLang="uk-UA"/>
              <a:pPr>
                <a:defRPr/>
              </a:pPr>
              <a:t>‹#›</a:t>
            </a:fld>
            <a:endParaRPr lang="ru-RU" altLang="uk-UA"/>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95" r:id="rId1"/>
    <p:sldLayoutId id="2147483787" r:id="rId2"/>
    <p:sldLayoutId id="2147483796" r:id="rId3"/>
    <p:sldLayoutId id="2147483788" r:id="rId4"/>
    <p:sldLayoutId id="2147483789" r:id="rId5"/>
    <p:sldLayoutId id="2147483790" r:id="rId6"/>
    <p:sldLayoutId id="2147483791" r:id="rId7"/>
    <p:sldLayoutId id="2147483792" r:id="rId8"/>
    <p:sldLayoutId id="2147483797" r:id="rId9"/>
    <p:sldLayoutId id="2147483793" r:id="rId10"/>
    <p:sldLayoutId id="214748379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250825" y="936625"/>
            <a:ext cx="8712200" cy="5013325"/>
          </a:xfrm>
        </p:spPr>
        <p:txBody>
          <a:bodyPr/>
          <a:lstStyle/>
          <a:p>
            <a:pPr marL="539750" marR="0" indent="-539750" algn="ctr" defTabSz="179388" eaLnBrk="1" hangingPunct="1">
              <a:defRPr/>
            </a:pPr>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defRPr/>
            </a:pPr>
            <a:r>
              <a:rPr lang="uk-UA" altLang="uk-UA" sz="2400" b="1" i="1" dirty="0" smtClean="0">
                <a:solidFill>
                  <a:srgbClr val="0D0D0D"/>
                </a:solidFill>
                <a:latin typeface="Times New Roman" panose="02020603050405020304" pitchFamily="18" charset="0"/>
                <a:cs typeface="Times New Roman" panose="02020603050405020304" pitchFamily="18" charset="0"/>
              </a:rPr>
              <a:t>Дисципліна: </a:t>
            </a:r>
            <a:r>
              <a:rPr lang="uk-UA" altLang="uk-UA" sz="2400" b="1" dirty="0" smtClean="0">
                <a:solidFill>
                  <a:srgbClr val="FF0000"/>
                </a:solidFill>
                <a:latin typeface="Times New Roman" panose="02020603050405020304" pitchFamily="18" charset="0"/>
                <a:cs typeface="Times New Roman" panose="02020603050405020304" pitchFamily="18" charset="0"/>
              </a:rPr>
              <a:t>Системи відеоспостереження, </a:t>
            </a:r>
            <a:r>
              <a:rPr lang="uk-UA" altLang="uk-UA" sz="2400" b="1" dirty="0" err="1" smtClean="0">
                <a:solidFill>
                  <a:srgbClr val="FF0000"/>
                </a:solidFill>
                <a:latin typeface="Times New Roman" panose="02020603050405020304" pitchFamily="18" charset="0"/>
                <a:cs typeface="Times New Roman" panose="02020603050405020304" pitchFamily="18" charset="0"/>
              </a:rPr>
              <a:t>відеосигналізації</a:t>
            </a:r>
            <a:r>
              <a:rPr lang="uk-UA" altLang="uk-UA" sz="2400" b="1" dirty="0" smtClean="0">
                <a:solidFill>
                  <a:srgbClr val="FF0000"/>
                </a:solidFill>
                <a:latin typeface="Times New Roman" panose="02020603050405020304" pitchFamily="18" charset="0"/>
                <a:cs typeface="Times New Roman" panose="02020603050405020304" pitchFamily="18" charset="0"/>
              </a:rPr>
              <a:t> та контролю доступу</a:t>
            </a:r>
          </a:p>
          <a:p>
            <a:pPr marL="539750" marR="0" indent="-539750" algn="just" defTabSz="179388">
              <a:defRPr/>
            </a:pPr>
            <a:endParaRPr lang="uk-UA" altLang="uk-UA" sz="2400" dirty="0" smtClean="0">
              <a:solidFill>
                <a:srgbClr val="002060"/>
              </a:solidFill>
              <a:latin typeface="Times New Roman" panose="02020603050405020304" pitchFamily="18" charset="0"/>
              <a:cs typeface="Times New Roman" panose="02020603050405020304" pitchFamily="18" charset="0"/>
            </a:endParaRPr>
          </a:p>
          <a:p>
            <a:pPr marL="539750" marR="0" indent="-539750" algn="just" defTabSz="179388">
              <a:defRPr/>
            </a:pPr>
            <a:r>
              <a:rPr lang="uk-UA" altLang="uk-UA" sz="2400" dirty="0" smtClean="0">
                <a:solidFill>
                  <a:schemeClr val="bg1"/>
                </a:solidFill>
                <a:latin typeface="Times New Roman" panose="02020603050405020304" pitchFamily="18" charset="0"/>
                <a:cs typeface="Times New Roman" panose="02020603050405020304" pitchFamily="18" charset="0"/>
              </a:rPr>
              <a:t>Лекції – 32</a:t>
            </a:r>
            <a:r>
              <a:rPr lang="uk-UA" altLang="uk-UA" sz="2400" b="1" dirty="0" smtClean="0">
                <a:solidFill>
                  <a:schemeClr val="bg1"/>
                </a:solidFill>
                <a:latin typeface="Times New Roman" panose="02020603050405020304" pitchFamily="18" charset="0"/>
                <a:cs typeface="Times New Roman" panose="02020603050405020304" pitchFamily="18" charset="0"/>
              </a:rPr>
              <a:t> годин.</a:t>
            </a:r>
          </a:p>
          <a:p>
            <a:pPr marL="539750" marR="0" indent="-539750" algn="just" defTabSz="179388">
              <a:defRPr/>
            </a:pPr>
            <a:r>
              <a:rPr lang="uk-UA" altLang="uk-UA" sz="2400" dirty="0" smtClean="0">
                <a:solidFill>
                  <a:schemeClr val="bg1"/>
                </a:solidFill>
                <a:latin typeface="Times New Roman" panose="02020603050405020304" pitchFamily="18" charset="0"/>
                <a:cs typeface="Times New Roman" panose="02020603050405020304" pitchFamily="18" charset="0"/>
              </a:rPr>
              <a:t>Лабораторні роботи – </a:t>
            </a:r>
            <a:r>
              <a:rPr lang="uk-UA" altLang="uk-UA" sz="2400" b="1" dirty="0" smtClean="0">
                <a:solidFill>
                  <a:schemeClr val="bg1"/>
                </a:solidFill>
                <a:latin typeface="Times New Roman" panose="02020603050405020304" pitchFamily="18" charset="0"/>
                <a:cs typeface="Times New Roman" panose="02020603050405020304" pitchFamily="18" charset="0"/>
              </a:rPr>
              <a:t>32</a:t>
            </a:r>
            <a:r>
              <a:rPr lang="uk-UA" altLang="uk-UA" sz="2400" b="1" dirty="0" smtClean="0">
                <a:solidFill>
                  <a:schemeClr val="bg1"/>
                </a:solidFill>
                <a:latin typeface="Times New Roman" panose="02020603050405020304" pitchFamily="18" charset="0"/>
                <a:cs typeface="Times New Roman" panose="02020603050405020304" pitchFamily="18" charset="0"/>
              </a:rPr>
              <a:t> </a:t>
            </a:r>
            <a:r>
              <a:rPr lang="uk-UA" altLang="uk-UA" sz="2400" b="1" dirty="0" smtClean="0">
                <a:solidFill>
                  <a:schemeClr val="bg1"/>
                </a:solidFill>
                <a:latin typeface="Times New Roman" panose="02020603050405020304" pitchFamily="18" charset="0"/>
                <a:cs typeface="Times New Roman" panose="02020603050405020304" pitchFamily="18" charset="0"/>
              </a:rPr>
              <a:t>год.</a:t>
            </a:r>
          </a:p>
          <a:p>
            <a:pPr marL="539750" marR="0" indent="-539750" algn="just" defTabSz="179388">
              <a:defRPr/>
            </a:pPr>
            <a:r>
              <a:rPr lang="uk-UA" altLang="uk-UA" sz="2400" dirty="0" smtClean="0">
                <a:solidFill>
                  <a:schemeClr val="bg1"/>
                </a:solidFill>
                <a:latin typeface="Times New Roman" panose="02020603050405020304" pitchFamily="18" charset="0"/>
                <a:cs typeface="Times New Roman" panose="02020603050405020304" pitchFamily="18" charset="0"/>
              </a:rPr>
              <a:t>Звітність –Іспит</a:t>
            </a:r>
            <a:r>
              <a:rPr lang="uk-UA" altLang="uk-UA" sz="2400" b="1" dirty="0" smtClean="0">
                <a:solidFill>
                  <a:schemeClr val="bg1"/>
                </a:solidFill>
                <a:latin typeface="Times New Roman" panose="02020603050405020304" pitchFamily="18" charset="0"/>
                <a:cs typeface="Times New Roman" panose="02020603050405020304" pitchFamily="18" charset="0"/>
              </a:rPr>
              <a:t>.</a:t>
            </a:r>
          </a:p>
          <a:p>
            <a:pPr marL="539750" marR="0" indent="-539750" algn="just" defTabSz="179388">
              <a:defRPr/>
            </a:pPr>
            <a:endParaRPr lang="uk-UA" altLang="uk-UA" b="1" dirty="0" smtClean="0">
              <a:solidFill>
                <a:schemeClr val="bg1"/>
              </a:solidFill>
              <a:latin typeface="Times New Roman" panose="02020603050405020304" pitchFamily="18" charset="0"/>
              <a:cs typeface="Times New Roman" panose="02020603050405020304" pitchFamily="18" charset="0"/>
            </a:endParaRPr>
          </a:p>
          <a:p>
            <a:pPr marL="539750" marR="0" indent="-539750" algn="ctr" defTabSz="179388" eaLnBrk="1" hangingPunct="1">
              <a:lnSpc>
                <a:spcPct val="90000"/>
              </a:lnSpc>
              <a:defRPr/>
            </a:pPr>
            <a:endParaRPr lang="ru-RU" altLang="uk-UA" sz="2800" dirty="0" smtClean="0">
              <a:solidFill>
                <a:srgbClr val="00206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539750" marR="0" indent="-539750" algn="just" defTabSz="179388">
              <a:defRPr/>
            </a:pPr>
            <a:r>
              <a:rPr lang="uk-UA" altLang="uk-UA" sz="2400" dirty="0" smtClean="0">
                <a:solidFill>
                  <a:schemeClr val="bg1"/>
                </a:solidFill>
                <a:latin typeface="Times New Roman" panose="02020603050405020304" pitchFamily="18" charset="0"/>
                <a:cs typeface="Times New Roman" panose="02020603050405020304" pitchFamily="18" charset="0"/>
              </a:rPr>
              <a:t>Доцент кафедри кандидат технічних наук</a:t>
            </a:r>
            <a:r>
              <a:rPr lang="ru-RU" altLang="uk-UA" sz="2400" dirty="0" smtClean="0">
                <a:solidFill>
                  <a:schemeClr val="bg1"/>
                </a:solidFill>
                <a:latin typeface="Times New Roman" panose="02020603050405020304" pitchFamily="18" charset="0"/>
                <a:cs typeface="Times New Roman" panose="02020603050405020304" pitchFamily="18" charset="0"/>
              </a:rPr>
              <a:t> </a:t>
            </a:r>
            <a:r>
              <a:rPr lang="ru-RU" altLang="uk-UA" sz="2400" dirty="0" smtClean="0">
                <a:solidFill>
                  <a:schemeClr val="bg1"/>
                </a:solidFill>
                <a:latin typeface="Times New Roman" panose="02020603050405020304" pitchFamily="18" charset="0"/>
                <a:cs typeface="Times New Roman" panose="02020603050405020304" pitchFamily="18" charset="0"/>
              </a:rPr>
              <a:t>доцент </a:t>
            </a:r>
            <a:r>
              <a:rPr lang="ru-RU" altLang="uk-UA" sz="2400" b="1" dirty="0" smtClean="0">
                <a:solidFill>
                  <a:schemeClr val="bg1"/>
                </a:solidFill>
                <a:latin typeface="Times New Roman" panose="02020603050405020304" pitchFamily="18" charset="0"/>
                <a:cs typeface="Times New Roman" panose="02020603050405020304" pitchFamily="18" charset="0"/>
              </a:rPr>
              <a:t>Дубина О.Ф.</a:t>
            </a:r>
          </a:p>
          <a:p>
            <a:pPr marL="539750" marR="0" indent="-539750" algn="just" defTabSz="179388">
              <a:defRPr/>
            </a:pPr>
            <a:endParaRPr lang="uk-UA" altLang="uk-UA" sz="2400" dirty="0" smtClean="0">
              <a:solidFill>
                <a:srgbClr val="002060"/>
              </a:solidFill>
            </a:endParaRPr>
          </a:p>
        </p:txBody>
      </p:sp>
      <p:sp>
        <p:nvSpPr>
          <p:cNvPr id="6147" name="Text Box 5"/>
          <p:cNvSpPr>
            <a:spLocks noGrp="1" noChangeArrowheads="1"/>
          </p:cNvSpPr>
          <p:nvPr>
            <p:ph type="ctrTitle" idx="4294967295"/>
          </p:nvPr>
        </p:nvSpPr>
        <p:spPr>
          <a:xfrm>
            <a:off x="1042988" y="188913"/>
            <a:ext cx="7343775" cy="863600"/>
          </a:xfrm>
          <a:noFill/>
        </p:spPr>
        <p:txBody>
          <a:bodyPr/>
          <a:lstStyle/>
          <a:p>
            <a:pPr algn="ctr" defTabSz="762000"/>
            <a:r>
              <a:rPr lang="uk-UA" altLang="uk-UA" sz="2400" b="1" smtClean="0">
                <a:solidFill>
                  <a:srgbClr val="002060"/>
                </a:solidFill>
                <a:latin typeface="Times New Roman" panose="02020603050405020304" pitchFamily="18" charset="0"/>
              </a:rPr>
              <a:t>Державний університет «Житомирська політехніка»</a:t>
            </a:r>
            <a:br>
              <a:rPr lang="uk-UA" altLang="uk-UA" sz="2400" b="1" smtClean="0">
                <a:solidFill>
                  <a:srgbClr val="002060"/>
                </a:solidFill>
                <a:latin typeface="Times New Roman" panose="02020603050405020304" pitchFamily="18" charset="0"/>
              </a:rPr>
            </a:br>
            <a:r>
              <a:rPr lang="uk-UA" altLang="uk-UA" sz="2200" b="1" smtClean="0">
                <a:solidFill>
                  <a:srgbClr val="002060"/>
                </a:solidFill>
                <a:latin typeface="Times New Roman" panose="02020603050405020304" pitchFamily="18" charset="0"/>
              </a:rPr>
              <a:t>Кафедра біомедичної інженерії та телекомунікацій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6387" name="Прямоугольник 1"/>
          <p:cNvSpPr>
            <a:spLocks noChangeArrowheads="1"/>
          </p:cNvSpPr>
          <p:nvPr/>
        </p:nvSpPr>
        <p:spPr bwMode="auto">
          <a:xfrm>
            <a:off x="0" y="993775"/>
            <a:ext cx="9144000" cy="395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Однією з центральних підсистем в системі забезпечення безпеки є автоматизована </a:t>
            </a: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(або інтегрована) система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охорони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АСО</a:t>
            </a: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 допомогою якої реалізуються практичні заходи по попередженню недозволеного доступу до техніки, обладнання, матеріалів, документів і охорони їх від шпигунства на користь конкурентів, диверсій, пошкоджень, розкрадань та інших незаконних або злочинних дій. </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На практиці дії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АСО</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(див. рис.) складаються з двох основних фаз: </a:t>
            </a: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виявлення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порушника (у можливо короткий період часу з моменту його появи в охоронюваній </a:t>
            </a: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зоні);</a:t>
            </a:r>
          </a:p>
          <a:p>
            <a:pPr algn="just">
              <a:lnSpc>
                <a:spcPct val="115000"/>
              </a:lnSpc>
            </a:pP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його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затримання.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grpSp>
        <p:nvGrpSpPr>
          <p:cNvPr id="17411" name="Группа 3"/>
          <p:cNvGrpSpPr>
            <a:grpSpLocks/>
          </p:cNvGrpSpPr>
          <p:nvPr/>
        </p:nvGrpSpPr>
        <p:grpSpPr bwMode="auto">
          <a:xfrm>
            <a:off x="971550" y="708025"/>
            <a:ext cx="7993063" cy="5961063"/>
            <a:chOff x="0" y="0"/>
            <a:chExt cx="5646420" cy="4975860"/>
          </a:xfrm>
        </p:grpSpPr>
        <p:sp>
          <p:nvSpPr>
            <p:cNvPr id="17412" name="Надпись 2"/>
            <p:cNvSpPr txBox="1">
              <a:spLocks noChangeArrowheads="1"/>
            </p:cNvSpPr>
            <p:nvPr/>
          </p:nvSpPr>
          <p:spPr bwMode="auto">
            <a:xfrm>
              <a:off x="1668780" y="0"/>
              <a:ext cx="195072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Автоматизована система охорони (АСО)</a:t>
              </a:r>
            </a:p>
          </p:txBody>
        </p:sp>
        <p:cxnSp>
          <p:nvCxnSpPr>
            <p:cNvPr id="6" name="Прямая со стрелкой 5"/>
            <p:cNvCxnSpPr/>
            <p:nvPr/>
          </p:nvCxnSpPr>
          <p:spPr>
            <a:xfrm>
              <a:off x="2507526" y="503549"/>
              <a:ext cx="0" cy="280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414" name="Надпись 4"/>
            <p:cNvSpPr txBox="1">
              <a:spLocks noChangeArrowheads="1"/>
            </p:cNvSpPr>
            <p:nvPr/>
          </p:nvSpPr>
          <p:spPr bwMode="auto">
            <a:xfrm>
              <a:off x="3413760" y="1005840"/>
              <a:ext cx="195072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Особовий склад</a:t>
              </a:r>
            </a:p>
          </p:txBody>
        </p:sp>
        <p:sp>
          <p:nvSpPr>
            <p:cNvPr id="17415" name="Надпись 5"/>
            <p:cNvSpPr txBox="1">
              <a:spLocks noChangeArrowheads="1"/>
            </p:cNvSpPr>
            <p:nvPr/>
          </p:nvSpPr>
          <p:spPr bwMode="auto">
            <a:xfrm>
              <a:off x="152400" y="1043940"/>
              <a:ext cx="246126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Комплекс інженерних технічних засобів охорони (КІТЗО)</a:t>
              </a:r>
            </a:p>
          </p:txBody>
        </p:sp>
        <p:cxnSp>
          <p:nvCxnSpPr>
            <p:cNvPr id="9" name="Прямая соединительная линия 8"/>
            <p:cNvCxnSpPr/>
            <p:nvPr/>
          </p:nvCxnSpPr>
          <p:spPr>
            <a:xfrm flipV="1">
              <a:off x="1104613" y="753999"/>
              <a:ext cx="3208422" cy="0"/>
            </a:xfrm>
            <a:prstGeom prst="line">
              <a:avLst/>
            </a:prstGeom>
          </p:spPr>
          <p:style>
            <a:lnRef idx="1">
              <a:schemeClr val="dk1"/>
            </a:lnRef>
            <a:fillRef idx="0">
              <a:schemeClr val="dk1"/>
            </a:fillRef>
            <a:effectRef idx="0">
              <a:schemeClr val="dk1"/>
            </a:effectRef>
            <a:fontRef idx="minor">
              <a:schemeClr val="tx1"/>
            </a:fontRef>
          </p:style>
        </p:cxnSp>
        <p:sp>
          <p:nvSpPr>
            <p:cNvPr id="17417" name="Надпись 7"/>
            <p:cNvSpPr txBox="1">
              <a:spLocks noChangeArrowheads="1"/>
            </p:cNvSpPr>
            <p:nvPr/>
          </p:nvSpPr>
          <p:spPr bwMode="auto">
            <a:xfrm>
              <a:off x="3413760" y="1828800"/>
              <a:ext cx="195072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Інженерні засоби охорони (ІЗО)</a:t>
              </a:r>
            </a:p>
          </p:txBody>
        </p:sp>
        <p:sp>
          <p:nvSpPr>
            <p:cNvPr id="17418" name="Надпись 8"/>
            <p:cNvSpPr txBox="1">
              <a:spLocks noChangeArrowheads="1"/>
            </p:cNvSpPr>
            <p:nvPr/>
          </p:nvSpPr>
          <p:spPr bwMode="auto">
            <a:xfrm>
              <a:off x="152400" y="1866900"/>
              <a:ext cx="246888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Комплекс технічних засобів охорони (КТЗО)</a:t>
              </a:r>
            </a:p>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17419" name="Надпись 9"/>
            <p:cNvSpPr txBox="1">
              <a:spLocks noChangeArrowheads="1"/>
            </p:cNvSpPr>
            <p:nvPr/>
          </p:nvSpPr>
          <p:spPr bwMode="auto">
            <a:xfrm>
              <a:off x="152400" y="2712720"/>
              <a:ext cx="1318260" cy="86868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Технічні засоби охоронної сигналізації (ТЗОС)</a:t>
              </a:r>
            </a:p>
          </p:txBody>
        </p:sp>
        <p:sp>
          <p:nvSpPr>
            <p:cNvPr id="17420" name="Надпись 10"/>
            <p:cNvSpPr txBox="1">
              <a:spLocks noChangeArrowheads="1"/>
            </p:cNvSpPr>
            <p:nvPr/>
          </p:nvSpPr>
          <p:spPr bwMode="auto">
            <a:xfrm>
              <a:off x="1653540" y="2712720"/>
              <a:ext cx="1074420" cy="88392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Технічні засоби спостереження (ТЗС)</a:t>
              </a:r>
            </a:p>
          </p:txBody>
        </p:sp>
        <p:sp>
          <p:nvSpPr>
            <p:cNvPr id="17421" name="Надпись 11"/>
            <p:cNvSpPr txBox="1">
              <a:spLocks noChangeArrowheads="1"/>
            </p:cNvSpPr>
            <p:nvPr/>
          </p:nvSpPr>
          <p:spPr bwMode="auto">
            <a:xfrm>
              <a:off x="2941320" y="2720340"/>
              <a:ext cx="1066800" cy="86106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 контролю доступу (СКД)</a:t>
              </a:r>
            </a:p>
          </p:txBody>
        </p:sp>
        <p:sp>
          <p:nvSpPr>
            <p:cNvPr id="17422" name="Надпись 12"/>
            <p:cNvSpPr txBox="1">
              <a:spLocks noChangeArrowheads="1"/>
            </p:cNvSpPr>
            <p:nvPr/>
          </p:nvSpPr>
          <p:spPr bwMode="auto">
            <a:xfrm>
              <a:off x="4236720" y="2735580"/>
              <a:ext cx="1181100" cy="8382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Допоміжні пристрої (ДП)</a:t>
              </a:r>
            </a:p>
          </p:txBody>
        </p:sp>
        <p:sp>
          <p:nvSpPr>
            <p:cNvPr id="17423" name="Надпись 13"/>
            <p:cNvSpPr txBox="1">
              <a:spLocks noChangeArrowheads="1"/>
            </p:cNvSpPr>
            <p:nvPr/>
          </p:nvSpPr>
          <p:spPr bwMode="auto">
            <a:xfrm>
              <a:off x="182880" y="3962400"/>
              <a:ext cx="922020" cy="64008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Засоби виявлення (ЗВ)</a:t>
              </a:r>
            </a:p>
          </p:txBody>
        </p:sp>
        <p:sp>
          <p:nvSpPr>
            <p:cNvPr id="17424" name="Надпись 17"/>
            <p:cNvSpPr txBox="1">
              <a:spLocks noChangeArrowheads="1"/>
            </p:cNvSpPr>
            <p:nvPr/>
          </p:nvSpPr>
          <p:spPr bwMode="auto">
            <a:xfrm>
              <a:off x="1470660" y="3970020"/>
              <a:ext cx="2423160" cy="6248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 збору, обробки, відображення та документування інформації (СЗОІ)</a:t>
              </a:r>
            </a:p>
          </p:txBody>
        </p:sp>
        <p:sp>
          <p:nvSpPr>
            <p:cNvPr id="17425" name="Надпись 18"/>
            <p:cNvSpPr txBox="1">
              <a:spLocks noChangeArrowheads="1"/>
            </p:cNvSpPr>
            <p:nvPr/>
          </p:nvSpPr>
          <p:spPr bwMode="auto">
            <a:xfrm>
              <a:off x="4236720" y="3947160"/>
              <a:ext cx="1181100" cy="4724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Допоміжні пристрої (ДП)</a:t>
              </a:r>
            </a:p>
          </p:txBody>
        </p:sp>
        <p:cxnSp>
          <p:nvCxnSpPr>
            <p:cNvPr id="19" name="Прямая со стрелкой 18"/>
            <p:cNvCxnSpPr/>
            <p:nvPr/>
          </p:nvCxnSpPr>
          <p:spPr>
            <a:xfrm>
              <a:off x="1096762" y="753999"/>
              <a:ext cx="0" cy="2822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p:cNvCxnSpPr/>
            <p:nvPr/>
          </p:nvCxnSpPr>
          <p:spPr>
            <a:xfrm>
              <a:off x="4320885" y="747373"/>
              <a:ext cx="0" cy="280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p:nvPr/>
          </p:nvCxnSpPr>
          <p:spPr>
            <a:xfrm flipV="1">
              <a:off x="1280678" y="1576904"/>
              <a:ext cx="3207301" cy="0"/>
            </a:xfrm>
            <a:prstGeom prst="line">
              <a:avLst/>
            </a:prstGeom>
          </p:spPr>
          <p:style>
            <a:lnRef idx="1">
              <a:schemeClr val="dk1"/>
            </a:lnRef>
            <a:fillRef idx="0">
              <a:schemeClr val="dk1"/>
            </a:fillRef>
            <a:effectRef idx="0">
              <a:schemeClr val="dk1"/>
            </a:effectRef>
            <a:fontRef idx="minor">
              <a:schemeClr val="tx1"/>
            </a:fontRef>
          </p:style>
        </p:cxnSp>
        <p:cxnSp>
          <p:nvCxnSpPr>
            <p:cNvPr id="22" name="Прямая со стрелкой 21"/>
            <p:cNvCxnSpPr/>
            <p:nvPr/>
          </p:nvCxnSpPr>
          <p:spPr>
            <a:xfrm flipH="1">
              <a:off x="1272828" y="1539800"/>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p:nvPr/>
          </p:nvCxnSpPr>
          <p:spPr>
            <a:xfrm>
              <a:off x="4495829" y="1570278"/>
              <a:ext cx="0" cy="280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Прямая соединительная линия 23"/>
            <p:cNvCxnSpPr/>
            <p:nvPr/>
          </p:nvCxnSpPr>
          <p:spPr>
            <a:xfrm flipV="1">
              <a:off x="761454" y="2385232"/>
              <a:ext cx="4039405" cy="30478"/>
            </a:xfrm>
            <a:prstGeom prst="line">
              <a:avLst/>
            </a:prstGeom>
          </p:spPr>
          <p:style>
            <a:lnRef idx="1">
              <a:schemeClr val="dk1"/>
            </a:lnRef>
            <a:fillRef idx="0">
              <a:schemeClr val="dk1"/>
            </a:fillRef>
            <a:effectRef idx="0">
              <a:schemeClr val="dk1"/>
            </a:effectRef>
            <a:fontRef idx="minor">
              <a:schemeClr val="tx1"/>
            </a:fontRef>
          </p:style>
        </p:cxnSp>
        <p:cxnSp>
          <p:nvCxnSpPr>
            <p:cNvPr id="25" name="Прямая со стрелкой 24"/>
            <p:cNvCxnSpPr/>
            <p:nvPr/>
          </p:nvCxnSpPr>
          <p:spPr>
            <a:xfrm flipH="1">
              <a:off x="2172218" y="2369331"/>
              <a:ext cx="0" cy="3246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Прямая со стрелкой 25"/>
            <p:cNvCxnSpPr/>
            <p:nvPr/>
          </p:nvCxnSpPr>
          <p:spPr>
            <a:xfrm flipH="1">
              <a:off x="4785159" y="2393183"/>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Прямая со стрелкой 26"/>
            <p:cNvCxnSpPr/>
            <p:nvPr/>
          </p:nvCxnSpPr>
          <p:spPr>
            <a:xfrm flipH="1">
              <a:off x="769304" y="2415711"/>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Прямая со стрелкой 27"/>
            <p:cNvCxnSpPr/>
            <p:nvPr/>
          </p:nvCxnSpPr>
          <p:spPr>
            <a:xfrm flipH="1">
              <a:off x="3459624" y="2399809"/>
              <a:ext cx="0" cy="3246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Прямая соединительная линия 28"/>
            <p:cNvCxnSpPr/>
            <p:nvPr/>
          </p:nvCxnSpPr>
          <p:spPr>
            <a:xfrm flipV="1">
              <a:off x="777154" y="3612302"/>
              <a:ext cx="4038283" cy="30478"/>
            </a:xfrm>
            <a:prstGeom prst="line">
              <a:avLst/>
            </a:prstGeom>
          </p:spPr>
          <p:style>
            <a:lnRef idx="1">
              <a:schemeClr val="dk1"/>
            </a:lnRef>
            <a:fillRef idx="0">
              <a:schemeClr val="dk1"/>
            </a:fillRef>
            <a:effectRef idx="0">
              <a:schemeClr val="dk1"/>
            </a:effectRef>
            <a:fontRef idx="minor">
              <a:schemeClr val="tx1"/>
            </a:fontRef>
          </p:style>
        </p:cxnSp>
        <p:cxnSp>
          <p:nvCxnSpPr>
            <p:cNvPr id="30" name="Прямая со стрелкой 29"/>
            <p:cNvCxnSpPr/>
            <p:nvPr/>
          </p:nvCxnSpPr>
          <p:spPr>
            <a:xfrm flipH="1">
              <a:off x="2697049" y="3634829"/>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Прямая со стрелкой 30"/>
            <p:cNvCxnSpPr/>
            <p:nvPr/>
          </p:nvCxnSpPr>
          <p:spPr>
            <a:xfrm flipH="1">
              <a:off x="4800859" y="3618928"/>
              <a:ext cx="0" cy="3246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Прямая со стрелкой 31"/>
            <p:cNvCxnSpPr/>
            <p:nvPr/>
          </p:nvCxnSpPr>
          <p:spPr>
            <a:xfrm flipH="1">
              <a:off x="777154" y="3581824"/>
              <a:ext cx="0" cy="3591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3" name="Прямоугольник 32"/>
            <p:cNvSpPr/>
            <p:nvPr/>
          </p:nvSpPr>
          <p:spPr>
            <a:xfrm>
              <a:off x="98686" y="3740840"/>
              <a:ext cx="5403068" cy="1082630"/>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dirty="0">
                <a:solidFill>
                  <a:schemeClr val="bg1"/>
                </a:solidFill>
                <a:latin typeface="Times New Roman" panose="02020603050405020304" pitchFamily="18" charset="0"/>
                <a:cs typeface="Times New Roman" panose="02020603050405020304" pitchFamily="18" charset="0"/>
              </a:endParaRPr>
            </a:p>
          </p:txBody>
        </p:sp>
        <p:sp>
          <p:nvSpPr>
            <p:cNvPr id="34" name="Прямоугольник 33"/>
            <p:cNvSpPr/>
            <p:nvPr/>
          </p:nvSpPr>
          <p:spPr>
            <a:xfrm>
              <a:off x="0" y="2552199"/>
              <a:ext cx="5646420" cy="2423661"/>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a:solidFill>
                  <a:schemeClr val="bg1"/>
                </a:solidFill>
                <a:latin typeface="Times New Roman" panose="02020603050405020304" pitchFamily="18" charset="0"/>
                <a:cs typeface="Times New Roman" panose="02020603050405020304" pitchFamily="18" charset="0"/>
              </a:endParaRPr>
            </a:p>
          </p:txBody>
        </p:sp>
        <p:sp>
          <p:nvSpPr>
            <p:cNvPr id="35" name="Прямоугольник 34"/>
            <p:cNvSpPr/>
            <p:nvPr/>
          </p:nvSpPr>
          <p:spPr>
            <a:xfrm>
              <a:off x="0" y="1637860"/>
              <a:ext cx="3070486" cy="914339"/>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a:solidFill>
                  <a:schemeClr val="bg1"/>
                </a:solidFill>
                <a:latin typeface="Times New Roman" panose="02020603050405020304" pitchFamily="18" charset="0"/>
                <a:cs typeface="Times New Roman" panose="02020603050405020304" pitchFamily="18" charset="0"/>
              </a:endParaRPr>
            </a:p>
          </p:txBody>
        </p:sp>
        <p:sp>
          <p:nvSpPr>
            <p:cNvPr id="17443" name="Надпись 36"/>
            <p:cNvSpPr txBox="1">
              <a:spLocks noChangeArrowheads="1"/>
            </p:cNvSpPr>
            <p:nvPr/>
          </p:nvSpPr>
          <p:spPr bwMode="auto">
            <a:xfrm>
              <a:off x="152400" y="1623060"/>
              <a:ext cx="967740"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a:t>
              </a:r>
              <a:endPar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8435" name="Прямоугольник 1"/>
          <p:cNvSpPr>
            <a:spLocks noChangeArrowheads="1"/>
          </p:cNvSpPr>
          <p:nvPr/>
        </p:nvSpPr>
        <p:spPr bwMode="auto">
          <a:xfrm>
            <a:off x="0" y="1285875"/>
            <a:ext cx="9144000"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загальному випадку до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складу комплексу технічних засобів забезпечення безпеки об'єкта</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входять:</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охоронної сигналізації (ТЗОС);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спостереження (ТЗС);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система контролю доступу (СКД), в літературі застосовуються також поняття-синоніми - система управління доступом (СУД) і система контролю і управління доступом (СКУД);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пожежної сигналізації (питання пожежної безпеки тут не розглядаються);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виявлення диверсійно-терористичних засобів та технічні засоби виявлення (запобігання) витоку інформації. </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9459" name="Прямоугольник 1"/>
          <p:cNvSpPr>
            <a:spLocks noChangeArrowheads="1"/>
          </p:cNvSpPr>
          <p:nvPr/>
        </p:nvSpPr>
        <p:spPr bwMode="auto">
          <a:xfrm>
            <a:off x="0" y="1289050"/>
            <a:ext cx="9144000"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До складу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ТЗОС</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входять: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засоби виявлення (ЗВ);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система збору, обробки, відображення та документування інформації (СЗОІ);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допоміжні пристрої (ДП) - системи електроживлення, охоронного освітлення, оповіщення і т.д.</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0483" name="Прямоугольник 1"/>
          <p:cNvSpPr>
            <a:spLocks noChangeArrowheads="1"/>
          </p:cNvSpPr>
          <p:nvPr/>
        </p:nvSpPr>
        <p:spPr bwMode="auto">
          <a:xfrm>
            <a:off x="0" y="908050"/>
            <a:ext cx="9144000" cy="551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вирішення завдань і проблем вибору структури і складу комплексу технічних засобів охорони необхідно, по-перше, проаналізувати можливі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варіанти дій зловмисника</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Далі, для визначеності, будемо застосовувати термін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"порушник"</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маючи на увазі кого завгодно, несанкціонованим чином проникаючого на охоронювану територію і в його приміщення, а саме: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випадкову, не маючу певної мети, людину;</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злодія;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грабіжника;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терориста або групу людей, що вторгаються зі злочинною метою. 	Виходячи з аналізу можливих дій порушника, складаються варіанти його моделей, які і приймаються за основний фактор вибору тактики захисту об'єкта. По-друге, більш поглиблений або менш поглиблений облік параметрів моделей порушників здійснюється, виходячи із значущості, цінності, важливості об'єкта, тобто необхідної категорії його захисту (безпеки).</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1507" name="Прямоугольник 2"/>
          <p:cNvSpPr>
            <a:spLocks noChangeArrowheads="1"/>
          </p:cNvSpPr>
          <p:nvPr/>
        </p:nvSpPr>
        <p:spPr bwMode="auto">
          <a:xfrm>
            <a:off x="107950" y="692150"/>
            <a:ext cx="8928100" cy="640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Важливий вплив на оцінку параметрів порушника надають його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стартові позиції</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Умовно їх можна розділити на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чотири</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групи:</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порушник не має доступу на територію об'єкта і, відповідно, долає всі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рубіжі</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охорони;</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має доступ на об'єкт, але не має доступу до режимної зони;</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має доступ на об'єкт і режимну зону, але не має доступу до конкретних охоронюваних відомостей або матеріальним цінностям;</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має доступ на об'єкт, до режимної зони і до конкретних охоронюваних відомостей або матеріальних цінностей.</a:t>
            </a:r>
          </a:p>
          <a:p>
            <a:pPr algn="just"/>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Очевидно, що для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першої групи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ймовірність виявлення і складність проникнення на об'єкт для скоєння протиправних діянь в основному визначається КТЗО, а для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четвертої</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рівнем всієї системи забезпечення безпеки, включаючи і стан режимної та кадрової роботи, проведеної на об'єкті.</a:t>
            </a:r>
          </a:p>
          <a:p>
            <a:pPr algn="just"/>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grpSp>
        <p:nvGrpSpPr>
          <p:cNvPr id="22531" name="Группа 3"/>
          <p:cNvGrpSpPr>
            <a:grpSpLocks/>
          </p:cNvGrpSpPr>
          <p:nvPr/>
        </p:nvGrpSpPr>
        <p:grpSpPr bwMode="auto">
          <a:xfrm>
            <a:off x="323850" y="1311275"/>
            <a:ext cx="8135938" cy="4133850"/>
            <a:chOff x="0" y="0"/>
            <a:chExt cx="6156960" cy="2362200"/>
          </a:xfrm>
        </p:grpSpPr>
        <p:sp>
          <p:nvSpPr>
            <p:cNvPr id="22533" name="Надпись 38"/>
            <p:cNvSpPr txBox="1">
              <a:spLocks noChangeArrowheads="1"/>
            </p:cNvSpPr>
            <p:nvPr/>
          </p:nvSpPr>
          <p:spPr bwMode="auto">
            <a:xfrm>
              <a:off x="0" y="1866900"/>
              <a:ext cx="153924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Оператор КТЗО</a:t>
              </a:r>
            </a:p>
          </p:txBody>
        </p:sp>
        <p:sp>
          <p:nvSpPr>
            <p:cNvPr id="22534" name="Надпись 39"/>
            <p:cNvSpPr txBox="1">
              <a:spLocks noChangeArrowheads="1"/>
            </p:cNvSpPr>
            <p:nvPr/>
          </p:nvSpPr>
          <p:spPr bwMode="auto">
            <a:xfrm>
              <a:off x="0" y="274320"/>
              <a:ext cx="150876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Порушник</a:t>
              </a:r>
            </a:p>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22535" name="Надпись 40"/>
            <p:cNvSpPr txBox="1">
              <a:spLocks noChangeArrowheads="1"/>
            </p:cNvSpPr>
            <p:nvPr/>
          </p:nvSpPr>
          <p:spPr bwMode="auto">
            <a:xfrm>
              <a:off x="1851660" y="106680"/>
              <a:ext cx="1432560" cy="86868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Блок формування корисного сигналу</a:t>
              </a:r>
            </a:p>
          </p:txBody>
        </p:sp>
        <p:sp>
          <p:nvSpPr>
            <p:cNvPr id="22536" name="Надпись 41"/>
            <p:cNvSpPr txBox="1">
              <a:spLocks noChangeArrowheads="1"/>
            </p:cNvSpPr>
            <p:nvPr/>
          </p:nvSpPr>
          <p:spPr bwMode="auto">
            <a:xfrm>
              <a:off x="3352800" y="129540"/>
              <a:ext cx="1089660" cy="86106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Блок обробки</a:t>
              </a:r>
            </a:p>
          </p:txBody>
        </p:sp>
        <p:sp>
          <p:nvSpPr>
            <p:cNvPr id="22537" name="Надпись 42"/>
            <p:cNvSpPr txBox="1">
              <a:spLocks noChangeArrowheads="1"/>
            </p:cNvSpPr>
            <p:nvPr/>
          </p:nvSpPr>
          <p:spPr bwMode="auto">
            <a:xfrm>
              <a:off x="4975860" y="251460"/>
              <a:ext cx="1181100" cy="4724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Лінія зв’язку</a:t>
              </a:r>
            </a:p>
          </p:txBody>
        </p:sp>
        <p:sp>
          <p:nvSpPr>
            <p:cNvPr id="22538" name="Надпись 43"/>
            <p:cNvSpPr txBox="1">
              <a:spLocks noChangeArrowheads="1"/>
            </p:cNvSpPr>
            <p:nvPr/>
          </p:nvSpPr>
          <p:spPr bwMode="auto">
            <a:xfrm>
              <a:off x="4975860" y="1798320"/>
              <a:ext cx="1181100" cy="4724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Засоби відображення</a:t>
              </a:r>
            </a:p>
          </p:txBody>
        </p:sp>
        <p:sp>
          <p:nvSpPr>
            <p:cNvPr id="11" name="Прямоугольник 10"/>
            <p:cNvSpPr/>
            <p:nvPr/>
          </p:nvSpPr>
          <p:spPr>
            <a:xfrm>
              <a:off x="1775607" y="0"/>
              <a:ext cx="2796761" cy="1745343"/>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600">
                <a:solidFill>
                  <a:schemeClr val="bg1"/>
                </a:solidFill>
                <a:latin typeface="Times New Roman" panose="02020603050405020304" pitchFamily="18" charset="0"/>
                <a:cs typeface="Times New Roman" panose="02020603050405020304" pitchFamily="18" charset="0"/>
              </a:endParaRPr>
            </a:p>
          </p:txBody>
        </p:sp>
        <p:cxnSp>
          <p:nvCxnSpPr>
            <p:cNvPr id="12" name="Прямая со стрелкой 11"/>
            <p:cNvCxnSpPr/>
            <p:nvPr/>
          </p:nvCxnSpPr>
          <p:spPr>
            <a:xfrm>
              <a:off x="5509428" y="716643"/>
              <a:ext cx="0" cy="1066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p:nvPr/>
          </p:nvCxnSpPr>
          <p:spPr>
            <a:xfrm flipV="1">
              <a:off x="1516114" y="533400"/>
              <a:ext cx="25228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Прямая со стрелкой 13"/>
            <p:cNvCxnSpPr/>
            <p:nvPr/>
          </p:nvCxnSpPr>
          <p:spPr>
            <a:xfrm flipV="1">
              <a:off x="4563959" y="517979"/>
              <a:ext cx="3964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flipH="1">
              <a:off x="1538940" y="2057400"/>
              <a:ext cx="3444293" cy="453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544" name="Надпись 49"/>
            <p:cNvSpPr txBox="1">
              <a:spLocks noChangeArrowheads="1"/>
            </p:cNvSpPr>
            <p:nvPr/>
          </p:nvSpPr>
          <p:spPr bwMode="auto">
            <a:xfrm>
              <a:off x="1859280" y="106680"/>
              <a:ext cx="457200" cy="25146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a:t>
              </a:r>
              <a:endPar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22532" name="Прямоугольник 1"/>
          <p:cNvSpPr>
            <a:spLocks noChangeArrowheads="1"/>
          </p:cNvSpPr>
          <p:nvPr/>
        </p:nvSpPr>
        <p:spPr bwMode="auto">
          <a:xfrm>
            <a:off x="684213" y="5651500"/>
            <a:ext cx="820896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Структурна схема передачі інформації про наявність порушника</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3555" name="Прямоугольник 2"/>
          <p:cNvSpPr>
            <a:spLocks noChangeArrowheads="1"/>
          </p:cNvSpPr>
          <p:nvPr/>
        </p:nvSpPr>
        <p:spPr bwMode="auto">
          <a:xfrm>
            <a:off x="107950" y="981075"/>
            <a:ext cx="8856663"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Ймовірність знешкодження (виявлення і затримання) по-порушника силами фізичної охорони істотно залежить від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характеристик</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ТЗОС. </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endParaRPr lang="uk-UA" altLang="uk-UA" sz="22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endParaRPr lang="uk-UA" altLang="uk-UA" dirty="0"/>
          </a:p>
        </p:txBody>
      </p:sp>
      <p:sp>
        <p:nvSpPr>
          <p:cNvPr id="2" name="Прямоугольник 1"/>
          <p:cNvSpPr/>
          <p:nvPr/>
        </p:nvSpPr>
        <p:spPr>
          <a:xfrm>
            <a:off x="539552" y="3212976"/>
            <a:ext cx="3456384" cy="2232248"/>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altLang="uk-UA" sz="18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rPr>
              <a:t>Перша фаза - виявлення порушника - визначається імовірністю виявлення порушника ТЗОС, періодом напрацювання на відмову і часом відновлення ТЗОС;</a:t>
            </a:r>
            <a:endParaRPr lang="uk-UA" altLang="uk-UA" sz="18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p:txBody>
      </p:sp>
      <p:sp>
        <p:nvSpPr>
          <p:cNvPr id="5" name="Прямоугольник 4"/>
          <p:cNvSpPr/>
          <p:nvPr/>
        </p:nvSpPr>
        <p:spPr>
          <a:xfrm>
            <a:off x="5076056" y="3212976"/>
            <a:ext cx="3456384" cy="2232248"/>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altLang="uk-UA" sz="1800"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rPr>
              <a:t>друга фаза - затримання порушника - залежить від часу виявлення порушника технічними засобами охоронної сигналізації з моменту його появи на об'єкті та періоду напрацювання на помилкове спрацьовування</a:t>
            </a:r>
            <a:r>
              <a:rPr lang="uk-UA" altLang="uk-UA" dirty="0" smtClean="0">
                <a:solidFill>
                  <a:schemeClr val="bg1"/>
                </a:solidFill>
                <a:latin typeface="Times New Roman" panose="02020603050405020304" pitchFamily="18" charset="0"/>
                <a:ea typeface="Calibri" panose="020F0502020204030204" pitchFamily="34" charset="0"/>
                <a:cs typeface="Calibri" panose="020F0502020204030204" pitchFamily="34" charset="0"/>
              </a:rPr>
              <a:t>.</a:t>
            </a:r>
            <a:r>
              <a:rPr lang="uk-UA" altLang="uk-UA" dirty="0" smtClean="0">
                <a:latin typeface="Times New Roman" panose="02020603050405020304" pitchFamily="18" charset="0"/>
                <a:ea typeface="Calibri" panose="020F0502020204030204" pitchFamily="34" charset="0"/>
                <a:cs typeface="Calibri" panose="020F0502020204030204" pitchFamily="34" charset="0"/>
              </a:rPr>
              <a:t> </a:t>
            </a:r>
            <a:endParaRPr lang="uk-UA" altLang="uk-U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4579" name="Прямоугольник 2"/>
          <p:cNvSpPr>
            <a:spLocks noChangeArrowheads="1"/>
          </p:cNvSpPr>
          <p:nvPr/>
        </p:nvSpPr>
        <p:spPr bwMode="auto">
          <a:xfrm>
            <a:off x="107950" y="981075"/>
            <a:ext cx="8856663"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Вимоги до проекту обладнання об'єкта ТЗОС породжуються можливими діями порушника. </a:t>
            </a:r>
          </a:p>
          <a:p>
            <a:pPr algn="just"/>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	1.</a:t>
            </a:r>
            <a:r>
              <a:rPr lang="uk-UA" altLang="uk-UA" sz="2200">
                <a:solidFill>
                  <a:schemeClr val="bg1"/>
                </a:solidFill>
                <a:latin typeface="Times New Roman" panose="02020603050405020304" pitchFamily="18" charset="0"/>
                <a:cs typeface="Times New Roman" panose="02020603050405020304" pitchFamily="18" charset="0"/>
              </a:rPr>
              <a:t>Можливість порушника знайти маршрут, не блокований ЗВ, повинна бути виключена. Для запобігання проходу порушника повинні бути блоковані всі можливі маршрути руху порушника. Стан фізичних перешкод (інженерних споруд), що мають велику стійкість і в зв'язку з цим не блокованих ЗВ, має періодично контролюватися патрулями з особового складу охорони (обхідно-дозорної служби) або - з використанням телевізійних засобів спостереження. </a:t>
            </a:r>
          </a:p>
          <a:p>
            <a:pPr algn="just"/>
            <a:r>
              <a:rPr lang="uk-UA" altLang="uk-UA" sz="2200">
                <a:solidFill>
                  <a:schemeClr val="bg1"/>
                </a:solidFill>
                <a:latin typeface="Times New Roman" panose="02020603050405020304" pitchFamily="18" charset="0"/>
                <a:cs typeface="Times New Roman" panose="02020603050405020304" pitchFamily="18" charset="0"/>
              </a:rPr>
              <a:t>	</a:t>
            </a:r>
            <a:r>
              <a:rPr lang="uk-UA" altLang="uk-UA" sz="2200" b="1">
                <a:solidFill>
                  <a:schemeClr val="bg1"/>
                </a:solidFill>
                <a:latin typeface="Times New Roman" panose="02020603050405020304" pitchFamily="18" charset="0"/>
                <a:cs typeface="Times New Roman" panose="02020603050405020304" pitchFamily="18" charset="0"/>
              </a:rPr>
              <a:t>2.</a:t>
            </a:r>
            <a:r>
              <a:rPr lang="uk-UA" altLang="uk-UA" sz="2200">
                <a:solidFill>
                  <a:schemeClr val="bg1"/>
                </a:solidFill>
                <a:latin typeface="Times New Roman" panose="02020603050405020304" pitchFamily="18" charset="0"/>
                <a:cs typeface="Times New Roman" panose="02020603050405020304" pitchFamily="18" charset="0"/>
              </a:rPr>
              <a:t>Для збільшення ймовірності виявлення підготовленого і технічно оснащеного порушника комплексом технічних засобів охорони об'єкта можуть організовуватися повністю скритні (масковані) рубіжі охорони. </a:t>
            </a:r>
          </a:p>
          <a:p>
            <a:pPr algn="just"/>
            <a:endPar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5603" name="Прямоугольник 4"/>
          <p:cNvSpPr>
            <a:spLocks noChangeArrowheads="1"/>
          </p:cNvSpPr>
          <p:nvPr/>
        </p:nvSpPr>
        <p:spPr bwMode="auto">
          <a:xfrm>
            <a:off x="107950" y="1152525"/>
            <a:ext cx="8856663"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 метою підвищення стійкості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рубіжів</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охорони до подолання вони повинні обладнуватися ЗВ, що працюють за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різними фізичними принципами дії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(радіохвильові, ІЧ, сейсмічні й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 також повинна бути реалізована функція дистанційного контролю. Комбінування даних ЗВ має здійснюватися за схемою М з N (наприклад, при М = 2, N = 3, якщо спрацювали не менше двох з трьох встановлених ЗВ, то приймається рішення про видачу сигналу "Тривога"). Числа М і N визначаються в ході проектування КТЗО індивідуально для кожного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рубежу</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охорони об'єкта. </a:t>
            </a:r>
            <a:endParaRPr lang="uk-UA" altLang="uk-UA" sz="2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0"/>
            <a:ext cx="8712200" cy="7100888"/>
          </a:xfrm>
        </p:spPr>
        <p:txBody>
          <a:bodyPr/>
          <a:lstStyle/>
          <a:p>
            <a:pPr marL="539750" marR="0" indent="-539750" algn="ctr" defTabSz="179388" eaLnBrk="1" hangingPunct="1"/>
            <a:endParaRPr lang="uk-UA" altLang="uk-UA" sz="3500" b="1" i="1"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r>
              <a:rPr lang="ru-RU" altLang="uk-UA" sz="2200" smtClean="0">
                <a:solidFill>
                  <a:schemeClr val="bg1"/>
                </a:solidFill>
                <a:latin typeface="Times New Roman" panose="02020603050405020304" pitchFamily="18" charset="0"/>
                <a:cs typeface="Times New Roman" panose="02020603050405020304" pitchFamily="18" charset="0"/>
              </a:rPr>
              <a:t>1.Магауенов Р. Г. М12 Системы охранной сигнализации: основы теории и принципы построения: Учебное пособие. - М.: Горячая линия -Телеком, 2004. -367 с: ил.</a:t>
            </a:r>
          </a:p>
          <a:p>
            <a:pPr marL="539750" marR="0" indent="-539750" algn="just" defTabSz="179388"/>
            <a:r>
              <a:rPr lang="ru-RU" altLang="uk-UA" sz="2200" smtClean="0">
                <a:solidFill>
                  <a:schemeClr val="bg1"/>
                </a:solidFill>
                <a:latin typeface="Times New Roman" panose="02020603050405020304" pitchFamily="18" charset="0"/>
                <a:cs typeface="Times New Roman" panose="02020603050405020304" pitchFamily="18" charset="0"/>
              </a:rPr>
              <a:t>2.Синилов В. Г. Системы охранной, пожарной и охрапно-пожарной сигнализации : учебник для нач. проф. образования / В. Г. Синилов. — 5-е изд., перераб. и доп. — М. : Издательский центр «Академия», 2010. — 512 с.</a:t>
            </a:r>
          </a:p>
          <a:p>
            <a:pPr marL="539750" marR="0" indent="-539750" algn="just" defTabSz="179388"/>
            <a:r>
              <a:rPr lang="ru-RU" altLang="uk-UA" sz="2200" smtClean="0">
                <a:solidFill>
                  <a:schemeClr val="bg1"/>
                </a:solidFill>
                <a:latin typeface="Times New Roman" panose="02020603050405020304" pitchFamily="18" charset="0"/>
                <a:cs typeface="Times New Roman" panose="02020603050405020304" pitchFamily="18" charset="0"/>
              </a:rPr>
              <a:t>3.Ворона В. А., Тихонов В. А. Технические средства наблюдения в охране объектов. - М.: Горячая линия-Телеком, 2011. - 184 с: ил.</a:t>
            </a:r>
          </a:p>
          <a:p>
            <a:pPr marL="539750" marR="0" indent="-539750" algn="just" defTabSz="179388" eaLnBrk="1" hangingPunct="1">
              <a:lnSpc>
                <a:spcPct val="90000"/>
              </a:lnSpc>
            </a:pPr>
            <a:endParaRPr lang="ru-RU" altLang="uk-UA" sz="2200" b="1" smtClean="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6627" name="Прямоугольник 3"/>
          <p:cNvSpPr>
            <a:spLocks noChangeArrowheads="1"/>
          </p:cNvSpPr>
          <p:nvPr/>
        </p:nvSpPr>
        <p:spPr bwMode="auto">
          <a:xfrm>
            <a:off x="0" y="908050"/>
            <a:ext cx="9144000"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4.</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Для запобігання обходу порушником кордону охорони шляхом використання хитрих способів пересування необхідно встановлювати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кілька ЗВ</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як правило, різних фізичних принципів дії, розрахованих на блокування ділянки при різних способах пересування порушника.</a:t>
            </a:r>
          </a:p>
          <a:p>
            <a:pPr algn="just"/>
            <a:r>
              <a:rPr lang="uk-UA" altLang="uk-UA" sz="2200" dirty="0">
                <a:solidFill>
                  <a:schemeClr val="bg1"/>
                </a:solidFill>
                <a:latin typeface="Times New Roman" panose="02020603050405020304" pitchFamily="18" charset="0"/>
              </a:rPr>
              <a:t>	</a:t>
            </a:r>
            <a:r>
              <a:rPr lang="uk-UA" altLang="uk-UA" sz="2200" b="1" dirty="0">
                <a:solidFill>
                  <a:schemeClr val="bg1"/>
                </a:solidFill>
                <a:latin typeface="Times New Roman" panose="02020603050405020304" pitchFamily="18" charset="0"/>
              </a:rPr>
              <a:t>5.</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Для запобігання можливості імітації роботи ЗВ порушником сполучні лінії системи збору, обробки, відображення та документування інформації (СЗОІ) повинні мати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фізичний і сигналізаційний захист </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комутаційних шаф, коробок і </a:t>
            </a:r>
            <a:r>
              <a:rPr lang="uk-UA" altLang="uk-UA" sz="2200"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т.п</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Розрізняють три типи апаратно-програмної реалізації СЗОІ:</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I тип - з низькою стійкістю до обходу;</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II тип - з середньою стійкістю до обходу;</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III тип - з високою стійкістю до обходу.</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7651" name="Прямоугольник 1"/>
          <p:cNvSpPr>
            <a:spLocks noChangeArrowheads="1"/>
          </p:cNvSpPr>
          <p:nvPr/>
        </p:nvSpPr>
        <p:spPr bwMode="auto">
          <a:xfrm>
            <a:off x="0" y="547688"/>
            <a:ext cx="9144000" cy="720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Під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низькою стійкістю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СЗОІ до обходу розуміють таку організацію опитування ЗВ в АСО, при якій при знятті ділянки (ЗВ) з охорони, стан сполучної лінії і датчика розкриття ЗВ з боку АСО не контролюються (відсутній режим "деблокування").</a:t>
            </a:r>
          </a:p>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Під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середньою стійкістю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розуміють таку організацію опитування ЗВ в АСО, при якій при знятті ділянки (ЗВ) з охорони, стан сполучної лінії і датчика розкриття ЗВ залишаються під контролем АСО (мається режим "деблокування").</a:t>
            </a:r>
          </a:p>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Під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високою стійкістю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розуміють організацію опитування ЗВ, аналогічну середньої, але повідомлення шифруються з використанням коду, гарантована стійкість якого до обходу (дешифрування) становить десятки тисяч годин.</a:t>
            </a:r>
          </a:p>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Для запобігання подолання ТЗО шляхом здійснення впливу на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оператора системи охорони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або використання його негативних якостей СЗОІ повинна мати режим документування та ієрархічну систему управління, тобто оператор не повинен мати повного контролю над СЗОІ, необхідного лише при її налаштування, а в системі охорони великих об'єктів оператор не повинен мати і можливість зняття (постановки) деяких ділянок охорони.</a:t>
            </a:r>
          </a:p>
          <a:p>
            <a:pPr algn="just"/>
            <a:endPar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8675" name="Прямоугольник 2"/>
          <p:cNvSpPr>
            <a:spLocks noChangeArrowheads="1"/>
          </p:cNvSpPr>
          <p:nvPr/>
        </p:nvSpPr>
        <p:spPr bwMode="auto">
          <a:xfrm>
            <a:off x="0" y="1790700"/>
            <a:ext cx="9144000"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того, щоб оперативно знайти вихід з ладу складових частин КТЗО, у тому числі й у разі навмисних дій (саботажу), застосовується дистанційний контроль (автоматизований або автоматичний), що забезпечує перевірку працездатності ЗВ, сполучної лінії і приймальної апаратури СЗОІ, а також підвищуючий стійкість ТЗОС до обходу з'єднувальних ліній та імітації роботи ЗВ.</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29699" name="Прямоугольник 2"/>
          <p:cNvSpPr>
            <a:spLocks noChangeArrowheads="1"/>
          </p:cNvSpPr>
          <p:nvPr/>
        </p:nvSpPr>
        <p:spPr bwMode="auto">
          <a:xfrm>
            <a:off x="0" y="3074988"/>
            <a:ext cx="90360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3600">
                <a:solidFill>
                  <a:srgbClr val="002060"/>
                </a:solidFill>
                <a:latin typeface="Times New Roman" panose="02020603050405020304" pitchFamily="18" charset="0"/>
                <a:cs typeface="Times New Roman" panose="02020603050405020304" pitchFamily="18" charset="0"/>
              </a:rPr>
              <a:t>Питання2. </a:t>
            </a:r>
            <a:r>
              <a:rPr lang="uk-UA" altLang="uk-UA" sz="3600" b="1">
                <a:solidFill>
                  <a:srgbClr val="002060"/>
                </a:solidFill>
                <a:latin typeface="Times New Roman" panose="02020603050405020304" pitchFamily="18" charset="0"/>
                <a:cs typeface="Times New Roman" panose="02020603050405020304" pitchFamily="18" charset="0"/>
              </a:rPr>
              <a:t>Системний підхід - основа методології розробки концепції комплексного забезпечення безпеки об'єктів охорони</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0723" name="Прямоугольник 1"/>
          <p:cNvSpPr>
            <a:spLocks noChangeArrowheads="1"/>
          </p:cNvSpPr>
          <p:nvPr/>
        </p:nvSpPr>
        <p:spPr bwMode="auto">
          <a:xfrm>
            <a:off x="0" y="765175"/>
            <a:ext cx="9144000"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200" b="1" u="sng">
                <a:solidFill>
                  <a:schemeClr val="bg1"/>
                </a:solidFill>
                <a:latin typeface="Times New Roman" panose="02020603050405020304" pitchFamily="18" charset="0"/>
                <a:ea typeface="Calibri" panose="020F0502020204030204" pitchFamily="34" charset="0"/>
                <a:cs typeface="Calibri" panose="020F0502020204030204" pitchFamily="34" charset="0"/>
              </a:rPr>
              <a:t>Завдання щодо створення систем захисту об'єктів </a:t>
            </a:r>
          </a:p>
          <a:p>
            <a:pPr algn="just"/>
            <a:r>
              <a:rPr lang="uk-UA" altLang="uk-UA" sz="2200">
                <a:solidFill>
                  <a:schemeClr val="bg1"/>
                </a:solidFill>
                <a:latin typeface="Times New Roman" panose="02020603050405020304" pitchFamily="18" charset="0"/>
                <a:cs typeface="Times New Roman" panose="02020603050405020304" pitchFamily="18" charset="0"/>
              </a:rPr>
              <a:t>	1. </a:t>
            </a:r>
            <a:r>
              <a:rPr lang="uk-UA" altLang="uk-UA" sz="2200" b="1">
                <a:solidFill>
                  <a:schemeClr val="bg1"/>
                </a:solidFill>
                <a:latin typeface="Times New Roman" panose="02020603050405020304" pitchFamily="18" charset="0"/>
                <a:cs typeface="Times New Roman" panose="02020603050405020304" pitchFamily="18" charset="0"/>
              </a:rPr>
              <a:t>Визначення стратегії комплексної безпеки.</a:t>
            </a:r>
          </a:p>
          <a:p>
            <a:pPr algn="just"/>
            <a:r>
              <a:rPr lang="uk-UA" altLang="uk-UA" sz="2200">
                <a:solidFill>
                  <a:schemeClr val="bg1"/>
                </a:solidFill>
                <a:latin typeface="Times New Roman" panose="02020603050405020304" pitchFamily="18" charset="0"/>
                <a:cs typeface="Times New Roman" panose="02020603050405020304" pitchFamily="18" charset="0"/>
              </a:rPr>
              <a:t>	Тут вирішуються проблеми класифікації, систематизації і диференціації загроз; визначаються структура і завдання служб безпеки; розробляються (визначаються) нормативно-правові документи, що регламентують з позицій юриспруденції діяльність служб безпеки (СБ); на основі аналізу ресурсів, техніко-економічних показників і соціальних аспектів безпеки розробляються плани заходів щодо забезпечення безпеки об'єктів.</a:t>
            </a:r>
          </a:p>
          <a:p>
            <a:pPr algn="just"/>
            <a:r>
              <a:rPr lang="uk-UA" altLang="uk-UA" sz="2200">
                <a:solidFill>
                  <a:schemeClr val="bg1"/>
                </a:solidFill>
              </a:rPr>
              <a:t>	</a:t>
            </a:r>
            <a:r>
              <a:rPr lang="uk-UA" altLang="uk-UA" sz="2200">
                <a:solidFill>
                  <a:schemeClr val="bg1"/>
                </a:solidFill>
                <a:latin typeface="Times New Roman" panose="02020603050405020304" pitchFamily="18" charset="0"/>
                <a:cs typeface="Times New Roman" panose="02020603050405020304" pitchFamily="18" charset="0"/>
              </a:rPr>
              <a:t>2. </a:t>
            </a:r>
            <a:r>
              <a:rPr lang="uk-UA" altLang="uk-UA" sz="2200" b="1">
                <a:solidFill>
                  <a:schemeClr val="bg1"/>
                </a:solidFill>
                <a:latin typeface="Times New Roman" panose="02020603050405020304" pitchFamily="18" charset="0"/>
                <a:cs typeface="Times New Roman" panose="02020603050405020304" pitchFamily="18" charset="0"/>
              </a:rPr>
              <a:t>Забезпечення безпеки від фізичного проникнення на територію і в приміщення об'єкта.</a:t>
            </a:r>
          </a:p>
          <a:p>
            <a:pPr algn="just"/>
            <a:r>
              <a:rPr lang="uk-UA" altLang="uk-UA" sz="2200">
                <a:solidFill>
                  <a:schemeClr val="bg1"/>
                </a:solidFill>
                <a:latin typeface="Times New Roman" panose="02020603050405020304" pitchFamily="18" charset="0"/>
                <a:cs typeface="Times New Roman" panose="02020603050405020304" pitchFamily="18" charset="0"/>
              </a:rPr>
              <a:t>	На основі аналізу доступності об'єкту моделюються стратегія і тактика поведінки потенційного порушника (по всіх можливих моделях порушників); диференціюються зони безпеки; на основі визначення ключових життєво важливих центрів об'єктів розробляються принципи та схеми обладнання технічними засобами охоронної сигналізації та телевізійного спостереження. Відповідно, на основі розрахунку тактико-технічних вимог вибирається склад і номенклатура технічних засобів.</a:t>
            </a:r>
          </a:p>
          <a:p>
            <a:pPr algn="just"/>
            <a:endParaRPr lang="uk-UA" altLang="uk-UA" sz="220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1747" name="Прямоугольник 2"/>
          <p:cNvSpPr>
            <a:spLocks noChangeArrowheads="1"/>
          </p:cNvSpPr>
          <p:nvPr/>
        </p:nvSpPr>
        <p:spPr bwMode="auto">
          <a:xfrm>
            <a:off x="0" y="798513"/>
            <a:ext cx="9144000" cy="551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3.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інформації.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Рішення завдань цього блоку забезпечується спеціальними методами захисту. На основі розробки принципів перевірки, класифікації джерел інформації і каналів її витоку розробляються концептуальні моделі захисту від витоку інформації, проводяться їх оцінки на предмет ефективності пропонованих цими моделями рішень. Тут вирішується широка гамма задач розробки методів захисту по всіх можливих каналах витоку (мовний, візуальний, вібро-акустичний, електромагнітний, провідний, за рахунок паразитних зв'язків та наведень та ін.) Розробляється нормативна база щодо захисту від витоку інформації. На основі моделювання можливих способів прийому інформації потенційним порушником за межами приміщень за допомогою застосування спрямованих мікрофонів, лазерних засобів і т.п. виробляються методи пасивного та активного захисту.</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2771" name="Прямоугольник 1"/>
          <p:cNvSpPr>
            <a:spLocks noChangeArrowheads="1"/>
          </p:cNvSpPr>
          <p:nvPr/>
        </p:nvSpPr>
        <p:spPr bwMode="auto">
          <a:xfrm>
            <a:off x="107950" y="685800"/>
            <a:ext cx="8964613"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4.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від прогнозованих до застосування засобів негласного контролю.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Ці завдання орієнтовані на модель порушника - співробітника установи, або на проведення контррозвідувальних заходів, якщо за оперативними каналами отримано інформацію про зацікавленість, яку проявили організовані злочинні формування до даного об'єкта. Тут вирішується ряд специфічних завдань від вибору і установки засобів негласного контролю до вибору організаційно-режимних заходів захисту від негласного контролю з боку потенційного порушника. Велика увага тут приділяється технічним засобам дефектоскопії, автоматизації засобів контролю трактів передачі інформації, аналізу системи демаскуючих ознак і ряду інших.</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3795" name="Прямоугольник 2"/>
          <p:cNvSpPr>
            <a:spLocks noChangeArrowheads="1"/>
          </p:cNvSpPr>
          <p:nvPr/>
        </p:nvSpPr>
        <p:spPr bwMode="auto">
          <a:xfrm>
            <a:off x="0" y="788988"/>
            <a:ext cx="9144000"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5.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від диверсійно-терористичних засобів (ДТЗ).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Завдання даної предметної області також вирішуються спеціальними методами захисту. На основі дослідження, класифікації та моделювання варіантів активних дій терористів, прогнозування можливих способів доставки ДТЗ на територію об'єкта, вивчення каналів управління диверсіями і технічних засобів їх здійснення (наприклад, з використанням радіо-детонаторів) вибирається апаратура виявлення ДТЗ, розробляються організаційно-технічні заходи щодо створення контрольних пунктів, постів перевірки, використання міточної техніки та ряд інших. Розробляються рекомендації по вибору техніки виявлення.</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4819" name="Прямоугольник 1"/>
          <p:cNvSpPr>
            <a:spLocks noChangeArrowheads="1"/>
          </p:cNvSpPr>
          <p:nvPr/>
        </p:nvSpPr>
        <p:spPr bwMode="auto">
          <a:xfrm>
            <a:off x="107950" y="841375"/>
            <a:ext cx="9036050"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6.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Забезпечення безпеки (захист інформації) в локальних обчислювальних мережах (ЛОМ) та ПЕОМ, тобто в автоматизованих системах обробки інформації (АСОІ).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Тут на основі аналізу моделей порушників, класифікації видів загроз та видів компрометації інформації розробляється комплексний підхід до захисту інформації в автоматизованих інформаційних системах, ЛОМ, серверах і ПЕОМ, відповідна нормативно-правова база захисту, регламентуючі документи; розробляються методи і способи програмно-апаратного захисту від несанкціонованого доступу і копіювання (НСД, НСК). Особливе місце займають розробка та впровадження спеціальних математичних і програмних методів захисту операційних систем, баз даних і серверів, методів ідентифікації користувачів і ЕОМ, паролів, ключів та антивірусних програм. На основі визначення і аналізу завдань СБ розробляються організаційні заходи захисту.</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5843" name="Прямоугольник 2"/>
          <p:cNvSpPr>
            <a:spLocks noChangeArrowheads="1"/>
          </p:cNvSpPr>
          <p:nvPr/>
        </p:nvSpPr>
        <p:spPr bwMode="auto">
          <a:xfrm>
            <a:off x="179388" y="703263"/>
            <a:ext cx="8856662" cy="654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7.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систем зв'язку.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На основі класифікації мереж зв'язку розробляються методи оптимізації зв'язку, криптографічного захисту, захисту телефонних мереж зв'язку. Поряд з вирішенням проблем стандартизації захисту, створюються спеціальні методи і способи, що забезпечують конфіденційний зв'язок.</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8.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Людський фактор в системі забезпечення безпеки.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Розглядається блок завдань, що вирішується детективною групою служби безпеки, як то: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розробка та реалізація заходів з вивчення осіб з числа персоналу та інших осіб, в діях яких містяться погрози безпеки діяльності установи за допомогою впливу на його співробітників, їх близьких і родичів;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перевірка кандидатів для прийому на роботу;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розробка та реалізація заходів щодо забезпечення "чистоти рук";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організація взаємодії та підтримання контактів з силами підтримки та / або правоохоронними органами з питань забезпечення безпеки та багато іншого. </a:t>
            </a:r>
          </a:p>
          <a:p>
            <a:pPr algn="just">
              <a:lnSpc>
                <a:spcPct val="115000"/>
              </a:lnSpc>
            </a:pPr>
            <a:endPar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just">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2200" b="1" dirty="0">
                <a:solidFill>
                  <a:srgbClr val="FF0000"/>
                </a:solidFill>
                <a:latin typeface="Times New Roman" panose="02020603050405020304" pitchFamily="18" charset="0"/>
                <a:cs typeface="Times New Roman" panose="02020603050405020304" pitchFamily="18" charset="0"/>
              </a:rPr>
              <a:t>ОСНОВНІ ПОЛОЖЕННЯ СИСТЕМНОЇ КОНЦЕПЦІЇ ЗАБЕЗПЕЧЕННЯ БЕЗПЕКИ ОБ'ЄКТІВ. </a:t>
            </a:r>
            <a:endParaRPr lang="uk-UA" sz="2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2022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8196" name="Text Box 5"/>
          <p:cNvSpPr>
            <a:spLocks noGrp="1" noChangeArrowheads="1"/>
          </p:cNvSpPr>
          <p:nvPr>
            <p:ph type="ctrTitle" idx="4294967295"/>
          </p:nvPr>
        </p:nvSpPr>
        <p:spPr>
          <a:xfrm>
            <a:off x="1042988" y="188913"/>
            <a:ext cx="7343775" cy="863600"/>
          </a:xfrm>
          <a:noFill/>
        </p:spPr>
        <p:txBody>
          <a:bodyPr/>
          <a:lstStyle/>
          <a:p>
            <a:pPr algn="ctr" defTabSz="762000"/>
            <a:r>
              <a:rPr lang="uk-UA" altLang="uk-UA" sz="2400" b="1" smtClean="0">
                <a:solidFill>
                  <a:srgbClr val="002060"/>
                </a:solidFill>
                <a:latin typeface="Times New Roman" panose="02020603050405020304" pitchFamily="18" charset="0"/>
              </a:rPr>
              <a:t>Державний університет «Житомирська політехніка»</a:t>
            </a:r>
            <a:br>
              <a:rPr lang="uk-UA" altLang="uk-UA" sz="2400" b="1" smtClean="0">
                <a:solidFill>
                  <a:srgbClr val="002060"/>
                </a:solidFill>
                <a:latin typeface="Times New Roman" panose="02020603050405020304" pitchFamily="18" charset="0"/>
              </a:rPr>
            </a:br>
            <a:r>
              <a:rPr lang="uk-UA" altLang="uk-UA" sz="2200" b="1" smtClean="0">
                <a:solidFill>
                  <a:srgbClr val="002060"/>
                </a:solidFill>
                <a:latin typeface="Times New Roman" panose="02020603050405020304" pitchFamily="18" charset="0"/>
              </a:rPr>
              <a:t>Кафедра біомедичної інженерії та телекомунікацій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6867" name="Прямоугольник 1"/>
          <p:cNvSpPr>
            <a:spLocks noChangeArrowheads="1"/>
          </p:cNvSpPr>
          <p:nvPr/>
        </p:nvSpPr>
        <p:spPr bwMode="auto">
          <a:xfrm>
            <a:off x="0" y="830263"/>
            <a:ext cx="90360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9.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Дослідження засобів вітчизняного та зарубіжного озброєння, які можуть застосовуватися для ураження об'єктів. </a:t>
            </a:r>
          </a:p>
          <a:p>
            <a:pPr algn="just">
              <a:lnSpc>
                <a:spcPct val="115000"/>
              </a:lnSpc>
            </a:pP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В даному блоці завдань мають бути розглянуті можливі способи і застосовувані організованими злочинними формуваннями (або виконавцями - одинаками) види озброєння, вибухових або інших вражаючих речовин для здійснення збройної акції.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Тут на основі аналізу тактико-технічних характеристик традиційних і нетрадиційних засобів ураження об'єктів повинна бути дана класифікація цих засобів, описані характерні ознаки їх вражаючої дії, методи і способи їх виявлення, локалізації, знешкодження або знищення, а також проведена оцінка ефективності систем охорони і оборони об'єктів .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7891" name="Прямоугольник 2"/>
          <p:cNvSpPr>
            <a:spLocks noChangeArrowheads="1"/>
          </p:cNvSpPr>
          <p:nvPr/>
        </p:nvSpPr>
        <p:spPr bwMode="auto">
          <a:xfrm>
            <a:off x="-17463" y="708025"/>
            <a:ext cx="9144001"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10.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Організація системи контролю доступу. </a:t>
            </a:r>
          </a:p>
          <a:p>
            <a:pPr algn="just"/>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Цей блок завдань спрямований на ефективну реалізацію процедур перевірки людини, що намагається відкрито ("законним чином") проникнути на територію об'єкта, в окремі його приміщення і режимні зони. Тут вирішуються завдання ідентифікації - це встановлення тотожності (впізнання особистості) за сукупністю загальних і приватних ознак і аутентифікації - це встановлення автентичності особистості </a:t>
            </a:r>
          </a:p>
          <a:p>
            <a:pPr algn="just"/>
            <a:endParaRPr lang="uk-UA" altLang="uk-UA" sz="2200">
              <a:solidFill>
                <a:schemeClr val="bg1"/>
              </a:solidFill>
              <a:latin typeface="Times New Roman" panose="02020603050405020304" pitchFamily="18" charset="0"/>
            </a:endParaRPr>
          </a:p>
          <a:p>
            <a:pPr algn="just"/>
            <a:r>
              <a:rPr lang="uk-UA" altLang="uk-UA" sz="2200">
                <a:solidFill>
                  <a:schemeClr val="bg1"/>
                </a:solidFill>
                <a:latin typeface="Times New Roman" panose="02020603050405020304" pitchFamily="18" charset="0"/>
                <a:cs typeface="Times New Roman" panose="02020603050405020304" pitchFamily="18" charset="0"/>
              </a:rPr>
              <a:t>	</a:t>
            </a:r>
            <a:r>
              <a:rPr lang="uk-UA" altLang="uk-UA" sz="2200" b="1">
                <a:solidFill>
                  <a:schemeClr val="bg1"/>
                </a:solidFill>
                <a:latin typeface="Times New Roman" panose="02020603050405020304" pitchFamily="18" charset="0"/>
                <a:cs typeface="Times New Roman" panose="02020603050405020304" pitchFamily="18" charset="0"/>
              </a:rPr>
              <a:t>Взаємопов'язане </a:t>
            </a:r>
            <a:r>
              <a:rPr lang="uk-UA" altLang="uk-UA" sz="2200">
                <a:solidFill>
                  <a:schemeClr val="bg1"/>
                </a:solidFill>
                <a:latin typeface="Times New Roman" panose="02020603050405020304" pitchFamily="18" charset="0"/>
                <a:cs typeface="Times New Roman" panose="02020603050405020304" pitchFamily="18" charset="0"/>
              </a:rPr>
              <a:t>рішення перерахованих блоків завдань системної концепції забезпечення безпеки об'єкта, в кожному з яких існують свої підходи, методи і способи вирішення, повинна забезпечити несуперечність і повноту вжитих заходів захисту. Тільки в цьому випадку можна говорити про виконання необхідних і достатніх умов у справі захисту об'єкту від підготовлених і технічно оснащених порушників. </a:t>
            </a:r>
          </a:p>
          <a:p>
            <a:pPr algn="just"/>
            <a:endParaRPr lang="uk-UA" altLang="uk-UA" sz="220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8915" name="Прямоугольник 1"/>
          <p:cNvSpPr>
            <a:spLocks noChangeArrowheads="1"/>
          </p:cNvSpPr>
          <p:nvPr/>
        </p:nvSpPr>
        <p:spPr bwMode="auto">
          <a:xfrm>
            <a:off x="107950" y="1152525"/>
            <a:ext cx="9036050" cy="395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світовій практиці вже давно використовується таке поняття як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 захисту</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під якою мається на увазі комплекс організаційних і технічних заходів, спрямованих на виявлення та протидію різним видам загроз діяльності об'єкта.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Розгляд можливих загроз проводиться за такими основними напрямками: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безпека персоналу: неефективний захист може призвести до шкоди здоров'ю або навіть загрози життю працівників;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загрози матеріальним цінностям, майну і встаткування;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безпека інформації.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9939" name="Прямоугольник 2"/>
          <p:cNvSpPr>
            <a:spLocks noChangeArrowheads="1"/>
          </p:cNvSpPr>
          <p:nvPr/>
        </p:nvSpPr>
        <p:spPr bwMode="auto">
          <a:xfrm>
            <a:off x="0" y="692150"/>
            <a:ext cx="9144000" cy="593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основі</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розробки системи захисту об'єкта та організації її функціонування лежить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принцип створення послідовних рубіжів</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яких загрози повинні бути своєчасно виявлені, а їх поширенню будуть перешкоджати надійні перепони. Такі рубіжі (зони безпеки) повинні розташовуватися послідовно від огорожі навколо території об'єкта до головного, особливо важливого приміщення, такого як сховище матеріальних і інформаційних цінностей.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Захист об'єкта повинен складатися з різного роду огороджень його периметра і спеціально обладнаних в'їздів і проходів, грат на вікнах і в дверних отворах, резервних виходів з будівлі, охоронної сигналізації, охоронного освітлення та охоронного телеспостереження.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Елементи захисту всіх ділянок об'єкта повинні взаємодоповнювати один одного. Ефективність всієї системи захисту від несанкціонованого проникнення буде оцінюватися по максимуму часу, який зловмисник витратить на подолання всіх зон безпеки.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pic>
        <p:nvPicPr>
          <p:cNvPr id="40963" name="Рисунок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765175"/>
            <a:ext cx="8137525"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Прямоугольник 3"/>
          <p:cNvSpPr>
            <a:spLocks noChangeArrowheads="1"/>
          </p:cNvSpPr>
          <p:nvPr/>
        </p:nvSpPr>
        <p:spPr bwMode="auto">
          <a:xfrm>
            <a:off x="539750" y="5934075"/>
            <a:ext cx="8208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400">
                <a:solidFill>
                  <a:schemeClr val="bg1"/>
                </a:solidFill>
                <a:latin typeface="Times New Roman" panose="02020603050405020304" pitchFamily="18" charset="0"/>
                <a:ea typeface="Calibri" panose="020F0502020204030204" pitchFamily="34" charset="0"/>
                <a:cs typeface="Calibri" panose="020F0502020204030204" pitchFamily="34" charset="0"/>
              </a:rPr>
              <a:t>Укрупнена структурна схема забезпечення безпеки об’єкту</a:t>
            </a:r>
            <a:endParaRPr lang="uk-UA" altLang="uk-UA" sz="240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1987" name="Прямоугольник 2"/>
          <p:cNvSpPr>
            <a:spLocks noChangeArrowheads="1"/>
          </p:cNvSpPr>
          <p:nvPr/>
        </p:nvSpPr>
        <p:spPr bwMode="auto">
          <a:xfrm>
            <a:off x="0" y="993775"/>
            <a:ext cx="6858000" cy="512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1 - фізичний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1.1 - об'єктова та / або міська пожежна команда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1.2 - служба охорони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1.3 - наряд міліції та / або сили підтримки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1.4 - працівники контрольно-пропускного поста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1.5 - оператори технічних засобів охорони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1.6 - тривожна група і рухливі пости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2 - інженерний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2.1 - посилені огороджувальні конструкції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2.2 - посилені двері і дверні коробки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2.3 - металеві решітки та жалюзі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2.4 - спецзамки, посилені запори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2.5 - сейфи підвищеної стійкості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3011" name="Прямоугольник 1"/>
          <p:cNvSpPr>
            <a:spLocks noChangeArrowheads="1"/>
          </p:cNvSpPr>
          <p:nvPr/>
        </p:nvSpPr>
        <p:spPr bwMode="auto">
          <a:xfrm>
            <a:off x="179388" y="620713"/>
            <a:ext cx="6769100" cy="706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3 - технічний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3.1 - засоби виявлення радіоактивних засобів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3.2 - засоби виявлення зброї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3.3 - система пожежної сигналізації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3.4 - система тривожного сповіщення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3.5 - система контролю доступу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3.6 - охоронне освітлення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3.7 - переговорні пристрої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3.8 - система охоронної сигналізації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3.9 - джерело резервного електроживлення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3.10 - система телевізійного спостереження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3.11 - засоби зв'язку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3.12 - засоби перевірки поштової кореспонденції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3.13 - засоби виявлення вибухових речовин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3.14 - система захисту коштів ЗТ і ЛВС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3.15 - засоби виявлення та захисту від технічних засобів проникнення через інженерні комунікації, отвори і т.д.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4035" name="Прямоугольник 2"/>
          <p:cNvSpPr>
            <a:spLocks noChangeArrowheads="1"/>
          </p:cNvSpPr>
          <p:nvPr/>
        </p:nvSpPr>
        <p:spPr bwMode="auto">
          <a:xfrm>
            <a:off x="0" y="1471613"/>
            <a:ext cx="6858000"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4 - спеціальний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4.1 - забезпечення вимог безпеки на етапі будівництва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4.2 - проведення обстеження приміщень на наявність пристроїв знімання інформації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4.3 - спецперевірка технічних засобів передачі, обробки, накопичення і зберігання інформації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4.4 - спеціальні захищені приміщення для переговорів </a:t>
            </a:r>
          </a:p>
          <a:p>
            <a:pPr algn="just">
              <a:lnSpc>
                <a:spcPct val="115000"/>
              </a:lnSpc>
              <a:spcAft>
                <a:spcPts val="1000"/>
              </a:spcAft>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4.5 - засоби спецзахисту мереж комунікації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5059" name="Прямоугольник 1"/>
          <p:cNvSpPr>
            <a:spLocks noChangeArrowheads="1"/>
          </p:cNvSpPr>
          <p:nvPr/>
        </p:nvSpPr>
        <p:spPr bwMode="auto">
          <a:xfrm>
            <a:off x="107950" y="1471613"/>
            <a:ext cx="9036050" cy="398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ВИСНОВКИ.</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Таким чином,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ефективність системи захисту</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оцінюється величиною часу з моменту виникнення загрози до початку протидії чи ліквідації її. Чим складніша і розгалужена система захисту, тим більше часу буде потрібно на її подолання і тим більше вірогідність того, що загроза буде вчасно виявлена, визначена і відображена.</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Сучасні системи безпеки ґрунтуються на реалізації комплексу заходів з організації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фізичного, інженерного, технічного та спеціального</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захисту.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Подзаголовок 2"/>
          <p:cNvSpPr>
            <a:spLocks noGrp="1"/>
          </p:cNvSpPr>
          <p:nvPr>
            <p:ph type="subTitle" idx="1"/>
          </p:nvPr>
        </p:nvSpPr>
        <p:spPr>
          <a:xfrm>
            <a:off x="431800" y="0"/>
            <a:ext cx="8712200" cy="7100888"/>
          </a:xfrm>
        </p:spPr>
        <p:txBody>
          <a:bodyPr/>
          <a:lstStyle/>
          <a:p>
            <a:pPr marL="539750" marR="0" indent="-539750" algn="ctr" defTabSz="179388" eaLnBrk="1" hangingPunct="1"/>
            <a:endParaRPr lang="uk-UA" altLang="uk-UA" sz="3500" b="1" i="1"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smtClean="0">
                <a:solidFill>
                  <a:srgbClr val="FF0000"/>
                </a:solidFill>
                <a:latin typeface="Times New Roman" panose="02020603050405020304" pitchFamily="18" charset="0"/>
                <a:cs typeface="Times New Roman" panose="02020603050405020304" pitchFamily="18" charset="0"/>
              </a:rPr>
              <a:t>ПИТАННЯ:</a:t>
            </a:r>
            <a:endParaRPr lang="uk-UA" altLang="uk-UA" sz="2400" b="1" i="1" smtClean="0">
              <a:solidFill>
                <a:srgbClr val="0D0D0D"/>
              </a:solidFill>
              <a:latin typeface="Times New Roman" panose="02020603050405020304" pitchFamily="18" charset="0"/>
              <a:cs typeface="Times New Roman" panose="02020603050405020304" pitchFamily="18" charset="0"/>
            </a:endParaRPr>
          </a:p>
          <a:p>
            <a:pPr marL="539750" marR="0" indent="-539750" algn="just" defTabSz="179388" eaLnBrk="1" hangingPunct="1"/>
            <a:endParaRPr lang="uk-UA" altLang="uk-UA" sz="2400" smtClean="0">
              <a:solidFill>
                <a:schemeClr val="bg1"/>
              </a:solidFill>
              <a:latin typeface="Times New Roman" panose="02020603050405020304" pitchFamily="18" charset="0"/>
              <a:cs typeface="Times New Roman" panose="02020603050405020304" pitchFamily="18" charset="0"/>
            </a:endParaRPr>
          </a:p>
          <a:p>
            <a:pPr marL="539750" marR="0" indent="-539750" algn="just" defTabSz="179388"/>
            <a:r>
              <a:rPr lang="uk-UA" altLang="uk-UA" sz="2400" smtClean="0">
                <a:solidFill>
                  <a:schemeClr val="bg1"/>
                </a:solidFill>
                <a:latin typeface="Times New Roman" panose="02020603050405020304" pitchFamily="18" charset="0"/>
                <a:cs typeface="Times New Roman" panose="02020603050405020304" pitchFamily="18" charset="0"/>
              </a:rPr>
              <a:t>1.Вихідні положення для розробки системної концепції забезпечення безпеки об'єктів охорони.</a:t>
            </a:r>
          </a:p>
          <a:p>
            <a:pPr marL="539750" marR="0" indent="-539750" algn="just" defTabSz="179388"/>
            <a:r>
              <a:rPr lang="uk-UA" altLang="uk-UA" sz="2400" smtClean="0">
                <a:solidFill>
                  <a:schemeClr val="bg1"/>
                </a:solidFill>
                <a:latin typeface="Times New Roman" panose="02020603050405020304" pitchFamily="18" charset="0"/>
                <a:cs typeface="Times New Roman" panose="02020603050405020304" pitchFamily="18" charset="0"/>
              </a:rPr>
              <a:t>2.Системний підхід - основа методології розробки концепції комплексного забезпечення безпеки об'єктів охорони.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0243" name="Прямоугольник 2"/>
          <p:cNvSpPr>
            <a:spLocks noChangeArrowheads="1"/>
          </p:cNvSpPr>
          <p:nvPr/>
        </p:nvSpPr>
        <p:spPr bwMode="auto">
          <a:xfrm>
            <a:off x="0" y="3074988"/>
            <a:ext cx="90360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3600">
                <a:solidFill>
                  <a:srgbClr val="002060"/>
                </a:solidFill>
                <a:latin typeface="Times New Roman" panose="02020603050405020304" pitchFamily="18" charset="0"/>
                <a:cs typeface="Times New Roman" panose="02020603050405020304" pitchFamily="18" charset="0"/>
              </a:rPr>
              <a:t>Питання1. </a:t>
            </a:r>
            <a:r>
              <a:rPr lang="uk-UA" altLang="uk-UA" sz="3600" b="1">
                <a:solidFill>
                  <a:srgbClr val="00206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1267" name="Прямоугольник 1"/>
          <p:cNvSpPr>
            <a:spLocks noChangeArrowheads="1"/>
          </p:cNvSpPr>
          <p:nvPr/>
        </p:nvSpPr>
        <p:spPr bwMode="auto">
          <a:xfrm>
            <a:off x="0" y="841375"/>
            <a:ext cx="9036050" cy="473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Основні напрямки діяльності щодо забезпечення безпеки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об'єктів охорони</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(ОО), привабливих для злочинців з різних точок зору.</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Цілі злочинних посягань:</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крадіжки матеріальних та / або інформаційних цінностей;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посягання, що мають у своїй основі терористичні дії, направлені на вирішення політичних або грабіжницьких завдань, як то: руйнування об'єкта (виведення його з ладу); захоплення управління функціонуванням об'єкта (наприклад, якщо це об'єкти радіомовлення, телебачення, зв'язку, то захоплення здійснюється для вирішення завдань дезінформації, пропаганди, інформаційної блокади населення); інформаційна розвідка; пограбування; впровадження членів організованих злочинних формувань (ОЗФ) або груп (ОЗГ) в управлінські структури і т.д.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2291" name="Прямоугольник 1"/>
          <p:cNvSpPr>
            <a:spLocks noChangeArrowheads="1"/>
          </p:cNvSpPr>
          <p:nvPr/>
        </p:nvSpPr>
        <p:spPr bwMode="auto">
          <a:xfrm>
            <a:off x="0" y="830263"/>
            <a:ext cx="9144000" cy="1229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Актуальність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системного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вирішення проблем і завдань охоронної діяльності особливо зросла в останні роки, що диктується багатьма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факторами</a:t>
            </a:r>
            <a:r>
              <a:rPr lang="uk-UA" altLang="uk-UA" sz="22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4" name="TextBox 3"/>
          <p:cNvSpPr txBox="1"/>
          <p:nvPr/>
        </p:nvSpPr>
        <p:spPr>
          <a:xfrm>
            <a:off x="107504" y="2204864"/>
            <a:ext cx="2880320" cy="4552015"/>
          </a:xfrm>
          <a:prstGeom prst="rect">
            <a:avLst/>
          </a:prstGeom>
          <a:noFill/>
          <a:ln>
            <a:solidFill>
              <a:srgbClr val="002060"/>
            </a:solidFill>
          </a:ln>
        </p:spPr>
        <p:txBody>
          <a:bodyPr wrap="square" rtlCol="0">
            <a:spAutoFit/>
          </a:bodyPr>
          <a:lstStyle/>
          <a:p>
            <a:pPr algn="just">
              <a:lnSpc>
                <a:spcPct val="115000"/>
              </a:lnSpc>
            </a:pPr>
            <a:r>
              <a:rPr lang="uk-UA" altLang="uk-UA" sz="1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відбувається закономірний вибух криміногенної обстановки в сучасних умовах становлення нових суспільних, економічних, політичних, виробничих та інших відносин при нестачі механізмів їх правового регулювання. Різко активізується діяльність організованих злочинних структур, відбувається їхній кількісний ріст, якісна технічна та методична оснащеність, проникнення в комерційні, державні, в тому числі і в правоохоронні органи. По інформаційно-аналітичним оглядам спеціалістів (експертів) рівень злочинності в найближчі роки буде зберігатися; </a:t>
            </a:r>
            <a:endPar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p:cNvSpPr txBox="1"/>
          <p:nvPr/>
        </p:nvSpPr>
        <p:spPr>
          <a:xfrm>
            <a:off x="3059832" y="2204864"/>
            <a:ext cx="2952328" cy="2797882"/>
          </a:xfrm>
          <a:prstGeom prst="rect">
            <a:avLst/>
          </a:prstGeom>
          <a:noFill/>
          <a:ln>
            <a:solidFill>
              <a:srgbClr val="002060"/>
            </a:solidFill>
          </a:ln>
        </p:spPr>
        <p:txBody>
          <a:bodyPr wrap="square" rtlCol="0">
            <a:spAutoFit/>
          </a:bodyPr>
          <a:lstStyle/>
          <a:p>
            <a:pPr algn="just">
              <a:lnSpc>
                <a:spcPct val="115000"/>
              </a:lnSpc>
            </a:pPr>
            <a:r>
              <a:rPr lang="uk-UA" altLang="uk-UA" sz="1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злочинні дії організованих структур, спрямовані на захоплення і пограбування установ, на отримання конфіденційної (секретної) інформації про діяльність підприємств і </a:t>
            </a:r>
            <a:r>
              <a:rPr lang="uk-UA" altLang="uk-UA" sz="1400"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1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все більшою мірою готуються як глибоко продумані, технічно добре оснащені, змодельовані на досить високому інтелектуальному і психологічному рівні акції; </a:t>
            </a:r>
            <a:endPar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p:cNvSpPr txBox="1"/>
          <p:nvPr/>
        </p:nvSpPr>
        <p:spPr>
          <a:xfrm>
            <a:off x="6084168" y="2204864"/>
            <a:ext cx="2952328" cy="1826654"/>
          </a:xfrm>
          <a:prstGeom prst="rect">
            <a:avLst/>
          </a:prstGeom>
          <a:noFill/>
          <a:ln>
            <a:solidFill>
              <a:srgbClr val="002060"/>
            </a:solidFill>
          </a:ln>
        </p:spPr>
        <p:txBody>
          <a:bodyPr wrap="square" rtlCol="0">
            <a:spAutoFit/>
          </a:bodyPr>
          <a:lstStyle/>
          <a:p>
            <a:pPr algn="just">
              <a:lnSpc>
                <a:spcPct val="115000"/>
              </a:lnSpc>
            </a:pPr>
            <a:r>
              <a:rPr lang="uk-UA" altLang="uk-UA" sz="1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високий професійний рівень підготовки і проведення злочинних акцій, що характеризуються системним рішенням (у тому числі і в плані приховування слідів) і часто відрізняються жорстокістю виконання. </a:t>
            </a:r>
            <a:endPar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3059832" y="5044815"/>
            <a:ext cx="6050203" cy="1768561"/>
          </a:xfrm>
          <a:prstGeom prst="rect">
            <a:avLst/>
          </a:prstGeom>
        </p:spPr>
        <p:txBody>
          <a:bodyPr wrap="square">
            <a:spAutoFit/>
          </a:bodyPr>
          <a:lstStyle/>
          <a:p>
            <a:pPr algn="just">
              <a:lnSpc>
                <a:spcPct val="115000"/>
              </a:lnSpc>
            </a:pPr>
            <a:r>
              <a:rPr lang="uk-UA" altLang="uk-UA" sz="1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Практика охоронної діяльності показує, що необхідний науково обґрунтований підхід до вирішення проблем і завдань охорони об'єктів, особливо, якщо це особливо важливі, особливо небезпечні об'єкти, об'єкти особливого ризику або об'єкти, що містять великі матеріальні цінності (наприклад, банки, сховища дорогоцінних каменів та металів і </a:t>
            </a:r>
            <a:r>
              <a:rPr lang="uk-UA" altLang="uk-UA" sz="1600"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1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uk-UA" altLang="uk-UA"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4339" name="Прямоугольник 1"/>
          <p:cNvSpPr>
            <a:spLocks noChangeArrowheads="1"/>
          </p:cNvSpPr>
          <p:nvPr/>
        </p:nvSpPr>
        <p:spPr bwMode="auto">
          <a:xfrm>
            <a:off x="0" y="912813"/>
            <a:ext cx="9144000"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Необхідність розробки системної концепції із запобігання безпеки об’єктів.</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Очевидно, якщо дії злочинців часто носять не просто хитрий, а системно продуманий професіоналами характер, їм слід протиставити організацію та оснащення, виконані на більш високому рівні професіоналізму. Цим і пояснюється необхідність розробки узагальненої системної концепції із забезпечення безпеки об'єктів, яка в кожному випадку повинна бути адаптована до конкретного об'єкту, виходячи з умов його функціонування, розташування, характеру діяльності, географічного положення, особливостей навколишнього середовища і обстановки і т.д. Таким чином, для кожного конкретного об'єкта повинна розроблятися на основі загальної своя власна концепція безпеки, виходячи з положень якої розробляється проект оснащення об'єкта інженерно-технічними, спеціальними та програмно-апаратними засобами захисту. </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5363" name="Прямоугольник 2"/>
          <p:cNvSpPr>
            <a:spLocks noChangeArrowheads="1"/>
          </p:cNvSpPr>
          <p:nvPr/>
        </p:nvSpPr>
        <p:spPr bwMode="auto">
          <a:xfrm>
            <a:off x="0" y="549275"/>
            <a:ext cx="9144000" cy="639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Технічні засоби охорони (</a:t>
            </a:r>
            <a:r>
              <a:rPr lang="uk-UA" altLang="uk-UA" sz="21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встановлені на об'єктах охорони, повинні в комплексі з силами фізичної охорони і системою інженерних споруд задовольняти сучасним (виходячи з ситуації, криміногенної обстановки) вимогам з охорони від цілей потенційного порушника.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Враховуючи викладене, розробники технічних засобів охоронної сигналізації (</a:t>
            </a:r>
            <a:r>
              <a:rPr lang="uk-UA" altLang="uk-UA" sz="21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ТЗОС</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і комплексів технічних засобів охорони (</a:t>
            </a:r>
            <a:r>
              <a:rPr lang="uk-UA" altLang="uk-UA" sz="21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КТЗО</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при аналізі вихідних положень для визначення "моделей порушників" повинні розглядати і такі фактори, характерні для сучасного життя, як: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наявність у вільному продажу зарубіжних і вітчизняних виробів спецтехніки;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можливість придбання сучасного озброєння;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можливість рекрутування організованими злочинними формуваннями підготовлених в силових структурах людей;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наявність значних фінансових ресурсів у кримінальних структурах і </a:t>
            </a:r>
            <a:r>
              <a:rPr lang="uk-UA" altLang="uk-UA" sz="21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тобто факторів, що розширюють можливості злочинних формувань організовувати проти об'єктів охорони злочинні дії з високим рівнем їх попередньої підготовки.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2563</TotalTime>
  <Words>1275</Words>
  <Application>Microsoft Office PowerPoint</Application>
  <PresentationFormat>Экран (4:3)</PresentationFormat>
  <Paragraphs>238</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Arial</vt:lpstr>
      <vt:lpstr>Calibri</vt:lpstr>
      <vt:lpstr>Constantia</vt:lpstr>
      <vt:lpstr>Times New Roman</vt:lpstr>
      <vt:lpstr>Wingdings 2</vt:lpstr>
      <vt:lpstr>Поток</vt:lpstr>
      <vt:lpstr>Державний університет «Житомирська політехніка» Кафедра біомедичної інженерії та телекомунікацій </vt:lpstr>
      <vt:lpstr>Презентация PowerPoint</vt:lpstr>
      <vt:lpstr>Державний університет «Житомирська політехніка» Кафедра біомедичної інженерії та телекомунікацій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SamLab.ws</dc:creator>
  <cp:lastModifiedBy>admin</cp:lastModifiedBy>
  <cp:revision>125</cp:revision>
  <dcterms:created xsi:type="dcterms:W3CDTF">2009-06-25T05:22:34Z</dcterms:created>
  <dcterms:modified xsi:type="dcterms:W3CDTF">2022-09-07T07:02:57Z</dcterms:modified>
</cp:coreProperties>
</file>