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0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35C33-31D2-3AFF-ABA7-349E40E533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УПРАВЛІННЯ ПЛАТОСПРОМОЖНІСТЮ </a:t>
            </a:r>
            <a:br>
              <a:rPr lang="ru-RU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4778EB-F11C-7ED3-80D7-7E756ADFC2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Лекція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7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0252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D97CE2-DE9E-79BB-36F2-79D9D78C3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334537"/>
            <a:ext cx="11195825" cy="6523463"/>
          </a:xfrm>
        </p:spPr>
        <p:txBody>
          <a:bodyPr>
            <a:normAutofit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розділивши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величину.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допустиму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норму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деталізаціі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Як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відзначали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доходи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день.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чеки,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блокноти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мобільні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телефони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нескладно,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випускають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40–50%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нею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характер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розсуд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зручності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Головна мета – контроль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резервів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грамотно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одержаних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підсумку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За результатами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висновки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доцільність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питому вагу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скоротити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перенести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обійтись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них.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сенс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потоку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другорядним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бюджету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позбутися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статтями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Очевидно,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вистачало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доходи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̈, коли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перевищують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доходи,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спостерігається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дефіцит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грошових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іншому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профіцит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бюджету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надлишок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Перевищення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над доходами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сигналізує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неправильне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грошових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502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AB8E41-15A7-71EA-337B-38F3DE8E5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256478"/>
            <a:ext cx="11463454" cy="6601521"/>
          </a:xfrm>
        </p:spPr>
        <p:txBody>
          <a:bodyPr>
            <a:normAutofit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зупинитися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скорочення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руху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прогнозувати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потоки.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Прогнозування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зводиться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побудови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бюджетів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планованому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Так,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урахуванням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бюджет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Бюджет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держави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окремо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взятоі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сім’і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бюджету: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грамотно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бюджет;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резервів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доходи;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бюджет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квартал,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бюджет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інфляційні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Помісячне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поширеним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За ним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слідує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вид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поширении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займаєтеся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помісячним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приблизно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прикинути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Ваш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сімейнии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бюджет на весь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обумовлено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трапляються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періодичністю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один–два рази на 365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6922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7846605-BAF4-C29F-1E9A-EC9A136C7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12234"/>
            <a:ext cx="11374244" cy="6545765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думку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оптимальним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поєднання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помісячного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помісячне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носитиме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оперативнии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характер,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Правило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поліпшити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житлові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спочатку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транспорт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розваги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вистачило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значить,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розваг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буде.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готовим,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привчає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дисципліни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консультанти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балансового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пасиви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активи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(квартира, машина,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банківські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авторські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Пасиви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боргів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зобов’язань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Тут ми говоримо про баланс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пасивів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резервів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Активна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балансу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суму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проаналізувати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структуру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динаміку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балансу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прогнозуванні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купівельноі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спроможності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напрямків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Приклад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пасивів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наведено в таб. 7.1 та таб. 7.2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4504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AC34DF0-08ED-AF40-0593-E75D006C3E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818" y="334963"/>
            <a:ext cx="9011414" cy="6445250"/>
          </a:xfrm>
        </p:spPr>
      </p:pic>
    </p:spTree>
    <p:extLst>
      <p:ext uri="{BB962C8B-B14F-4D97-AF65-F5344CB8AC3E}">
        <p14:creationId xmlns:p14="http://schemas.microsoft.com/office/powerpoint/2010/main" val="183168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0DFD42D-7604-605E-D9BF-ABC1CF3CFE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958" y="457200"/>
            <a:ext cx="10843810" cy="5932488"/>
          </a:xfrm>
        </p:spPr>
      </p:pic>
    </p:spTree>
    <p:extLst>
      <p:ext uri="{BB962C8B-B14F-4D97-AF65-F5344CB8AC3E}">
        <p14:creationId xmlns:p14="http://schemas.microsoft.com/office/powerpoint/2010/main" val="3778778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D7BCB2-46BD-4693-EA27-BBF523435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524107"/>
            <a:ext cx="11073161" cy="6099717"/>
          </a:xfrm>
        </p:spPr>
        <p:txBody>
          <a:bodyPr>
            <a:normAutofit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платоспроможністю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Доходи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джерела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Традиційно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залучені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Залучені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фінансові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ресурси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банківські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споживчі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бюджетів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бюджетноі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соціальних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субсидіи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грошових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пільг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окремим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категоріям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громадян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житлово-комунальних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іпотечних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материнського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капіталу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народженні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другоі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наступноі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дитини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залучення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мінімум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Перше – мета,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беруться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Друге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розрахунок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погашення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думку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консультантів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безболісним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бюджету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кредитне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розмірі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10–15% поточного доходу.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Власні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фінансові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ресурси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доходи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комерційноі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невиробничоі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підприємницькоі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доходи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виручки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продажу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доходи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заробітноі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плати; доходи,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одержувані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трансфертів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пенсіі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стипендіі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і т. д.);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одержувані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порядку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спадкування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дарування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ринковіи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економіці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джерелами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трудова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підприємницька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3)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власність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  <a:highlight>
                <a:srgbClr val="00FFFF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6158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AC7039-081C-594C-32D5-9FEA1DF2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334537"/>
            <a:ext cx="11140068" cy="6523463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підсобні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господарства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держави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належності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персоналу;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доходи.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Структура доходу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мікрорівні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формується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ролі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яку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виконує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суб’єкт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на ринку. </a:t>
            </a:r>
            <a:endParaRPr lang="ru-RU" dirty="0">
              <a:solidFill>
                <a:schemeClr val="tx1"/>
              </a:solidFill>
              <a:effectLst/>
              <a:highlight>
                <a:srgbClr val="00FFFF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Умовно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ролі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подати як: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робітник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наймом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підприємець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бізнесмен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інвестор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FF"/>
              </a:highlight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розрізняються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доходу.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робітники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наймом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нижчевказані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Доходи за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основним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місцем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заробітна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плата,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гонорари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заробітна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плата,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тарифну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оплата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тарифними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ставками і окладами;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доплати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компенсаціі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надбавки;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дивіденди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вступає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часто і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зрілих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єдине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значиме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доходу.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Доходи за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неосновним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місцем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роботи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відрізняються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місцем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нерегулярністю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надходжень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нарівні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зайнятістю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9890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779800-B60F-D3D8-2F79-4BD1889E2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4" y="312234"/>
            <a:ext cx="11218127" cy="6289288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Фіксовані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або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процентні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доходи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розміщених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відсотки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одержувані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відсотків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розміщених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відсотки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банки,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внесків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накопичувальні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борг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фіксовані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платежі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орендноі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плати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оренду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моментом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зберігати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Накопичення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заощадження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ресурс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завтрашньому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заощаджень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депозити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банках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валюті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пластикових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картах;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готівка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руках;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запаси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готівковіи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валюті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резерв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страхових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внесків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Індивідуальні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підприємці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виробничу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ресурсами,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привласнює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них самих.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8546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7967F0-E438-283B-4C58-5FBF9464B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334537"/>
            <a:ext cx="11485756" cy="6211229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менеджменту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видатків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добробуту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сім’і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урахуванням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максимуму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мінімумі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господарських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правило,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керівником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фінансистом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залучає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членів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сім’і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веде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рахунок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принципах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комерційного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розрахунку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страх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нестачі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скористатися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банківським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кредитом.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Підприємницькии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форми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здійснюваноі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підприємницькоі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effectLst/>
              <a:highlight>
                <a:srgbClr val="00FFFF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виручка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виручка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добутком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продажноі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одиниці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обсяг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в натуральному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вираженні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виручка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продажів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перепродажів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придбання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продажу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товарів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орендна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плата,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тимчасове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нерухомого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рухомого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земельні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ділянки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будинки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квартири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транспортні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договором);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відсотки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дивіденди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участі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пайових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фондах і т. п.).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4724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1F6D6D5-D050-E75E-FA7B-68BA89280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401445"/>
            <a:ext cx="11318488" cy="6322740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Підприємницькии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Залученими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ресурсами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банківські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кредитних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фондів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малого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федерального,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регіональних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місцевих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бюджетів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Бізнесмен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позиковии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капітал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підприємницького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офіційноі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посади,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наглядову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раду.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яку приносить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бізнес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Інвестори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приватні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1.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Професійні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інвестори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Спекулянти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в основному,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достатньо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операціи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ними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покривали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дозволяли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капітал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них,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спекулянти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хорошии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фондовому і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ринках,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грамотно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Головна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грошима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Керуючии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тип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юридична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послуги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платніи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основі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Його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завдання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примножити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кошти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вкладників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352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3D84B5-F234-3A65-C24C-81DA356BC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8" y="468351"/>
            <a:ext cx="11285034" cy="5965903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Фінансове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життя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Раціональна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аспект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головною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метою,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переоцінити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розкриття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наш рух,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дозволяють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фінансувати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рахунок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позикових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наші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проекти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забезпечують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комфортнии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внутрішніи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̆ стан;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позбавляють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монотонноі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наймом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дозволяючи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відкрити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свою справу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знайти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цікаву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роботу.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достатку.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приходимо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висновку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грошима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контролем.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величезнии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контроль над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фінансами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необхіднии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керуєте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грошима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керують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Вами.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Навчившись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грамотно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наявні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Вашому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розпорядженні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створити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стабільнии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грошовии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потік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зробивши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серйознии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крок на шляху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фінансовоі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незалежності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нестача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визначають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якість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Стабільність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особистоі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фінансовоі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на нашу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впевненість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завтрашньому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FF"/>
              </a:highlight>
            </a:endParaRPr>
          </a:p>
          <a:p>
            <a:endParaRPr lang="ru-RU" dirty="0">
              <a:solidFill>
                <a:schemeClr val="tx1"/>
              </a:solidFill>
              <a:effectLst/>
              <a:highlight>
                <a:srgbClr val="00FFFF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2627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305B45-D806-08E6-11EF-9791E2799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289933"/>
            <a:ext cx="11229279" cy="62446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розбирається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законах ринку,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Керуючии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угод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купівлі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-продажу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дня,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спекулянта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чужими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грошима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2.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Рантьє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Представники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категоріі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операціі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на фондовому ринку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поточного доходу,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застосовують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капіталу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Рантьє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зазвичаи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відстежувати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коливання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ринку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короткостроковіи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перспективі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головною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метою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перевищує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альтернативного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великого часу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Як правило, за видом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справжньоі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технічну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докладнии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плечі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професіоналів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Таким чином,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рантьє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припущення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операціі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порівняно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операціями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операціі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рантьє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Вкладники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неорганізованою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ринку,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черпають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ЗМІ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реклами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участь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бізнесі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фондовому ринку.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Основною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вкладника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представники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додаткові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збитки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залишають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несамостійні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те,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3739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02B08F-3D73-C9FC-BA91-146BA8504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7" y="345688"/>
            <a:ext cx="11407697" cy="6400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них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наймом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сімейнии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бюджет,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направляють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характеризуються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невеликою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угод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періодичним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переглядом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портфеля.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Несамостійні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слабо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розбираються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розбираються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добре, але просто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професіоналам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звичайнии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студент,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робить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банківському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депозиті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серйознии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бізнесмен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бізнес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віднімає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того,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вищенаведених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вони належать,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інвестованих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Чим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депозити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(особливо для маленьких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вкладів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6–12%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надійності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банку),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пайова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приносила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роками, як правило, 20–30% доходу;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довірчого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– 30–50%.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доходи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66312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6C3FFF-3897-9F03-CA25-D239C8508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312234"/>
            <a:ext cx="11407698" cy="6266985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4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економіі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власних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коштів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Звучить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парадоксально,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удвох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Сімейнии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бюджет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властивість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мінус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регулярними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кризами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обидва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партнери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один партнер.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обидва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партнери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усіх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здібностями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, кожному – за потребами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обидва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партнери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кладуть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гаманець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звідти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потреби.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Зазвичаи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вид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сім’ях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зарплати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чоловіка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дружини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патріархальним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дружнім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парам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Строго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кажучи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бюджету.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членів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сім’і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суттєво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стримує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стимул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перспективі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соціалістичнии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бюджету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програшним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3067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1798E6-4D4C-00F1-E610-E6F35DAF2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211873"/>
            <a:ext cx="11195824" cy="63896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Сімейна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скарбничка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строго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громадську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особисту.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сім’і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подружжя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фіксовану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суму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скарбничку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господарські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товари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індивідуалістів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практика,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веде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Все по конвертах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Сімейні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превалюють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трохи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Беруться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порожніх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конвертиків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підписуються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напрямів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сімейних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конверти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обидва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члени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сім’і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Правда,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з’ясувати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кожному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конвертів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експериментів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залишиться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розкладена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конвертах,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вважається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коштами. А значить,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завгодно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хорошии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тих, у кого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господарства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небезпека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той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подружжя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чия зарплата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залишитися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справедливого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перспективна: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Тепер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коли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заробляє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лише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один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партнерів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Рахуйте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приведе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Рахувати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абсолютно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Урізуйте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зарплати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й головному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добувачеві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Вчіться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грамотному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шопінгу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покупки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піддавайтеся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імпульсу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гіпермаркет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списком.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0778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14AE3A-E0D1-7ACC-8FB5-102540091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12595"/>
            <a:ext cx="11262731" cy="6200078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гіпермаркетах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покупки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магазинах обдумано,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заощадити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беріть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найменшии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візок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психологічно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заповнити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Практикою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економіі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особистих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непотрібних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підсумку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сприятиме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контролі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ресурсами.</a:t>
            </a:r>
          </a:p>
          <a:p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покупок,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</a:p>
          <a:p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Непередбачені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покупки».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далеко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дозволить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гнучко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бюджету,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інакше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сенс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картину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</a:p>
          <a:p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дешеве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покупці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покупки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Невисока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купівлі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непотрібних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Розпродаж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не причина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покупок.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дешево.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359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44FF1C-03A2-33F3-56D9-A3B740AC1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07" y="312235"/>
            <a:ext cx="11273883" cy="6300438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заощадити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розпродажах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спланували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покупку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заздалегідь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тепер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оголошена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вдалии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момент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купівлі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ж мотивом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купівлі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Розпродаж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вигіднии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магазину,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інакше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 магазин не став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влаштовувати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!), а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покупцям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відпустка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страховка)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мінімум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наперед.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обійдуться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дорожче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Розраховуватися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готівкою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розрахунках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пластикову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розрахунках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пластиковою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карткою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проходить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Розрахунок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готівкою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гаманця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кредитною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карткою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картками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найвигідніші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відстежити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знімати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всю зарплату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раз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тиждень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10.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покупки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заздалегідь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списком.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скоротить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позбавить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імпульсивних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покупок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непотрібних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громадським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транспортом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машини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1211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4A3D16-1E99-B76D-69AC-4A8656B92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01083"/>
            <a:ext cx="11162371" cy="6378497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NewRomanPSMT"/>
              </a:rPr>
              <a:t>Результатом буде </a:t>
            </a:r>
            <a:r>
              <a:rPr lang="ru-RU" sz="1800" dirty="0" err="1">
                <a:effectLst/>
                <a:latin typeface="TimesNewRomanPSMT"/>
              </a:rPr>
              <a:t>зниження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 на бензин і </a:t>
            </a:r>
            <a:r>
              <a:rPr lang="ru-RU" sz="1800" dirty="0" err="1">
                <a:effectLst/>
                <a:latin typeface="TimesNewRomanPSMT"/>
              </a:rPr>
              <a:t>сервісне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обслуговування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наприклад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користуватися</a:t>
            </a:r>
            <a:r>
              <a:rPr lang="ru-RU" sz="1800" dirty="0">
                <a:effectLst/>
                <a:latin typeface="TimesNewRomanPSMT"/>
              </a:rPr>
              <a:t> машиною </a:t>
            </a:r>
            <a:r>
              <a:rPr lang="ru-RU" sz="1800" dirty="0" err="1">
                <a:effectLst/>
                <a:latin typeface="TimesNewRomanPSMT"/>
              </a:rPr>
              <a:t>лише</a:t>
            </a:r>
            <a:r>
              <a:rPr lang="ru-RU" sz="1800" dirty="0">
                <a:effectLst/>
                <a:latin typeface="TimesNewRomanPSMT"/>
              </a:rPr>
              <a:t> по </a:t>
            </a:r>
            <a:r>
              <a:rPr lang="ru-RU" sz="1800" dirty="0" err="1">
                <a:effectLst/>
                <a:latin typeface="TimesNewRomanPSMT"/>
              </a:rPr>
              <a:t>вихідних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поїздок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магазини</a:t>
            </a:r>
            <a:r>
              <a:rPr lang="ru-RU" sz="1800" dirty="0">
                <a:effectLst/>
                <a:latin typeface="TimesNewRomanPSMT"/>
              </a:rPr>
              <a:t>, а в </a:t>
            </a:r>
            <a:r>
              <a:rPr lang="ru-RU" sz="1800" dirty="0" err="1">
                <a:effectLst/>
                <a:latin typeface="TimesNewRomanPSMT"/>
              </a:rPr>
              <a:t>будні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використовувати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громадськии</a:t>
            </a:r>
            <a:r>
              <a:rPr lang="ru-RU" sz="1800" dirty="0">
                <a:effectLst/>
                <a:latin typeface="TimesNewRomanPSMT"/>
              </a:rPr>
              <a:t>̆ транспорт. При </a:t>
            </a:r>
            <a:r>
              <a:rPr lang="ru-RU" sz="1800" dirty="0" err="1">
                <a:effectLst/>
                <a:latin typeface="TimesNewRomanPSMT"/>
              </a:rPr>
              <a:t>цьому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громадськии</a:t>
            </a:r>
            <a:r>
              <a:rPr lang="ru-RU" sz="1800" dirty="0">
                <a:effectLst/>
                <a:latin typeface="TimesNewRomanPSMT"/>
              </a:rPr>
              <a:t>̆ транспорт часто </a:t>
            </a:r>
            <a:r>
              <a:rPr lang="ru-RU" sz="1800" dirty="0" err="1">
                <a:effectLst/>
                <a:latin typeface="TimesNewRomanPSMT"/>
              </a:rPr>
              <a:t>може</a:t>
            </a:r>
            <a:r>
              <a:rPr lang="ru-RU" sz="1800" dirty="0">
                <a:effectLst/>
                <a:latin typeface="TimesNewRomanPSMT"/>
              </a:rPr>
              <a:t> бути не </a:t>
            </a:r>
            <a:r>
              <a:rPr lang="ru-RU" sz="1800" dirty="0" err="1">
                <a:effectLst/>
                <a:latin typeface="TimesNewRomanPSMT"/>
              </a:rPr>
              <a:t>повільнішии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машини</a:t>
            </a:r>
            <a:r>
              <a:rPr lang="ru-RU" sz="1800" dirty="0">
                <a:effectLst/>
                <a:latin typeface="TimesNewRomanPSMT"/>
              </a:rPr>
              <a:t>. Як </a:t>
            </a:r>
            <a:r>
              <a:rPr lang="ru-RU" sz="1800" dirty="0" err="1">
                <a:effectLst/>
                <a:latin typeface="TimesNewRomanPSMT"/>
              </a:rPr>
              <a:t>варіант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іноді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зручніше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скористатися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таксі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ніж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своєю</a:t>
            </a:r>
            <a:r>
              <a:rPr lang="ru-RU" sz="1800" dirty="0">
                <a:effectLst/>
                <a:latin typeface="TimesNewRomanPSMT"/>
              </a:rPr>
              <a:t> машиною.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12. Не </a:t>
            </a:r>
            <a:r>
              <a:rPr lang="ru-RU" sz="1800" dirty="0" err="1">
                <a:effectLst/>
                <a:latin typeface="TimesNewRomanPSMT"/>
              </a:rPr>
              <a:t>купувати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нічого</a:t>
            </a:r>
            <a:r>
              <a:rPr lang="ru-RU" sz="1800" dirty="0">
                <a:effectLst/>
                <a:latin typeface="TimesNewRomanPSMT"/>
              </a:rPr>
              <a:t> в кредит. </a:t>
            </a:r>
            <a:endParaRPr lang="ru-RU" dirty="0"/>
          </a:p>
          <a:p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у Вас до сих </a:t>
            </a:r>
            <a:r>
              <a:rPr lang="ru-RU" sz="1800" dirty="0" err="1">
                <a:effectLst/>
                <a:latin typeface="TimesNewRomanPSMT"/>
              </a:rPr>
              <a:t>пір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немає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грошеи</a:t>
            </a:r>
            <a:r>
              <a:rPr lang="ru-RU" sz="1800" dirty="0">
                <a:effectLst/>
                <a:latin typeface="TimesNewRomanPSMT"/>
              </a:rPr>
              <a:t>̆ на </a:t>
            </a:r>
            <a:r>
              <a:rPr lang="ru-RU" sz="1800" dirty="0" err="1">
                <a:effectLst/>
                <a:latin typeface="TimesNewRomanPSMT"/>
              </a:rPr>
              <a:t>якусь</a:t>
            </a:r>
            <a:r>
              <a:rPr lang="ru-RU" sz="1800" dirty="0">
                <a:effectLst/>
                <a:latin typeface="TimesNewRomanPSMT"/>
              </a:rPr>
              <a:t> покупку, то кредит не </a:t>
            </a:r>
            <a:r>
              <a:rPr lang="ru-RU" sz="1800" dirty="0" err="1">
                <a:effectLst/>
                <a:latin typeface="TimesNewRomanPSMT"/>
              </a:rPr>
              <a:t>збільшить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їх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кількість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гаманці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Адже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Ви не </a:t>
            </a:r>
            <a:r>
              <a:rPr lang="ru-RU" sz="1800" dirty="0" err="1">
                <a:effectLst/>
                <a:latin typeface="TimesNewRomanPSMT"/>
              </a:rPr>
              <a:t>змогли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накопичити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необхідну</a:t>
            </a:r>
            <a:r>
              <a:rPr lang="ru-RU" sz="1800" dirty="0">
                <a:effectLst/>
                <a:latin typeface="TimesNewRomanPSMT"/>
              </a:rPr>
              <a:t> суму, то як </a:t>
            </a:r>
            <a:r>
              <a:rPr lang="ru-RU" sz="1800" dirty="0" err="1">
                <a:effectLst/>
                <a:latin typeface="TimesNewRomanPSMT"/>
              </a:rPr>
              <a:t>плануєте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розплачуватися</a:t>
            </a:r>
            <a:r>
              <a:rPr lang="ru-RU" sz="1800" dirty="0">
                <a:effectLst/>
                <a:latin typeface="TimesNewRomanPSMT"/>
              </a:rPr>
              <a:t> за кредит? </a:t>
            </a:r>
            <a:r>
              <a:rPr lang="ru-RU" sz="1800" dirty="0" err="1">
                <a:effectLst/>
                <a:latin typeface="TimesNewRomanPSMT"/>
              </a:rPr>
              <a:t>Адже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доведеться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зменшити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витрати</a:t>
            </a:r>
            <a:r>
              <a:rPr lang="ru-RU" sz="1800" dirty="0">
                <a:effectLst/>
                <a:latin typeface="TimesNewRomanPSMT"/>
              </a:rPr>
              <a:t> на суму </a:t>
            </a:r>
            <a:r>
              <a:rPr lang="ru-RU" sz="1800" dirty="0" err="1">
                <a:effectLst/>
                <a:latin typeface="TimesNewRomanPSMT"/>
              </a:rPr>
              <a:t>щомісячного</a:t>
            </a:r>
            <a:r>
              <a:rPr lang="ru-RU" sz="1800" dirty="0">
                <a:effectLst/>
                <a:latin typeface="TimesNewRomanPSMT"/>
              </a:rPr>
              <a:t> платежу за кредитом. Але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Ви не робили </a:t>
            </a:r>
            <a:r>
              <a:rPr lang="ru-RU" sz="1800" dirty="0" err="1">
                <a:effectLst/>
                <a:latin typeface="TimesNewRomanPSMT"/>
              </a:rPr>
              <a:t>цього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раніше</a:t>
            </a:r>
            <a:r>
              <a:rPr lang="ru-RU" sz="1800" dirty="0">
                <a:effectLst/>
                <a:latin typeface="TimesNewRomanPSMT"/>
              </a:rPr>
              <a:t>, то </a:t>
            </a:r>
            <a:r>
              <a:rPr lang="ru-RU" sz="1800" dirty="0" err="1">
                <a:effectLst/>
                <a:latin typeface="TimesNewRomanPSMT"/>
              </a:rPr>
              <a:t>немає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ніяких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гарантіи</a:t>
            </a:r>
            <a:r>
              <a:rPr lang="ru-RU" sz="1800" dirty="0">
                <a:effectLst/>
                <a:latin typeface="TimesNewRomanPSMT"/>
              </a:rPr>
              <a:t>̆,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буде легко </a:t>
            </a:r>
            <a:r>
              <a:rPr lang="ru-RU" sz="1800" dirty="0" err="1">
                <a:effectLst/>
                <a:latin typeface="TimesNewRomanPSMT"/>
              </a:rPr>
              <a:t>зробити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Виходить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кредит –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свого</a:t>
            </a:r>
            <a:r>
              <a:rPr lang="ru-RU" sz="1800" dirty="0">
                <a:effectLst/>
                <a:latin typeface="TimesNewRomanPSMT"/>
              </a:rPr>
              <a:t> роду, </a:t>
            </a:r>
            <a:r>
              <a:rPr lang="ru-RU" sz="1800" dirty="0" err="1">
                <a:effectLst/>
                <a:latin typeface="TimesNewRomanPSMT"/>
              </a:rPr>
              <a:t>різновид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фінансового</a:t>
            </a:r>
            <a:r>
              <a:rPr lang="ru-RU" sz="1800" dirty="0">
                <a:effectLst/>
                <a:latin typeface="TimesNewRomanPSMT"/>
              </a:rPr>
              <a:t> плану, але </a:t>
            </a:r>
            <a:r>
              <a:rPr lang="ru-RU" sz="1800" dirty="0" err="1">
                <a:effectLst/>
                <a:latin typeface="TimesNewRomanPSMT"/>
              </a:rPr>
              <a:t>дуже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дорогии</a:t>
            </a:r>
            <a:r>
              <a:rPr lang="ru-RU" sz="1800" dirty="0">
                <a:effectLst/>
                <a:latin typeface="TimesNewRomanPSMT"/>
              </a:rPr>
              <a:t>̆. </a:t>
            </a:r>
            <a:r>
              <a:rPr lang="ru-RU" sz="1800" dirty="0" err="1">
                <a:effectLst/>
                <a:latin typeface="TimesNewRomanPSMT"/>
              </a:rPr>
              <a:t>Набагато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вигідніше</a:t>
            </a:r>
            <a:r>
              <a:rPr lang="ru-RU" sz="1800" dirty="0">
                <a:effectLst/>
                <a:latin typeface="TimesNewRomanPSMT"/>
              </a:rPr>
              <a:t> (і </a:t>
            </a:r>
            <a:r>
              <a:rPr lang="ru-RU" sz="1800" dirty="0" err="1">
                <a:effectLst/>
                <a:latin typeface="TimesNewRomanPSMT"/>
              </a:rPr>
              <a:t>дешевше</a:t>
            </a:r>
            <a:r>
              <a:rPr lang="ru-RU" sz="1800" dirty="0">
                <a:effectLst/>
                <a:latin typeface="TimesNewRomanPSMT"/>
              </a:rPr>
              <a:t>) </a:t>
            </a:r>
            <a:r>
              <a:rPr lang="ru-RU" sz="1800" dirty="0" err="1">
                <a:effectLst/>
                <a:latin typeface="TimesNewRomanPSMT"/>
              </a:rPr>
              <a:t>скласти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свіи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особистии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фінансовии</a:t>
            </a:r>
            <a:r>
              <a:rPr lang="ru-RU" sz="1800" dirty="0">
                <a:effectLst/>
                <a:latin typeface="TimesNewRomanPSMT"/>
              </a:rPr>
              <a:t>̆ план. </a:t>
            </a:r>
            <a:endParaRPr lang="ru-RU" dirty="0"/>
          </a:p>
          <a:p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Однак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і в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разі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економіі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сімейного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бюджету і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особистих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фінансів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найважливішим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крім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бажання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заощадити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, буде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задіяння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режиму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економіі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̈,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дотримуватися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якого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допоможуть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викладені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нижче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b="1" dirty="0" err="1">
                <a:effectLst/>
                <a:highlight>
                  <a:srgbClr val="00FFFF"/>
                </a:highlight>
                <a:latin typeface="TimesNewRomanPS"/>
              </a:rPr>
              <a:t>способи</a:t>
            </a:r>
            <a:r>
              <a:rPr lang="ru-RU" sz="1800" b="1" dirty="0">
                <a:effectLst/>
                <a:highlight>
                  <a:srgbClr val="00FFFF"/>
                </a:highlight>
                <a:latin typeface="TimesNewRomanPS"/>
              </a:rPr>
              <a:t> </a:t>
            </a:r>
            <a:r>
              <a:rPr lang="ru-RU" sz="1800" b="1" dirty="0" err="1">
                <a:effectLst/>
                <a:highlight>
                  <a:srgbClr val="00FFFF"/>
                </a:highlight>
                <a:latin typeface="TimesNewRomanPS"/>
              </a:rPr>
              <a:t>економіі</a:t>
            </a:r>
            <a:r>
              <a:rPr lang="ru-RU" sz="1800" b="1" dirty="0">
                <a:effectLst/>
                <a:highlight>
                  <a:srgbClr val="00FFFF"/>
                </a:highlight>
                <a:latin typeface="TimesNewRomanPS"/>
              </a:rPr>
              <a:t>̈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. </a:t>
            </a:r>
            <a:endParaRPr lang="ru-RU" dirty="0">
              <a:highlight>
                <a:srgbClr val="00FFFF"/>
              </a:highlight>
            </a:endParaRPr>
          </a:p>
          <a:p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Встановіть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енергозберігаючі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лампи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лічильники</a:t>
            </a:r>
            <a:r>
              <a:rPr lang="ru-RU" sz="1800" dirty="0">
                <a:effectLst/>
                <a:latin typeface="TimesNewRomanPSMT"/>
              </a:rPr>
              <a:t> води та </a:t>
            </a:r>
            <a:r>
              <a:rPr lang="ru-RU" sz="1800" dirty="0" err="1">
                <a:effectLst/>
                <a:latin typeface="TimesNewRomanPSMT"/>
              </a:rPr>
              <a:t>унітаз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економним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зливом</a:t>
            </a:r>
            <a:r>
              <a:rPr lang="ru-RU" sz="1800" dirty="0">
                <a:effectLst/>
                <a:latin typeface="TimesNewRomanPSMT"/>
              </a:rPr>
              <a:t> води. І квартплату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буде «</a:t>
            </a:r>
            <a:r>
              <a:rPr lang="ru-RU" sz="1800" dirty="0" err="1">
                <a:effectLst/>
                <a:latin typeface="TimesNewRomanPSMT"/>
              </a:rPr>
              <a:t>зрізати</a:t>
            </a:r>
            <a:r>
              <a:rPr lang="ru-RU" sz="1800" dirty="0">
                <a:effectLst/>
                <a:latin typeface="TimesNewRomanPSMT"/>
              </a:rPr>
              <a:t>» на 30%.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Купуйте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проїзні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Наприклад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картка</a:t>
            </a:r>
            <a:r>
              <a:rPr lang="ru-RU" sz="1800" dirty="0">
                <a:effectLst/>
                <a:latin typeface="TimesNewRomanPSMT"/>
              </a:rPr>
              <a:t> на метро на 3 </a:t>
            </a:r>
            <a:r>
              <a:rPr lang="ru-RU" sz="1800" dirty="0" err="1">
                <a:effectLst/>
                <a:latin typeface="TimesNewRomanPSMT"/>
              </a:rPr>
              <a:t>місяці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окуповує</a:t>
            </a:r>
            <a:r>
              <a:rPr lang="ru-RU" sz="1800" dirty="0">
                <a:effectLst/>
                <a:latin typeface="TimesNewRomanPSMT"/>
              </a:rPr>
              <a:t> себе,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користуватися</a:t>
            </a:r>
            <a:r>
              <a:rPr lang="ru-RU" sz="1800" dirty="0">
                <a:effectLst/>
                <a:latin typeface="TimesNewRomanPSMT"/>
              </a:rPr>
              <a:t> метро </a:t>
            </a:r>
            <a:r>
              <a:rPr lang="ru-RU" sz="1800" dirty="0" err="1">
                <a:effectLst/>
                <a:latin typeface="TimesNewRomanPSMT"/>
              </a:rPr>
              <a:t>частіше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ніж</a:t>
            </a:r>
            <a:r>
              <a:rPr lang="ru-RU" sz="1800" dirty="0">
                <a:effectLst/>
                <a:latin typeface="TimesNewRomanPSMT"/>
              </a:rPr>
              <a:t> раз в день.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у вас </a:t>
            </a:r>
            <a:r>
              <a:rPr lang="ru-RU" sz="1800" dirty="0" err="1">
                <a:effectLst/>
                <a:latin typeface="TimesNewRomanPSMT"/>
              </a:rPr>
              <a:t>є</a:t>
            </a:r>
            <a:r>
              <a:rPr lang="ru-RU" sz="1800" dirty="0">
                <a:effectLst/>
                <a:latin typeface="TimesNewRomanPSMT"/>
              </a:rPr>
              <a:t> машина, то бензин </a:t>
            </a:r>
            <a:r>
              <a:rPr lang="ru-RU" sz="1800" dirty="0" err="1">
                <a:effectLst/>
                <a:latin typeface="TimesNewRomanPSMT"/>
              </a:rPr>
              <a:t>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потужним</a:t>
            </a:r>
            <a:r>
              <a:rPr lang="ru-RU" sz="1800" dirty="0">
                <a:effectLst/>
                <a:latin typeface="TimesNewRomanPSMT"/>
              </a:rPr>
              <a:t> «</a:t>
            </a:r>
            <a:r>
              <a:rPr lang="ru-RU" sz="1800" dirty="0" err="1">
                <a:effectLst/>
                <a:latin typeface="TimesNewRomanPSMT"/>
              </a:rPr>
              <a:t>поглиначем</a:t>
            </a:r>
            <a:r>
              <a:rPr lang="ru-RU" sz="1800" dirty="0">
                <a:effectLst/>
                <a:latin typeface="TimesNewRomanPSMT"/>
              </a:rPr>
              <a:t>» </a:t>
            </a:r>
            <a:r>
              <a:rPr lang="ru-RU" sz="1800" dirty="0" err="1">
                <a:effectLst/>
                <a:latin typeface="TimesNewRomanPSMT"/>
              </a:rPr>
              <a:t>коштів</a:t>
            </a:r>
            <a:r>
              <a:rPr lang="ru-RU" sz="1800" dirty="0">
                <a:effectLst/>
                <a:latin typeface="TimesNewRomanPSMT"/>
              </a:rPr>
              <a:t>. Але, </a:t>
            </a:r>
            <a:r>
              <a:rPr lang="ru-RU" sz="1800" dirty="0" err="1">
                <a:effectLst/>
                <a:latin typeface="TimesNewRomanPSMT"/>
              </a:rPr>
              <a:t>заправляючись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одніи</a:t>
            </a:r>
            <a:r>
              <a:rPr lang="ru-RU" sz="1800" dirty="0">
                <a:effectLst/>
                <a:latin typeface="TimesNewRomanPSMT"/>
              </a:rPr>
              <a:t>̆ і </a:t>
            </a:r>
            <a:r>
              <a:rPr lang="ru-RU" sz="1800" dirty="0" err="1">
                <a:effectLst/>
                <a:latin typeface="TimesNewRomanPSMT"/>
              </a:rPr>
              <a:t>тіи</a:t>
            </a:r>
            <a:r>
              <a:rPr lang="ru-RU" sz="1800" dirty="0">
                <a:effectLst/>
                <a:latin typeface="TimesNewRomanPSMT"/>
              </a:rPr>
              <a:t>̆ же </a:t>
            </a:r>
            <a:r>
              <a:rPr lang="ru-RU" sz="1800" dirty="0" err="1">
                <a:effectLst/>
                <a:latin typeface="TimesNewRomanPSMT"/>
              </a:rPr>
              <a:t>заправці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придбати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дисконтну</a:t>
            </a:r>
            <a:r>
              <a:rPr lang="ru-RU" sz="1800" dirty="0">
                <a:effectLst/>
                <a:latin typeface="TimesNewRomanPSMT"/>
              </a:rPr>
              <a:t> карту.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4041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DAB26F-BCFF-B95C-8547-30F38EC6A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245327"/>
            <a:ext cx="11374244" cy="5754029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Харчові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продукти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псуються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цукор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крупи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макарони</a:t>
            </a:r>
            <a:r>
              <a:rPr lang="ru-RU" sz="1800" dirty="0">
                <a:effectLst/>
                <a:latin typeface="TimesNewRomanPSMT"/>
              </a:rPr>
              <a:t>), і </a:t>
            </a:r>
            <a:r>
              <a:rPr lang="ru-RU" sz="1800" dirty="0" err="1">
                <a:effectLst/>
                <a:latin typeface="TimesNewRomanPSMT"/>
              </a:rPr>
              <a:t>господарські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товари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купуйте</a:t>
            </a:r>
            <a:r>
              <a:rPr lang="ru-RU" sz="1800" dirty="0">
                <a:effectLst/>
                <a:latin typeface="TimesNewRomanPSMT"/>
              </a:rPr>
              <a:t> великими упаковками. </a:t>
            </a:r>
            <a:r>
              <a:rPr lang="ru-RU" sz="1800" dirty="0" err="1">
                <a:effectLst/>
                <a:latin typeface="TimesNewRomanPSMT"/>
              </a:rPr>
              <a:t>Адже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значна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частина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ціни</a:t>
            </a:r>
            <a:r>
              <a:rPr lang="ru-RU" sz="1800" dirty="0">
                <a:effectLst/>
                <a:latin typeface="TimesNewRomanPSMT"/>
              </a:rPr>
              <a:t> товару –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упаковка і реклама. </a:t>
            </a:r>
            <a:endParaRPr lang="ru-RU" dirty="0"/>
          </a:p>
          <a:p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Хоча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ці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способи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стосуються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економіі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̈,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потрібно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застерегти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бажаючих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ними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скористатися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занадто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активно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діяти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в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ціи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сфері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Інакше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можна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залишитися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при грошах, але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втратити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щось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більш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дороге –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особисті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стосунки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з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близькими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людьми.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Шукайте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золоту середину. </a:t>
            </a:r>
            <a:endParaRPr lang="ru-RU" dirty="0">
              <a:highlight>
                <a:srgbClr val="00FFFF"/>
              </a:highlight>
            </a:endParaRPr>
          </a:p>
          <a:p>
            <a:r>
              <a:rPr lang="ru-RU" sz="1800" dirty="0">
                <a:effectLst/>
                <a:latin typeface="TimesNewRomanPSMT"/>
              </a:rPr>
              <a:t>Для </a:t>
            </a:r>
            <a:r>
              <a:rPr lang="ru-RU" sz="1800" dirty="0" err="1">
                <a:effectLst/>
                <a:latin typeface="TimesNewRomanPSMT"/>
              </a:rPr>
              <a:t>використання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сімейного</a:t>
            </a:r>
            <a:r>
              <a:rPr lang="ru-RU" sz="1800" dirty="0">
                <a:effectLst/>
                <a:latin typeface="TimesNewRomanPSMT"/>
              </a:rPr>
              <a:t> бюджету та </a:t>
            </a:r>
            <a:r>
              <a:rPr lang="ru-RU" sz="1800" dirty="0" err="1">
                <a:effectLst/>
                <a:latin typeface="TimesNewRomanPSMT"/>
              </a:rPr>
              <a:t>уникнення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конфліктів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щодо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його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витрачання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доцільно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дотримуватись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нижчевказаних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порад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1. </a:t>
            </a:r>
            <a:r>
              <a:rPr lang="ru-RU" sz="1800" b="1" dirty="0" err="1">
                <a:effectLst/>
                <a:latin typeface="TimesNewRomanPS"/>
              </a:rPr>
              <a:t>Плануйте</a:t>
            </a:r>
            <a:r>
              <a:rPr lang="ru-RU" sz="1800" b="1" dirty="0">
                <a:effectLst/>
                <a:latin typeface="TimesNewRomanPS"/>
              </a:rPr>
              <a:t> разом! </a:t>
            </a:r>
            <a:r>
              <a:rPr lang="ru-RU" sz="1800" dirty="0" err="1">
                <a:effectLst/>
                <a:latin typeface="TimesNewRomanPSMT"/>
              </a:rPr>
              <a:t>Визначайте</a:t>
            </a:r>
            <a:r>
              <a:rPr lang="ru-RU" sz="1800" dirty="0">
                <a:effectLst/>
                <a:latin typeface="TimesNewRomanPSMT"/>
              </a:rPr>
              <a:t> разом суму та час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Цифри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плани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мають</a:t>
            </a:r>
            <a:r>
              <a:rPr lang="ru-RU" sz="1800" dirty="0">
                <a:effectLst/>
                <a:latin typeface="TimesNewRomanPSMT"/>
              </a:rPr>
              <a:t> знати </a:t>
            </a:r>
            <a:r>
              <a:rPr lang="ru-RU" sz="1800" dirty="0" err="1">
                <a:effectLst/>
                <a:latin typeface="TimesNewRomanPSMT"/>
              </a:rPr>
              <a:t>обидві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сторони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2. </a:t>
            </a:r>
            <a:r>
              <a:rPr lang="ru-RU" sz="1800" b="1" dirty="0" err="1">
                <a:effectLst/>
                <a:latin typeface="TimesNewRomanPS"/>
              </a:rPr>
              <a:t>Визначайте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своі</a:t>
            </a:r>
            <a:r>
              <a:rPr lang="ru-RU" sz="1800" b="1" dirty="0">
                <a:effectLst/>
                <a:latin typeface="TimesNewRomanPS"/>
              </a:rPr>
              <a:t>̈ </a:t>
            </a:r>
            <a:r>
              <a:rPr lang="ru-RU" sz="1800" b="1" dirty="0" err="1">
                <a:effectLst/>
                <a:latin typeface="TimesNewRomanPS"/>
              </a:rPr>
              <a:t>фінансові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цілі</a:t>
            </a:r>
            <a:r>
              <a:rPr lang="ru-RU" sz="1800" b="1" dirty="0">
                <a:effectLst/>
                <a:latin typeface="TimesNewRomanPS"/>
              </a:rPr>
              <a:t>! </a:t>
            </a:r>
            <a:r>
              <a:rPr lang="ru-RU" sz="1800" dirty="0" err="1">
                <a:effectLst/>
                <a:latin typeface="TimesNewRomanPSMT"/>
              </a:rPr>
              <a:t>Складайте</a:t>
            </a:r>
            <a:r>
              <a:rPr lang="ru-RU" sz="1800" dirty="0">
                <a:effectLst/>
                <a:latin typeface="TimesNewRomanPSMT"/>
              </a:rPr>
              <a:t> бюджет, </a:t>
            </a:r>
            <a:r>
              <a:rPr lang="ru-RU" sz="1800" dirty="0" err="1">
                <a:effectLst/>
                <a:latin typeface="TimesNewRomanPSMT"/>
              </a:rPr>
              <a:t>дотримуючись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конкретноі</a:t>
            </a:r>
            <a:r>
              <a:rPr lang="ru-RU" sz="1800" dirty="0">
                <a:effectLst/>
                <a:latin typeface="TimesNewRomanPSMT"/>
              </a:rPr>
              <a:t>̈ мети.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3. </a:t>
            </a:r>
            <a:r>
              <a:rPr lang="ru-RU" sz="1800" b="1" dirty="0">
                <a:effectLst/>
                <a:latin typeface="TimesNewRomanPS"/>
              </a:rPr>
              <a:t>Не </a:t>
            </a:r>
            <a:r>
              <a:rPr lang="ru-RU" sz="1800" b="1" dirty="0" err="1">
                <a:effectLst/>
                <a:latin typeface="TimesNewRomanPS"/>
              </a:rPr>
              <a:t>починайте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складання</a:t>
            </a:r>
            <a:r>
              <a:rPr lang="ru-RU" sz="1800" b="1" dirty="0">
                <a:effectLst/>
                <a:latin typeface="TimesNewRomanPS"/>
              </a:rPr>
              <a:t> бюджету до того, як </a:t>
            </a:r>
            <a:r>
              <a:rPr lang="ru-RU" sz="1800" b="1" dirty="0" err="1">
                <a:effectLst/>
                <a:latin typeface="TimesNewRomanPS"/>
              </a:rPr>
              <a:t>дізнаєтесь</a:t>
            </a:r>
            <a:r>
              <a:rPr lang="ru-RU" sz="1800" b="1" dirty="0">
                <a:effectLst/>
                <a:latin typeface="TimesNewRomanPS"/>
              </a:rPr>
              <a:t>, </a:t>
            </a:r>
            <a:r>
              <a:rPr lang="ru-RU" sz="1800" b="1" dirty="0" err="1">
                <a:effectLst/>
                <a:latin typeface="TimesNewRomanPS"/>
              </a:rPr>
              <a:t>скільки</a:t>
            </a:r>
            <a:r>
              <a:rPr lang="ru-RU" sz="1800" b="1" dirty="0">
                <a:effectLst/>
                <a:latin typeface="TimesNewRomanPS"/>
              </a:rPr>
              <a:t> Ви </a:t>
            </a:r>
            <a:r>
              <a:rPr lang="ru-RU" sz="1800" b="1" dirty="0" err="1">
                <a:effectLst/>
                <a:latin typeface="TimesNewRomanPS"/>
              </a:rPr>
              <a:t>витрачаєте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грошеи</a:t>
            </a:r>
            <a:r>
              <a:rPr lang="ru-RU" sz="1800" b="1" dirty="0">
                <a:effectLst/>
                <a:latin typeface="TimesNewRomanPS"/>
              </a:rPr>
              <a:t>̆ </a:t>
            </a:r>
            <a:r>
              <a:rPr lang="ru-RU" sz="1800" b="1" dirty="0" err="1">
                <a:effectLst/>
                <a:latin typeface="TimesNewRomanPS"/>
              </a:rPr>
              <a:t>кожен</a:t>
            </a:r>
            <a:r>
              <a:rPr lang="ru-RU" sz="1800" b="1" dirty="0">
                <a:effectLst/>
                <a:latin typeface="TimesNewRomanPS"/>
              </a:rPr>
              <a:t> день і на </a:t>
            </a:r>
            <a:r>
              <a:rPr lang="ru-RU" sz="1800" b="1" dirty="0" err="1">
                <a:effectLst/>
                <a:latin typeface="TimesNewRomanPS"/>
              </a:rPr>
              <a:t>що</a:t>
            </a:r>
            <a:r>
              <a:rPr lang="ru-RU" sz="1800" b="1" dirty="0">
                <a:effectLst/>
                <a:latin typeface="TimesNewRomanPS"/>
              </a:rPr>
              <a:t>! </a:t>
            </a:r>
            <a:r>
              <a:rPr lang="ru-RU" sz="1800" dirty="0" err="1">
                <a:effectLst/>
                <a:latin typeface="TimesNewRomanPSMT"/>
              </a:rPr>
              <a:t>Протягом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декількох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тижнів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ведіть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детальнии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запис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знати, як </a:t>
            </a:r>
            <a:r>
              <a:rPr lang="ru-RU" sz="1800" dirty="0" err="1">
                <a:effectLst/>
                <a:latin typeface="TimesNewRomanPSMT"/>
              </a:rPr>
              <a:t>скласти</a:t>
            </a:r>
            <a:r>
              <a:rPr lang="ru-RU" sz="1800" dirty="0">
                <a:effectLst/>
                <a:latin typeface="TimesNewRomanPSMT"/>
              </a:rPr>
              <a:t> бюджет.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Ви не </a:t>
            </a:r>
            <a:r>
              <a:rPr lang="ru-RU" sz="1800" dirty="0" err="1">
                <a:effectLst/>
                <a:latin typeface="TimesNewRomanPSMT"/>
              </a:rPr>
              <a:t>знаєте</a:t>
            </a:r>
            <a:r>
              <a:rPr lang="ru-RU" sz="1800" dirty="0">
                <a:effectLst/>
                <a:latin typeface="TimesNewRomanPSMT"/>
              </a:rPr>
              <a:t>, на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витрачаються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Ваші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гроші</a:t>
            </a:r>
            <a:r>
              <a:rPr lang="ru-RU" sz="1800" dirty="0">
                <a:effectLst/>
                <a:latin typeface="TimesNewRomanPSMT"/>
              </a:rPr>
              <a:t>, то не </a:t>
            </a:r>
            <a:r>
              <a:rPr lang="ru-RU" sz="1800" dirty="0" err="1">
                <a:effectLst/>
                <a:latin typeface="TimesNewRomanPSMT"/>
              </a:rPr>
              <a:t>зможете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визначити</a:t>
            </a:r>
            <a:r>
              <a:rPr lang="ru-RU" sz="1800" dirty="0">
                <a:effectLst/>
                <a:latin typeface="TimesNewRomanPSMT"/>
              </a:rPr>
              <a:t>, на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скільки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їх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дійсно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витратити</a:t>
            </a:r>
            <a:r>
              <a:rPr lang="ru-RU" sz="1800" dirty="0">
                <a:effectLst/>
                <a:latin typeface="TimesNewRomanPSMT"/>
              </a:rPr>
              <a:t>. </a:t>
            </a:r>
          </a:p>
          <a:p>
            <a:r>
              <a:rPr lang="ru-RU" sz="1800" dirty="0">
                <a:effectLst/>
                <a:latin typeface="TimesNewRomanPSMT"/>
              </a:rPr>
              <a:t>4. </a:t>
            </a:r>
            <a:r>
              <a:rPr lang="ru-RU" sz="1800" b="1" dirty="0" err="1">
                <a:effectLst/>
                <a:latin typeface="TimesNewRomanPS"/>
              </a:rPr>
              <a:t>Всі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статті</a:t>
            </a:r>
            <a:r>
              <a:rPr lang="ru-RU" sz="1800" b="1" dirty="0">
                <a:effectLst/>
                <a:latin typeface="TimesNewRomanPS"/>
              </a:rPr>
              <a:t> бюджету </a:t>
            </a:r>
            <a:r>
              <a:rPr lang="ru-RU" sz="1800" b="1" dirty="0" err="1">
                <a:effectLst/>
                <a:latin typeface="TimesNewRomanPS"/>
              </a:rPr>
              <a:t>мають</a:t>
            </a:r>
            <a:r>
              <a:rPr lang="ru-RU" sz="1800" b="1" dirty="0">
                <a:effectLst/>
                <a:latin typeface="TimesNewRomanPS"/>
              </a:rPr>
              <a:t> бути </a:t>
            </a:r>
            <a:r>
              <a:rPr lang="ru-RU" sz="1800" b="1" dirty="0" err="1">
                <a:effectLst/>
                <a:latin typeface="TimesNewRomanPS"/>
              </a:rPr>
              <a:t>чітко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визначені</a:t>
            </a:r>
            <a:r>
              <a:rPr lang="ru-RU" sz="1800" b="1" dirty="0">
                <a:effectLst/>
                <a:latin typeface="TimesNewRomanPS"/>
              </a:rPr>
              <a:t>! </a:t>
            </a:r>
            <a:r>
              <a:rPr lang="ru-RU" sz="1800" dirty="0">
                <a:effectLst/>
                <a:latin typeface="TimesNewRomanPSMT"/>
              </a:rPr>
              <a:t>Тверезо </a:t>
            </a:r>
            <a:r>
              <a:rPr lang="ru-RU" sz="1800" dirty="0" err="1">
                <a:effectLst/>
                <a:latin typeface="TimesNewRomanPSMT"/>
              </a:rPr>
              <a:t>оцінюйте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ситуацію</a:t>
            </a:r>
            <a:r>
              <a:rPr lang="ru-RU" sz="1800" dirty="0">
                <a:effectLst/>
                <a:latin typeface="TimesNewRomanPSMT"/>
              </a:rPr>
              <a:t> та </a:t>
            </a:r>
            <a:r>
              <a:rPr lang="ru-RU" sz="1800" dirty="0" err="1">
                <a:effectLst/>
                <a:latin typeface="TimesNewRomanPSMT"/>
              </a:rPr>
              <a:t>Ваші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можливості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5. </a:t>
            </a:r>
            <a:r>
              <a:rPr lang="ru-RU" sz="1800" b="1" dirty="0" err="1">
                <a:effectLst/>
                <a:latin typeface="TimesNewRomanPS"/>
              </a:rPr>
              <a:t>Витрачайте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гроші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відповідно</a:t>
            </a:r>
            <a:r>
              <a:rPr lang="ru-RU" sz="1800" b="1" dirty="0">
                <a:effectLst/>
                <a:latin typeface="TimesNewRomanPS"/>
              </a:rPr>
              <a:t> до потреб </a:t>
            </a:r>
            <a:r>
              <a:rPr lang="ru-RU" sz="1800" b="1" dirty="0" err="1">
                <a:effectLst/>
                <a:latin typeface="TimesNewRomanPS"/>
              </a:rPr>
              <a:t>Вашоі</a:t>
            </a:r>
            <a:r>
              <a:rPr lang="ru-RU" sz="1800" b="1" dirty="0">
                <a:effectLst/>
                <a:latin typeface="TimesNewRomanPS"/>
              </a:rPr>
              <a:t>̈ </a:t>
            </a:r>
            <a:r>
              <a:rPr lang="ru-RU" sz="1800" b="1" dirty="0" err="1">
                <a:effectLst/>
                <a:latin typeface="TimesNewRomanPS"/>
              </a:rPr>
              <a:t>родини</a:t>
            </a:r>
            <a:r>
              <a:rPr lang="ru-RU" sz="1800" b="1" dirty="0">
                <a:effectLst/>
                <a:latin typeface="TimesNewRomanPS"/>
              </a:rPr>
              <a:t>! </a:t>
            </a:r>
            <a:r>
              <a:rPr lang="ru-RU" sz="1800" dirty="0">
                <a:effectLst/>
                <a:latin typeface="TimesNewRomanPSMT"/>
              </a:rPr>
              <a:t>Не </a:t>
            </a:r>
            <a:r>
              <a:rPr lang="ru-RU" sz="1800" dirty="0" err="1">
                <a:effectLst/>
                <a:latin typeface="TimesNewRomanPSMT"/>
              </a:rPr>
              <a:t>слідуйте</a:t>
            </a:r>
            <a:r>
              <a:rPr lang="ru-RU" sz="1800" dirty="0">
                <a:effectLst/>
                <a:latin typeface="TimesNewRomanPSMT"/>
              </a:rPr>
              <a:t> у </a:t>
            </a:r>
            <a:r>
              <a:rPr lang="ru-RU" sz="1800" dirty="0" err="1">
                <a:effectLst/>
                <a:latin typeface="TimesNewRomanPSMT"/>
              </a:rPr>
              <a:t>витрачанні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грошеи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традиціям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інших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сімеи</a:t>
            </a:r>
            <a:r>
              <a:rPr lang="ru-RU" sz="1800" dirty="0">
                <a:effectLst/>
                <a:latin typeface="TimesNewRomanPSMT"/>
              </a:rPr>
              <a:t>̆. </a:t>
            </a:r>
            <a:endParaRPr lang="ru-RU" dirty="0"/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8781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841988-60AD-2BE3-90B0-0381F2AE6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67990"/>
            <a:ext cx="11363093" cy="6144321"/>
          </a:xfrm>
        </p:spPr>
        <p:txBody>
          <a:bodyPr/>
          <a:lstStyle/>
          <a:p>
            <a:r>
              <a:rPr lang="ru-RU" sz="1800" dirty="0">
                <a:effectLst/>
                <a:latin typeface="TimesNewRomanPSMT"/>
              </a:rPr>
              <a:t>6. </a:t>
            </a:r>
            <a:r>
              <a:rPr lang="ru-RU" sz="1800" b="1" dirty="0">
                <a:effectLst/>
                <a:latin typeface="TimesNewRomanPS"/>
              </a:rPr>
              <a:t>Перш за все, </a:t>
            </a:r>
            <a:r>
              <a:rPr lang="ru-RU" sz="1800" b="1" dirty="0" err="1">
                <a:effectLst/>
                <a:latin typeface="TimesNewRomanPS"/>
              </a:rPr>
              <a:t>думайте</a:t>
            </a:r>
            <a:r>
              <a:rPr lang="ru-RU" sz="1800" b="1" dirty="0">
                <a:effectLst/>
                <a:latin typeface="TimesNewRomanPS"/>
              </a:rPr>
              <a:t>! </a:t>
            </a:r>
            <a:r>
              <a:rPr lang="ru-RU" sz="1800" dirty="0" err="1">
                <a:effectLst/>
                <a:latin typeface="TimesNewRomanPSMT"/>
              </a:rPr>
              <a:t>Зробивши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підрахунки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спільно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обговоріть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їх</a:t>
            </a:r>
            <a:r>
              <a:rPr lang="ru-RU" sz="1800" dirty="0">
                <a:effectLst/>
                <a:latin typeface="TimesNewRomanPSMT"/>
              </a:rPr>
              <a:t>, не </a:t>
            </a:r>
            <a:r>
              <a:rPr lang="ru-RU" sz="1800" dirty="0" err="1">
                <a:effectLst/>
                <a:latin typeface="TimesNewRomanPSMT"/>
              </a:rPr>
              <a:t>поспішайте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робити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висновки</a:t>
            </a:r>
            <a:r>
              <a:rPr lang="ru-RU" sz="1800" dirty="0">
                <a:effectLst/>
                <a:latin typeface="TimesNewRomanPSMT"/>
              </a:rPr>
              <a:t>. Не </a:t>
            </a:r>
            <a:r>
              <a:rPr lang="ru-RU" sz="1800" dirty="0" err="1">
                <a:effectLst/>
                <a:latin typeface="TimesNewRomanPSMT"/>
              </a:rPr>
              <a:t>дозволяйте</a:t>
            </a:r>
            <a:r>
              <a:rPr lang="ru-RU" sz="1800" dirty="0">
                <a:effectLst/>
                <a:latin typeface="TimesNewRomanPSMT"/>
              </a:rPr>
              <a:t> Вашим </a:t>
            </a:r>
            <a:r>
              <a:rPr lang="ru-RU" sz="1800" dirty="0" err="1">
                <a:effectLst/>
                <a:latin typeface="TimesNewRomanPSMT"/>
              </a:rPr>
              <a:t>бажанням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взяти</a:t>
            </a:r>
            <a:r>
              <a:rPr lang="ru-RU" sz="1800" dirty="0">
                <a:effectLst/>
                <a:latin typeface="TimesNewRomanPSMT"/>
              </a:rPr>
              <a:t> гору над тверезою </a:t>
            </a:r>
            <a:r>
              <a:rPr lang="ru-RU" sz="1800" dirty="0" err="1">
                <a:effectLst/>
                <a:latin typeface="TimesNewRomanPSMT"/>
              </a:rPr>
              <a:t>оцінкою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можливостеи</a:t>
            </a:r>
            <a:r>
              <a:rPr lang="ru-RU" sz="1800" dirty="0">
                <a:effectLst/>
                <a:latin typeface="TimesNewRomanPSMT"/>
              </a:rPr>
              <a:t>̆. Вам </a:t>
            </a:r>
            <a:r>
              <a:rPr lang="ru-RU" sz="1800" dirty="0" err="1">
                <a:effectLst/>
                <a:latin typeface="TimesNewRomanPSMT"/>
              </a:rPr>
              <a:t>здається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занадто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великі</a:t>
            </a:r>
            <a:r>
              <a:rPr lang="ru-RU" sz="1800" dirty="0">
                <a:effectLst/>
                <a:latin typeface="TimesNewRomanPSMT"/>
              </a:rPr>
              <a:t>? </a:t>
            </a:r>
            <a:r>
              <a:rPr lang="ru-RU" sz="1800" dirty="0" err="1">
                <a:effectLst/>
                <a:latin typeface="TimesNewRomanPSMT"/>
              </a:rPr>
              <a:t>Перевірте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дійсно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так?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Ви </a:t>
            </a:r>
            <a:r>
              <a:rPr lang="ru-RU" sz="1800" dirty="0" err="1">
                <a:effectLst/>
                <a:latin typeface="TimesNewRomanPSMT"/>
              </a:rPr>
              <a:t>вирішили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економити</a:t>
            </a:r>
            <a:r>
              <a:rPr lang="ru-RU" sz="1800" dirty="0">
                <a:effectLst/>
                <a:latin typeface="TimesNewRomanPSMT"/>
              </a:rPr>
              <a:t> на одному, </a:t>
            </a:r>
            <a:r>
              <a:rPr lang="ru-RU" sz="1800" dirty="0" err="1">
                <a:effectLst/>
                <a:latin typeface="TimesNewRomanPSMT"/>
              </a:rPr>
              <a:t>стежте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витрачати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більше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грошеи</a:t>
            </a:r>
            <a:r>
              <a:rPr lang="ru-RU" sz="1800" dirty="0">
                <a:effectLst/>
                <a:latin typeface="TimesNewRomanPSMT"/>
              </a:rPr>
              <a:t>̆ на </a:t>
            </a:r>
            <a:r>
              <a:rPr lang="ru-RU" sz="1800" dirty="0" err="1">
                <a:effectLst/>
                <a:latin typeface="TimesNewRomanPSMT"/>
              </a:rPr>
              <a:t>інше</a:t>
            </a:r>
            <a:r>
              <a:rPr lang="ru-RU" sz="1800" dirty="0">
                <a:effectLst/>
                <a:latin typeface="TimesNewRomanPSMT"/>
              </a:rPr>
              <a:t>;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скорочуйте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звичайних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потрібних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щоденних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, але </a:t>
            </a:r>
            <a:r>
              <a:rPr lang="ru-RU" sz="1800" dirty="0" err="1">
                <a:effectLst/>
                <a:latin typeface="TimesNewRomanPSMT"/>
              </a:rPr>
              <a:t>уважно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подивіться</a:t>
            </a:r>
            <a:r>
              <a:rPr lang="ru-RU" sz="1800" dirty="0">
                <a:effectLst/>
                <a:latin typeface="TimesNewRomanPSMT"/>
              </a:rPr>
              <a:t>, на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зайві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речі</a:t>
            </a:r>
            <a:r>
              <a:rPr lang="ru-RU" sz="1800" dirty="0">
                <a:effectLst/>
                <a:latin typeface="TimesNewRomanPSMT"/>
              </a:rPr>
              <a:t> Ви </a:t>
            </a:r>
            <a:r>
              <a:rPr lang="ru-RU" sz="1800" dirty="0" err="1">
                <a:effectLst/>
                <a:latin typeface="TimesNewRomanPSMT"/>
              </a:rPr>
              <a:t>витратили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гроші</a:t>
            </a:r>
            <a:r>
              <a:rPr lang="ru-RU" sz="1800" dirty="0">
                <a:effectLst/>
                <a:latin typeface="TimesNewRomanPSMT"/>
              </a:rPr>
              <a:t>, і </a:t>
            </a:r>
            <a:r>
              <a:rPr lang="ru-RU" sz="1800" dirty="0" err="1">
                <a:effectLst/>
                <a:latin typeface="TimesNewRomanPSMT"/>
              </a:rPr>
              <a:t>скоротіть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необов’язкові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7. </a:t>
            </a:r>
            <a:r>
              <a:rPr lang="ru-RU" sz="1800" b="1" dirty="0" err="1">
                <a:effectLst/>
                <a:latin typeface="TimesNewRomanPS"/>
              </a:rPr>
              <a:t>Плануйте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великі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витрати</a:t>
            </a:r>
            <a:r>
              <a:rPr lang="ru-RU" sz="1800" b="1" dirty="0">
                <a:effectLst/>
                <a:latin typeface="TimesNewRomanPS"/>
              </a:rPr>
              <a:t>! </a:t>
            </a:r>
            <a:r>
              <a:rPr lang="ru-RU" sz="1800" dirty="0">
                <a:effectLst/>
                <a:latin typeface="TimesNewRomanPSMT"/>
              </a:rPr>
              <a:t>У Вас </a:t>
            </a:r>
            <a:r>
              <a:rPr lang="ru-RU" sz="1800" dirty="0" err="1">
                <a:effectLst/>
                <a:latin typeface="TimesNewRomanPSMT"/>
              </a:rPr>
              <a:t>може</a:t>
            </a:r>
            <a:r>
              <a:rPr lang="ru-RU" sz="1800" dirty="0">
                <a:effectLst/>
                <a:latin typeface="TimesNewRomanPSMT"/>
              </a:rPr>
              <a:t> бути </a:t>
            </a:r>
            <a:r>
              <a:rPr lang="ru-RU" sz="1800" dirty="0" err="1">
                <a:effectLst/>
                <a:latin typeface="TimesNewRomanPSMT"/>
              </a:rPr>
              <a:t>декілька</a:t>
            </a:r>
            <a:r>
              <a:rPr lang="ru-RU" sz="1800" dirty="0">
                <a:effectLst/>
                <a:latin typeface="TimesNewRomanPSMT"/>
              </a:rPr>
              <a:t> великих </a:t>
            </a:r>
            <a:r>
              <a:rPr lang="ru-RU" sz="1800" dirty="0" err="1">
                <a:effectLst/>
                <a:latin typeface="TimesNewRomanPSMT"/>
              </a:rPr>
              <a:t>витрат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протягом</a:t>
            </a:r>
            <a:r>
              <a:rPr lang="ru-RU" sz="1800" dirty="0">
                <a:effectLst/>
                <a:latin typeface="TimesNewRomanPSMT"/>
              </a:rPr>
              <a:t> року – </a:t>
            </a:r>
            <a:r>
              <a:rPr lang="ru-RU" sz="1800" dirty="0" err="1">
                <a:effectLst/>
                <a:latin typeface="TimesNewRomanPSMT"/>
              </a:rPr>
              <a:t>відпустка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купівля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нових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меблів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або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техніки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Враховуйте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їх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відкладайте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гроші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ці</a:t>
            </a:r>
            <a:r>
              <a:rPr lang="ru-RU" sz="1800" dirty="0">
                <a:effectLst/>
                <a:latin typeface="TimesNewRomanPSMT"/>
              </a:rPr>
              <a:t> заходи </a:t>
            </a:r>
            <a:r>
              <a:rPr lang="ru-RU" sz="1800" dirty="0" err="1">
                <a:effectLst/>
                <a:latin typeface="TimesNewRomanPSMT"/>
              </a:rPr>
              <a:t>кожен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місяць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тоді</a:t>
            </a:r>
            <a:r>
              <a:rPr lang="ru-RU" sz="1800" dirty="0">
                <a:effectLst/>
                <a:latin typeface="TimesNewRomanPSMT"/>
              </a:rPr>
              <a:t> Ви </a:t>
            </a:r>
            <a:r>
              <a:rPr lang="ru-RU" sz="1800" dirty="0" err="1">
                <a:effectLst/>
                <a:latin typeface="TimesNewRomanPSMT"/>
              </a:rPr>
              <a:t>зможете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оплатити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їх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потрібнии</a:t>
            </a:r>
            <a:r>
              <a:rPr lang="ru-RU" sz="1800" dirty="0">
                <a:effectLst/>
                <a:latin typeface="TimesNewRomanPSMT"/>
              </a:rPr>
              <a:t>̆ момент.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планувати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такі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витрати</a:t>
            </a:r>
            <a:r>
              <a:rPr lang="ru-RU" sz="1800" dirty="0">
                <a:effectLst/>
                <a:latin typeface="TimesNewRomanPSMT"/>
              </a:rPr>
              <a:t>, то вони </a:t>
            </a:r>
            <a:r>
              <a:rPr lang="ru-RU" sz="1800" dirty="0" err="1">
                <a:effectLst/>
                <a:latin typeface="TimesNewRomanPSMT"/>
              </a:rPr>
              <a:t>перетворять</a:t>
            </a:r>
            <a:r>
              <a:rPr lang="ru-RU" sz="1800" dirty="0">
                <a:effectLst/>
                <a:latin typeface="TimesNewRomanPSMT"/>
              </a:rPr>
              <a:t> ваш бюджет в хаос, з </a:t>
            </a:r>
            <a:r>
              <a:rPr lang="ru-RU" sz="1800" dirty="0" err="1">
                <a:effectLst/>
                <a:latin typeface="TimesNewRomanPSMT"/>
              </a:rPr>
              <a:t>якого</a:t>
            </a:r>
            <a:r>
              <a:rPr lang="ru-RU" sz="1800" dirty="0">
                <a:effectLst/>
                <a:latin typeface="TimesNewRomanPSMT"/>
              </a:rPr>
              <a:t> буде </a:t>
            </a:r>
            <a:r>
              <a:rPr lang="ru-RU" sz="1800" dirty="0" err="1">
                <a:effectLst/>
                <a:latin typeface="TimesNewRomanPSMT"/>
              </a:rPr>
              <a:t>важко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вибратися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8. </a:t>
            </a:r>
            <a:r>
              <a:rPr lang="ru-RU" sz="1800" b="1" dirty="0">
                <a:effectLst/>
                <a:latin typeface="TimesNewRomanPS"/>
              </a:rPr>
              <a:t>Не </a:t>
            </a:r>
            <a:r>
              <a:rPr lang="ru-RU" sz="1800" b="1" dirty="0" err="1">
                <a:effectLst/>
                <a:latin typeface="TimesNewRomanPS"/>
              </a:rPr>
              <a:t>стежте</a:t>
            </a:r>
            <a:r>
              <a:rPr lang="ru-RU" sz="1800" b="1" dirty="0">
                <a:effectLst/>
                <a:latin typeface="TimesNewRomanPS"/>
              </a:rPr>
              <a:t> строго за кожною </a:t>
            </a:r>
            <a:r>
              <a:rPr lang="ru-RU" sz="1800" b="1" dirty="0" err="1">
                <a:effectLst/>
                <a:latin typeface="TimesNewRomanPS"/>
              </a:rPr>
              <a:t>гривнею</a:t>
            </a:r>
            <a:r>
              <a:rPr lang="ru-RU" sz="1800" b="1" dirty="0">
                <a:effectLst/>
                <a:latin typeface="TimesNewRomanPS"/>
              </a:rPr>
              <a:t>, </a:t>
            </a:r>
            <a:r>
              <a:rPr lang="ru-RU" sz="1800" b="1" dirty="0" err="1">
                <a:effectLst/>
                <a:latin typeface="TimesNewRomanPS"/>
              </a:rPr>
              <a:t>призначеною</a:t>
            </a:r>
            <a:r>
              <a:rPr lang="ru-RU" sz="1800" b="1" dirty="0">
                <a:effectLst/>
                <a:latin typeface="TimesNewRomanPS"/>
              </a:rPr>
              <a:t> на </a:t>
            </a:r>
            <a:r>
              <a:rPr lang="ru-RU" sz="1800" b="1" dirty="0" err="1">
                <a:effectLst/>
                <a:latin typeface="TimesNewRomanPS"/>
              </a:rPr>
              <a:t>кишенькові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витрати</a:t>
            </a:r>
            <a:r>
              <a:rPr lang="ru-RU" sz="1800" b="1" dirty="0">
                <a:effectLst/>
                <a:latin typeface="TimesNewRomanPS"/>
              </a:rPr>
              <a:t>! </a:t>
            </a:r>
            <a:r>
              <a:rPr lang="ru-RU" sz="1800" dirty="0">
                <a:effectLst/>
                <a:latin typeface="TimesNewRomanPSMT"/>
              </a:rPr>
              <a:t>Будь-</a:t>
            </a:r>
            <a:r>
              <a:rPr lang="ru-RU" sz="1800" dirty="0" err="1">
                <a:effectLst/>
                <a:latin typeface="TimesNewRomanPSMT"/>
              </a:rPr>
              <a:t>якии</a:t>
            </a:r>
            <a:r>
              <a:rPr lang="ru-RU" sz="1800" dirty="0">
                <a:effectLst/>
                <a:latin typeface="TimesNewRomanPSMT"/>
              </a:rPr>
              <a:t>̆ член </a:t>
            </a:r>
            <a:r>
              <a:rPr lang="ru-RU" sz="1800" dirty="0" err="1">
                <a:effectLst/>
                <a:latin typeface="TimesNewRomanPSMT"/>
              </a:rPr>
              <a:t>сім’і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має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мати</a:t>
            </a:r>
            <a:r>
              <a:rPr lang="ru-RU" sz="1800" dirty="0">
                <a:effectLst/>
                <a:latin typeface="TimesNewRomanPSMT"/>
              </a:rPr>
              <a:t> право </a:t>
            </a:r>
            <a:r>
              <a:rPr lang="ru-RU" sz="1800" dirty="0" err="1">
                <a:effectLst/>
                <a:latin typeface="TimesNewRomanPSMT"/>
              </a:rPr>
              <a:t>особистого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вибору</a:t>
            </a:r>
            <a:r>
              <a:rPr lang="ru-RU" sz="1800" dirty="0">
                <a:effectLst/>
                <a:latin typeface="TimesNewRomanPSMT"/>
              </a:rPr>
              <a:t> при </a:t>
            </a:r>
            <a:r>
              <a:rPr lang="ru-RU" sz="1800" dirty="0" err="1">
                <a:effectLst/>
                <a:latin typeface="TimesNewRomanPSMT"/>
              </a:rPr>
              <a:t>витрачанні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кишенькових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грошеи</a:t>
            </a:r>
            <a:r>
              <a:rPr lang="ru-RU" sz="1800" dirty="0">
                <a:effectLst/>
                <a:latin typeface="TimesNewRomanPSMT"/>
              </a:rPr>
              <a:t>̆, в той же час не </a:t>
            </a:r>
            <a:r>
              <a:rPr lang="ru-RU" sz="1800" dirty="0" err="1">
                <a:effectLst/>
                <a:latin typeface="TimesNewRomanPSMT"/>
              </a:rPr>
              <a:t>порушуючи</a:t>
            </a:r>
            <a:r>
              <a:rPr lang="ru-RU" sz="1800" dirty="0">
                <a:effectLst/>
                <a:latin typeface="TimesNewRomanPSMT"/>
              </a:rPr>
              <a:t> бюджету.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9. </a:t>
            </a:r>
            <a:r>
              <a:rPr lang="ru-RU" sz="1800" b="1" dirty="0">
                <a:effectLst/>
                <a:latin typeface="TimesNewRomanPS"/>
              </a:rPr>
              <a:t>Не </a:t>
            </a:r>
            <a:r>
              <a:rPr lang="ru-RU" sz="1800" b="1" dirty="0" err="1">
                <a:effectLst/>
                <a:latin typeface="TimesNewRomanPS"/>
              </a:rPr>
              <a:t>намагайтеся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перехитрити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власнии</a:t>
            </a:r>
            <a:r>
              <a:rPr lang="ru-RU" sz="1800" b="1" dirty="0">
                <a:effectLst/>
                <a:latin typeface="TimesNewRomanPS"/>
              </a:rPr>
              <a:t>̆ бюджет! </a:t>
            </a:r>
            <a:r>
              <a:rPr lang="ru-RU" sz="1800" dirty="0" err="1">
                <a:effectLst/>
                <a:latin typeface="TimesNewRomanPSMT"/>
              </a:rPr>
              <a:t>Наприклад</a:t>
            </a:r>
            <a:r>
              <a:rPr lang="ru-RU" sz="1800" dirty="0">
                <a:effectLst/>
                <a:latin typeface="TimesNewRomanPSMT"/>
              </a:rPr>
              <a:t>, не </a:t>
            </a:r>
            <a:r>
              <a:rPr lang="ru-RU" sz="1800" dirty="0" err="1">
                <a:effectLst/>
                <a:latin typeface="TimesNewRomanPSMT"/>
              </a:rPr>
              <a:t>намагайтеся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перевищити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можливості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купуючи</a:t>
            </a:r>
            <a:r>
              <a:rPr lang="ru-RU" sz="1800" dirty="0">
                <a:effectLst/>
                <a:latin typeface="TimesNewRomanPSMT"/>
              </a:rPr>
              <a:t> те,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зараз Ви не в </a:t>
            </a:r>
            <a:r>
              <a:rPr lang="ru-RU" sz="1800" dirty="0" err="1">
                <a:effectLst/>
                <a:latin typeface="TimesNewRomanPSMT"/>
              </a:rPr>
              <a:t>змозі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купити</a:t>
            </a:r>
            <a:r>
              <a:rPr lang="ru-RU" sz="1800" dirty="0">
                <a:effectLst/>
                <a:latin typeface="TimesNewRomanPSMT"/>
              </a:rPr>
              <a:t>. Не </a:t>
            </a:r>
            <a:r>
              <a:rPr lang="ru-RU" sz="1800" dirty="0" err="1">
                <a:effectLst/>
                <a:latin typeface="TimesNewRomanPSMT"/>
              </a:rPr>
              <a:t>беріть</a:t>
            </a:r>
            <a:r>
              <a:rPr lang="ru-RU" sz="1800" dirty="0">
                <a:effectLst/>
                <a:latin typeface="TimesNewRomanPSMT"/>
              </a:rPr>
              <a:t> у борг з </a:t>
            </a:r>
            <a:r>
              <a:rPr lang="ru-RU" sz="1800" dirty="0" err="1">
                <a:effectLst/>
                <a:latin typeface="TimesNewRomanPSMT"/>
              </a:rPr>
              <a:t>інших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статеи</a:t>
            </a:r>
            <a:r>
              <a:rPr lang="ru-RU" sz="1800" dirty="0">
                <a:effectLst/>
                <a:latin typeface="TimesNewRomanPSMT"/>
              </a:rPr>
              <a:t>̆ бюджету, </a:t>
            </a:r>
            <a:r>
              <a:rPr lang="ru-RU" sz="1800" dirty="0" err="1">
                <a:effectLst/>
                <a:latin typeface="TimesNewRomanPSMT"/>
              </a:rPr>
              <a:t>або</a:t>
            </a:r>
            <a:r>
              <a:rPr lang="ru-RU" sz="1800" dirty="0">
                <a:effectLst/>
                <a:latin typeface="TimesNewRomanPSMT"/>
              </a:rPr>
              <a:t> у </a:t>
            </a:r>
            <a:r>
              <a:rPr lang="ru-RU" sz="1800" dirty="0" err="1">
                <a:effectLst/>
                <a:latin typeface="TimesNewRomanPSMT"/>
              </a:rPr>
              <a:t>інших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людеи</a:t>
            </a:r>
            <a:r>
              <a:rPr lang="ru-RU" sz="1800" dirty="0">
                <a:effectLst/>
                <a:latin typeface="TimesNewRomanPSMT"/>
              </a:rPr>
              <a:t>̆. Борг </a:t>
            </a:r>
            <a:r>
              <a:rPr lang="ru-RU" sz="1800" dirty="0" err="1">
                <a:effectLst/>
                <a:latin typeface="TimesNewRomanPSMT"/>
              </a:rPr>
              <a:t>завжди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повертати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скорочуючи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наступного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місяця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TimesNewRomanPSMT"/>
              </a:rPr>
              <a:t>10. </a:t>
            </a:r>
            <a:r>
              <a:rPr lang="ru-RU" sz="1800" b="1" dirty="0">
                <a:effectLst/>
                <a:latin typeface="TimesNewRomanPS"/>
              </a:rPr>
              <a:t>Коли бюджет </a:t>
            </a:r>
            <a:r>
              <a:rPr lang="ru-RU" sz="1800" b="1" dirty="0" err="1">
                <a:effectLst/>
                <a:latin typeface="TimesNewRomanPS"/>
              </a:rPr>
              <a:t>стає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занадто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напруженим</a:t>
            </a:r>
            <a:r>
              <a:rPr lang="ru-RU" sz="1800" b="1" dirty="0">
                <a:effectLst/>
                <a:latin typeface="TimesNewRomanPS"/>
              </a:rPr>
              <a:t>, </a:t>
            </a:r>
            <a:r>
              <a:rPr lang="ru-RU" sz="1800" b="1" dirty="0" err="1">
                <a:effectLst/>
                <a:latin typeface="TimesNewRomanPS"/>
              </a:rPr>
              <a:t>подумайте</a:t>
            </a:r>
            <a:r>
              <a:rPr lang="ru-RU" sz="1800" b="1" dirty="0">
                <a:effectLst/>
                <a:latin typeface="TimesNewRomanPS"/>
              </a:rPr>
              <a:t>, як </a:t>
            </a:r>
            <a:r>
              <a:rPr lang="ru-RU" sz="1800" b="1" dirty="0" err="1">
                <a:effectLst/>
                <a:latin typeface="TimesNewRomanPS"/>
              </a:rPr>
              <a:t>послабити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цю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напруженість</a:t>
            </a:r>
            <a:r>
              <a:rPr lang="ru-RU" sz="1800" b="1" dirty="0">
                <a:effectLst/>
                <a:latin typeface="TimesNewRomanPS"/>
              </a:rPr>
              <a:t>! </a:t>
            </a:r>
            <a:r>
              <a:rPr lang="ru-RU" sz="1800" dirty="0">
                <a:effectLst/>
                <a:latin typeface="TimesNewRomanPSMT"/>
              </a:rPr>
              <a:t>Будьте </a:t>
            </a:r>
            <a:r>
              <a:rPr lang="ru-RU" sz="1800" dirty="0" err="1">
                <a:effectLst/>
                <a:latin typeface="TimesNewRomanPSMT"/>
              </a:rPr>
              <a:t>більш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гнучкими</a:t>
            </a:r>
            <a:r>
              <a:rPr lang="ru-RU" sz="1800" dirty="0">
                <a:effectLst/>
                <a:latin typeface="TimesNewRomanPSMT"/>
              </a:rPr>
              <a:t>. «</a:t>
            </a:r>
            <a:r>
              <a:rPr lang="ru-RU" sz="1800" dirty="0" err="1">
                <a:effectLst/>
                <a:latin typeface="TimesNewRomanPSMT"/>
              </a:rPr>
              <a:t>Натягнутии</a:t>
            </a:r>
            <a:r>
              <a:rPr lang="ru-RU" sz="1800" dirty="0">
                <a:effectLst/>
                <a:latin typeface="TimesNewRomanPSMT"/>
              </a:rPr>
              <a:t>̆» бюджет </a:t>
            </a:r>
            <a:r>
              <a:rPr lang="ru-RU" sz="1800" dirty="0" err="1">
                <a:effectLst/>
                <a:latin typeface="TimesNewRomanPSMT"/>
              </a:rPr>
              <a:t>завжди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тримає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людеи</a:t>
            </a:r>
            <a:r>
              <a:rPr lang="ru-RU" sz="1800" dirty="0">
                <a:effectLst/>
                <a:latin typeface="TimesNewRomanPSMT"/>
              </a:rPr>
              <a:t>̆ в </a:t>
            </a:r>
            <a:r>
              <a:rPr lang="ru-RU" sz="1800" dirty="0" err="1">
                <a:effectLst/>
                <a:latin typeface="TimesNewRomanPSMT"/>
              </a:rPr>
              <a:t>напрузі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Найкращим</a:t>
            </a:r>
            <a:r>
              <a:rPr lang="ru-RU" sz="1800" dirty="0">
                <a:effectLst/>
                <a:latin typeface="TimesNewRomanPSMT"/>
              </a:rPr>
              <a:t> правилом </a:t>
            </a:r>
            <a:r>
              <a:rPr lang="ru-RU" sz="1800" dirty="0" err="1">
                <a:effectLst/>
                <a:latin typeface="TimesNewRomanPSMT"/>
              </a:rPr>
              <a:t>планування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щорічне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складання</a:t>
            </a:r>
            <a:r>
              <a:rPr lang="ru-RU" sz="1800" dirty="0">
                <a:effectLst/>
                <a:latin typeface="TimesNewRomanPSMT"/>
              </a:rPr>
              <a:t> бюджету до початку </a:t>
            </a:r>
            <a:r>
              <a:rPr lang="ru-RU" sz="1800" dirty="0" err="1">
                <a:effectLst/>
                <a:latin typeface="TimesNewRomanPSMT"/>
              </a:rPr>
              <a:t>січня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перевірка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його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липні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щоб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переконатися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він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дійсно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реальнии</a:t>
            </a:r>
            <a:r>
              <a:rPr lang="ru-RU" sz="1800" dirty="0">
                <a:effectLst/>
                <a:latin typeface="TimesNewRomanPSMT"/>
              </a:rPr>
              <a:t>̆ і служить </a:t>
            </a:r>
            <a:r>
              <a:rPr lang="ru-RU" sz="1800" dirty="0" err="1">
                <a:effectLst/>
                <a:latin typeface="TimesNewRomanPSMT"/>
              </a:rPr>
              <a:t>вашому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добробуту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3166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6385C8-87CF-6864-0450-E9259F516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5" y="234176"/>
            <a:ext cx="11385395" cy="6055111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5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інвестування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грошеи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До того,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заощадженням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два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регулярнии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Чим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зазначені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ймовірність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поставите перед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 як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дозріє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приблизне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знадобиться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підійдуть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можете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очікувати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Перш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стиль.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стилю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Ви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присвятити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Ризик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комфортно Ви будете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якийсь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день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ту сторону, в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хотілося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б?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спектрі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урядових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облігаціи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вважається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нульовим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гарантовані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урядом,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товарних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опціонів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операціи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 валютному ринку,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773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A60DA5-6E85-3791-A031-6E33F8DAF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3" y="301083"/>
            <a:ext cx="11151219" cy="6300439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лежать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принципи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Так,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виборі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особистими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фінансами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скористатися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нижчевказаними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правилами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1. Контроль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всіх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фінансових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потоків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принцип говорить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перш за все, 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строгии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проходять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через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руки. В даний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обчислювальноі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програмного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Комп’ютернии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рутину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захоплююче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принципу дозволить в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момент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картину стану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Створення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накопичень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доходами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позитивна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накопичення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Практика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скоротити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практично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10–20%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щомісячне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варто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забувати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і про доходи.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максимального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ефекту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складовоі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високооплачувана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робота,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додатковии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заробіток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бізнесу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підсумку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метою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даного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принципу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зміцнення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фінансового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стану. </a:t>
            </a:r>
            <a:endParaRPr lang="ru-RU" dirty="0">
              <a:solidFill>
                <a:schemeClr val="tx1"/>
              </a:solidFill>
              <a:effectLst/>
              <a:highlight>
                <a:srgbClr val="00FFFF"/>
              </a:highlight>
            </a:endParaRPr>
          </a:p>
          <a:p>
            <a:pPr algn="just"/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1819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876EA4-8384-79E8-51F4-75BB0768E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933"/>
            <a:ext cx="11195824" cy="6300438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Державні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облігаціі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гарантовании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рахунках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банках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застраховані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гарантіи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гарантує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буде гладким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зроблену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будете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гарною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репутацією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шанси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Вашу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Просто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найбезпечнішии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шлях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найкращим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Час.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час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один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профілю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Ви могли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роль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відігравати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грошима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фактор часу: коли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знадобляться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Знадобляться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Вам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через 100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ось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найвагоміше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перспективі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доходи,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одержувані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3 роки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поспіль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мізерними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фактор часу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фактором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ризики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при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інвестуванні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По-перше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ринковии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І тут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Вас.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Застрахувати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ринкового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ступенем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ринкового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наведено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6358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3F47A5-B8C4-9D4D-2384-EEEA612AF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524107"/>
            <a:ext cx="11541512" cy="5832088"/>
          </a:xfrm>
        </p:spPr>
        <p:txBody>
          <a:bodyPr>
            <a:normAutofit fontScale="92500" lnSpcReduction="10000"/>
          </a:bodyPr>
          <a:lstStyle/>
          <a:p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Консервативні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активи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гарантіі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капіталу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рейтингом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 (на даний момент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рейтинг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закордонні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банки,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компаніі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Мінімальна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3%, реальна – 5–7%.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Помірні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активи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гарантіи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прибутковістю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збереженням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капіталу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передбачувана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прибутковість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розміщенні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розмірі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Агресивні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активи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коливання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вгору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вниз)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Прибутковість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15%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розрахунків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засновані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консервативному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Реально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прибутковість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підсумковии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капітал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обумовлении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виправити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минулому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менша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портфелі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неформальна формула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консервативних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портфелі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Консервативних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=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20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портфелі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20%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облігаціи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консервативні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̈) і 80%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агресивні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5646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B8576B-53B1-4AF2-4C3B-EA7BF56A9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23747"/>
            <a:ext cx="11340790" cy="6133170"/>
          </a:xfrm>
        </p:spPr>
        <p:txBody>
          <a:bodyPr>
            <a:normAutofit/>
          </a:bodyPr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По-друге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валютнии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курсу валют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постраждати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валютах.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пропонують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дотримуватися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пропорціі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Долари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США – 40%;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Євро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30%;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30%.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Розглянувши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ними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Консервативні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гарантують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капіталу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мінімальноі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прибутковості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сьогоднішніи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3–5%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До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облігаціі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емітентів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рейтингом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страхові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компаніі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пенсійні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банки,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клієнтів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консервативні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облігаціі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̈);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компаніі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консервативні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облігаціі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̈).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Помірно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консервативні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інструменти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припускають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прибутковість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довгостроковому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12–20%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розрахунків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10%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До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пайові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великих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консервативні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хедж-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банки,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розміщують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клієнтів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великих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облігаціі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1507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B30A42-32E3-4355-4051-B0D454B1C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7" y="189571"/>
            <a:ext cx="11318487" cy="6389649"/>
          </a:xfrm>
        </p:spPr>
        <p:txBody>
          <a:bodyPr>
            <a:normAutofit lnSpcReduction="10000"/>
          </a:bodyPr>
          <a:lstStyle/>
          <a:p>
            <a:r>
              <a:rPr lang="ru-RU" sz="1800" i="1" dirty="0" err="1">
                <a:effectLst/>
                <a:latin typeface="TimesNewRomanPS"/>
              </a:rPr>
              <a:t>Агресивні</a:t>
            </a:r>
            <a:r>
              <a:rPr lang="ru-RU" sz="1800" i="1" dirty="0">
                <a:effectLst/>
                <a:latin typeface="TimesNewRomanPS"/>
              </a:rPr>
              <a:t> </a:t>
            </a:r>
            <a:r>
              <a:rPr lang="ru-RU" sz="1800" i="1" dirty="0" err="1">
                <a:effectLst/>
                <a:latin typeface="TimesNewRomanPS"/>
              </a:rPr>
              <a:t>інструменти</a:t>
            </a:r>
            <a:r>
              <a:rPr lang="ru-RU" sz="1800" i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припускають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завжди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існує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ризик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втрати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частини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капіталу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деякі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інструменти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взагалі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страхують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ризики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валютнии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ринок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опціони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ф’ючерси</a:t>
            </a:r>
            <a:r>
              <a:rPr lang="ru-RU" sz="1800" dirty="0">
                <a:effectLst/>
                <a:latin typeface="TimesNewRomanPSMT"/>
              </a:rPr>
              <a:t>), </a:t>
            </a:r>
            <a:r>
              <a:rPr lang="ru-RU" sz="1800" dirty="0" err="1">
                <a:effectLst/>
                <a:latin typeface="TimesNewRomanPSMT"/>
              </a:rPr>
              <a:t>прибутковість</a:t>
            </a:r>
            <a:r>
              <a:rPr lang="ru-RU" sz="1800" dirty="0">
                <a:effectLst/>
                <a:latin typeface="TimesNewRomanPSMT"/>
              </a:rPr>
              <a:t> становить 20–30% </a:t>
            </a:r>
            <a:r>
              <a:rPr lang="ru-RU" sz="1800" dirty="0" err="1">
                <a:effectLst/>
                <a:latin typeface="TimesNewRomanPSMT"/>
              </a:rPr>
              <a:t>річних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більше</a:t>
            </a:r>
            <a:r>
              <a:rPr lang="ru-RU" sz="1800" dirty="0">
                <a:effectLst/>
                <a:latin typeface="TimesNewRomanPSMT"/>
              </a:rPr>
              <a:t> (для </a:t>
            </a:r>
            <a:r>
              <a:rPr lang="ru-RU" sz="1800" dirty="0" err="1">
                <a:effectLst/>
                <a:latin typeface="TimesNewRomanPSMT"/>
              </a:rPr>
              <a:t>розрахунків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приймаємо</a:t>
            </a:r>
            <a:r>
              <a:rPr lang="ru-RU" sz="1800" dirty="0">
                <a:effectLst/>
                <a:latin typeface="TimesNewRomanPSMT"/>
              </a:rPr>
              <a:t> 15% </a:t>
            </a:r>
            <a:r>
              <a:rPr lang="ru-RU" sz="1800" dirty="0" err="1">
                <a:effectLst/>
                <a:latin typeface="TimesNewRomanPSMT"/>
              </a:rPr>
              <a:t>річних</a:t>
            </a:r>
            <a:r>
              <a:rPr lang="ru-RU" sz="1800" dirty="0">
                <a:effectLst/>
                <a:latin typeface="TimesNewRomanPSMT"/>
              </a:rPr>
              <a:t>). До таких </a:t>
            </a:r>
            <a:r>
              <a:rPr lang="ru-RU" sz="1800" dirty="0" err="1">
                <a:effectLst/>
                <a:latin typeface="TimesNewRomanPSMT"/>
              </a:rPr>
              <a:t>інструментів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відносять</a:t>
            </a:r>
            <a:r>
              <a:rPr lang="ru-RU" sz="1800" dirty="0">
                <a:effectLst/>
                <a:latin typeface="TimesNewRomanPSMT"/>
              </a:rPr>
              <a:t>: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- хедж-</a:t>
            </a:r>
            <a:r>
              <a:rPr lang="ru-RU" sz="1800" dirty="0" err="1">
                <a:effectLst/>
                <a:latin typeface="TimesNewRomanPSMT"/>
              </a:rPr>
              <a:t>фонди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довірче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управління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акціі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малих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середніх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компаніи</a:t>
            </a:r>
            <a:r>
              <a:rPr lang="ru-RU" sz="1800" dirty="0">
                <a:effectLst/>
                <a:latin typeface="TimesNewRomanPSMT"/>
              </a:rPr>
              <a:t>̆, </a:t>
            </a:r>
            <a:r>
              <a:rPr lang="ru-RU" sz="1800" dirty="0" err="1">
                <a:effectLst/>
                <a:latin typeface="TimesNewRomanPSMT"/>
              </a:rPr>
              <a:t>схильних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значних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цінових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коливань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похідні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цінних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паперів</a:t>
            </a:r>
            <a:r>
              <a:rPr lang="ru-RU" sz="1800" dirty="0">
                <a:effectLst/>
                <a:latin typeface="TimesNewRomanPSMT"/>
              </a:rPr>
              <a:t>: </a:t>
            </a:r>
            <a:r>
              <a:rPr lang="ru-RU" sz="1800" dirty="0" err="1">
                <a:effectLst/>
                <a:latin typeface="TimesNewRomanPSMT"/>
              </a:rPr>
              <a:t>опціони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ф’ючерси</a:t>
            </a:r>
            <a:r>
              <a:rPr lang="ru-RU" sz="1800" dirty="0">
                <a:effectLst/>
                <a:latin typeface="TimesNewRomanPSMT"/>
              </a:rPr>
              <a:t>;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валютнии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ринок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NewRomanPSMT"/>
              </a:rPr>
              <a:t>Крім</a:t>
            </a:r>
            <a:r>
              <a:rPr lang="ru-RU" sz="1800" dirty="0">
                <a:effectLst/>
                <a:latin typeface="TimesNewRomanPSMT"/>
              </a:rPr>
              <a:t> того, </a:t>
            </a:r>
            <a:r>
              <a:rPr lang="ru-RU" sz="1800" b="1" dirty="0" err="1">
                <a:effectLst/>
                <a:latin typeface="TimesNewRomanPS"/>
              </a:rPr>
              <a:t>стратегіі</a:t>
            </a:r>
            <a:r>
              <a:rPr lang="ru-RU" sz="1800" b="1" dirty="0">
                <a:effectLst/>
                <a:latin typeface="TimesNewRomanPS"/>
              </a:rPr>
              <a:t>̈ </a:t>
            </a:r>
            <a:r>
              <a:rPr lang="ru-RU" sz="1800" b="1" dirty="0" err="1">
                <a:effectLst/>
                <a:latin typeface="TimesNewRomanPS"/>
              </a:rPr>
              <a:t>інвестування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>
                <a:effectLst/>
                <a:latin typeface="TimesNewRomanPSMT"/>
              </a:rPr>
              <a:t>за способом </a:t>
            </a:r>
            <a:r>
              <a:rPr lang="ru-RU" sz="1800" dirty="0" err="1">
                <a:effectLst/>
                <a:latin typeface="TimesNewRomanPSMT"/>
              </a:rPr>
              <a:t>управління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інвестиціями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розділити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активні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пасивні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стратегіі</a:t>
            </a:r>
            <a:r>
              <a:rPr lang="ru-RU" sz="1800" dirty="0">
                <a:effectLst/>
                <a:latin typeface="TimesNewRomanPSMT"/>
              </a:rPr>
              <a:t>̈. </a:t>
            </a:r>
            <a:endParaRPr lang="ru-RU" dirty="0">
              <a:effectLst/>
            </a:endParaRPr>
          </a:p>
          <a:p>
            <a:r>
              <a:rPr lang="ru-RU" sz="1800" b="1" dirty="0" err="1">
                <a:effectLst/>
                <a:latin typeface="TimesNewRomanPS"/>
              </a:rPr>
              <a:t>Активне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інвестування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означає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Ви (</a:t>
            </a:r>
            <a:r>
              <a:rPr lang="ru-RU" sz="1800" dirty="0" err="1">
                <a:effectLst/>
                <a:latin typeface="TimesNewRomanPSMT"/>
              </a:rPr>
              <a:t>або</a:t>
            </a:r>
            <a:r>
              <a:rPr lang="ru-RU" sz="1800" dirty="0">
                <a:effectLst/>
                <a:latin typeface="TimesNewRomanPSMT"/>
              </a:rPr>
              <a:t> той, </a:t>
            </a:r>
            <a:r>
              <a:rPr lang="ru-RU" sz="1800" dirty="0" err="1">
                <a:effectLst/>
                <a:latin typeface="TimesNewRomanPSMT"/>
              </a:rPr>
              <a:t>хто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управляє</a:t>
            </a:r>
            <a:r>
              <a:rPr lang="ru-RU" sz="1800" dirty="0">
                <a:effectLst/>
                <a:latin typeface="TimesNewRomanPSMT"/>
              </a:rPr>
              <a:t> Вашими </a:t>
            </a:r>
            <a:r>
              <a:rPr lang="ru-RU" sz="1800" dirty="0" err="1">
                <a:effectLst/>
                <a:latin typeface="TimesNewRomanPSMT"/>
              </a:rPr>
              <a:t>грошима</a:t>
            </a:r>
            <a:r>
              <a:rPr lang="ru-RU" sz="1800" dirty="0">
                <a:effectLst/>
                <a:latin typeface="TimesNewRomanPSMT"/>
              </a:rPr>
              <a:t>) </a:t>
            </a:r>
            <a:r>
              <a:rPr lang="ru-RU" sz="1800" dirty="0" err="1">
                <a:effectLst/>
                <a:latin typeface="TimesNewRomanPSMT"/>
              </a:rPr>
              <a:t>вибираєте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компаніі</a:t>
            </a:r>
            <a:r>
              <a:rPr lang="ru-RU" sz="1800" dirty="0">
                <a:effectLst/>
                <a:latin typeface="TimesNewRomanPSMT"/>
              </a:rPr>
              <a:t>̈, в </a:t>
            </a:r>
            <a:r>
              <a:rPr lang="ru-RU" sz="1800" dirty="0" err="1">
                <a:effectLst/>
                <a:latin typeface="TimesNewRomanPSMT"/>
              </a:rPr>
              <a:t>акціі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яких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інвестуєте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b="1" dirty="0" err="1">
                <a:effectLst/>
                <a:latin typeface="TimesNewRomanPS"/>
              </a:rPr>
              <a:t>Пасивне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інвестування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означає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Ваші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інвестиціі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визначаються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якимось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індексом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створеним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третьою</a:t>
            </a:r>
            <a:r>
              <a:rPr lang="ru-RU" sz="1800" dirty="0">
                <a:effectLst/>
                <a:latin typeface="TimesNewRomanPSMT"/>
              </a:rPr>
              <a:t> стороною. </a:t>
            </a:r>
            <a:endParaRPr lang="ru-RU" dirty="0">
              <a:effectLst/>
            </a:endParaRPr>
          </a:p>
          <a:p>
            <a:r>
              <a:rPr lang="ru-RU" sz="1800" dirty="0" err="1">
                <a:effectLst/>
                <a:latin typeface="TimesNewRomanPSMT"/>
              </a:rPr>
              <a:t>Типовии</a:t>
            </a:r>
            <a:r>
              <a:rPr lang="ru-RU" sz="1800" dirty="0">
                <a:effectLst/>
                <a:latin typeface="TimesNewRomanPSMT"/>
              </a:rPr>
              <a:t>̆ приклад активного </a:t>
            </a:r>
            <a:r>
              <a:rPr lang="ru-RU" sz="1800" dirty="0" err="1">
                <a:effectLst/>
                <a:latin typeface="TimesNewRomanPSMT"/>
              </a:rPr>
              <a:t>інвестування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інвестиціі</a:t>
            </a:r>
            <a:r>
              <a:rPr lang="ru-RU" sz="1800" dirty="0">
                <a:effectLst/>
                <a:latin typeface="TimesNewRomanPSMT"/>
              </a:rPr>
              <a:t>̈ в </a:t>
            </a:r>
            <a:r>
              <a:rPr lang="ru-RU" sz="1800" dirty="0" err="1">
                <a:effectLst/>
                <a:latin typeface="TimesNewRomanPSMT"/>
              </a:rPr>
              <a:t>акціі</a:t>
            </a:r>
            <a:r>
              <a:rPr lang="ru-RU" sz="1800" dirty="0">
                <a:effectLst/>
                <a:latin typeface="TimesNewRomanPSMT"/>
              </a:rPr>
              <a:t>̈. </a:t>
            </a:r>
            <a:r>
              <a:rPr lang="ru-RU" sz="1800" dirty="0" err="1">
                <a:effectLst/>
                <a:latin typeface="TimesNewRomanPSMT"/>
              </a:rPr>
              <a:t>Незалежно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</a:t>
            </a:r>
            <a:r>
              <a:rPr lang="ru-RU" sz="1800" dirty="0">
                <a:effectLst/>
                <a:latin typeface="TimesNewRomanPSMT"/>
              </a:rPr>
              <a:t> того, сам </a:t>
            </a:r>
            <a:r>
              <a:rPr lang="ru-RU" sz="1800" dirty="0" err="1">
                <a:effectLst/>
                <a:latin typeface="TimesNewRomanPSMT"/>
              </a:rPr>
              <a:t>інвестор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робить, через брокера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через </a:t>
            </a:r>
            <a:r>
              <a:rPr lang="ru-RU" sz="1800" dirty="0" err="1">
                <a:effectLst/>
                <a:latin typeface="TimesNewRomanPSMT"/>
              </a:rPr>
              <a:t>керуючу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компанію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відбувається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активне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управління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грошима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У </a:t>
            </a:r>
            <a:r>
              <a:rPr lang="ru-RU" sz="1800" dirty="0" err="1">
                <a:effectLst/>
                <a:latin typeface="TimesNewRomanPSMT"/>
              </a:rPr>
              <a:t>випадку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пасивним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інвестуванням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найбільшою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складністю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розуміння</a:t>
            </a:r>
            <a:r>
              <a:rPr lang="ru-RU" sz="1800" dirty="0">
                <a:effectLst/>
                <a:latin typeface="TimesNewRomanPSMT"/>
              </a:rPr>
              <a:t> того факту,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незважаючи</a:t>
            </a:r>
            <a:r>
              <a:rPr lang="ru-RU" sz="1800" dirty="0">
                <a:effectLst/>
                <a:latin typeface="TimesNewRomanPSMT"/>
              </a:rPr>
              <a:t> на те,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активного </a:t>
            </a:r>
            <a:r>
              <a:rPr lang="ru-RU" sz="1800" dirty="0" err="1">
                <a:effectLst/>
                <a:latin typeface="TimesNewRomanPSMT"/>
              </a:rPr>
              <a:t>управління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грошима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відбувається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прибутковість</a:t>
            </a:r>
            <a:r>
              <a:rPr lang="ru-RU" sz="1800" dirty="0">
                <a:effectLst/>
                <a:latin typeface="TimesNewRomanPSMT"/>
              </a:rPr>
              <a:t> таких </a:t>
            </a:r>
            <a:r>
              <a:rPr lang="ru-RU" sz="1800" dirty="0" err="1">
                <a:effectLst/>
                <a:latin typeface="TimesNewRomanPSMT"/>
              </a:rPr>
              <a:t>інвестиціи</a:t>
            </a:r>
            <a:r>
              <a:rPr lang="ru-RU" sz="1800" dirty="0">
                <a:effectLst/>
                <a:latin typeface="TimesNewRomanPSMT"/>
              </a:rPr>
              <a:t>̆, </a:t>
            </a:r>
            <a:r>
              <a:rPr lang="ru-RU" sz="1800" dirty="0" err="1">
                <a:effectLst/>
                <a:latin typeface="TimesNewRomanPSMT"/>
              </a:rPr>
              <a:t>можливо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навіть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вища</a:t>
            </a:r>
            <a:r>
              <a:rPr lang="ru-RU" sz="1800" dirty="0">
                <a:effectLst/>
                <a:latin typeface="TimesNewRomanPSMT"/>
              </a:rPr>
              <a:t> активного </a:t>
            </a:r>
            <a:r>
              <a:rPr lang="ru-RU" sz="1800" dirty="0" err="1">
                <a:effectLst/>
                <a:latin typeface="TimesNewRomanPSMT"/>
              </a:rPr>
              <a:t>варіанта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управління</a:t>
            </a:r>
            <a:r>
              <a:rPr lang="ru-RU" sz="1800" dirty="0">
                <a:effectLst/>
                <a:latin typeface="TimesNewRomanPSMT"/>
              </a:rPr>
              <a:t> ними.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Практикою </a:t>
            </a:r>
            <a:r>
              <a:rPr lang="ru-RU" sz="1800" dirty="0" err="1">
                <a:effectLst/>
                <a:latin typeface="TimesNewRomanPSMT"/>
              </a:rPr>
              <a:t>вироблені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основні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принципи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дотримуватися</a:t>
            </a:r>
            <a:r>
              <a:rPr lang="ru-RU" sz="1800" dirty="0">
                <a:effectLst/>
                <a:latin typeface="TimesNewRomanPSMT"/>
              </a:rPr>
              <a:t> при </a:t>
            </a:r>
            <a:r>
              <a:rPr lang="ru-RU" sz="1800" dirty="0" err="1">
                <a:effectLst/>
                <a:latin typeface="TimesNewRomanPSMT"/>
              </a:rPr>
              <a:t>інвестуванні</a:t>
            </a:r>
            <a:r>
              <a:rPr lang="ru-RU" sz="1800" dirty="0">
                <a:effectLst/>
                <a:latin typeface="TimesNewRomanPSMT"/>
              </a:rPr>
              <a:t>, а </a:t>
            </a:r>
            <a:r>
              <a:rPr lang="ru-RU" sz="1800" dirty="0" err="1">
                <a:effectLst/>
                <a:latin typeface="TimesNewRomanPSMT"/>
              </a:rPr>
              <a:t>також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основні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помилки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допускають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інвестори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8251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DABA8A-504C-3A59-7825-BC547EDED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334537"/>
            <a:ext cx="11251580" cy="6434253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принципи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інвестування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Наявність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власноі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інвестиційноі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стратегіі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готові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Уоррен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Баффет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сказав: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спостерігати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згодом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50%, Вам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фондовому ринку».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капіталом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вибирати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консервативні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навпаки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ставитеся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агресивно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будете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винагороджені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в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Наявність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інвестиційного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плану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плану – те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вітрила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приведе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вітер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точка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очікуванням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покаже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регулярно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щокварталу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щороку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принцип,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дозволить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усереднити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покупки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ж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збираєтеся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спостерігати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коливаннями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ринку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настане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купівлі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момент.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тактика, як правило,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програшною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3 Не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піддавайтеся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емоціям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дійте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за планом!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основою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ґрунтуючись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те ж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рулетку.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складно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стали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шлях (шлях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емоціям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224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CF50DD-37A0-65DA-C2D5-03C51866D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334537"/>
            <a:ext cx="11039707" cy="6300439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effectLst/>
                <a:latin typeface="TimesNewRomanPSMT"/>
              </a:rPr>
              <a:t>4. </a:t>
            </a:r>
            <a:r>
              <a:rPr lang="ru-RU" sz="1800" i="1" dirty="0">
                <a:effectLst/>
                <a:latin typeface="TimesNewRomanPS"/>
              </a:rPr>
              <a:t>Не </a:t>
            </a:r>
            <a:r>
              <a:rPr lang="ru-RU" sz="1800" i="1" dirty="0" err="1">
                <a:effectLst/>
                <a:latin typeface="TimesNewRomanPS"/>
              </a:rPr>
              <a:t>використовувати</a:t>
            </a:r>
            <a:r>
              <a:rPr lang="ru-RU" sz="1800" i="1" dirty="0">
                <a:effectLst/>
                <a:latin typeface="TimesNewRomanPS"/>
              </a:rPr>
              <a:t> для </a:t>
            </a:r>
            <a:r>
              <a:rPr lang="ru-RU" sz="1800" i="1" dirty="0" err="1">
                <a:effectLst/>
                <a:latin typeface="TimesNewRomanPS"/>
              </a:rPr>
              <a:t>інвестування</a:t>
            </a:r>
            <a:r>
              <a:rPr lang="ru-RU" sz="1800" i="1" dirty="0">
                <a:effectLst/>
                <a:latin typeface="TimesNewRomanPS"/>
              </a:rPr>
              <a:t> </a:t>
            </a:r>
            <a:r>
              <a:rPr lang="ru-RU" sz="1800" i="1" dirty="0" err="1">
                <a:effectLst/>
                <a:latin typeface="TimesNewRomanPS"/>
              </a:rPr>
              <a:t>позикові</a:t>
            </a:r>
            <a:r>
              <a:rPr lang="ru-RU" sz="1800" i="1" dirty="0">
                <a:effectLst/>
                <a:latin typeface="TimesNewRomanPS"/>
              </a:rPr>
              <a:t> </a:t>
            </a:r>
            <a:r>
              <a:rPr lang="ru-RU" sz="1800" i="1" dirty="0" err="1">
                <a:effectLst/>
                <a:latin typeface="TimesNewRomanPS"/>
              </a:rPr>
              <a:t>кошти</a:t>
            </a:r>
            <a:r>
              <a:rPr lang="ru-RU" sz="1800" i="1" dirty="0">
                <a:effectLst/>
                <a:latin typeface="TimesNewRomanPS"/>
              </a:rPr>
              <a:t>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Не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інвестувати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кошти</a:t>
            </a:r>
            <a:r>
              <a:rPr lang="ru-RU" sz="1800" dirty="0">
                <a:effectLst/>
                <a:latin typeface="TimesNewRomanPSMT"/>
              </a:rPr>
              <a:t> до тих </a:t>
            </a:r>
            <a:r>
              <a:rPr lang="ru-RU" sz="1800" dirty="0" err="1">
                <a:effectLst/>
                <a:latin typeface="TimesNewRomanPSMT"/>
              </a:rPr>
              <a:t>пір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поки</a:t>
            </a:r>
            <a:r>
              <a:rPr lang="ru-RU" sz="1800" dirty="0">
                <a:effectLst/>
                <a:latin typeface="TimesNewRomanPSMT"/>
              </a:rPr>
              <a:t> у Вас </a:t>
            </a:r>
            <a:r>
              <a:rPr lang="ru-RU" sz="1800" dirty="0" err="1">
                <a:effectLst/>
                <a:latin typeface="TimesNewRomanPSMT"/>
              </a:rPr>
              <a:t>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банківські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кредити</a:t>
            </a:r>
            <a:r>
              <a:rPr lang="ru-RU" sz="1800" dirty="0">
                <a:effectLst/>
                <a:latin typeface="TimesNewRomanPSMT"/>
              </a:rPr>
              <a:t>. В першу </a:t>
            </a:r>
            <a:r>
              <a:rPr lang="ru-RU" sz="1800" dirty="0" err="1">
                <a:effectLst/>
                <a:latin typeface="TimesNewRomanPSMT"/>
              </a:rPr>
              <a:t>чергу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стосується</a:t>
            </a:r>
            <a:r>
              <a:rPr lang="ru-RU" sz="1800" dirty="0">
                <a:effectLst/>
                <a:latin typeface="TimesNewRomanPSMT"/>
              </a:rPr>
              <a:t> дорогих </a:t>
            </a:r>
            <a:r>
              <a:rPr lang="ru-RU" sz="1800" dirty="0" err="1">
                <a:effectLst/>
                <a:latin typeface="TimesNewRomanPSMT"/>
              </a:rPr>
              <a:t>споживчих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кредитів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кредитів</a:t>
            </a:r>
            <a:r>
              <a:rPr lang="ru-RU" sz="1800" dirty="0">
                <a:effectLst/>
                <a:latin typeface="TimesNewRomanPSMT"/>
              </a:rPr>
              <a:t> за </a:t>
            </a:r>
            <a:r>
              <a:rPr lang="ru-RU" sz="1800" dirty="0" err="1">
                <a:effectLst/>
                <a:latin typeface="TimesNewRomanPSMT"/>
              </a:rPr>
              <a:t>банківськими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картками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Інвестуючи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позикові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кошти</a:t>
            </a:r>
            <a:r>
              <a:rPr lang="ru-RU" sz="1800" dirty="0">
                <a:effectLst/>
                <a:latin typeface="TimesNewRomanPSMT"/>
              </a:rPr>
              <a:t>, Ви </a:t>
            </a:r>
            <a:r>
              <a:rPr lang="ru-RU" sz="1800" dirty="0" err="1">
                <a:effectLst/>
                <a:latin typeface="TimesNewRomanPSMT"/>
              </a:rPr>
              <a:t>намагаєтеся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заробити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відсоток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вищии</a:t>
            </a:r>
            <a:r>
              <a:rPr lang="ru-RU" sz="1800" dirty="0">
                <a:effectLst/>
                <a:latin typeface="TimesNewRomanPSMT"/>
              </a:rPr>
              <a:t>̆, </a:t>
            </a:r>
            <a:r>
              <a:rPr lang="ru-RU" sz="1800" dirty="0" err="1">
                <a:effectLst/>
                <a:latin typeface="TimesNewRomanPSMT"/>
              </a:rPr>
              <a:t>ніж</a:t>
            </a:r>
            <a:r>
              <a:rPr lang="ru-RU" sz="1800" dirty="0">
                <a:effectLst/>
                <a:latin typeface="TimesNewRomanPSMT"/>
              </a:rPr>
              <a:t> той, </a:t>
            </a:r>
            <a:r>
              <a:rPr lang="ru-RU" sz="1800" dirty="0" err="1">
                <a:effectLst/>
                <a:latin typeface="TimesNewRomanPSMT"/>
              </a:rPr>
              <a:t>під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якии</a:t>
            </a:r>
            <a:r>
              <a:rPr lang="ru-RU" sz="1800" dirty="0">
                <a:effectLst/>
                <a:latin typeface="TimesNewRomanPSMT"/>
              </a:rPr>
              <a:t>̆ взяли </a:t>
            </a:r>
            <a:r>
              <a:rPr lang="ru-RU" sz="1800" dirty="0" err="1">
                <a:effectLst/>
                <a:latin typeface="TimesNewRomanPSMT"/>
              </a:rPr>
              <a:t>кошти</a:t>
            </a:r>
            <a:r>
              <a:rPr lang="ru-RU" sz="1800" dirty="0">
                <a:effectLst/>
                <a:latin typeface="TimesNewRomanPSMT"/>
              </a:rPr>
              <a:t> в кредит в банку.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Ви </a:t>
            </a:r>
            <a:r>
              <a:rPr lang="ru-RU" sz="1800" dirty="0" err="1">
                <a:effectLst/>
                <a:latin typeface="TimesNewRomanPSMT"/>
              </a:rPr>
              <a:t>вважаєте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зробити</a:t>
            </a:r>
            <a:r>
              <a:rPr lang="ru-RU" sz="1800" dirty="0">
                <a:effectLst/>
                <a:latin typeface="TimesNewRomanPSMT"/>
              </a:rPr>
              <a:t> нескладно, </a:t>
            </a:r>
            <a:r>
              <a:rPr lang="ru-RU" sz="1800" dirty="0" err="1">
                <a:effectLst/>
                <a:latin typeface="TimesNewRomanPSMT"/>
              </a:rPr>
              <a:t>спробуйте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відповісти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питання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чому</a:t>
            </a:r>
            <a:r>
              <a:rPr lang="ru-RU" sz="1800" dirty="0">
                <a:effectLst/>
                <a:latin typeface="TimesNewRomanPSMT"/>
              </a:rPr>
              <a:t> банки </a:t>
            </a:r>
            <a:r>
              <a:rPr lang="ru-RU" sz="1800" dirty="0" err="1">
                <a:effectLst/>
                <a:latin typeface="TimesNewRomanPSMT"/>
              </a:rPr>
              <a:t>дають</a:t>
            </a:r>
            <a:r>
              <a:rPr lang="ru-RU" sz="1800" dirty="0">
                <a:effectLst/>
                <a:latin typeface="TimesNewRomanPSMT"/>
              </a:rPr>
              <a:t> Вам в кредит </a:t>
            </a:r>
            <a:r>
              <a:rPr lang="ru-RU" sz="1800" dirty="0" err="1">
                <a:effectLst/>
                <a:latin typeface="TimesNewRomanPSMT"/>
              </a:rPr>
              <a:t>під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низькии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відсоток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на ринку без </a:t>
            </a:r>
            <a:r>
              <a:rPr lang="ru-RU" sz="1800" dirty="0" err="1">
                <a:effectLst/>
                <a:latin typeface="TimesNewRomanPSMT"/>
              </a:rPr>
              <a:t>особливих</a:t>
            </a:r>
            <a:r>
              <a:rPr lang="ru-RU" sz="1800" dirty="0">
                <a:effectLst/>
                <a:latin typeface="TimesNewRomanPSMT"/>
              </a:rPr>
              <a:t> проблем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заробити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набагато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більше</a:t>
            </a:r>
            <a:r>
              <a:rPr lang="ru-RU" sz="1800" dirty="0">
                <a:effectLst/>
                <a:latin typeface="TimesNewRomanPSMT"/>
              </a:rPr>
              <a:t>?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5. </a:t>
            </a:r>
            <a:r>
              <a:rPr lang="ru-RU" sz="1800" i="1" dirty="0" err="1">
                <a:effectLst/>
                <a:latin typeface="TimesNewRomanPS"/>
              </a:rPr>
              <a:t>Інвестувати</a:t>
            </a:r>
            <a:r>
              <a:rPr lang="ru-RU" sz="1800" i="1" dirty="0">
                <a:effectLst/>
                <a:latin typeface="TimesNewRomanPS"/>
              </a:rPr>
              <a:t> </a:t>
            </a:r>
            <a:r>
              <a:rPr lang="ru-RU" sz="1800" i="1" dirty="0" err="1">
                <a:effectLst/>
                <a:latin typeface="TimesNewRomanPS"/>
              </a:rPr>
              <a:t>надовго</a:t>
            </a:r>
            <a:r>
              <a:rPr lang="ru-RU" sz="1800" i="1" dirty="0">
                <a:effectLst/>
                <a:latin typeface="TimesNewRomanPS"/>
              </a:rPr>
              <a:t>. </a:t>
            </a:r>
            <a:r>
              <a:rPr lang="ru-RU" sz="1800" i="1" dirty="0" err="1">
                <a:effectLst/>
                <a:latin typeface="TimesNewRomanPS"/>
              </a:rPr>
              <a:t>Вміти</a:t>
            </a:r>
            <a:r>
              <a:rPr lang="ru-RU" sz="1800" i="1" dirty="0">
                <a:effectLst/>
                <a:latin typeface="TimesNewRomanPS"/>
              </a:rPr>
              <a:t> </a:t>
            </a:r>
            <a:r>
              <a:rPr lang="ru-RU" sz="1800" i="1" dirty="0" err="1">
                <a:effectLst/>
                <a:latin typeface="TimesNewRomanPS"/>
              </a:rPr>
              <a:t>чекати</a:t>
            </a:r>
            <a:r>
              <a:rPr lang="ru-RU" sz="1800" i="1" dirty="0">
                <a:effectLst/>
                <a:latin typeface="TimesNewRomanPS"/>
              </a:rPr>
              <a:t>. </a:t>
            </a:r>
            <a:r>
              <a:rPr lang="ru-RU" sz="1800" i="1" dirty="0" err="1">
                <a:effectLst/>
                <a:latin typeface="TimesNewRomanPS"/>
              </a:rPr>
              <a:t>Тримати</a:t>
            </a:r>
            <a:r>
              <a:rPr lang="ru-RU" sz="1800" i="1" dirty="0">
                <a:effectLst/>
                <a:latin typeface="TimesNewRomanPS"/>
              </a:rPr>
              <a:t> </a:t>
            </a:r>
            <a:r>
              <a:rPr lang="ru-RU" sz="1800" i="1" dirty="0" err="1">
                <a:effectLst/>
                <a:latin typeface="TimesNewRomanPS"/>
              </a:rPr>
              <a:t>достроково</a:t>
            </a:r>
            <a:r>
              <a:rPr lang="ru-RU" sz="1800" i="1" dirty="0">
                <a:effectLst/>
                <a:latin typeface="TimesNewRomanPS"/>
              </a:rPr>
              <a:t> </a:t>
            </a:r>
            <a:r>
              <a:rPr lang="ru-RU" sz="1800" i="1" dirty="0" err="1">
                <a:effectLst/>
                <a:latin typeface="TimesNewRomanPS"/>
              </a:rPr>
              <a:t>довготривалі</a:t>
            </a:r>
            <a:r>
              <a:rPr lang="ru-RU" sz="1800" i="1" dirty="0">
                <a:effectLst/>
                <a:latin typeface="TimesNewRomanPS"/>
              </a:rPr>
              <a:t> </a:t>
            </a:r>
            <a:r>
              <a:rPr lang="ru-RU" sz="1800" i="1" dirty="0" err="1">
                <a:effectLst/>
                <a:latin typeface="TimesNewRomanPS"/>
              </a:rPr>
              <a:t>інвестиціі</a:t>
            </a:r>
            <a:r>
              <a:rPr lang="ru-RU" sz="1800" i="1" dirty="0">
                <a:effectLst/>
                <a:latin typeface="TimesNewRomanPS"/>
              </a:rPr>
              <a:t>̈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Лише </a:t>
            </a:r>
            <a:r>
              <a:rPr lang="ru-RU" sz="1800" dirty="0" err="1">
                <a:effectLst/>
                <a:latin typeface="TimesNewRomanPSMT"/>
              </a:rPr>
              <a:t>довгострокові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інвестиціі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здатні</a:t>
            </a:r>
            <a:r>
              <a:rPr lang="ru-RU" sz="1800" dirty="0">
                <a:effectLst/>
                <a:latin typeface="TimesNewRomanPSMT"/>
              </a:rPr>
              <a:t> принести </a:t>
            </a:r>
            <a:r>
              <a:rPr lang="ru-RU" sz="1800" dirty="0" err="1">
                <a:effectLst/>
                <a:latin typeface="TimesNewRomanPSMT"/>
              </a:rPr>
              <a:t>великі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кошти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Короткочасне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зниження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вартості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інвестиціи</a:t>
            </a:r>
            <a:r>
              <a:rPr lang="ru-RU" sz="1800" dirty="0">
                <a:effectLst/>
                <a:latin typeface="TimesNewRomanPSMT"/>
              </a:rPr>
              <a:t>̆ не </a:t>
            </a:r>
            <a:r>
              <a:rPr lang="ru-RU" sz="1800" dirty="0" err="1">
                <a:effectLst/>
                <a:latin typeface="TimesNewRomanPSMT"/>
              </a:rPr>
              <a:t>має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ставати</a:t>
            </a:r>
            <a:r>
              <a:rPr lang="ru-RU" sz="1800" dirty="0">
                <a:effectLst/>
                <a:latin typeface="TimesNewRomanPSMT"/>
              </a:rPr>
              <a:t> причиною для </a:t>
            </a:r>
            <a:r>
              <a:rPr lang="ru-RU" sz="1800" dirty="0" err="1">
                <a:effectLst/>
                <a:latin typeface="TimesNewRomanPSMT"/>
              </a:rPr>
              <a:t>виходу</a:t>
            </a:r>
            <a:r>
              <a:rPr lang="ru-RU" sz="1800" dirty="0">
                <a:effectLst/>
                <a:latin typeface="TimesNewRomanPSMT"/>
              </a:rPr>
              <a:t> з них. </a:t>
            </a:r>
            <a:r>
              <a:rPr lang="ru-RU" sz="1800" dirty="0" err="1">
                <a:effectLst/>
                <a:latin typeface="TimesNewRomanPSMT"/>
              </a:rPr>
              <a:t>Всі</a:t>
            </a:r>
            <a:r>
              <a:rPr lang="ru-RU" sz="1800" dirty="0">
                <a:effectLst/>
                <a:latin typeface="TimesNewRomanPSMT"/>
              </a:rPr>
              <a:t> ринки </a:t>
            </a:r>
            <a:r>
              <a:rPr lang="ru-RU" sz="1800" dirty="0" err="1">
                <a:effectLst/>
                <a:latin typeface="TimesNewRomanPSMT"/>
              </a:rPr>
              <a:t>схильні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коливань</a:t>
            </a:r>
            <a:r>
              <a:rPr lang="ru-RU" sz="1800" dirty="0">
                <a:effectLst/>
                <a:latin typeface="TimesNewRomanPSMT"/>
              </a:rPr>
              <a:t>, і </a:t>
            </a:r>
            <a:r>
              <a:rPr lang="ru-RU" sz="1800" dirty="0" err="1">
                <a:effectLst/>
                <a:latin typeface="TimesNewRomanPSMT"/>
              </a:rPr>
              <a:t>вгадати</a:t>
            </a:r>
            <a:r>
              <a:rPr lang="ru-RU" sz="1800" dirty="0">
                <a:effectLst/>
                <a:latin typeface="TimesNewRomanPSMT"/>
              </a:rPr>
              <a:t>, коли буде </a:t>
            </a:r>
            <a:r>
              <a:rPr lang="ru-RU" sz="1800" dirty="0" err="1">
                <a:effectLst/>
                <a:latin typeface="TimesNewRomanPSMT"/>
              </a:rPr>
              <a:t>зростання</a:t>
            </a:r>
            <a:r>
              <a:rPr lang="ru-RU" sz="1800" dirty="0">
                <a:effectLst/>
                <a:latin typeface="TimesNewRomanPSMT"/>
              </a:rPr>
              <a:t>, а коли – </a:t>
            </a:r>
            <a:r>
              <a:rPr lang="ru-RU" sz="1800" dirty="0" err="1">
                <a:effectLst/>
                <a:latin typeface="TimesNewRomanPSMT"/>
              </a:rPr>
              <a:t>падіння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вкраи</a:t>
            </a:r>
            <a:r>
              <a:rPr lang="ru-RU" sz="1800" dirty="0">
                <a:effectLst/>
                <a:latin typeface="TimesNewRomanPSMT"/>
              </a:rPr>
              <a:t>̆ складно. </a:t>
            </a:r>
            <a:endParaRPr lang="ru-RU" dirty="0">
              <a:effectLst/>
            </a:endParaRPr>
          </a:p>
          <a:p>
            <a:r>
              <a:rPr lang="ru-RU" sz="1800" b="1" dirty="0" err="1">
                <a:effectLst/>
                <a:latin typeface="TimesNewRomanPS"/>
              </a:rPr>
              <a:t>Основні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помилки</a:t>
            </a:r>
            <a:r>
              <a:rPr lang="ru-RU" sz="1800" b="1" dirty="0">
                <a:effectLst/>
                <a:latin typeface="TimesNewRomanPS"/>
              </a:rPr>
              <a:t>, </a:t>
            </a:r>
            <a:r>
              <a:rPr lang="ru-RU" sz="1800" b="1" dirty="0" err="1">
                <a:effectLst/>
                <a:latin typeface="TimesNewRomanPS"/>
              </a:rPr>
              <a:t>яких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припускаються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інвестори</a:t>
            </a:r>
            <a:r>
              <a:rPr lang="ru-RU" sz="1800" b="1" dirty="0">
                <a:effectLst/>
                <a:latin typeface="TimesNewRomanPS"/>
              </a:rPr>
              <a:t>: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1) </a:t>
            </a:r>
            <a:r>
              <a:rPr lang="ru-RU" sz="1800" dirty="0" err="1">
                <a:effectLst/>
                <a:latin typeface="TimesNewRomanPSMT"/>
              </a:rPr>
              <a:t>спонтанні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інвестиціі</a:t>
            </a:r>
            <a:r>
              <a:rPr lang="ru-RU" sz="1800" dirty="0">
                <a:effectLst/>
                <a:latin typeface="TimesNewRomanPSMT"/>
              </a:rPr>
              <a:t>̈ за </a:t>
            </a:r>
            <a:r>
              <a:rPr lang="ru-RU" sz="1800" dirty="0" err="1">
                <a:effectLst/>
                <a:latin typeface="TimesNewRomanPSMT"/>
              </a:rPr>
              <a:t>порадами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непрофесіоналів</a:t>
            </a:r>
            <a:r>
              <a:rPr lang="ru-RU" sz="1800" dirty="0">
                <a:effectLst/>
                <a:latin typeface="TimesNewRomanPSMT"/>
              </a:rPr>
              <a:t>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2) </a:t>
            </a:r>
            <a:r>
              <a:rPr lang="ru-RU" sz="1800" dirty="0" err="1">
                <a:effectLst/>
                <a:latin typeface="TimesNewRomanPSMT"/>
              </a:rPr>
              <a:t>інвестування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під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впливом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емоціи</a:t>
            </a:r>
            <a:r>
              <a:rPr lang="ru-RU" sz="1800" dirty="0">
                <a:effectLst/>
                <a:latin typeface="TimesNewRomanPSMT"/>
              </a:rPr>
              <a:t>̆;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3) </a:t>
            </a:r>
            <a:r>
              <a:rPr lang="ru-RU" sz="1800" dirty="0" err="1">
                <a:effectLst/>
                <a:latin typeface="TimesNewRomanPSMT"/>
              </a:rPr>
              <a:t>інвестиційна</a:t>
            </a:r>
            <a:r>
              <a:rPr lang="ru-RU" sz="1800" dirty="0">
                <a:effectLst/>
                <a:latin typeface="TimesNewRomanPSMT"/>
              </a:rPr>
              <a:t> «</a:t>
            </a:r>
            <a:r>
              <a:rPr lang="ru-RU" sz="1800" dirty="0" err="1">
                <a:effectLst/>
                <a:latin typeface="TimesNewRomanPSMT"/>
              </a:rPr>
              <a:t>короткозорість</a:t>
            </a:r>
            <a:r>
              <a:rPr lang="ru-RU" sz="1800" dirty="0">
                <a:effectLst/>
                <a:latin typeface="TimesNewRomanPSMT"/>
              </a:rPr>
              <a:t>» – </a:t>
            </a:r>
            <a:r>
              <a:rPr lang="ru-RU" sz="1800" dirty="0" err="1">
                <a:effectLst/>
                <a:latin typeface="TimesNewRomanPSMT"/>
              </a:rPr>
              <a:t>розрахунок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швидке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отримання</a:t>
            </a:r>
            <a:r>
              <a:rPr lang="ru-RU" sz="1800" dirty="0">
                <a:effectLst/>
                <a:latin typeface="TimesNewRomanPSMT"/>
              </a:rPr>
              <a:t> доходу;</a:t>
            </a:r>
            <a:br>
              <a:rPr lang="ru-RU" sz="1800" dirty="0">
                <a:effectLst/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4) </a:t>
            </a:r>
            <a:r>
              <a:rPr lang="ru-RU" sz="1800" dirty="0" err="1">
                <a:effectLst/>
                <a:latin typeface="TimesNewRomanPSMT"/>
              </a:rPr>
              <a:t>діі</a:t>
            </a:r>
            <a:r>
              <a:rPr lang="ru-RU" sz="1800" dirty="0">
                <a:effectLst/>
                <a:latin typeface="TimesNewRomanPSMT"/>
              </a:rPr>
              <a:t>̈ без плану; </a:t>
            </a:r>
            <a:endParaRPr lang="ru-RU" dirty="0">
              <a:effectLst/>
            </a:endParaRPr>
          </a:p>
          <a:p>
            <a:r>
              <a:rPr lang="ru-RU" sz="1800" dirty="0">
                <a:effectLst/>
                <a:latin typeface="TimesNewRomanPSMT"/>
              </a:rPr>
              <a:t>5) </a:t>
            </a:r>
            <a:r>
              <a:rPr lang="ru-RU" sz="1800" dirty="0" err="1">
                <a:effectLst/>
                <a:latin typeface="TimesNewRomanPSMT"/>
              </a:rPr>
              <a:t>інвестування</a:t>
            </a:r>
            <a:r>
              <a:rPr lang="ru-RU" sz="1800" dirty="0">
                <a:effectLst/>
                <a:latin typeface="TimesNewRomanPSMT"/>
              </a:rPr>
              <a:t> при кожному </a:t>
            </a:r>
            <a:r>
              <a:rPr lang="ru-RU" sz="1800" dirty="0" err="1">
                <a:effectLst/>
                <a:latin typeface="TimesNewRomanPSMT"/>
              </a:rPr>
              <a:t>короткостроковому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падінні</a:t>
            </a:r>
            <a:r>
              <a:rPr lang="ru-RU" sz="1800" dirty="0">
                <a:effectLst/>
                <a:latin typeface="TimesNewRomanPSMT"/>
              </a:rPr>
              <a:t> на ринку. </a:t>
            </a:r>
          </a:p>
          <a:p>
            <a:r>
              <a:rPr lang="ru-RU" sz="1800" dirty="0">
                <a:effectLst/>
                <a:latin typeface="TimesNewRomanPSMT"/>
              </a:rPr>
              <a:t>6) </a:t>
            </a:r>
            <a:r>
              <a:rPr lang="ru-RU" sz="1800" dirty="0" err="1">
                <a:effectLst/>
                <a:latin typeface="TimesNewRomanPSMT"/>
              </a:rPr>
              <a:t>купити</a:t>
            </a:r>
            <a:r>
              <a:rPr lang="ru-RU" sz="1800" dirty="0">
                <a:effectLst/>
                <a:latin typeface="TimesNewRomanPSMT"/>
              </a:rPr>
              <a:t> дорого, </a:t>
            </a:r>
            <a:r>
              <a:rPr lang="ru-RU" sz="1800" dirty="0" err="1">
                <a:effectLst/>
                <a:latin typeface="TimesNewRomanPSMT"/>
              </a:rPr>
              <a:t>продати</a:t>
            </a:r>
            <a:r>
              <a:rPr lang="ru-RU" sz="1800" dirty="0">
                <a:effectLst/>
                <a:latin typeface="TimesNewRomanPSMT"/>
              </a:rPr>
              <a:t> дешево. </a:t>
            </a:r>
            <a:endParaRPr lang="ru-RU" dirty="0">
              <a:effectLst/>
            </a:endParaRPr>
          </a:p>
          <a:p>
            <a:r>
              <a:rPr lang="ru-RU" sz="1800" dirty="0" err="1">
                <a:effectLst/>
                <a:latin typeface="TimesNewRomanPSMT"/>
              </a:rPr>
              <a:t>Незважаючи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абсурдність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формулювання</a:t>
            </a:r>
            <a:r>
              <a:rPr lang="ru-RU" sz="1800" dirty="0">
                <a:effectLst/>
                <a:latin typeface="TimesNewRomanPSMT"/>
              </a:rPr>
              <a:t>, так </a:t>
            </a:r>
            <a:r>
              <a:rPr lang="ru-RU" sz="1800" dirty="0" err="1">
                <a:effectLst/>
                <a:latin typeface="TimesNewRomanPSMT"/>
              </a:rPr>
              <a:t>вчиняють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багато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недосвідчених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інвесторів</a:t>
            </a:r>
            <a:r>
              <a:rPr lang="ru-RU" sz="1800" dirty="0">
                <a:effectLst/>
                <a:latin typeface="TimesNewRomanPSMT"/>
              </a:rPr>
              <a:t>, і, </a:t>
            </a:r>
            <a:r>
              <a:rPr lang="ru-RU" sz="1800" dirty="0" err="1">
                <a:effectLst/>
                <a:latin typeface="TimesNewRomanPSMT"/>
              </a:rPr>
              <a:t>зазвичаи</a:t>
            </a:r>
            <a:r>
              <a:rPr lang="ru-RU" sz="1800" dirty="0">
                <a:effectLst/>
                <a:latin typeface="TimesNewRomanPSMT"/>
              </a:rPr>
              <a:t>̆, </a:t>
            </a:r>
            <a:r>
              <a:rPr lang="ru-RU" sz="1800" dirty="0" err="1">
                <a:effectLst/>
                <a:latin typeface="TimesNewRomanPSMT"/>
              </a:rPr>
              <a:t>це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відбувається</a:t>
            </a:r>
            <a:r>
              <a:rPr lang="ru-RU" sz="1800" dirty="0">
                <a:effectLst/>
                <a:latin typeface="TimesNewRomanPSMT"/>
              </a:rPr>
              <a:t> через </a:t>
            </a:r>
            <a:r>
              <a:rPr lang="ru-RU" sz="1800" dirty="0" err="1">
                <a:effectLst/>
                <a:latin typeface="TimesNewRomanPSMT"/>
              </a:rPr>
              <a:t>здійснення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другоі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помилки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інвестування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під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впливом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емоціи</a:t>
            </a:r>
            <a:r>
              <a:rPr lang="ru-RU" sz="1800" dirty="0">
                <a:effectLst/>
                <a:latin typeface="TimesNewRomanPSMT"/>
              </a:rPr>
              <a:t>̆.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809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53744C-44E9-3589-E569-C98F34BF9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423746"/>
            <a:ext cx="11273883" cy="643425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Здійснення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інвестиціи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громадяни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істотно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широкии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Вас.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видами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4.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Страхування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ризиків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небезпечних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механізм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захисту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добробуту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5. Особисте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фінансове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планування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крок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складання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звіту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про доходи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реально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фінансовии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стан;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врахування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рекомендаціи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фахівців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важливим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моментом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даному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розставляти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здійсненні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Вони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визначаються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соціально-культурними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віковими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психографічними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ознаками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і характеристиками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фахівці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галузі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пропонують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яку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Ви будете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яку – в другу,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т. д.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пропонується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звернутися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тайм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менедмженту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матриця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Ейзенхауера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чотири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квадранти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553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D5664A7-CFA8-AC7B-4C8F-EBA2FD306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01083"/>
            <a:ext cx="11251580" cy="6144322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Терміново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важливо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кредит, квартплату,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серйозно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трапилося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щомісяця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оплатити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рахунки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Не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терміново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важливо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Сюди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так і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обійтися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без них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скрутну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значимістю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найголовнішии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квадрант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наведених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Терміново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і не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важливо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Сюди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непередбачені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оплатити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не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даний момент часу.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несподівано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втручання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Не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терміново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і не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важливо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тайм-менеджменті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квадранту,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злодіі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часу». Тут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злодіі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бюджету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нуля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позбавлятися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них.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приступати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сортування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квадрантах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терміновості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знати про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плином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перетікати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одного квадранта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матриця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пріоритетів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платоспроможності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 (рис. 7.1).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12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BE9D408-BA35-6A0A-3944-CE61D1C43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75" y="1080698"/>
            <a:ext cx="10895013" cy="4931553"/>
          </a:xfrm>
        </p:spPr>
      </p:pic>
    </p:spTree>
    <p:extLst>
      <p:ext uri="{BB962C8B-B14F-4D97-AF65-F5344CB8AC3E}">
        <p14:creationId xmlns:p14="http://schemas.microsoft.com/office/powerpoint/2010/main" val="191242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89CA2A-3D56-74E7-C1FD-901707613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5" y="356839"/>
            <a:ext cx="11162371" cy="6501161"/>
          </a:xfrm>
        </p:spPr>
        <p:txBody>
          <a:bodyPr>
            <a:normAutofit/>
          </a:bodyPr>
          <a:lstStyle/>
          <a:p>
            <a:r>
              <a:rPr lang="ru-RU" sz="1800" dirty="0" err="1">
                <a:effectLst/>
                <a:latin typeface="TimesNewRomanPSMT"/>
              </a:rPr>
              <a:t>Розглянемо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ще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кілька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порад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управління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особистими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фінансами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виходячи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загальних</a:t>
            </a:r>
            <a:r>
              <a:rPr lang="ru-RU" sz="1800" dirty="0">
                <a:effectLst/>
                <a:latin typeface="TimesNewRomanPSMT"/>
              </a:rPr>
              <a:t> правил </a:t>
            </a:r>
            <a:r>
              <a:rPr lang="ru-RU" sz="1800" dirty="0" err="1">
                <a:effectLst/>
                <a:latin typeface="TimesNewRomanPSMT"/>
              </a:rPr>
              <a:t>самоменеджменту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r>
              <a:rPr lang="ru-RU" sz="1800" b="1" dirty="0">
                <a:effectLst/>
                <a:highlight>
                  <a:srgbClr val="00FFFF"/>
                </a:highlight>
                <a:latin typeface="TimesNewRomanPS"/>
              </a:rPr>
              <a:t>Правило 60%. 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Даний метод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був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запропоновании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̆ консультантом </a:t>
            </a:r>
            <a:r>
              <a:rPr lang="en-US" sz="1800" dirty="0">
                <a:effectLst/>
                <a:highlight>
                  <a:srgbClr val="00FFFF"/>
                </a:highlight>
                <a:latin typeface="TimesNewRomanPSMT"/>
              </a:rPr>
              <a:t>MSN Money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Річардом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Дженкінсом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(</a:t>
            </a:r>
            <a:r>
              <a:rPr lang="en-US" sz="1800" dirty="0">
                <a:effectLst/>
                <a:highlight>
                  <a:srgbClr val="00FFFF"/>
                </a:highlight>
                <a:latin typeface="TimesNewRomanPSMT"/>
              </a:rPr>
              <a:t>Richard Jenkins). 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В рамках методу весь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сукупнии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дохід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пропонується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поділити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на 5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частин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.</a:t>
            </a:r>
            <a:b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</a:b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1.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Поточні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витрати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– 60%.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Наприклад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харчування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комунальні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послуги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, транспорт,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одяг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газети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, косметика і т. п.</a:t>
            </a:r>
            <a:b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</a:b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2.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Пенсійні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накопичення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– 10%.</a:t>
            </a:r>
            <a:b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</a:b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3.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Довгострокові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покупки і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виплати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– 10%.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Рахунок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накопичень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великі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покупки (машина, ремонт)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або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накопичень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іпотеку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Також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може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використовуватися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для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виплат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поточних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боргів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. </a:t>
            </a:r>
            <a:endParaRPr lang="ru-RU" dirty="0">
              <a:effectLst/>
              <a:highlight>
                <a:srgbClr val="00FFFF"/>
              </a:highlight>
            </a:endParaRPr>
          </a:p>
          <a:p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4.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Нерегулярні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витрати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– 10%.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Гроші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для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нерегулярних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витрат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можуть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використовуватися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наприклад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, на ремонт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машини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лікування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хворого зуба,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подарунки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ювілеи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̆ батькам,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нову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пральну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машину і т. п. </a:t>
            </a:r>
            <a:endParaRPr lang="ru-RU" dirty="0">
              <a:effectLst/>
              <a:highlight>
                <a:srgbClr val="00FFFF"/>
              </a:highlight>
            </a:endParaRPr>
          </a:p>
          <a:p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5.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Розваги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– 10%.</a:t>
            </a:r>
            <a:b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</a:b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На думку Р.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Дженкінсона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, головне – </a:t>
            </a:r>
            <a:r>
              <a:rPr lang="ru-RU" sz="1800" dirty="0" err="1">
                <a:effectLst/>
                <a:highlight>
                  <a:srgbClr val="00FFFF"/>
                </a:highlight>
                <a:latin typeface="TimesNewRomanPSMT"/>
              </a:rPr>
              <a:t>вкластися</a:t>
            </a:r>
            <a: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  <a:t> в цифру 60%.</a:t>
            </a:r>
            <a:br>
              <a:rPr lang="ru-RU" sz="1800" dirty="0">
                <a:effectLst/>
                <a:highlight>
                  <a:srgbClr val="00FFFF"/>
                </a:highlight>
                <a:latin typeface="TimesNewRomanPSMT"/>
              </a:rPr>
            </a:br>
            <a:r>
              <a:rPr lang="ru-RU" sz="1800" dirty="0">
                <a:effectLst/>
                <a:latin typeface="TimesNewRomanPSMT"/>
              </a:rPr>
              <a:t>А </a:t>
            </a:r>
            <a:r>
              <a:rPr lang="ru-RU" sz="1800" dirty="0" err="1">
                <a:effectLst/>
                <a:latin typeface="TimesNewRomanPSMT"/>
              </a:rPr>
              <a:t>якщо</a:t>
            </a:r>
            <a:r>
              <a:rPr lang="ru-RU" sz="1800" dirty="0">
                <a:effectLst/>
                <a:latin typeface="TimesNewRomanPSMT"/>
              </a:rPr>
              <a:t> борги </a:t>
            </a:r>
            <a:r>
              <a:rPr lang="ru-RU" sz="1800" dirty="0" err="1">
                <a:effectLst/>
                <a:latin typeface="TimesNewRomanPSMT"/>
              </a:rPr>
              <a:t>дуже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великі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відсотки</a:t>
            </a:r>
            <a:r>
              <a:rPr lang="ru-RU" sz="1800" dirty="0">
                <a:effectLst/>
                <a:latin typeface="TimesNewRomanPSMT"/>
              </a:rPr>
              <a:t> на них </a:t>
            </a:r>
            <a:r>
              <a:rPr lang="ru-RU" sz="1800" dirty="0" err="1">
                <a:effectLst/>
                <a:latin typeface="TimesNewRomanPSMT"/>
              </a:rPr>
              <a:t>досить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високі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краще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погашення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боргів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пускати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тільки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призначені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цього</a:t>
            </a:r>
            <a:r>
              <a:rPr lang="ru-RU" sz="1800" dirty="0">
                <a:effectLst/>
                <a:latin typeface="TimesNewRomanPSMT"/>
              </a:rPr>
              <a:t> 10%, але і 10% </a:t>
            </a:r>
            <a:r>
              <a:rPr lang="ru-RU" sz="1800" dirty="0" err="1">
                <a:effectLst/>
                <a:latin typeface="TimesNewRomanPSMT"/>
              </a:rPr>
              <a:t>пенсійних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накопичень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повного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погашення</a:t>
            </a:r>
            <a:r>
              <a:rPr lang="ru-RU" sz="1800" dirty="0">
                <a:effectLst/>
                <a:latin typeface="TimesNewRomanPSMT"/>
              </a:rPr>
              <a:t> боргу </a:t>
            </a:r>
            <a:r>
              <a:rPr lang="ru-RU" sz="1800" dirty="0" err="1">
                <a:effectLst/>
                <a:latin typeface="TimesNewRomanPSMT"/>
              </a:rPr>
              <a:t>або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поліпшення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фінансовоі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ситуаціі</a:t>
            </a:r>
            <a:r>
              <a:rPr lang="ru-RU" sz="1800" dirty="0">
                <a:effectLst/>
                <a:latin typeface="TimesNewRomanPSMT"/>
              </a:rPr>
              <a:t>̈. </a:t>
            </a:r>
            <a:endParaRPr lang="ru-RU" dirty="0">
              <a:effectLst/>
            </a:endParaRPr>
          </a:p>
          <a:p>
            <a:r>
              <a:rPr lang="ru-RU" sz="1800" dirty="0" err="1">
                <a:effectLst/>
                <a:latin typeface="TimesNewRomanPSMT"/>
              </a:rPr>
              <a:t>Відповідно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іншого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підходу</a:t>
            </a:r>
            <a:r>
              <a:rPr lang="ru-RU" sz="1800" b="1" dirty="0">
                <a:effectLst/>
                <a:latin typeface="TimesNewRomanPS"/>
              </a:rPr>
              <a:t> 50-30-20 </a:t>
            </a:r>
            <a:r>
              <a:rPr lang="ru-RU" sz="1800" dirty="0">
                <a:effectLst/>
                <a:latin typeface="TimesNewRomanPSMT"/>
              </a:rPr>
              <a:t>при </a:t>
            </a:r>
            <a:r>
              <a:rPr lang="ru-RU" sz="1800" dirty="0" err="1">
                <a:effectLst/>
                <a:latin typeface="TimesNewRomanPSMT"/>
              </a:rPr>
              <a:t>складанні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видатковоі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частини</a:t>
            </a:r>
            <a:r>
              <a:rPr lang="ru-RU" sz="1800" dirty="0">
                <a:effectLst/>
                <a:latin typeface="TimesNewRomanPSMT"/>
              </a:rPr>
              <a:t> бюджету 50% </a:t>
            </a:r>
            <a:r>
              <a:rPr lang="ru-RU" sz="1800" dirty="0" err="1">
                <a:effectLst/>
                <a:latin typeface="TimesNewRomanPSMT"/>
              </a:rPr>
              <a:t>мають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складати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поточні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витрати</a:t>
            </a:r>
            <a:r>
              <a:rPr lang="ru-RU" sz="1800" dirty="0">
                <a:effectLst/>
                <a:latin typeface="TimesNewRomanPSMT"/>
              </a:rPr>
              <a:t>, 30% – </a:t>
            </a:r>
            <a:r>
              <a:rPr lang="ru-RU" sz="1800" dirty="0" err="1">
                <a:effectLst/>
                <a:latin typeface="TimesNewRomanPSMT"/>
              </a:rPr>
              <a:t>витрати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Ваші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бажання</a:t>
            </a:r>
            <a:r>
              <a:rPr lang="ru-RU" sz="1800" dirty="0">
                <a:effectLst/>
                <a:latin typeface="TimesNewRomanPSMT"/>
              </a:rPr>
              <a:t> і 20% – </a:t>
            </a:r>
            <a:r>
              <a:rPr lang="ru-RU" sz="1800" dirty="0" err="1">
                <a:effectLst/>
                <a:latin typeface="TimesNewRomanPSMT"/>
              </a:rPr>
              <a:t>заощадження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4274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3B0A6F7-2631-BF98-4871-ED0044498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6839"/>
            <a:ext cx="11140068" cy="6345044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Порада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нехаи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увійде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зберігати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20%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доходу.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Тим самим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резервнии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фонд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захист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непередбачених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правила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працюють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поставити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реалізацію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регулярну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основу.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записувати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про доходи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заносити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комп’ютерну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програму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щодня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Раз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зазвичаи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кінці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бюджет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У той же час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зручно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проаналізувати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минулии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оптимізаціі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дасть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підвищити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операціи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Особисті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фінансові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звіти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Домашня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бухгалтерія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коштами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нарощування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значить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шукати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шляхи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примноження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Дієвим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механізмом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аналогією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системою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реєстри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бюджет,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балансовии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бюджет.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бюджет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грошима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Перш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сімейнии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бюджет,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величину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7682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FC25F1-AC1B-4C11-0D0D-4B1FA8F3B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401445"/>
            <a:ext cx="11017405" cy="6579218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Доходи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позначеному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До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заробітну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преміальні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гонорари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стипендіі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оренду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відсотки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депозитом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Витрати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себе і/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платежі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телефон,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одяг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транспорт,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подорожі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подарунки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друзям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банківські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депозити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векселі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деталізаціі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бюджету.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Найпростішии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надходжень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касовии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грошових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бюджету для початку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перерахувати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Консультанти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питань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пропонують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переліку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орієнтовнии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перелік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доходів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додаткову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(робота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сумісництвом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заробітні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плати,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відсотки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банківські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депозити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(покупка, ремонт,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дома, поза домом),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Інтернет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телефон),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одяг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побутові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потреби, транспорт (покупка,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експлуатація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оренда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громадськии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транспорт),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красота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салон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косметику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самоосвіта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подарунки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борги,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90651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8387</Words>
  <Application>Microsoft Macintosh PowerPoint</Application>
  <PresentationFormat>Широкоэкранный</PresentationFormat>
  <Paragraphs>245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2" baseType="lpstr">
      <vt:lpstr>Arial</vt:lpstr>
      <vt:lpstr>Times New Roman</vt:lpstr>
      <vt:lpstr>TimesNewRomanPS</vt:lpstr>
      <vt:lpstr>TimesNewRomanPSMT</vt:lpstr>
      <vt:lpstr>Trebuchet MS</vt:lpstr>
      <vt:lpstr>Wingdings 3</vt:lpstr>
      <vt:lpstr>Facet</vt:lpstr>
      <vt:lpstr>УПРАВЛІННЯ ПЛАТОСПРОМОЖНІСТЮ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ПЛАТОСПРОМОЖНІСТЮ  </dc:title>
  <dc:creator>Александр Ткачук</dc:creator>
  <cp:lastModifiedBy>Александр Ткачук</cp:lastModifiedBy>
  <cp:revision>20</cp:revision>
  <dcterms:created xsi:type="dcterms:W3CDTF">2024-03-24T19:18:06Z</dcterms:created>
  <dcterms:modified xsi:type="dcterms:W3CDTF">2024-03-28T09:19:57Z</dcterms:modified>
</cp:coreProperties>
</file>