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1" r:id="rId5"/>
    <p:sldId id="274" r:id="rId6"/>
    <p:sldId id="260" r:id="rId7"/>
    <p:sldId id="261" r:id="rId8"/>
    <p:sldId id="262" r:id="rId9"/>
    <p:sldId id="263" r:id="rId10"/>
    <p:sldId id="275" r:id="rId11"/>
    <p:sldId id="264" r:id="rId12"/>
    <p:sldId id="267" r:id="rId13"/>
    <p:sldId id="269" r:id="rId14"/>
  </p:sldIdLst>
  <p:sldSz cx="18288000" cy="102870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Vollkorn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ollkor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09.02.2026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etheus.org.ua/course/course-v1:MINZMIN+ISWT101+2023_T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svita.diia.gov.ua/simulators/data-analyst-sql-and-power-bi-simulator" TargetMode="External"/><Relationship Id="rId5" Type="http://schemas.openxmlformats.org/officeDocument/2006/relationships/hyperlink" Target="https://prometheus.org.ua/course/course-v1:Prometheus+IHWAR101+2022_T2" TargetMode="External"/><Relationship Id="rId4" Type="http://schemas.openxmlformats.org/officeDocument/2006/relationships/hyperlink" Target="https://prometheus.org.ua/course/course-v1:Prometheus+DSPL101+2023_T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790700"/>
            <a:ext cx="18288000" cy="5244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spc="-46" dirty="0" err="1">
                <a:solidFill>
                  <a:srgbClr val="FFFFFF"/>
                </a:solidFill>
                <a:latin typeface="Vollkorn Bold"/>
              </a:rPr>
              <a:t>ЦИФРОВІ</a:t>
            </a:r>
            <a:r>
              <a:rPr lang="en-US" sz="40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46" dirty="0" err="1">
                <a:solidFill>
                  <a:srgbClr val="FFFFFF"/>
                </a:solidFill>
                <a:latin typeface="Vollkorn Bold"/>
              </a:rPr>
              <a:t>ТЕХНОЛОГІЇ</a:t>
            </a:r>
            <a:r>
              <a:rPr lang="en-US" sz="4000" spc="-46" dirty="0">
                <a:solidFill>
                  <a:srgbClr val="FFFFFF"/>
                </a:solidFill>
                <a:latin typeface="Vollkorn Bold"/>
              </a:rPr>
              <a:t>, </a:t>
            </a:r>
            <a:r>
              <a:rPr lang="uk-UA" sz="4000" spc="-46" dirty="0" smtClean="0">
                <a:solidFill>
                  <a:srgbClr val="FFFFFF"/>
                </a:solidFill>
                <a:latin typeface="Vollkorn Bold"/>
              </a:rPr>
              <a:t/>
            </a:r>
            <a:br>
              <a:rPr lang="uk-UA" sz="4000" spc="-46" dirty="0" smtClean="0">
                <a:solidFill>
                  <a:srgbClr val="FFFFFF"/>
                </a:solidFill>
                <a:latin typeface="Vollkorn Bold"/>
              </a:rPr>
            </a:br>
            <a:r>
              <a:rPr lang="en-US" sz="4000" spc="-46" dirty="0" err="1" smtClean="0">
                <a:solidFill>
                  <a:srgbClr val="FFFFFF"/>
                </a:solidFill>
                <a:latin typeface="Vollkorn Bold"/>
              </a:rPr>
              <a:t>ТРАНФЕРТ</a:t>
            </a:r>
            <a:r>
              <a:rPr lang="en-US" sz="4000" spc="-46" dirty="0" smtClean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46" dirty="0" err="1">
                <a:solidFill>
                  <a:srgbClr val="FFFFFF"/>
                </a:solidFill>
                <a:latin typeface="Vollkorn Bold"/>
              </a:rPr>
              <a:t>ТЕХНОЛОГІЙ</a:t>
            </a:r>
            <a:r>
              <a:rPr lang="en-US" sz="40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46" dirty="0" err="1">
                <a:solidFill>
                  <a:srgbClr val="FFFFFF"/>
                </a:solidFill>
                <a:latin typeface="Vollkorn Bold"/>
              </a:rPr>
              <a:t>ТА</a:t>
            </a:r>
            <a:r>
              <a:rPr lang="en-US" sz="40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uk-UA" sz="4000" spc="-46" dirty="0" smtClean="0">
                <a:solidFill>
                  <a:srgbClr val="FFFFFF"/>
                </a:solidFill>
                <a:latin typeface="Vollkorn Bold"/>
              </a:rPr>
              <a:t/>
            </a:r>
            <a:br>
              <a:rPr lang="uk-UA" sz="4000" spc="-46" dirty="0" smtClean="0">
                <a:solidFill>
                  <a:srgbClr val="FFFFFF"/>
                </a:solidFill>
                <a:latin typeface="Vollkorn Bold"/>
              </a:rPr>
            </a:br>
            <a:r>
              <a:rPr lang="en-US" sz="4000" spc="-46" dirty="0" err="1" smtClean="0">
                <a:solidFill>
                  <a:srgbClr val="FFFFFF"/>
                </a:solidFill>
                <a:latin typeface="Vollkorn Bold"/>
              </a:rPr>
              <a:t>ОСОБИСТА</a:t>
            </a:r>
            <a:r>
              <a:rPr lang="en-US" sz="4000" spc="-46" dirty="0" smtClean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46" dirty="0" err="1">
                <a:solidFill>
                  <a:srgbClr val="FFFFFF"/>
                </a:solidFill>
                <a:latin typeface="Vollkorn Bold"/>
              </a:rPr>
              <a:t>ІНФОРМАЦІЙНА</a:t>
            </a:r>
            <a:r>
              <a:rPr lang="en-US" sz="4000" spc="-46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46" dirty="0" err="1" smtClean="0">
                <a:solidFill>
                  <a:srgbClr val="FFFFFF"/>
                </a:solidFill>
                <a:latin typeface="Vollkorn Bold"/>
              </a:rPr>
              <a:t>БЕЗПЕКА</a:t>
            </a:r>
            <a:r>
              <a:rPr lang="uk-UA" sz="4000" spc="-46" dirty="0" smtClean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46" dirty="0" err="1" smtClean="0">
                <a:solidFill>
                  <a:srgbClr val="FFFFFF"/>
                </a:solidFill>
                <a:latin typeface="Vollkorn Bold"/>
              </a:rPr>
              <a:t>ДОСЛІДНИКА</a:t>
            </a:r>
            <a:endParaRPr lang="en-US" sz="4000" spc="-46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uk-UA" sz="1200" spc="-23" dirty="0" smtClean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en-US" sz="4000" spc="-23" dirty="0" smtClean="0">
                <a:solidFill>
                  <a:srgbClr val="FFFFFF"/>
                </a:solidFill>
                <a:latin typeface="Vollkorn Bold"/>
              </a:rPr>
              <a:t>(</a:t>
            </a:r>
            <a:r>
              <a:rPr lang="en-US" sz="4000" spc="-23" dirty="0">
                <a:solidFill>
                  <a:srgbClr val="FFFFFF"/>
                </a:solidFill>
                <a:latin typeface="Vollkorn Bold"/>
              </a:rPr>
              <a:t>0) </a:t>
            </a:r>
            <a:r>
              <a:rPr lang="en-US" sz="4000" spc="-23" dirty="0" err="1">
                <a:solidFill>
                  <a:srgbClr val="FFFFFF"/>
                </a:solidFill>
                <a:latin typeface="Vollkorn Bold"/>
              </a:rPr>
              <a:t>Вступ</a:t>
            </a:r>
            <a:r>
              <a:rPr lang="en-US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23" dirty="0" err="1">
                <a:solidFill>
                  <a:srgbClr val="FFFFFF"/>
                </a:solidFill>
                <a:latin typeface="Vollkorn Bold"/>
              </a:rPr>
              <a:t>до</a:t>
            </a:r>
            <a:r>
              <a:rPr lang="en-US" sz="4000" spc="-23" dirty="0">
                <a:solidFill>
                  <a:srgbClr val="FFFFFF"/>
                </a:solidFill>
                <a:latin typeface="Vollkorn Bold"/>
              </a:rPr>
              <a:t> </a:t>
            </a:r>
            <a:r>
              <a:rPr lang="en-US" sz="4000" spc="-23" dirty="0" err="1">
                <a:solidFill>
                  <a:srgbClr val="FFFFFF"/>
                </a:solidFill>
                <a:latin typeface="Vollkorn Bold"/>
              </a:rPr>
              <a:t>дисципліни</a:t>
            </a:r>
            <a:endParaRPr lang="en-US" sz="40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endParaRPr lang="en-US" sz="2400" spc="-23" dirty="0">
              <a:solidFill>
                <a:srgbClr val="FFFFFF"/>
              </a:solidFill>
              <a:latin typeface="Vollkorn Bold"/>
            </a:endParaRPr>
          </a:p>
          <a:p>
            <a:pPr algn="ctr">
              <a:lnSpc>
                <a:spcPct val="80000"/>
              </a:lnSpc>
            </a:pPr>
            <a:r>
              <a:rPr lang="en-US" sz="4000" spc="-23" dirty="0" err="1">
                <a:solidFill>
                  <a:srgbClr val="FFFFFF"/>
                </a:solidFill>
                <a:latin typeface="Vollkorn"/>
              </a:rPr>
              <a:t>доктор</a:t>
            </a:r>
            <a:r>
              <a:rPr lang="en-US" sz="4000" spc="-23" dirty="0">
                <a:solidFill>
                  <a:srgbClr val="FFFFFF"/>
                </a:solidFill>
                <a:latin typeface="Vollkorn"/>
              </a:rPr>
              <a:t> </a:t>
            </a:r>
            <a:r>
              <a:rPr lang="en-US" sz="4000" spc="-23" dirty="0" err="1">
                <a:solidFill>
                  <a:srgbClr val="FFFFFF"/>
                </a:solidFill>
                <a:latin typeface="Vollkorn"/>
              </a:rPr>
              <a:t>економічних</a:t>
            </a:r>
            <a:r>
              <a:rPr lang="en-US" sz="4000" spc="-23" dirty="0">
                <a:solidFill>
                  <a:srgbClr val="FFFFFF"/>
                </a:solidFill>
                <a:latin typeface="Vollkorn"/>
              </a:rPr>
              <a:t> </a:t>
            </a:r>
            <a:r>
              <a:rPr lang="en-US" sz="4000" spc="-23" dirty="0" err="1" smtClean="0">
                <a:solidFill>
                  <a:srgbClr val="FFFFFF"/>
                </a:solidFill>
                <a:latin typeface="Vollkorn"/>
              </a:rPr>
              <a:t>наук</a:t>
            </a:r>
            <a:r>
              <a:rPr lang="en-US" sz="4000" spc="-23" dirty="0" smtClean="0">
                <a:solidFill>
                  <a:srgbClr val="FFFFFF"/>
                </a:solidFill>
                <a:latin typeface="Vollkorn"/>
              </a:rPr>
              <a:t>, </a:t>
            </a:r>
            <a:r>
              <a:rPr lang="uk-UA" sz="4000" spc="-23" dirty="0" smtClean="0">
                <a:solidFill>
                  <a:srgbClr val="FFFFFF"/>
                </a:solidFill>
                <a:latin typeface="Vollkorn"/>
              </a:rPr>
              <a:t>доктор наук з державного управління, професор</a:t>
            </a:r>
            <a:r>
              <a:rPr lang="en-US" sz="4000" spc="-23" dirty="0" smtClean="0">
                <a:solidFill>
                  <a:srgbClr val="FFFFFF"/>
                </a:solidFill>
                <a:latin typeface="Vollkorn"/>
              </a:rPr>
              <a:t> </a:t>
            </a:r>
            <a:r>
              <a:rPr lang="uk-UA" sz="4000" spc="-23" dirty="0" smtClean="0">
                <a:solidFill>
                  <a:srgbClr val="FFFFFF"/>
                </a:solidFill>
                <a:latin typeface="Vollkorn"/>
              </a:rPr>
              <a:t/>
            </a:r>
            <a:br>
              <a:rPr lang="uk-UA" sz="4000" spc="-23" dirty="0" smtClean="0">
                <a:solidFill>
                  <a:srgbClr val="FFFFFF"/>
                </a:solidFill>
                <a:latin typeface="Vollkorn"/>
              </a:rPr>
            </a:br>
            <a:r>
              <a:rPr lang="uk-UA" sz="4000" spc="-23" dirty="0" err="1" smtClean="0">
                <a:solidFill>
                  <a:srgbClr val="FFFFFF"/>
                </a:solidFill>
                <a:latin typeface="Vollkorn"/>
              </a:rPr>
              <a:t>Димитрій</a:t>
            </a:r>
            <a:r>
              <a:rPr lang="uk-UA" sz="4000" spc="-23" dirty="0" smtClean="0">
                <a:solidFill>
                  <a:srgbClr val="FFFFFF"/>
                </a:solidFill>
                <a:latin typeface="Vollkorn"/>
              </a:rPr>
              <a:t> </a:t>
            </a:r>
            <a:r>
              <a:rPr lang="uk-UA" sz="4000" spc="-23" dirty="0" err="1" smtClean="0">
                <a:solidFill>
                  <a:srgbClr val="FFFFFF"/>
                </a:solidFill>
                <a:latin typeface="Vollkorn"/>
              </a:rPr>
              <a:t>Грицишен</a:t>
            </a:r>
            <a:endParaRPr lang="uk-UA" sz="4000" spc="-23" dirty="0" smtClean="0">
              <a:solidFill>
                <a:srgbClr val="FFFFFF"/>
              </a:solidFill>
              <a:latin typeface="Vollkorn"/>
            </a:endParaRPr>
          </a:p>
          <a:p>
            <a:pPr algn="ctr">
              <a:lnSpc>
                <a:spcPct val="80000"/>
              </a:lnSpc>
            </a:pPr>
            <a:endParaRPr lang="uk-UA" sz="4000" spc="-23" dirty="0">
              <a:solidFill>
                <a:srgbClr val="FFFFFF"/>
              </a:solidFill>
              <a:latin typeface="Vollkorn"/>
            </a:endParaRPr>
          </a:p>
          <a:p>
            <a:pPr algn="ctr">
              <a:lnSpc>
                <a:spcPct val="80000"/>
              </a:lnSpc>
            </a:pPr>
            <a:r>
              <a:rPr lang="en-US" sz="4000" spc="-23" dirty="0" err="1">
                <a:solidFill>
                  <a:srgbClr val="FFFFFF"/>
                </a:solidFill>
                <a:latin typeface="Vollkorn"/>
              </a:rPr>
              <a:t>доктор</a:t>
            </a:r>
            <a:r>
              <a:rPr lang="en-US" sz="4000" spc="-23" dirty="0">
                <a:solidFill>
                  <a:srgbClr val="FFFFFF"/>
                </a:solidFill>
                <a:latin typeface="Vollkorn"/>
              </a:rPr>
              <a:t> </a:t>
            </a:r>
            <a:r>
              <a:rPr lang="en-US" sz="4000" spc="-23" dirty="0" err="1">
                <a:solidFill>
                  <a:srgbClr val="FFFFFF"/>
                </a:solidFill>
                <a:latin typeface="Vollkorn"/>
              </a:rPr>
              <a:t>економічних</a:t>
            </a:r>
            <a:r>
              <a:rPr lang="en-US" sz="4000" spc="-23" dirty="0">
                <a:solidFill>
                  <a:srgbClr val="FFFFFF"/>
                </a:solidFill>
                <a:latin typeface="Vollkorn"/>
              </a:rPr>
              <a:t> </a:t>
            </a:r>
            <a:r>
              <a:rPr lang="en-US" sz="4000" spc="-23" dirty="0" err="1" smtClean="0">
                <a:solidFill>
                  <a:srgbClr val="FFFFFF"/>
                </a:solidFill>
                <a:latin typeface="Vollkorn"/>
              </a:rPr>
              <a:t>наук</a:t>
            </a:r>
            <a:r>
              <a:rPr lang="uk-UA" sz="4000" spc="-23" dirty="0" smtClean="0">
                <a:solidFill>
                  <a:srgbClr val="FFFFFF"/>
                </a:solidFill>
                <a:latin typeface="Vollkorn"/>
              </a:rPr>
              <a:t>, доцент </a:t>
            </a:r>
          </a:p>
          <a:p>
            <a:pPr algn="ctr">
              <a:lnSpc>
                <a:spcPct val="80000"/>
              </a:lnSpc>
            </a:pPr>
            <a:r>
              <a:rPr lang="uk-UA" sz="4000" spc="-23" dirty="0" smtClean="0">
                <a:solidFill>
                  <a:srgbClr val="FFFFFF"/>
                </a:solidFill>
                <a:latin typeface="Vollkorn"/>
              </a:rPr>
              <a:t>Анатолій Дикий</a:t>
            </a:r>
            <a:endParaRPr lang="en-US" sz="4000" spc="-23" dirty="0">
              <a:solidFill>
                <a:srgbClr val="FFFFFF"/>
              </a:solidFill>
              <a:latin typeface="Vollkor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4850" y="190500"/>
            <a:ext cx="17049750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</a:t>
            </a:r>
          </a:p>
          <a:p>
            <a:endParaRPr lang="uk-UA" sz="32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Підсумковий (семестровий) контроль (залік): </a:t>
            </a: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1. Накопичення рейтингових балів в межах дисципліни проводиться в балах, які у підсумку переводяться у національну шкалу та шкалу ЄКТС. </a:t>
            </a: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2. Загальна кількість балів на останньому занятті з навчальної дисципліни оприлюднюється здобувачам вищої освіти та виставляється в відомість обліку успішності академічних груп. </a:t>
            </a: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3. У випадку погодження здобувача вищої освіти з оцінкою поточної успішності, вона вважається остаточною, враховується як результат семестрового контролю і вноситься у залікову книжку. </a:t>
            </a: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4. У разі незгоди здобувача вищої освіти з результатами поточної успішності, оцінка з дисципліни виставляється за результатами дистанційного складання заліку. До тестування допускаються здобувачі, які отримали 50 і більше балів. </a:t>
            </a: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5. У разі, якщо здобувач вищої освіти отримав від 0 до 59 балів, то в відомість за національною шкалою виставляється оцінка “</a:t>
            </a:r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незараховано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” (“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F”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та “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FX”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відповідно до шкали ЄКТС).</a:t>
            </a:r>
            <a:endParaRPr lang="uk-UA" sz="32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8602" y="142101"/>
            <a:ext cx="133107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Розподіл балів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з навчальної</a:t>
            </a:r>
            <a:r>
              <a:rPr kumimoji="0" lang="uk-UA" altLang="zh-CN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altLang="zh-CN" sz="3000" spc="-20" dirty="0">
                <a:solidFill>
                  <a:srgbClr val="17375E"/>
                </a:solidFill>
                <a:latin typeface="Vollkorn Bold"/>
              </a:rPr>
              <a:t>дисципліни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91030" y="3271401"/>
            <a:ext cx="93631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96913" algn="l"/>
                <a:tab pos="8286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altLang="zh-CN" sz="3000" spc="-20" dirty="0">
                <a:solidFill>
                  <a:srgbClr val="17375E"/>
                </a:solidFill>
                <a:latin typeface="Vollkorn Bold"/>
              </a:rPr>
              <a:t>ШКАЛА ОЦІНЮВАННЯ: НАЦІОНАЛЬНА ТА ECTS</a:t>
            </a:r>
            <a:endParaRPr lang="uk-UA" altLang="zh-CN" sz="30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38251"/>
              </p:ext>
            </p:extLst>
          </p:nvPr>
        </p:nvGraphicFramePr>
        <p:xfrm>
          <a:off x="1447800" y="925220"/>
          <a:ext cx="15849602" cy="1493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72340">
                  <a:extLst>
                    <a:ext uri="{9D8B030D-6E8A-4147-A177-3AD203B41FA5}">
                      <a16:colId xmlns:a16="http://schemas.microsoft.com/office/drawing/2014/main" val="4064518833"/>
                    </a:ext>
                  </a:extLst>
                </a:gridCol>
                <a:gridCol w="1832581">
                  <a:extLst>
                    <a:ext uri="{9D8B030D-6E8A-4147-A177-3AD203B41FA5}">
                      <a16:colId xmlns:a16="http://schemas.microsoft.com/office/drawing/2014/main" val="1093244688"/>
                    </a:ext>
                  </a:extLst>
                </a:gridCol>
                <a:gridCol w="1731123">
                  <a:extLst>
                    <a:ext uri="{9D8B030D-6E8A-4147-A177-3AD203B41FA5}">
                      <a16:colId xmlns:a16="http://schemas.microsoft.com/office/drawing/2014/main" val="3751452557"/>
                    </a:ext>
                  </a:extLst>
                </a:gridCol>
                <a:gridCol w="1724781">
                  <a:extLst>
                    <a:ext uri="{9D8B030D-6E8A-4147-A177-3AD203B41FA5}">
                      <a16:colId xmlns:a16="http://schemas.microsoft.com/office/drawing/2014/main" val="1816525729"/>
                    </a:ext>
                  </a:extLst>
                </a:gridCol>
                <a:gridCol w="1724781">
                  <a:extLst>
                    <a:ext uri="{9D8B030D-6E8A-4147-A177-3AD203B41FA5}">
                      <a16:colId xmlns:a16="http://schemas.microsoft.com/office/drawing/2014/main" val="3644584972"/>
                    </a:ext>
                  </a:extLst>
                </a:gridCol>
                <a:gridCol w="1727951">
                  <a:extLst>
                    <a:ext uri="{9D8B030D-6E8A-4147-A177-3AD203B41FA5}">
                      <a16:colId xmlns:a16="http://schemas.microsoft.com/office/drawing/2014/main" val="1096503527"/>
                    </a:ext>
                  </a:extLst>
                </a:gridCol>
                <a:gridCol w="1509185">
                  <a:extLst>
                    <a:ext uri="{9D8B030D-6E8A-4147-A177-3AD203B41FA5}">
                      <a16:colId xmlns:a16="http://schemas.microsoft.com/office/drawing/2014/main" val="2318137512"/>
                    </a:ext>
                  </a:extLst>
                </a:gridCol>
                <a:gridCol w="1984767">
                  <a:extLst>
                    <a:ext uri="{9D8B030D-6E8A-4147-A177-3AD203B41FA5}">
                      <a16:colId xmlns:a16="http://schemas.microsoft.com/office/drawing/2014/main" val="1418976653"/>
                    </a:ext>
                  </a:extLst>
                </a:gridCol>
                <a:gridCol w="684840">
                  <a:extLst>
                    <a:ext uri="{9D8B030D-6E8A-4147-A177-3AD203B41FA5}">
                      <a16:colId xmlns:a16="http://schemas.microsoft.com/office/drawing/2014/main" val="2040318070"/>
                    </a:ext>
                  </a:extLst>
                </a:gridCol>
                <a:gridCol w="1157253">
                  <a:extLst>
                    <a:ext uri="{9D8B030D-6E8A-4147-A177-3AD203B41FA5}">
                      <a16:colId xmlns:a16="http://schemas.microsoft.com/office/drawing/2014/main" val="1757155999"/>
                    </a:ext>
                  </a:extLst>
                </a:gridCol>
              </a:tblGrid>
              <a:tr h="311620">
                <a:tc gridSpan="8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Поточне тестування та самостійна робота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ІЗ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Сума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68487"/>
                  </a:ext>
                </a:extLst>
              </a:tr>
              <a:tr h="311620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84830"/>
                  </a:ext>
                </a:extLst>
              </a:tr>
              <a:tr h="3116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219175"/>
                  </a:ext>
                </a:extLst>
              </a:tr>
              <a:tr h="3116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77035"/>
                  </a:ext>
                </a:extLst>
              </a:tr>
            </a:tbl>
          </a:graphicData>
        </a:graphic>
      </p:graphicFrame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81783"/>
              </p:ext>
            </p:extLst>
          </p:nvPr>
        </p:nvGraphicFramePr>
        <p:xfrm>
          <a:off x="3124201" y="3933214"/>
          <a:ext cx="12496800" cy="4099665"/>
        </p:xfrm>
        <a:graphic>
          <a:graphicData uri="http://schemas.openxmlformats.org/drawingml/2006/table">
            <a:tbl>
              <a:tblPr/>
              <a:tblGrid>
                <a:gridCol w="5268651">
                  <a:extLst>
                    <a:ext uri="{9D8B030D-6E8A-4147-A177-3AD203B41FA5}">
                      <a16:colId xmlns:a16="http://schemas.microsoft.com/office/drawing/2014/main" val="3406559559"/>
                    </a:ext>
                  </a:extLst>
                </a:gridCol>
                <a:gridCol w="5268651">
                  <a:extLst>
                    <a:ext uri="{9D8B030D-6E8A-4147-A177-3AD203B41FA5}">
                      <a16:colId xmlns:a16="http://schemas.microsoft.com/office/drawing/2014/main" val="3600886754"/>
                    </a:ext>
                  </a:extLst>
                </a:gridCol>
                <a:gridCol w="1959498">
                  <a:extLst>
                    <a:ext uri="{9D8B030D-6E8A-4147-A177-3AD203B41FA5}">
                      <a16:colId xmlns:a16="http://schemas.microsoft.com/office/drawing/2014/main" val="283641020"/>
                    </a:ext>
                  </a:extLst>
                </a:gridCol>
              </a:tblGrid>
              <a:tr h="419115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шкалою ЄКТС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національною шкалою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 100-бальною шкалою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06453"/>
                  </a:ext>
                </a:extLst>
              </a:tr>
              <a:tr h="4191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Залік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662372"/>
                  </a:ext>
                </a:extLst>
              </a:tr>
              <a:tr h="4191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Зараховано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 –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935807"/>
                  </a:ext>
                </a:extLst>
              </a:tr>
              <a:tr h="4191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82 – 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965597"/>
                  </a:ext>
                </a:extLst>
              </a:tr>
              <a:tr h="4191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74 – 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615188"/>
                  </a:ext>
                </a:extLst>
              </a:tr>
              <a:tr h="4191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64 – 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215509"/>
                  </a:ext>
                </a:extLst>
              </a:tr>
              <a:tr h="4191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 – 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831513"/>
                  </a:ext>
                </a:extLst>
              </a:tr>
              <a:tr h="4191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Незараховано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35 – 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7374"/>
                  </a:ext>
                </a:extLst>
              </a:tr>
              <a:tr h="4191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0 – 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524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638300"/>
            <a:ext cx="160020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dirty="0" err="1" smtClean="0">
                <a:latin typeface="Vollkorn" panose="020B0604020202020204" charset="0"/>
                <a:ea typeface="Vollkorn" panose="020B0604020202020204" charset="0"/>
              </a:rPr>
              <a:t>Prometheus</a:t>
            </a:r>
            <a:r>
              <a:rPr lang="uk-UA" sz="3600" dirty="0" smtClean="0">
                <a:latin typeface="Vollkorn" panose="020B0604020202020204" charset="0"/>
                <a:ea typeface="Vollkorn" panose="020B0604020202020204" charset="0"/>
              </a:rPr>
              <a:t>. Безпека в інтернеті під час війни: практичний курс.</a:t>
            </a:r>
            <a:r>
              <a:rPr lang="uk-UA" sz="3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</a:rPr>
              <a:t>URL: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  <a:hlinkClick r:id="rId3"/>
              </a:rPr>
              <a:t>https://</a:t>
            </a:r>
            <a:r>
              <a:rPr lang="en-US" sz="3600" dirty="0" smtClean="0">
                <a:latin typeface="Vollkorn" panose="020B0604020202020204" charset="0"/>
                <a:ea typeface="Vollkorn" panose="020B0604020202020204" charset="0"/>
                <a:hlinkClick r:id="rId3"/>
              </a:rPr>
              <a:t>prometheus.org.ua/course/course-v1:MINZMIN+ISWT101+2023_T2</a:t>
            </a:r>
            <a:r>
              <a:rPr lang="uk-UA" sz="3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en-US" sz="3600" dirty="0">
              <a:latin typeface="Vollkorn" panose="020B0604020202020204" charset="0"/>
              <a:ea typeface="Vollkorn" panose="020B06040202020202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Vollkorn" panose="020B0604020202020204" charset="0"/>
                <a:ea typeface="Vollkorn" panose="020B0604020202020204" charset="0"/>
              </a:rPr>
              <a:t>Prometheus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3600" dirty="0">
                <a:latin typeface="Vollkorn" panose="020B0604020202020204" charset="0"/>
                <a:ea typeface="Vollkorn" panose="020B0604020202020204" charset="0"/>
              </a:rPr>
              <a:t>Цифрова безпека на персональному рівні.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</a:rPr>
              <a:t>URL: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  <a:hlinkClick r:id="rId4"/>
              </a:rPr>
              <a:t>https://</a:t>
            </a:r>
            <a:r>
              <a:rPr lang="en-US" sz="3600" dirty="0" smtClean="0">
                <a:latin typeface="Vollkorn" panose="020B0604020202020204" charset="0"/>
                <a:ea typeface="Vollkorn" panose="020B0604020202020204" charset="0"/>
                <a:hlinkClick r:id="rId4"/>
              </a:rPr>
              <a:t>prometheus.org.ua/course/course-v1:Prometheus+DSPL101+2023_T1</a:t>
            </a:r>
            <a:r>
              <a:rPr lang="uk-UA" sz="3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en-US" sz="3600" dirty="0">
              <a:latin typeface="Vollkorn" panose="020B0604020202020204" charset="0"/>
              <a:ea typeface="Vollkorn" panose="020B06040202020202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Vollkorn" panose="020B0604020202020204" charset="0"/>
                <a:ea typeface="Vollkorn" panose="020B0604020202020204" charset="0"/>
              </a:rPr>
              <a:t>Prometheus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3600" dirty="0">
                <a:latin typeface="Vollkorn" panose="020B0604020202020204" charset="0"/>
                <a:ea typeface="Vollkorn" panose="020B0604020202020204" charset="0"/>
              </a:rPr>
              <a:t>Інформаційна гігієна під час війни.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</a:rPr>
              <a:t>URL: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  <a:hlinkClick r:id="rId5"/>
              </a:rPr>
              <a:t>https://</a:t>
            </a:r>
            <a:r>
              <a:rPr lang="en-US" sz="3600" dirty="0" smtClean="0">
                <a:latin typeface="Vollkorn" panose="020B0604020202020204" charset="0"/>
                <a:ea typeface="Vollkorn" panose="020B0604020202020204" charset="0"/>
                <a:hlinkClick r:id="rId5"/>
              </a:rPr>
              <a:t>prometheus.org.ua/course/course-v1:Prometheus+IHWAR101+2022_T2</a:t>
            </a:r>
            <a:r>
              <a:rPr lang="uk-UA" sz="3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3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en-US" sz="3600" dirty="0">
              <a:latin typeface="Vollkorn" panose="020B0604020202020204" charset="0"/>
              <a:ea typeface="Vollkorn" panose="020B06040202020202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latin typeface="Vollkorn" panose="020B0604020202020204" charset="0"/>
                <a:ea typeface="Vollkorn" panose="020B0604020202020204" charset="0"/>
              </a:rPr>
              <a:t>Дія</a:t>
            </a:r>
            <a:r>
              <a:rPr lang="uk-UA" sz="3600" dirty="0">
                <a:latin typeface="Vollkorn" panose="020B0604020202020204" charset="0"/>
                <a:ea typeface="Vollkorn" panose="020B0604020202020204" charset="0"/>
              </a:rPr>
              <a:t>. Освіта. Дата аналітик.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</a:rPr>
              <a:t>SQL </a:t>
            </a:r>
            <a:r>
              <a:rPr lang="uk-UA" sz="3600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</a:rPr>
              <a:t>Power BI. URL: </a:t>
            </a:r>
            <a:r>
              <a:rPr lang="en-US" sz="3600" dirty="0">
                <a:latin typeface="Vollkorn" panose="020B0604020202020204" charset="0"/>
                <a:ea typeface="Vollkorn" panose="020B0604020202020204" charset="0"/>
                <a:hlinkClick r:id="rId6"/>
              </a:rPr>
              <a:t>https://</a:t>
            </a:r>
            <a:r>
              <a:rPr lang="en-US" sz="3600" dirty="0" smtClean="0">
                <a:latin typeface="Vollkorn" panose="020B0604020202020204" charset="0"/>
                <a:ea typeface="Vollkorn" panose="020B0604020202020204" charset="0"/>
                <a:hlinkClick r:id="rId6"/>
              </a:rPr>
              <a:t>osvita.diia.gov.ua/simulators/data-analyst-sql-and-power-bi-simulator</a:t>
            </a:r>
            <a:r>
              <a:rPr lang="uk-UA" sz="3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en-US" sz="3600" dirty="0">
              <a:latin typeface="Vollkorn" panose="020B0604020202020204" charset="0"/>
              <a:ea typeface="Vollkorn" panose="020B060402020202020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600" spc="-10" dirty="0">
              <a:solidFill>
                <a:srgbClr val="224D83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513348"/>
            <a:ext cx="182880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uk-UA" sz="4800" spc="-50" dirty="0" smtClean="0">
                <a:solidFill>
                  <a:srgbClr val="17375E"/>
                </a:solidFill>
                <a:latin typeface="Vollkorn Bold"/>
              </a:rPr>
              <a:t>КУРСИ НЕФОРМАЛЬНОЇ ОСВІТИ</a:t>
            </a:r>
            <a:endParaRPr lang="en-US" sz="4800" spc="-50" dirty="0">
              <a:solidFill>
                <a:srgbClr val="17375E"/>
              </a:solidFill>
              <a:latin typeface="Vollkor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5300" y="2171700"/>
            <a:ext cx="172974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40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Метою дисципліни є </a:t>
            </a:r>
            <a:r>
              <a:rPr lang="uk-UA" sz="40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формування у здобувачів вищої освіти системних знань і практичних навичок використання цифрових технологій у науково-дослідній та освітній діяльності, забезпечення інформаційної та </a:t>
            </a:r>
            <a:r>
              <a:rPr lang="uk-UA" sz="40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кібербезпеки</a:t>
            </a:r>
            <a:r>
              <a:rPr lang="uk-UA" sz="40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наукових досліджень, дотримання стандартів академічної доброчесності, а також розуміння організаційних і </a:t>
            </a:r>
            <a:r>
              <a:rPr lang="uk-UA" sz="40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безпекових</a:t>
            </a:r>
            <a:r>
              <a:rPr lang="uk-UA" sz="40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аспектів трансферту наукоємних технологій, зокрема технологій подвійного призначення.</a:t>
            </a:r>
            <a:endParaRPr lang="en-US" sz="4000" spc="-29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266700"/>
            <a:ext cx="17221200" cy="8304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Завдання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вивчення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навчальної</a:t>
            </a:r>
            <a:r>
              <a:rPr lang="en-US" sz="4200" spc="-26" dirty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</a:t>
            </a:r>
            <a:r>
              <a:rPr lang="en-US" sz="4200" spc="-26" dirty="0" err="1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дисципліни</a:t>
            </a:r>
            <a:r>
              <a:rPr lang="uk-UA" sz="4200" spc="-26" dirty="0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 спрямовані на</a:t>
            </a:r>
            <a:r>
              <a:rPr lang="en-US" sz="4200" spc="-26" dirty="0" smtClean="0">
                <a:solidFill>
                  <a:schemeClr val="accent1">
                    <a:lumMod val="50000"/>
                  </a:schemeClr>
                </a:solidFill>
                <a:latin typeface="Vollkorn Bold"/>
              </a:rPr>
              <a:t>:</a:t>
            </a:r>
            <a:endParaRPr lang="en-US" sz="4200" spc="-26" dirty="0">
              <a:solidFill>
                <a:schemeClr val="accent1">
                  <a:lumMod val="50000"/>
                </a:schemeClr>
              </a:solidFill>
              <a:latin typeface="Vollkorn Bold"/>
            </a:endParaRPr>
          </a:p>
          <a:p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Vollkorn Bold" panose="020B0604020202020204" charset="0"/>
              <a:ea typeface="Vollkorn Bold" panose="020B0604020202020204" charset="0"/>
            </a:endParaRP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формування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розуміння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інформаційного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кіберпростору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об’єкта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аналізу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набуття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здатності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застосовувати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сучасні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цифрові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інструменти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пошуку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оброблення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аналізу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збереження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візуалізації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інформації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науковихдослідженнях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опанування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методів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захисту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інформації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програмному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апаратному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рівнях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процесі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освітньої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діяльності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розвиток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критичної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оцінки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достовірності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джерел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верифікації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інформації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інформаційному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просторі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формування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культури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інформаційної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гігієни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дослідника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запобігання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витокам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даних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забезпечення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дотримання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вимог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академічної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доброчесності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, права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інтелектуальної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власності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при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використанні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цифрових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штучного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інтелекту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набуття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щодо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трансферту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наукоємних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зокрема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подвійного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призначення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,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механізмів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державного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міжнародного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контролю;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формування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здатності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моделювати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ризики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прогнозувати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наслідки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передачі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освітніх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міжнародних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проєктах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‒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розвиток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умінь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презентувати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результати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наукових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досліджень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використанням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цифрових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технологій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українською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іноземними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мовами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ollkorn Bold" panose="020B0604020202020204" charset="0"/>
                <a:ea typeface="Vollkorn Bold" panose="020B06040202020202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" y="763667"/>
            <a:ext cx="17297399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Зміст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навчальної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дисципліни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направлений на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формування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наступних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компетентностей: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Здатність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усно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і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письмово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презентувати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результати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власного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українською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іноземною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мовами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глибоко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розуміти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іншомовні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наукові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професійні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тексти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за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напрямом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Здатність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застосовувати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методи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правового і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міждисциплінарного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виявляти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їх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евристичні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можливості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межі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використовувати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релевантний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дослідницький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інструментарій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Здатність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виявляти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ставити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вирішувати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проблеми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дослідницького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характеру у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сфері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права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забезпечувати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якість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виконуваних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досліджень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дотримання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права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інтелектуальної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власності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стандартів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академічної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доброчесності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60888" y="121105"/>
            <a:ext cx="11863135" cy="57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47">
                <a:solidFill>
                  <a:srgbClr val="17375E"/>
                </a:solidFill>
                <a:latin typeface="Vollkorn Bold"/>
              </a:rPr>
              <a:t>Структура навчальної дисципліни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17583"/>
              </p:ext>
            </p:extLst>
          </p:nvPr>
        </p:nvGraphicFramePr>
        <p:xfrm>
          <a:off x="1371600" y="784209"/>
          <a:ext cx="15545264" cy="760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1936">
                  <a:extLst>
                    <a:ext uri="{9D8B030D-6E8A-4147-A177-3AD203B41FA5}">
                      <a16:colId xmlns:a16="http://schemas.microsoft.com/office/drawing/2014/main" val="3644306958"/>
                    </a:ext>
                  </a:extLst>
                </a:gridCol>
                <a:gridCol w="816366">
                  <a:extLst>
                    <a:ext uri="{9D8B030D-6E8A-4147-A177-3AD203B41FA5}">
                      <a16:colId xmlns:a16="http://schemas.microsoft.com/office/drawing/2014/main" val="1342663717"/>
                    </a:ext>
                  </a:extLst>
                </a:gridCol>
                <a:gridCol w="777492">
                  <a:extLst>
                    <a:ext uri="{9D8B030D-6E8A-4147-A177-3AD203B41FA5}">
                      <a16:colId xmlns:a16="http://schemas.microsoft.com/office/drawing/2014/main" val="3212782272"/>
                    </a:ext>
                  </a:extLst>
                </a:gridCol>
                <a:gridCol w="1052606">
                  <a:extLst>
                    <a:ext uri="{9D8B030D-6E8A-4147-A177-3AD203B41FA5}">
                      <a16:colId xmlns:a16="http://schemas.microsoft.com/office/drawing/2014/main" val="1963300822"/>
                    </a:ext>
                  </a:extLst>
                </a:gridCol>
                <a:gridCol w="1052606">
                  <a:extLst>
                    <a:ext uri="{9D8B030D-6E8A-4147-A177-3AD203B41FA5}">
                      <a16:colId xmlns:a16="http://schemas.microsoft.com/office/drawing/2014/main" val="918179986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9466140"/>
                    </a:ext>
                  </a:extLst>
                </a:gridCol>
                <a:gridCol w="681800">
                  <a:extLst>
                    <a:ext uri="{9D8B030D-6E8A-4147-A177-3AD203B41FA5}">
                      <a16:colId xmlns:a16="http://schemas.microsoft.com/office/drawing/2014/main" val="3663245386"/>
                    </a:ext>
                  </a:extLst>
                </a:gridCol>
                <a:gridCol w="891126">
                  <a:extLst>
                    <a:ext uri="{9D8B030D-6E8A-4147-A177-3AD203B41FA5}">
                      <a16:colId xmlns:a16="http://schemas.microsoft.com/office/drawing/2014/main" val="66290097"/>
                    </a:ext>
                  </a:extLst>
                </a:gridCol>
                <a:gridCol w="859628">
                  <a:extLst>
                    <a:ext uri="{9D8B030D-6E8A-4147-A177-3AD203B41FA5}">
                      <a16:colId xmlns:a16="http://schemas.microsoft.com/office/drawing/2014/main" val="3271315526"/>
                    </a:ext>
                  </a:extLst>
                </a:gridCol>
              </a:tblGrid>
              <a:tr h="200139">
                <a:tc rowSpan="3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Назви змістових модулів і тем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Кількість годин</a:t>
                      </a:r>
                      <a:endParaRPr lang="uk-UA" sz="32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31948"/>
                  </a:ext>
                </a:extLst>
              </a:tr>
              <a:tr h="20013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Денна форма</a:t>
                      </a:r>
                      <a:endParaRPr lang="uk-UA" sz="32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Заочна форма</a:t>
                      </a:r>
                      <a:endParaRPr lang="uk-UA" sz="320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87372"/>
                  </a:ext>
                </a:extLst>
              </a:tr>
              <a:tr h="142726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Лекція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Усього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Лекція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Самостійна робота</a:t>
                      </a:r>
                      <a:endParaRPr lang="uk-UA" sz="32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vert="vert27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99260"/>
                  </a:ext>
                </a:extLst>
              </a:tr>
              <a:tr h="200139">
                <a:tc gridSpan="9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1. ІНФОРМАЦІЙНИЙ СИСТЕМИ ТА ІНФОРМАЦІЙНА БЕЗПЕКА</a:t>
                      </a:r>
                      <a:endParaRPr lang="uk-UA" sz="3200" b="1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12032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1. Концептуальні положення інформаційного простору</a:t>
                      </a: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905118822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spc="-3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2. Захист інформації на рівні прикладного та системного програмного забезпечення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582269284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3. Захист інформації на рівні апаратного забезпечення</a:t>
                      </a: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13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389803014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змістовим модулем 1</a:t>
                      </a: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48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24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39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30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623800532"/>
                  </a:ext>
                </a:extLst>
              </a:tr>
              <a:tr h="200139">
                <a:tc gridSpan="9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ЗМІСТОВИЙ МОДУЛЬ 2. БЕЗПЕКА НАУКОВИХ ДОСЛІДЖЕНЬ</a:t>
                      </a:r>
                      <a:endParaRPr lang="uk-UA" sz="3200" b="1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03394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4. Інформаційні технології в наукових дослідженнях</a:t>
                      </a: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  <a:endParaRPr lang="uk-UA" sz="320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17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619342300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5. Достовірність джерел наукової інформації в інформаційному просторі як основа забезпечення доброчесності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2965199363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6. Інформаційна гігієна дослідника та захист наукових даних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18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1217395689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7. Трансферт наукоємних технологій подвійного призначення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15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1210864141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spc="-30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Тема 8. Політика інформаційної безпеки для установ, що здійснюють наукову діяльність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4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16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</a:t>
                      </a:r>
                      <a:endParaRPr lang="uk-UA" sz="320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149728236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за змістовим модулем 2</a:t>
                      </a: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72</a:t>
                      </a:r>
                      <a:endParaRPr lang="uk-UA" sz="32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  <a:endParaRPr lang="uk-UA" sz="3200" b="1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  <a:endParaRPr lang="uk-UA" sz="32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  <a:endParaRPr lang="uk-UA" sz="32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81</a:t>
                      </a:r>
                      <a:endParaRPr lang="uk-UA" sz="32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7</a:t>
                      </a:r>
                      <a:endParaRPr lang="uk-UA" sz="32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14</a:t>
                      </a:r>
                      <a:endParaRPr lang="uk-UA" sz="32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60</a:t>
                      </a:r>
                      <a:endParaRPr lang="uk-UA" sz="3200" b="1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562736348"/>
                  </a:ext>
                </a:extLst>
              </a:tr>
              <a:tr h="400277">
                <a:tc>
                  <a:txBody>
                    <a:bodyPr/>
                    <a:lstStyle/>
                    <a:p>
                      <a:pPr algn="just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РАЗОМ </a:t>
                      </a:r>
                    </a:p>
                  </a:txBody>
                  <a:tcPr marL="62216" marR="6221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120</a:t>
                      </a: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32</a:t>
                      </a: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56</a:t>
                      </a: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120</a:t>
                      </a: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10</a:t>
                      </a: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20</a:t>
                      </a:r>
                    </a:p>
                  </a:txBody>
                  <a:tcPr marL="62216" marR="62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90</a:t>
                      </a:r>
                    </a:p>
                  </a:txBody>
                  <a:tcPr marL="62216" marR="62216" marT="0" marB="0"/>
                </a:tc>
                <a:extLst>
                  <a:ext uri="{0D108BD9-81ED-4DB2-BD59-A6C34878D82A}">
                    <a16:rowId xmlns:a16="http://schemas.microsoft.com/office/drawing/2014/main" val="202976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35706" y="2057982"/>
            <a:ext cx="12986388" cy="372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Індивідуальні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групові</a:t>
            </a:r>
            <a:r>
              <a:rPr lang="en-US" sz="6000" spc="-53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6000" spc="-53" dirty="0" err="1">
                <a:solidFill>
                  <a:srgbClr val="17375E"/>
                </a:solidFill>
                <a:latin typeface="Vollkorn Bold"/>
              </a:rPr>
              <a:t>завдання</a:t>
            </a: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endParaRPr lang="en-US" sz="6000" spc="-53" dirty="0">
              <a:solidFill>
                <a:srgbClr val="17375E"/>
              </a:solidFill>
              <a:latin typeface="Vollkorn Bold"/>
            </a:endParaRPr>
          </a:p>
          <a:p>
            <a:pPr algn="ctr">
              <a:lnSpc>
                <a:spcPts val="7200"/>
              </a:lnSpc>
            </a:pPr>
            <a:r>
              <a:rPr lang="en-US" sz="6000" spc="-16" dirty="0" err="1" smtClean="0">
                <a:solidFill>
                  <a:srgbClr val="224D83"/>
                </a:solidFill>
                <a:latin typeface="Vollkorn"/>
              </a:rPr>
              <a:t>Розміщені</a:t>
            </a:r>
            <a:r>
              <a:rPr lang="en-US" sz="6000" spc="-16" dirty="0" smtClean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робочій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програмі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навчальної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дисципліни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 в </a:t>
            </a:r>
            <a:r>
              <a:rPr lang="en-US" sz="6000" spc="-16" dirty="0" err="1">
                <a:solidFill>
                  <a:srgbClr val="224D83"/>
                </a:solidFill>
                <a:latin typeface="Vollkorn"/>
              </a:rPr>
              <a:t>розділі</a:t>
            </a:r>
            <a:r>
              <a:rPr lang="en-US" sz="6000" spc="-16" dirty="0">
                <a:solidFill>
                  <a:srgbClr val="224D83"/>
                </a:solidFill>
                <a:latin typeface="Vollkorn"/>
              </a:rPr>
              <a:t> 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8400" y="231980"/>
            <a:ext cx="7925372" cy="7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навчання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76290"/>
              </p:ext>
            </p:extLst>
          </p:nvPr>
        </p:nvGraphicFramePr>
        <p:xfrm>
          <a:off x="533400" y="1181100"/>
          <a:ext cx="17221200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328505157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1512842448"/>
                    </a:ext>
                  </a:extLst>
                </a:gridCol>
              </a:tblGrid>
              <a:tr h="1508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навчання</a:t>
                      </a:r>
                      <a:endParaRPr lang="uk-UA" sz="22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навчання </a:t>
                      </a:r>
                      <a:endParaRPr lang="uk-UA" sz="2200" b="1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0936"/>
                  </a:ext>
                </a:extLst>
              </a:tr>
              <a:tr h="105605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РН02. </a:t>
                      </a:r>
                      <a:r>
                        <a:rPr lang="uk-UA" sz="22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Вільно презентувати та обговорювати з фахівцями і нефахівцями результати досліджень, наукові та прикладні проблеми права державною та іноземною мовами, оприлюднювати результати досліджень у наукових публікаціях у провідних наукових виданнях</a:t>
                      </a:r>
                      <a:endParaRPr lang="uk-UA" sz="22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завдань);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статей)</a:t>
                      </a:r>
                      <a:endParaRPr lang="uk-UA" sz="220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18239"/>
                  </a:ext>
                </a:extLst>
              </a:tr>
              <a:tr h="150865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РН05. </a:t>
                      </a:r>
                      <a:r>
                        <a:rPr lang="uk-UA" sz="2200" b="0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</a:t>
                      </a:r>
                      <a:endParaRPr lang="uk-UA" sz="22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завдань);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статей)</a:t>
                      </a:r>
                      <a:endParaRPr lang="uk-UA" sz="220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60291"/>
                  </a:ext>
                </a:extLst>
              </a:tr>
              <a:tr h="90519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РН07. </a:t>
                      </a:r>
                      <a:r>
                        <a:rPr lang="uk-UA" sz="2200" b="0" spc="-2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Застосовувати сучасні інструменти і технології пошуку, оброблення, аналізу й збереження даних та інформації, статистичні методи аналізу даних великого обсягу та складної структури, спеціалізовані програмне забезпечення, бази даних та інформаційні системи у науковій, викладацькій, правотворчій та правозастосовній діяльності</a:t>
                      </a:r>
                      <a:endParaRPr lang="uk-UA" sz="2200" b="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Вербальні методи (лекція, пояснення);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Практичні методи (виконання практичних завдань);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‒"/>
                        <a:tabLst>
                          <a:tab pos="111760" algn="l"/>
                        </a:tabLst>
                      </a:pPr>
                      <a:r>
                        <a:rPr lang="uk-UA" sz="2200" kern="0" spc="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Ситуаційний метод;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самостійної роботи (анотування опрацьованого матеріалу, написання есе, підготовка доповідей, написання наукових статей)</a:t>
                      </a:r>
                      <a:endParaRPr lang="uk-UA" sz="2200" dirty="0">
                        <a:effectLst/>
                        <a:latin typeface="Vollkorn" panose="020B0604020202020204" charset="0"/>
                        <a:ea typeface="Vollkorn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350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24600" y="647700"/>
            <a:ext cx="7925372" cy="7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Методи</a:t>
            </a:r>
            <a:r>
              <a:rPr lang="en-US" sz="4800" spc="-20" dirty="0">
                <a:solidFill>
                  <a:srgbClr val="17375E"/>
                </a:solidFill>
                <a:latin typeface="Vollkorn Bold"/>
              </a:rPr>
              <a:t> </a:t>
            </a:r>
            <a:r>
              <a:rPr lang="en-US" sz="4800" spc="-20" dirty="0" err="1">
                <a:solidFill>
                  <a:srgbClr val="17375E"/>
                </a:solidFill>
                <a:latin typeface="Vollkorn Bold"/>
              </a:rPr>
              <a:t>контролю</a:t>
            </a:r>
            <a:endParaRPr lang="en-US" sz="4800" spc="-20" dirty="0">
              <a:solidFill>
                <a:srgbClr val="17375E"/>
              </a:solidFill>
              <a:latin typeface="Vollkorn Bold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54301"/>
              </p:ext>
            </p:extLst>
          </p:nvPr>
        </p:nvGraphicFramePr>
        <p:xfrm>
          <a:off x="1066800" y="1714500"/>
          <a:ext cx="15925800" cy="6105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5629">
                  <a:extLst>
                    <a:ext uri="{9D8B030D-6E8A-4147-A177-3AD203B41FA5}">
                      <a16:colId xmlns:a16="http://schemas.microsoft.com/office/drawing/2014/main" val="971668461"/>
                    </a:ext>
                  </a:extLst>
                </a:gridCol>
                <a:gridCol w="6660171">
                  <a:extLst>
                    <a:ext uri="{9D8B030D-6E8A-4147-A177-3AD203B41FA5}">
                      <a16:colId xmlns:a16="http://schemas.microsoft.com/office/drawing/2014/main" val="3976351505"/>
                    </a:ext>
                  </a:extLst>
                </a:gridCol>
              </a:tblGrid>
              <a:tr h="405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Результат </a:t>
                      </a:r>
                      <a:r>
                        <a:rPr lang="uk-UA" sz="22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навчання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Методи контролю</a:t>
                      </a:r>
                    </a:p>
                  </a:txBody>
                  <a:tcPr marL="54023" marR="5402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60940"/>
                  </a:ext>
                </a:extLst>
              </a:tr>
              <a:tr h="11236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РН02. </a:t>
                      </a:r>
                      <a:r>
                        <a:rPr lang="uk-UA" sz="2200" b="0" spc="-30" dirty="0" smtClean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Вільно презентувати та обговорювати з фахівцями і нефахівцями результати досліджень, наукові та прикладні проблеми права державною та іноземною мовами, оприлюднювати результати досліджень у наукових публікаціях у провідних наукових виданнях</a:t>
                      </a:r>
                      <a:endParaRPr lang="uk-UA" sz="22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залік</a:t>
                      </a: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1254530270"/>
                  </a:ext>
                </a:extLst>
              </a:tr>
              <a:tr h="14982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РН05. </a:t>
                      </a:r>
                      <a:r>
                        <a:rPr lang="uk-UA" sz="22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Планувати і виконувати теоретичні та прикладні дослідження з права та дотичних міждисциплінарних напрямів з використанням сучасного наукового інструментарію, критично аналізувати результати власних досліджень і результати інших дослідників у контексті усього комплексу передових концептуальних і методологічних знань щодо досліджуваної проблеми з дотриманням стандартів академічної та професійної етики</a:t>
                      </a:r>
                      <a:endParaRPr lang="uk-UA" sz="22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залік</a:t>
                      </a: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2289839089"/>
                  </a:ext>
                </a:extLst>
              </a:tr>
              <a:tr h="749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РН07. </a:t>
                      </a:r>
                      <a:r>
                        <a:rPr lang="uk-UA" sz="2200" b="0" kern="1200" spc="-30" dirty="0" smtClean="0">
                          <a:solidFill>
                            <a:schemeClr val="lt1"/>
                          </a:solidFill>
                          <a:effectLst/>
                          <a:latin typeface="Vollkorn" panose="020B0604020202020204" charset="0"/>
                          <a:ea typeface="Vollkorn" panose="020B0604020202020204" charset="0"/>
                          <a:cs typeface="+mn-cs"/>
                        </a:rPr>
                        <a:t>Застосовувати сучасні інструменти і технології пошуку, оброблення, аналізу й збереження даних та інформації, статистичні методи аналізу даних великого обсягу та складної структури, спеціалізовані програмне забезпечення, бази даних та інформаційні системи у науковій, викладацькій, правотворчій та правозастосовній діяльності</a:t>
                      </a:r>
                      <a:endParaRPr lang="uk-UA" sz="2200" b="0" dirty="0">
                        <a:effectLst/>
                        <a:latin typeface="Vollkorn" panose="020B0604020202020204" charset="0"/>
                        <a:ea typeface="Vollkorn" panose="020B0604020202020204" charset="0"/>
                      </a:endParaRPr>
                    </a:p>
                  </a:txBody>
                  <a:tcPr marL="54023" marR="54023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Vollkorn" panose="020B0604020202020204" charset="0"/>
                          <a:ea typeface="Vollkorn" panose="020B0604020202020204" charset="0"/>
                        </a:rPr>
                        <a:t>усне опитування, відповіді на проблемні запитання, перевірка виконання домашніх завдань, тестування, перевірка виконання та захист індивідуальних завдань, залік</a:t>
                      </a:r>
                    </a:p>
                  </a:txBody>
                  <a:tcPr marL="54023" marR="54023" marT="0" marB="0"/>
                </a:tc>
                <a:extLst>
                  <a:ext uri="{0D108BD9-81ED-4DB2-BD59-A6C34878D82A}">
                    <a16:rowId xmlns:a16="http://schemas.microsoft.com/office/drawing/2014/main" val="11005979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495300"/>
            <a:ext cx="16649700" cy="7832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</a:t>
            </a:r>
          </a:p>
          <a:p>
            <a:endParaRPr lang="uk-UA" sz="32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Оцінювання 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«Житомирська політехніка» та розподілу балів, що наведений нижче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360000" algn="just"/>
            <a:endParaRPr lang="uk-UA" sz="16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Контроль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складається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з поточного контролю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виконання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здобувачами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вищої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освіти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самостійної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роботи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та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роботи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на парах та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підсумкового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 (семестрового) контролю.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endParaRPr lang="uk-UA" sz="16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Поточний контроль – це оцінювання засвоєння здобувачем вищої освіти навчального матеріалу під час проведення аудиторних занять при виконанні індивідуальної і самостійної роботи. </a:t>
            </a:r>
            <a:endParaRPr lang="uk-UA" sz="3200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endParaRPr lang="uk-UA" sz="16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Контроль виконання самостійної роботи здобувачами вищої освіти здійснюється на практичних заняттях дисципліни. </a:t>
            </a:r>
            <a:endParaRPr lang="uk-UA" sz="3200" dirty="0" smtClean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endParaRPr lang="uk-UA" sz="16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indent="360000" algn="just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ollkorn" panose="020B0604020202020204" charset="0"/>
                <a:ea typeface="Vollkorn" panose="020B0604020202020204" charset="0"/>
              </a:rPr>
              <a:t>Модульний контроль проводиться у вигляді презентації робіт за модулями. </a:t>
            </a:r>
            <a:endParaRPr lang="uk-UA" sz="3200" dirty="0">
              <a:solidFill>
                <a:schemeClr val="accent1">
                  <a:lumMod val="50000"/>
                </a:schemeClr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1234</Words>
  <Application>Microsoft Office PowerPoint</Application>
  <PresentationFormat>Довільний</PresentationFormat>
  <Paragraphs>239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SimSun</vt:lpstr>
      <vt:lpstr>Vollkorn Bold</vt:lpstr>
      <vt:lpstr>Calibri</vt:lpstr>
      <vt:lpstr>Vollkorn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Килюшик Єлизавета Сергіївна</cp:lastModifiedBy>
  <cp:revision>22</cp:revision>
  <dcterms:created xsi:type="dcterms:W3CDTF">2006-08-16T00:00:00Z</dcterms:created>
  <dcterms:modified xsi:type="dcterms:W3CDTF">2026-02-09T12:02:42Z</dcterms:modified>
  <dc:identifier>DAGCUslPLi8</dc:identifier>
</cp:coreProperties>
</file>