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39447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370738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37195F-DD8B-4CEF-8918-03FE62F7FDF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9985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46895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37195F-DD8B-4CEF-8918-03FE62F7FDF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8718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2131936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853410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59458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413124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3985F7-8438-4BA9-ACD1-36AEBB567142}"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255156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2692843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3985F7-8438-4BA9-ACD1-36AEBB567142}" type="datetimeFigureOut">
              <a:rPr lang="en-US" smtClean="0"/>
              <a:t>4/17/2022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3005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3985F7-8438-4BA9-ACD1-36AEBB567142}" type="datetimeFigureOut">
              <a:rPr lang="en-US" smtClean="0"/>
              <a:t>4/17/2022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09798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985F7-8438-4BA9-ACD1-36AEBB567142}" type="datetimeFigureOut">
              <a:rPr lang="en-US" smtClean="0"/>
              <a:t>4/17/2022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361235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48800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3985F7-8438-4BA9-ACD1-36AEBB567142}"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37195F-DD8B-4CEF-8918-03FE62F7FDF0}" type="slidenum">
              <a:rPr lang="en-US" smtClean="0"/>
              <a:t>‹#›</a:t>
            </a:fld>
            <a:endParaRPr lang="en-US"/>
          </a:p>
        </p:txBody>
      </p:sp>
    </p:spTree>
    <p:extLst>
      <p:ext uri="{BB962C8B-B14F-4D97-AF65-F5344CB8AC3E}">
        <p14:creationId xmlns:p14="http://schemas.microsoft.com/office/powerpoint/2010/main" val="197946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3985F7-8438-4BA9-ACD1-36AEBB567142}" type="datetimeFigureOut">
              <a:rPr lang="en-US" smtClean="0"/>
              <a:t>4/17/2022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437195F-DD8B-4CEF-8918-03FE62F7FDF0}" type="slidenum">
              <a:rPr lang="en-US" smtClean="0"/>
              <a:t>‹#›</a:t>
            </a:fld>
            <a:endParaRPr lang="en-US"/>
          </a:p>
        </p:txBody>
      </p:sp>
    </p:spTree>
    <p:extLst>
      <p:ext uri="{BB962C8B-B14F-4D97-AF65-F5344CB8AC3E}">
        <p14:creationId xmlns:p14="http://schemas.microsoft.com/office/powerpoint/2010/main" val="263798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4433" y="2189408"/>
            <a:ext cx="8959426" cy="2266681"/>
          </a:xfrm>
        </p:spPr>
        <p:txBody>
          <a:bodyPr>
            <a:normAutofit/>
          </a:bodyPr>
          <a:lstStyle/>
          <a:p>
            <a:pPr algn="ctr"/>
            <a:r>
              <a:rPr lang="uk-UA" sz="3400" b="1" dirty="0" smtClean="0">
                <a:latin typeface="Arial Black" panose="020B0A04020102020204" pitchFamily="34" charset="0"/>
              </a:rPr>
              <a:t>ЛЕКЦІЯ </a:t>
            </a:r>
            <a:r>
              <a:rPr lang="uk-UA" sz="3400" b="1" dirty="0" smtClean="0">
                <a:latin typeface="Arial Black" panose="020B0A04020102020204" pitchFamily="34" charset="0"/>
              </a:rPr>
              <a:t>№6</a:t>
            </a:r>
            <a:r>
              <a:rPr lang="uk-UA" sz="3400" b="1" dirty="0" smtClean="0">
                <a:latin typeface="Arial Black" panose="020B0A04020102020204" pitchFamily="34" charset="0"/>
              </a:rPr>
              <a:t/>
            </a:r>
            <a:br>
              <a:rPr lang="uk-UA" sz="3400" b="1" dirty="0" smtClean="0">
                <a:latin typeface="Arial Black" panose="020B0A04020102020204" pitchFamily="34" charset="0"/>
              </a:rPr>
            </a:br>
            <a:r>
              <a:rPr lang="uk-UA" sz="3200" dirty="0" smtClean="0">
                <a:latin typeface="Arial Black" panose="020B0A04020102020204" pitchFamily="34" charset="0"/>
              </a:rPr>
              <a:t>Типи мереж.</a:t>
            </a:r>
            <a:endParaRPr lang="en-US" sz="3200" b="1" dirty="0">
              <a:latin typeface="Arial Black" panose="020B0A04020102020204" pitchFamily="34" charset="0"/>
            </a:endParaRPr>
          </a:p>
        </p:txBody>
      </p:sp>
    </p:spTree>
    <p:extLst>
      <p:ext uri="{BB962C8B-B14F-4D97-AF65-F5344CB8AC3E}">
        <p14:creationId xmlns:p14="http://schemas.microsoft.com/office/powerpoint/2010/main" val="3324167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10</a:t>
            </a:r>
            <a:endParaRPr lang="en-US" dirty="0"/>
          </a:p>
        </p:txBody>
      </p:sp>
      <p:pic>
        <p:nvPicPr>
          <p:cNvPr id="3" name="Рисунок 2"/>
          <p:cNvPicPr>
            <a:picLocks noChangeAspect="1"/>
          </p:cNvPicPr>
          <p:nvPr/>
        </p:nvPicPr>
        <p:blipFill>
          <a:blip r:embed="rId2"/>
          <a:stretch>
            <a:fillRect/>
          </a:stretch>
        </p:blipFill>
        <p:spPr>
          <a:xfrm>
            <a:off x="1646215" y="311105"/>
            <a:ext cx="10270990" cy="5922270"/>
          </a:xfrm>
          <a:prstGeom prst="rect">
            <a:avLst/>
          </a:prstGeom>
        </p:spPr>
      </p:pic>
    </p:spTree>
    <p:extLst>
      <p:ext uri="{BB962C8B-B14F-4D97-AF65-F5344CB8AC3E}">
        <p14:creationId xmlns:p14="http://schemas.microsoft.com/office/powerpoint/2010/main" val="238686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11</a:t>
            </a:r>
            <a:endParaRPr lang="en-US" dirty="0"/>
          </a:p>
        </p:txBody>
      </p:sp>
      <p:pic>
        <p:nvPicPr>
          <p:cNvPr id="3" name="Рисунок 2"/>
          <p:cNvPicPr>
            <a:picLocks noChangeAspect="1"/>
          </p:cNvPicPr>
          <p:nvPr/>
        </p:nvPicPr>
        <p:blipFill>
          <a:blip r:embed="rId2"/>
          <a:stretch>
            <a:fillRect/>
          </a:stretch>
        </p:blipFill>
        <p:spPr>
          <a:xfrm>
            <a:off x="1697731" y="187481"/>
            <a:ext cx="10022044" cy="6518516"/>
          </a:xfrm>
          <a:prstGeom prst="rect">
            <a:avLst/>
          </a:prstGeom>
        </p:spPr>
      </p:pic>
    </p:spTree>
    <p:extLst>
      <p:ext uri="{BB962C8B-B14F-4D97-AF65-F5344CB8AC3E}">
        <p14:creationId xmlns:p14="http://schemas.microsoft.com/office/powerpoint/2010/main" val="1111412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12</a:t>
            </a:r>
            <a:endParaRPr lang="en-US" dirty="0"/>
          </a:p>
        </p:txBody>
      </p:sp>
      <p:sp>
        <p:nvSpPr>
          <p:cNvPr id="3" name="Прямоугольник 2"/>
          <p:cNvSpPr/>
          <p:nvPr/>
        </p:nvSpPr>
        <p:spPr>
          <a:xfrm>
            <a:off x="1635617" y="235139"/>
            <a:ext cx="10084158" cy="6549485"/>
          </a:xfrm>
          <a:prstGeom prst="rect">
            <a:avLst/>
          </a:prstGeom>
        </p:spPr>
        <p:txBody>
          <a:bodyPr wrap="square">
            <a:spAutoFit/>
          </a:bodyPr>
          <a:lstStyle/>
          <a:p>
            <a:pPr algn="just">
              <a:lnSpc>
                <a:spcPct val="107000"/>
              </a:lnSpc>
              <a:spcAft>
                <a:spcPts val="0"/>
              </a:spcAft>
            </a:pPr>
            <a:r>
              <a:rPr lang="uk-UA" sz="2000" b="1" dirty="0">
                <a:latin typeface="Times New Roman" panose="02020603050405020304" pitchFamily="18" charset="0"/>
                <a:ea typeface="Calibri" panose="020F0502020204030204" pitchFamily="34" charset="0"/>
              </a:rPr>
              <a:t>Ймовірнісна нейрона </a:t>
            </a:r>
            <a:r>
              <a:rPr lang="uk-UA" sz="2000" b="1" dirty="0" smtClean="0">
                <a:latin typeface="Times New Roman" panose="02020603050405020304" pitchFamily="18" charset="0"/>
                <a:ea typeface="Calibri" panose="020F0502020204030204" pitchFamily="34" charset="0"/>
              </a:rPr>
              <a:t>мережа</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Ймовірнісна нейрона мережа була розроблена Дональдом </a:t>
            </a:r>
            <a:r>
              <a:rPr lang="uk-UA" sz="2000" dirty="0" err="1">
                <a:latin typeface="Times New Roman" panose="02020603050405020304" pitchFamily="18" charset="0"/>
                <a:ea typeface="Calibri" panose="020F0502020204030204" pitchFamily="34" charset="0"/>
              </a:rPr>
              <a:t>Спехтом</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Donald</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Specht</a:t>
            </a:r>
            <a:r>
              <a:rPr lang="uk-UA" sz="2000" dirty="0">
                <a:latin typeface="Times New Roman" panose="02020603050405020304" pitchFamily="18" charset="0"/>
                <a:ea typeface="Calibri" panose="020F0502020204030204" pitchFamily="34" charset="0"/>
              </a:rPr>
              <a:t>). Ця мережна архітектура була вперше представлена в двох статтях : "Ймовірнісні нейроні мережі для класифікації" (</a:t>
            </a:r>
            <a:r>
              <a:rPr lang="uk-UA" sz="2000" dirty="0" err="1">
                <a:latin typeface="Times New Roman" panose="02020603050405020304" pitchFamily="18" charset="0"/>
                <a:ea typeface="Calibri" panose="020F0502020204030204" pitchFamily="34" charset="0"/>
              </a:rPr>
              <a:t>Probabilistic</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Neural</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Networks</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for</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Classification</a:t>
            </a:r>
            <a:r>
              <a:rPr lang="uk-UA" sz="2000" dirty="0">
                <a:latin typeface="Times New Roman" panose="02020603050405020304" pitchFamily="18" charset="0"/>
                <a:ea typeface="Calibri" panose="020F0502020204030204" pitchFamily="34" charset="0"/>
              </a:rPr>
              <a:t>) 1988, "Відображення або асоціативна пам'ять і ймовірнісні нейроні мережі" (</a:t>
            </a:r>
            <a:r>
              <a:rPr lang="uk-UA" sz="2000" dirty="0" err="1">
                <a:latin typeface="Times New Roman" panose="02020603050405020304" pitchFamily="18" charset="0"/>
                <a:ea typeface="Calibri" panose="020F0502020204030204" pitchFamily="34" charset="0"/>
              </a:rPr>
              <a:t>Mapping</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or</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Associative</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Memory</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and</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Probabilistic</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Neural</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Networks</a:t>
            </a:r>
            <a:r>
              <a:rPr lang="uk-UA" sz="2000" dirty="0">
                <a:latin typeface="Times New Roman" panose="02020603050405020304" pitchFamily="18" charset="0"/>
                <a:ea typeface="Calibri" panose="020F0502020204030204" pitchFamily="34" charset="0"/>
              </a:rPr>
              <a:t>) 1990 р</a:t>
            </a:r>
            <a:r>
              <a:rPr lang="uk-UA" sz="2000" dirty="0" smtClean="0">
                <a:latin typeface="Times New Roman" panose="02020603050405020304" pitchFamily="18" charset="0"/>
                <a:ea typeface="Calibri" panose="020F0502020204030204" pitchFamily="34" charset="0"/>
              </a:rPr>
              <a:t>.</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Виходи мережі можна інтерпретувати, як оцінки ймовірності приналежності елемента до визначеного класу. Ймовірнісна мережа учиться оцінювати функцію щільності ймовірності, її вихід розглядається як очікуване значення моделі в даній точці простору входів. Це значення зв'язане з щільністю ймовірності загального розподілу вхідних і вихідних даних. Задача оцінки щільності ймовірності відноситься до області </a:t>
            </a:r>
            <a:r>
              <a:rPr lang="uk-UA" sz="2000" dirty="0" err="1">
                <a:latin typeface="Times New Roman" panose="02020603050405020304" pitchFamily="18" charset="0"/>
                <a:ea typeface="Calibri" panose="020F0502020204030204" pitchFamily="34" charset="0"/>
              </a:rPr>
              <a:t>байєсівської</a:t>
            </a:r>
            <a:r>
              <a:rPr lang="uk-UA" sz="2000" dirty="0">
                <a:latin typeface="Times New Roman" panose="02020603050405020304" pitchFamily="18" charset="0"/>
                <a:ea typeface="Calibri" panose="020F0502020204030204" pitchFamily="34" charset="0"/>
              </a:rPr>
              <a:t> статистики. Звичайна статистика по заданій моделі показує, яка ймовірність того або іншого виходу (наприклад, на гральній кісті 6 очок буде випадати в середньому в одному випадку із шести). </a:t>
            </a:r>
            <a:endParaRPr lang="en-US" sz="2000" dirty="0">
              <a:latin typeface="Times New Roman" panose="02020603050405020304" pitchFamily="18" charset="0"/>
              <a:ea typeface="Calibri" panose="020F0502020204030204" pitchFamily="34" charset="0"/>
            </a:endParaRPr>
          </a:p>
          <a:p>
            <a:r>
              <a:rPr lang="uk-UA" sz="2000" dirty="0" err="1">
                <a:latin typeface="Times New Roman" panose="02020603050405020304" pitchFamily="18" charset="0"/>
                <a:ea typeface="Calibri" panose="020F0502020204030204" pitchFamily="34" charset="0"/>
              </a:rPr>
              <a:t>Байєсівська</a:t>
            </a:r>
            <a:r>
              <a:rPr lang="uk-UA" sz="2000" dirty="0">
                <a:latin typeface="Times New Roman" panose="02020603050405020304" pitchFamily="18" charset="0"/>
                <a:ea typeface="Calibri" panose="020F0502020204030204" pitchFamily="34" charset="0"/>
              </a:rPr>
              <a:t> статистика інтерпретує по іншому: правильність моделі оцінюється по наявним достовірним даним, тобто дає можливість оцінювати щільність ймовірності розподілу параметрів моделі по наявним даним. При рішенні задач класифікації можна оцінити щільність ймовірності для кожного класу, порівняти між собою ймовірності приналежності до різних класів і вибрати модель з параметрами, при яких щільність ймовірності буде більшою. </a:t>
            </a:r>
            <a:endParaRPr lang="en-US" sz="2000" dirty="0"/>
          </a:p>
        </p:txBody>
      </p:sp>
    </p:spTree>
    <p:extLst>
      <p:ext uri="{BB962C8B-B14F-4D97-AF65-F5344CB8AC3E}">
        <p14:creationId xmlns:p14="http://schemas.microsoft.com/office/powerpoint/2010/main" val="3561282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13</a:t>
            </a:r>
            <a:endParaRPr lang="en-US" dirty="0"/>
          </a:p>
        </p:txBody>
      </p:sp>
      <p:sp>
        <p:nvSpPr>
          <p:cNvPr id="3" name="Прямоугольник 2"/>
          <p:cNvSpPr/>
          <p:nvPr/>
        </p:nvSpPr>
        <p:spPr>
          <a:xfrm>
            <a:off x="1712889" y="197346"/>
            <a:ext cx="10006885" cy="6463308"/>
          </a:xfrm>
          <a:prstGeom prst="rect">
            <a:avLst/>
          </a:prstGeom>
        </p:spPr>
        <p:txBody>
          <a:bodyPr wrap="square">
            <a:spAutoFit/>
          </a:bodyPr>
          <a:lstStyle/>
          <a:p>
            <a:r>
              <a:rPr lang="uk-UA" sz="2300" dirty="0">
                <a:latin typeface="Times New Roman" panose="02020603050405020304" pitchFamily="18" charset="0"/>
                <a:ea typeface="Calibri" panose="020F0502020204030204" pitchFamily="34" charset="0"/>
              </a:rPr>
              <a:t>Оцінка щільності ймовірності в мережі заснована на ядерних оцінках. Якщо приклад розташований у даній точці простору, тоді в цій точці є визначена щільність ймовірності. Кластери з поруч розташованих точок, свідчать, що в цьому місці щільність ймовірності велика. Біля спостереження є більша довіра до рівня щільності, а в міру віддалення від нього довіра зменшується і прагне до нуля. У методі ядерних оцінок у точці, що відповідає кожному прикладові, міститься деяка проста функція, потім вони усі додаються й у результаті виходить оцінка для загальної щільності ймовірності. Частіше як ядерні функції беруть </a:t>
            </a:r>
            <a:r>
              <a:rPr lang="uk-UA" sz="2300" dirty="0" err="1">
                <a:latin typeface="Times New Roman" panose="02020603050405020304" pitchFamily="18" charset="0"/>
                <a:ea typeface="Calibri" panose="020F0502020204030204" pitchFamily="34" charset="0"/>
              </a:rPr>
              <a:t>колоколоподібні</a:t>
            </a:r>
            <a:r>
              <a:rPr lang="uk-UA" sz="2300" dirty="0">
                <a:latin typeface="Times New Roman" panose="02020603050405020304" pitchFamily="18" charset="0"/>
                <a:ea typeface="Calibri" panose="020F0502020204030204" pitchFamily="34" charset="0"/>
              </a:rPr>
              <a:t> функції (</a:t>
            </a:r>
            <a:r>
              <a:rPr lang="uk-UA" sz="2300" dirty="0" err="1">
                <a:latin typeface="Times New Roman" panose="02020603050405020304" pitchFamily="18" charset="0"/>
                <a:ea typeface="Calibri" panose="020F0502020204030204" pitchFamily="34" charset="0"/>
              </a:rPr>
              <a:t>гауссовскі</a:t>
            </a:r>
            <a:r>
              <a:rPr lang="uk-UA" sz="2300" dirty="0">
                <a:latin typeface="Times New Roman" panose="02020603050405020304" pitchFamily="18" charset="0"/>
                <a:ea typeface="Calibri" panose="020F0502020204030204" pitchFamily="34" charset="0"/>
              </a:rPr>
              <a:t>). Якщо є достатня кількість навчальних прикладів, такий метод дає гарні наближення до дійсної щільності ймовірності. Ймовірнісна мережа має три шари: вхідний, радіальний і вихідний. Радіальні елементи беруться по одному на кожен приклад. Кожний з них має </a:t>
            </a:r>
            <a:r>
              <a:rPr lang="uk-UA" sz="2300" dirty="0" err="1">
                <a:latin typeface="Times New Roman" panose="02020603050405020304" pitchFamily="18" charset="0"/>
                <a:ea typeface="Calibri" panose="020F0502020204030204" pitchFamily="34" charset="0"/>
              </a:rPr>
              <a:t>гауссову</a:t>
            </a:r>
            <a:r>
              <a:rPr lang="uk-UA" sz="2300" dirty="0">
                <a:latin typeface="Times New Roman" panose="02020603050405020304" pitchFamily="18" charset="0"/>
                <a:ea typeface="Calibri" panose="020F0502020204030204" pitchFamily="34" charset="0"/>
              </a:rPr>
              <a:t> функцію з центром у цьому прикладі. Кожному класові відповідає один вихідний елемент. Вихідний елемент з'єднаний лише з радіальними елементами, що відносяться до його класу і підсумовує виходи всіх елементів, що належать до його класу. Значення вихідних сигналів виходять </a:t>
            </a:r>
            <a:r>
              <a:rPr lang="uk-UA" sz="2300" dirty="0" err="1">
                <a:latin typeface="Times New Roman" panose="02020603050405020304" pitchFamily="18" charset="0"/>
                <a:ea typeface="Calibri" panose="020F0502020204030204" pitchFamily="34" charset="0"/>
              </a:rPr>
              <a:t>пропорційно</a:t>
            </a:r>
            <a:r>
              <a:rPr lang="uk-UA" sz="2300" dirty="0">
                <a:latin typeface="Times New Roman" panose="02020603050405020304" pitchFamily="18" charset="0"/>
                <a:ea typeface="Calibri" panose="020F0502020204030204" pitchFamily="34" charset="0"/>
              </a:rPr>
              <a:t> ядерним оцінкам ймовірності приналежності відповідним класам.</a:t>
            </a:r>
            <a:endParaRPr lang="en-US" sz="2300" dirty="0"/>
          </a:p>
        </p:txBody>
      </p:sp>
    </p:spTree>
    <p:extLst>
      <p:ext uri="{BB962C8B-B14F-4D97-AF65-F5344CB8AC3E}">
        <p14:creationId xmlns:p14="http://schemas.microsoft.com/office/powerpoint/2010/main" val="1924849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14</a:t>
            </a:r>
            <a:endParaRPr lang="en-US" dirty="0"/>
          </a:p>
        </p:txBody>
      </p:sp>
      <p:pic>
        <p:nvPicPr>
          <p:cNvPr id="3" name="Рисунок 2"/>
          <p:cNvPicPr>
            <a:picLocks noChangeAspect="1"/>
          </p:cNvPicPr>
          <p:nvPr/>
        </p:nvPicPr>
        <p:blipFill>
          <a:blip r:embed="rId2"/>
          <a:stretch>
            <a:fillRect/>
          </a:stretch>
        </p:blipFill>
        <p:spPr>
          <a:xfrm>
            <a:off x="1697729" y="884079"/>
            <a:ext cx="10228107" cy="5259143"/>
          </a:xfrm>
          <a:prstGeom prst="rect">
            <a:avLst/>
          </a:prstGeom>
        </p:spPr>
      </p:pic>
    </p:spTree>
    <p:extLst>
      <p:ext uri="{BB962C8B-B14F-4D97-AF65-F5344CB8AC3E}">
        <p14:creationId xmlns:p14="http://schemas.microsoft.com/office/powerpoint/2010/main" val="4061511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15</a:t>
            </a:r>
            <a:endParaRPr lang="en-US" dirty="0"/>
          </a:p>
        </p:txBody>
      </p:sp>
      <p:sp>
        <p:nvSpPr>
          <p:cNvPr id="3" name="Прямоугольник 2"/>
          <p:cNvSpPr/>
          <p:nvPr/>
        </p:nvSpPr>
        <p:spPr>
          <a:xfrm>
            <a:off x="1618445" y="280324"/>
            <a:ext cx="10101330" cy="6515566"/>
          </a:xfrm>
          <a:prstGeom prst="rect">
            <a:avLst/>
          </a:prstGeom>
        </p:spPr>
        <p:txBody>
          <a:bodyPr wrap="square">
            <a:spAutoFit/>
          </a:bodyPr>
          <a:lstStyle/>
          <a:p>
            <a:pPr algn="just">
              <a:lnSpc>
                <a:spcPct val="107000"/>
              </a:lnSpc>
              <a:spcAft>
                <a:spcPts val="0"/>
              </a:spcAft>
            </a:pPr>
            <a:r>
              <a:rPr lang="uk-UA" sz="2800" i="1" dirty="0">
                <a:latin typeface="Times New Roman" panose="02020603050405020304" pitchFamily="18" charset="0"/>
                <a:ea typeface="Calibri" panose="020F0502020204030204" pitchFamily="34" charset="0"/>
              </a:rPr>
              <a:t>Переваги</a:t>
            </a:r>
            <a:r>
              <a:rPr lang="uk-UA" sz="2800" dirty="0">
                <a:latin typeface="Times New Roman" panose="02020603050405020304" pitchFamily="18" charset="0"/>
                <a:ea typeface="Calibri" panose="020F0502020204030204" pitchFamily="34" charset="0"/>
              </a:rPr>
              <a:t>. Навчання </a:t>
            </a:r>
            <a:r>
              <a:rPr lang="uk-UA" sz="2800" dirty="0" err="1">
                <a:latin typeface="Times New Roman" panose="02020603050405020304" pitchFamily="18" charset="0"/>
                <a:ea typeface="Calibri" panose="020F0502020204030204" pitchFamily="34" charset="0"/>
              </a:rPr>
              <a:t>ймовірнисної</a:t>
            </a:r>
            <a:r>
              <a:rPr lang="uk-UA" sz="2800" dirty="0">
                <a:latin typeface="Times New Roman" panose="02020603050405020304" pitchFamily="18" charset="0"/>
                <a:ea typeface="Calibri" panose="020F0502020204030204" pitchFamily="34" charset="0"/>
              </a:rPr>
              <a:t> нейронної мережі набагато простіше, ніж </a:t>
            </a:r>
            <a:r>
              <a:rPr lang="uk-UA" sz="2800" dirty="0" err="1">
                <a:latin typeface="Times New Roman" panose="02020603050405020304" pitchFamily="18" charset="0"/>
                <a:ea typeface="Calibri" panose="020F0502020204030204" pitchFamily="34" charset="0"/>
              </a:rPr>
              <a:t>ВackРropagation</a:t>
            </a:r>
            <a:r>
              <a:rPr lang="uk-UA" sz="2800" dirty="0">
                <a:latin typeface="Times New Roman" panose="02020603050405020304" pitchFamily="18" charset="0"/>
                <a:ea typeface="Calibri" panose="020F0502020204030204" pitchFamily="34" charset="0"/>
              </a:rPr>
              <a:t>. </a:t>
            </a:r>
            <a:endParaRPr lang="en-US" sz="2800" dirty="0">
              <a:latin typeface="Times New Roman" panose="02020603050405020304" pitchFamily="18" charset="0"/>
              <a:ea typeface="Calibri" panose="020F0502020204030204" pitchFamily="34"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rPr>
              <a:t>Недоліки</a:t>
            </a:r>
            <a:r>
              <a:rPr lang="uk-UA" sz="2800" dirty="0">
                <a:latin typeface="Times New Roman" panose="02020603050405020304" pitchFamily="18" charset="0"/>
                <a:ea typeface="Calibri" panose="020F0502020204030204" pitchFamily="34" charset="0"/>
              </a:rPr>
              <a:t>. Недоліком мережі є її розмір, оскільки вона фактично містить у собі всі навчальні дані, вимагає багато пам'яті і може повільно працювати. </a:t>
            </a:r>
            <a:endParaRPr lang="en-US" sz="2800" dirty="0">
              <a:latin typeface="Times New Roman" panose="02020603050405020304" pitchFamily="18" charset="0"/>
              <a:ea typeface="Calibri" panose="020F0502020204030204" pitchFamily="34"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rPr>
              <a:t>Модифікації</a:t>
            </a:r>
            <a:r>
              <a:rPr lang="uk-UA" sz="2800" dirty="0">
                <a:latin typeface="Times New Roman" panose="02020603050405020304" pitchFamily="18" charset="0"/>
                <a:ea typeface="Calibri" panose="020F0502020204030204" pitchFamily="34" charset="0"/>
              </a:rPr>
              <a:t>. Базова модель </a:t>
            </a:r>
            <a:r>
              <a:rPr lang="uk-UA" sz="2800" dirty="0" err="1">
                <a:latin typeface="Times New Roman" panose="02020603050405020304" pitchFamily="18" charset="0"/>
                <a:ea typeface="Calibri" panose="020F0502020204030204" pitchFamily="34" charset="0"/>
              </a:rPr>
              <a:t>ймовірнисної</a:t>
            </a:r>
            <a:r>
              <a:rPr lang="uk-UA" sz="2800" dirty="0">
                <a:latin typeface="Times New Roman" panose="02020603050405020304" pitchFamily="18" charset="0"/>
                <a:ea typeface="Calibri" panose="020F0502020204030204" pitchFamily="34" charset="0"/>
              </a:rPr>
              <a:t> </a:t>
            </a:r>
            <a:r>
              <a:rPr lang="uk-UA" sz="2800" dirty="0" err="1">
                <a:latin typeface="Times New Roman" panose="02020603050405020304" pitchFamily="18" charset="0"/>
                <a:ea typeface="Calibri" panose="020F0502020204030204" pitchFamily="34" charset="0"/>
              </a:rPr>
              <a:t>нейроної</a:t>
            </a:r>
            <a:r>
              <a:rPr lang="uk-UA" sz="2800" dirty="0">
                <a:latin typeface="Times New Roman" panose="02020603050405020304" pitchFamily="18" charset="0"/>
                <a:ea typeface="Calibri" panose="020F0502020204030204" pitchFamily="34" charset="0"/>
              </a:rPr>
              <a:t> мережі має модифікації. Припустимо, що пропорції класів у навчальній множині відповідають їх пропорціям у всій досліджуваній множині (апріорна ймовірність). Наприклад, якщо серед усіх людей хворими є 2%, то в навчальній множині для мережі, що діагностує захворювання, хворих також повинне бути 2%. Якщо ж апріорні ймовірності відрізняються від пропорції в навчальній вибірці, мережа буде видавати невірний результат. Це можна врахувати, уводячи коригувальні коефіцієнти для різних класів.</a:t>
            </a:r>
            <a:endParaRPr lang="en-US" sz="2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20397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16</a:t>
            </a:r>
            <a:endParaRPr lang="en-US" dirty="0"/>
          </a:p>
        </p:txBody>
      </p:sp>
      <p:sp>
        <p:nvSpPr>
          <p:cNvPr id="3" name="Прямоугольник 2"/>
          <p:cNvSpPr/>
          <p:nvPr/>
        </p:nvSpPr>
        <p:spPr>
          <a:xfrm>
            <a:off x="1532586" y="408244"/>
            <a:ext cx="10058400" cy="6202980"/>
          </a:xfrm>
          <a:prstGeom prst="rect">
            <a:avLst/>
          </a:prstGeom>
        </p:spPr>
        <p:txBody>
          <a:bodyPr wrap="square">
            <a:spAutoFit/>
          </a:bodyPr>
          <a:lstStyle/>
          <a:p>
            <a:pPr indent="342900" algn="just">
              <a:spcBef>
                <a:spcPts val="2000"/>
              </a:spcBef>
              <a:spcAft>
                <a:spcPts val="0"/>
              </a:spcAft>
            </a:pPr>
            <a:r>
              <a:rPr lang="uk-UA" sz="2200" b="1" dirty="0">
                <a:latin typeface="Times New Roman" panose="02020603050405020304" pitchFamily="18" charset="0"/>
                <a:ea typeface="Times New Roman" panose="02020603050405020304" pitchFamily="18" charset="0"/>
                <a:cs typeface="Times New Roman" panose="02020603050405020304" pitchFamily="18" charset="0"/>
              </a:rPr>
              <a:t>Мережа </a:t>
            </a:r>
            <a:r>
              <a:rPr lang="uk-UA" sz="2200" b="1" dirty="0" err="1" smtClean="0">
                <a:latin typeface="Times New Roman" panose="02020603050405020304" pitchFamily="18" charset="0"/>
                <a:ea typeface="Times New Roman" panose="02020603050405020304" pitchFamily="18" charset="0"/>
                <a:cs typeface="Times New Roman" panose="02020603050405020304" pitchFamily="18" charset="0"/>
              </a:rPr>
              <a:t>Хопфілда</a:t>
            </a:r>
            <a:endParaRPr lang="en-US" sz="2200" dirty="0">
              <a:latin typeface="Times New Roman" panose="02020603050405020304" pitchFamily="18" charset="0"/>
              <a:ea typeface="Calibri" panose="020F0502020204030204" pitchFamily="34" charset="0"/>
            </a:endParaRPr>
          </a:p>
          <a:p>
            <a:pPr algn="just">
              <a:lnSpc>
                <a:spcPct val="107000"/>
              </a:lnSpc>
              <a:spcAft>
                <a:spcPts val="0"/>
              </a:spcAft>
            </a:pPr>
            <a:r>
              <a:rPr lang="uk-UA" sz="2200" dirty="0" smtClean="0">
                <a:latin typeface="Times New Roman" panose="02020603050405020304" pitchFamily="18" charset="0"/>
                <a:ea typeface="Calibri" panose="020F0502020204030204" pitchFamily="34" charset="0"/>
              </a:rPr>
              <a:t>Мережа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використовує три прошарки: вхідний, прошарок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та вихідний прошарок. Кожен прошарок має однакову кількість нейронів. Виходи нейронів вхідного прошарку надходять до входів відповідних нейронів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Тут, зв’язки мають фіксовані вагові коефіцієнти. Виходи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a:t>
            </a:r>
            <a:r>
              <a:rPr lang="uk-UA" sz="2200" dirty="0" err="1">
                <a:latin typeface="Times New Roman" panose="02020603050405020304" pitchFamily="18" charset="0"/>
                <a:ea typeface="Calibri" panose="020F0502020204030204" pitchFamily="34" charset="0"/>
              </a:rPr>
              <a:t>під'єднуються</a:t>
            </a:r>
            <a:r>
              <a:rPr lang="uk-UA" sz="2200" dirty="0">
                <a:latin typeface="Times New Roman" panose="02020603050405020304" pitchFamily="18" charset="0"/>
                <a:ea typeface="Calibri" panose="020F0502020204030204" pitchFamily="34" charset="0"/>
              </a:rPr>
              <a:t> до входів всіх нейронів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за винятком самого себе, а також до відповідних елементів у вихідному прошарку. Під час навчання, мережа скеровує дані з вхідного прошарку до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Прошарок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коливається, поки не буде завершена певна кількість циклів, і біжучий стан сигналів нейронів прошарку передається на вихідний прошарок. Цей стан відповідає образу, який буде запам’ятовано в мережі.</a:t>
            </a:r>
            <a:endParaRPr lang="en-US" sz="2200" dirty="0">
              <a:latin typeface="Times New Roman" panose="02020603050405020304" pitchFamily="18" charset="0"/>
              <a:ea typeface="Calibri" panose="020F0502020204030204" pitchFamily="34" charset="0"/>
            </a:endParaRPr>
          </a:p>
          <a:p>
            <a:pPr algn="just">
              <a:lnSpc>
                <a:spcPct val="107000"/>
              </a:lnSpc>
              <a:spcAft>
                <a:spcPts val="0"/>
              </a:spcAft>
            </a:pPr>
            <a:r>
              <a:rPr lang="uk-UA" sz="2200" dirty="0">
                <a:latin typeface="Times New Roman" panose="02020603050405020304" pitchFamily="18" charset="0"/>
                <a:ea typeface="Calibri" panose="020F0502020204030204" pitchFamily="34" charset="0"/>
              </a:rPr>
              <a:t>Навчання мережі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вимагає, щоб навчальний образ був представлений на вхідному та вихідному прошарках одночасно. Рекурсивний характер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забезпечує засоби корекції всіх ваг з'єднань. Для правильного навчання мережі відповідні пари "вхід-вихід" мають відрізнятися між собою.</a:t>
            </a:r>
            <a:endParaRPr lang="en-US" sz="2200" dirty="0">
              <a:latin typeface="Times New Roman" panose="02020603050405020304" pitchFamily="18" charset="0"/>
              <a:ea typeface="Calibri" panose="020F0502020204030204" pitchFamily="34" charset="0"/>
            </a:endParaRPr>
          </a:p>
          <a:p>
            <a:pPr algn="just">
              <a:lnSpc>
                <a:spcPct val="107000"/>
              </a:lnSpc>
              <a:spcAft>
                <a:spcPts val="0"/>
              </a:spcAft>
            </a:pPr>
            <a:r>
              <a:rPr lang="uk-UA" sz="2200" dirty="0">
                <a:latin typeface="Times New Roman" panose="02020603050405020304" pitchFamily="18" charset="0"/>
                <a:ea typeface="Calibri" panose="020F0502020204030204" pitchFamily="34" charset="0"/>
              </a:rPr>
              <a:t>Якщо мережа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використовується як пам'ять, що адресується за змістом вона має два головних обмеження. </a:t>
            </a:r>
            <a:endParaRPr lang="en-US" sz="22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74308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17</a:t>
            </a:r>
            <a:endParaRPr lang="en-US" dirty="0"/>
          </a:p>
        </p:txBody>
      </p:sp>
      <p:pic>
        <p:nvPicPr>
          <p:cNvPr id="3" name="Рисунок 2"/>
          <p:cNvPicPr>
            <a:picLocks noChangeAspect="1"/>
          </p:cNvPicPr>
          <p:nvPr/>
        </p:nvPicPr>
        <p:blipFill>
          <a:blip r:embed="rId2"/>
          <a:stretch>
            <a:fillRect/>
          </a:stretch>
        </p:blipFill>
        <p:spPr>
          <a:xfrm>
            <a:off x="1671972" y="266901"/>
            <a:ext cx="9950483" cy="6159657"/>
          </a:xfrm>
          <a:prstGeom prst="rect">
            <a:avLst/>
          </a:prstGeom>
        </p:spPr>
      </p:pic>
    </p:spTree>
    <p:extLst>
      <p:ext uri="{BB962C8B-B14F-4D97-AF65-F5344CB8AC3E}">
        <p14:creationId xmlns:p14="http://schemas.microsoft.com/office/powerpoint/2010/main" val="677127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18</a:t>
            </a:r>
            <a:endParaRPr lang="en-US" dirty="0"/>
          </a:p>
        </p:txBody>
      </p:sp>
      <p:pic>
        <p:nvPicPr>
          <p:cNvPr id="4" name="Рисунок 3"/>
          <p:cNvPicPr>
            <a:picLocks noChangeAspect="1"/>
          </p:cNvPicPr>
          <p:nvPr/>
        </p:nvPicPr>
        <p:blipFill>
          <a:blip r:embed="rId2"/>
          <a:stretch>
            <a:fillRect/>
          </a:stretch>
        </p:blipFill>
        <p:spPr>
          <a:xfrm>
            <a:off x="1079545" y="1481003"/>
            <a:ext cx="10020730" cy="3670546"/>
          </a:xfrm>
          <a:prstGeom prst="rect">
            <a:avLst/>
          </a:prstGeom>
        </p:spPr>
      </p:pic>
    </p:spTree>
    <p:extLst>
      <p:ext uri="{BB962C8B-B14F-4D97-AF65-F5344CB8AC3E}">
        <p14:creationId xmlns:p14="http://schemas.microsoft.com/office/powerpoint/2010/main" val="3615041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19</a:t>
            </a:r>
            <a:endParaRPr lang="en-US" dirty="0"/>
          </a:p>
        </p:txBody>
      </p:sp>
      <p:pic>
        <p:nvPicPr>
          <p:cNvPr id="3" name="Рисунок 2"/>
          <p:cNvPicPr>
            <a:picLocks noChangeAspect="1"/>
          </p:cNvPicPr>
          <p:nvPr/>
        </p:nvPicPr>
        <p:blipFill>
          <a:blip r:embed="rId2"/>
          <a:stretch>
            <a:fillRect/>
          </a:stretch>
        </p:blipFill>
        <p:spPr>
          <a:xfrm>
            <a:off x="1622737" y="96524"/>
            <a:ext cx="8603087" cy="6631677"/>
          </a:xfrm>
          <a:prstGeom prst="rect">
            <a:avLst/>
          </a:prstGeom>
        </p:spPr>
      </p:pic>
    </p:spTree>
    <p:extLst>
      <p:ext uri="{BB962C8B-B14F-4D97-AF65-F5344CB8AC3E}">
        <p14:creationId xmlns:p14="http://schemas.microsoft.com/office/powerpoint/2010/main" val="119420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smtClean="0"/>
              <a:t>2</a:t>
            </a:r>
            <a:endParaRPr lang="en-US" dirty="0"/>
          </a:p>
        </p:txBody>
      </p:sp>
      <p:sp>
        <p:nvSpPr>
          <p:cNvPr id="4" name="Прямоугольник 3"/>
          <p:cNvSpPr/>
          <p:nvPr/>
        </p:nvSpPr>
        <p:spPr>
          <a:xfrm>
            <a:off x="1493949" y="602377"/>
            <a:ext cx="10225826" cy="5489330"/>
          </a:xfrm>
          <a:prstGeom prst="rect">
            <a:avLst/>
          </a:prstGeom>
        </p:spPr>
        <p:txBody>
          <a:bodyPr wrap="square">
            <a:spAutoFit/>
          </a:bodyPr>
          <a:lstStyle/>
          <a:p>
            <a:pPr indent="342900" algn="just">
              <a:spcBef>
                <a:spcPts val="2000"/>
              </a:spcBef>
              <a:spcAft>
                <a:spcPts val="0"/>
              </a:spcAft>
            </a:pPr>
            <a:r>
              <a:rPr lang="uk-UA" sz="2000" b="1" dirty="0">
                <a:latin typeface="Times New Roman" panose="02020603050405020304" pitchFamily="18" charset="0"/>
                <a:ea typeface="Times New Roman" panose="02020603050405020304" pitchFamily="18" charset="0"/>
                <a:cs typeface="Arial" panose="020B0604020202020204" pitchFamily="34" charset="0"/>
              </a:rPr>
              <a:t>1. </a:t>
            </a:r>
            <a:r>
              <a:rPr lang="uk-UA" sz="2000" b="1" dirty="0">
                <a:latin typeface="Times New Roman" panose="02020603050405020304" pitchFamily="18" charset="0"/>
                <a:ea typeface="Times New Roman" panose="02020603050405020304" pitchFamily="18" charset="0"/>
                <a:cs typeface="Times New Roman" panose="02020603050405020304" pitchFamily="18" charset="0"/>
              </a:rPr>
              <a:t>Мережа </a:t>
            </a:r>
            <a:r>
              <a:rPr lang="uk-UA" sz="2000" b="1" dirty="0" err="1">
                <a:latin typeface="Times New Roman" panose="02020603050405020304" pitchFamily="18" charset="0"/>
                <a:ea typeface="Times New Roman" panose="02020603050405020304" pitchFamily="18" charset="0"/>
                <a:cs typeface="Times New Roman" panose="02020603050405020304" pitchFamily="18" charset="0"/>
              </a:rPr>
              <a:t>Кохонена</a:t>
            </a:r>
            <a:endParaRPr lang="en-US" sz="2000" b="1" i="1" dirty="0">
              <a:latin typeface="Times New Roman" panose="02020603050405020304" pitchFamily="18" charset="0"/>
              <a:ea typeface="Times New Roman" panose="02020603050405020304" pitchFamily="18" charset="0"/>
              <a:cs typeface="Arial" panose="020B060402020202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Мережа розроблена </a:t>
            </a:r>
            <a:r>
              <a:rPr lang="uk-UA" sz="2000" dirty="0" err="1">
                <a:latin typeface="Times New Roman" panose="02020603050405020304" pitchFamily="18" charset="0"/>
                <a:ea typeface="Calibri" panose="020F0502020204030204" pitchFamily="34" charset="0"/>
              </a:rPr>
              <a:t>Тойво</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Кохоненом</a:t>
            </a:r>
            <a:r>
              <a:rPr lang="uk-UA" sz="2000" dirty="0">
                <a:latin typeface="Times New Roman" panose="02020603050405020304" pitchFamily="18" charset="0"/>
                <a:ea typeface="Calibri" panose="020F0502020204030204" pitchFamily="34" charset="0"/>
              </a:rPr>
              <a:t> на початку 1980-х рр. і принципово відрізняється від розглянутих вище мереж, оскільки використовує неконтрольоване навчання і навчальна множина складається лише із значень вхідних змінних.</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Мережа розпізнає кластери в навчальних даних і розподіляє дані до відповідних кластерів. Якщо в подальшому мережа зустрічається з набором даних, несхожим ні з одним із відомих зразків, вона відносить його до нового кластеру. Якщо в даних містяться мітки класів, то мережа спроможна вирішувати задачі класифікації. Мережі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можна використовувати і в задачах, де класи є відомими - перевага буде у спроможності мережі виявляти подібність між різноманітними класами.</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Мережа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має лише два прошарки: вхідний і вихідний (рис. 1.) її ще називають </a:t>
            </a:r>
            <a:r>
              <a:rPr lang="uk-UA" sz="2000" b="1" dirty="0" err="1">
                <a:latin typeface="Times New Roman" panose="02020603050405020304" pitchFamily="18" charset="0"/>
                <a:ea typeface="Calibri" panose="020F0502020204030204" pitchFamily="34" charset="0"/>
              </a:rPr>
              <a:t>самоорганізовуваною</a:t>
            </a:r>
            <a:r>
              <a:rPr lang="uk-UA" sz="2000" b="1" dirty="0">
                <a:latin typeface="Times New Roman" panose="02020603050405020304" pitchFamily="18" charset="0"/>
                <a:ea typeface="Calibri" panose="020F0502020204030204" pitchFamily="34" charset="0"/>
              </a:rPr>
              <a:t> картою</a:t>
            </a:r>
            <a:r>
              <a:rPr lang="uk-UA" sz="2000" dirty="0">
                <a:latin typeface="Times New Roman" panose="02020603050405020304" pitchFamily="18" charset="0"/>
                <a:ea typeface="Calibri" panose="020F0502020204030204" pitchFamily="34" charset="0"/>
              </a:rPr>
              <a:t>. Елементи карти розташовуються в деякому просторі, як правило, двовимірному. Мережа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навчається методом послідовних наближень. У процесі навчання на входи подаються дані, але </a:t>
            </a:r>
            <a:r>
              <a:rPr lang="uk-UA" sz="2000" i="1" dirty="0">
                <a:latin typeface="Times New Roman" panose="02020603050405020304" pitchFamily="18" charset="0"/>
                <a:ea typeface="Calibri" panose="020F0502020204030204" pitchFamily="34" charset="0"/>
              </a:rPr>
              <a:t>мережа при цьому підлаштовується не під еталонне значення виходу, а під закономірності у вхідних даних</a:t>
            </a:r>
            <a:r>
              <a:rPr lang="uk-UA" sz="2000" dirty="0">
                <a:latin typeface="Times New Roman" panose="02020603050405020304" pitchFamily="18" charset="0"/>
                <a:ea typeface="Calibri" panose="020F0502020204030204" pitchFamily="34" charset="0"/>
              </a:rPr>
              <a:t>. Починається навчання з вибраного випадковим чином вихідного розташування центрів. </a:t>
            </a:r>
            <a:endParaRPr lang="en-US"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6811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20</a:t>
            </a:r>
            <a:endParaRPr lang="en-US" dirty="0"/>
          </a:p>
        </p:txBody>
      </p:sp>
      <p:sp>
        <p:nvSpPr>
          <p:cNvPr id="3" name="Прямоугольник 2"/>
          <p:cNvSpPr/>
          <p:nvPr/>
        </p:nvSpPr>
        <p:spPr>
          <a:xfrm>
            <a:off x="1528293" y="1089350"/>
            <a:ext cx="10101330" cy="4412618"/>
          </a:xfrm>
          <a:prstGeom prst="rect">
            <a:avLst/>
          </a:prstGeom>
        </p:spPr>
        <p:txBody>
          <a:bodyPr wrap="square">
            <a:spAutoFit/>
          </a:bodyPr>
          <a:lstStyle/>
          <a:p>
            <a:pPr algn="just">
              <a:lnSpc>
                <a:spcPct val="107000"/>
              </a:lnSpc>
              <a:spcAft>
                <a:spcPts val="0"/>
              </a:spcAft>
            </a:pPr>
            <a:r>
              <a:rPr lang="uk-UA" sz="2400" dirty="0">
                <a:latin typeface="Times New Roman" panose="02020603050405020304" pitchFamily="18" charset="0"/>
                <a:ea typeface="Calibri" panose="020F0502020204030204" pitchFamily="34" charset="0"/>
              </a:rPr>
              <a:t>4. Перевіряємо чи змінилися вихідні значення виходів за останню ітерацію. Якщо так - перехід до пункту 2, інакше (якщо виходи стабілізувались) - кінець. При цьому вихідний вектор являє собою зразок, що найкраще відповідає вхідним даним.</a:t>
            </a:r>
            <a:endParaRPr lang="en-US" sz="2400" dirty="0">
              <a:latin typeface="Times New Roman" panose="02020603050405020304" pitchFamily="18" charset="0"/>
              <a:ea typeface="Calibri" panose="020F0502020204030204" pitchFamily="34" charset="0"/>
            </a:endParaRPr>
          </a:p>
          <a:p>
            <a:pPr algn="just">
              <a:lnSpc>
                <a:spcPct val="107000"/>
              </a:lnSpc>
              <a:spcAft>
                <a:spcPts val="0"/>
              </a:spcAft>
            </a:pPr>
            <a:r>
              <a:rPr lang="uk-UA" sz="2400" dirty="0">
                <a:latin typeface="Times New Roman" panose="02020603050405020304" pitchFamily="18" charset="0"/>
                <a:ea typeface="Calibri" panose="020F0502020204030204" pitchFamily="34" charset="0"/>
              </a:rPr>
              <a:t>Іноді мережа не може провести розпізнавання і видає на виході неіснуючий образ. Це пов'язано з проблемою обмеженості можливостей мережі. Для мережі </a:t>
            </a:r>
            <a:r>
              <a:rPr lang="uk-UA" sz="2400" dirty="0" err="1">
                <a:latin typeface="Times New Roman" panose="02020603050405020304" pitchFamily="18" charset="0"/>
                <a:ea typeface="Calibri" panose="020F0502020204030204" pitchFamily="34" charset="0"/>
              </a:rPr>
              <a:t>Хопфилда</a:t>
            </a:r>
            <a:r>
              <a:rPr lang="uk-UA" sz="2400" dirty="0">
                <a:latin typeface="Times New Roman" panose="02020603050405020304" pitchFamily="18" charset="0"/>
                <a:ea typeface="Calibri" panose="020F0502020204030204" pitchFamily="34" charset="0"/>
              </a:rPr>
              <a:t> число збережених образів </a:t>
            </a:r>
            <a:r>
              <a:rPr lang="uk-UA" sz="2400" i="1" dirty="0">
                <a:latin typeface="Times New Roman" panose="02020603050405020304" pitchFamily="18" charset="0"/>
                <a:ea typeface="Calibri" panose="020F0502020204030204" pitchFamily="34" charset="0"/>
              </a:rPr>
              <a:t>m</a:t>
            </a:r>
            <a:r>
              <a:rPr lang="uk-UA" sz="2400" dirty="0">
                <a:latin typeface="Times New Roman" panose="02020603050405020304" pitchFamily="18" charset="0"/>
                <a:ea typeface="Calibri" panose="020F0502020204030204" pitchFamily="34" charset="0"/>
              </a:rPr>
              <a:t> не повинно перевищувати 0.15*</a:t>
            </a:r>
            <a:r>
              <a:rPr lang="uk-UA" sz="2400" i="1" dirty="0">
                <a:latin typeface="Times New Roman" panose="02020603050405020304" pitchFamily="18" charset="0"/>
                <a:ea typeface="Calibri" panose="020F0502020204030204" pitchFamily="34" charset="0"/>
              </a:rPr>
              <a:t>n </a:t>
            </a:r>
            <a:r>
              <a:rPr lang="uk-UA" sz="2400" dirty="0">
                <a:latin typeface="Times New Roman" panose="02020603050405020304" pitchFamily="18" charset="0"/>
                <a:ea typeface="Calibri" panose="020F0502020204030204" pitchFamily="34" charset="0"/>
              </a:rPr>
              <a:t>(</a:t>
            </a:r>
            <a:r>
              <a:rPr lang="uk-UA" sz="2400" i="1" dirty="0">
                <a:latin typeface="Times New Roman" panose="02020603050405020304" pitchFamily="18" charset="0"/>
                <a:ea typeface="Calibri" panose="020F0502020204030204" pitchFamily="34" charset="0"/>
              </a:rPr>
              <a:t>n</a:t>
            </a:r>
            <a:r>
              <a:rPr lang="uk-UA" sz="2400" dirty="0">
                <a:latin typeface="Times New Roman" panose="02020603050405020304" pitchFamily="18" charset="0"/>
                <a:ea typeface="Calibri" panose="020F0502020204030204" pitchFamily="34" charset="0"/>
              </a:rPr>
              <a:t> – кількість нейронів вихідного прошарку) Крім того, якщо два образи А и Б сильно схожі, вони, можливо, будуть викликати в мережі перехресні асоціації, тобто пред'явлення на входи мережі вектора А призведе до появи на її виходах вектори Б и навпаки.</a:t>
            </a:r>
            <a:endParaRPr lang="en-US"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27770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21</a:t>
            </a:r>
            <a:endParaRPr lang="en-US" dirty="0"/>
          </a:p>
        </p:txBody>
      </p:sp>
      <p:sp>
        <p:nvSpPr>
          <p:cNvPr id="3" name="Прямоугольник 2"/>
          <p:cNvSpPr/>
          <p:nvPr/>
        </p:nvSpPr>
        <p:spPr>
          <a:xfrm>
            <a:off x="1764405" y="567384"/>
            <a:ext cx="9955369" cy="5502147"/>
          </a:xfrm>
          <a:prstGeom prst="rect">
            <a:avLst/>
          </a:prstGeom>
        </p:spPr>
        <p:txBody>
          <a:bodyPr wrap="square">
            <a:spAutoFit/>
          </a:bodyPr>
          <a:lstStyle/>
          <a:p>
            <a:pPr algn="just">
              <a:lnSpc>
                <a:spcPct val="107000"/>
              </a:lnSpc>
              <a:spcAft>
                <a:spcPts val="0"/>
              </a:spcAft>
            </a:pPr>
            <a:r>
              <a:rPr lang="uk-UA" sz="2200" b="1" dirty="0" smtClean="0">
                <a:latin typeface="Times New Roman" panose="02020603050405020304" pitchFamily="18" charset="0"/>
                <a:ea typeface="Calibri" panose="020F0502020204030204" pitchFamily="34" charset="0"/>
              </a:rPr>
              <a:t>Мережа </a:t>
            </a:r>
            <a:r>
              <a:rPr lang="uk-UA" sz="2200" b="1" dirty="0" err="1" smtClean="0">
                <a:latin typeface="Times New Roman" panose="02020603050405020304" pitchFamily="18" charset="0"/>
                <a:ea typeface="Calibri" panose="020F0502020204030204" pitchFamily="34" charset="0"/>
              </a:rPr>
              <a:t>Хемінга</a:t>
            </a:r>
            <a:r>
              <a:rPr lang="uk-UA" sz="2200" b="1" dirty="0" smtClean="0">
                <a:latin typeface="Times New Roman" panose="02020603050405020304" pitchFamily="18" charset="0"/>
                <a:ea typeface="Calibri" panose="020F0502020204030204" pitchFamily="34" charset="0"/>
              </a:rPr>
              <a:t>.</a:t>
            </a:r>
          </a:p>
          <a:p>
            <a:pPr algn="just">
              <a:lnSpc>
                <a:spcPct val="107000"/>
              </a:lnSpc>
              <a:spcAft>
                <a:spcPts val="0"/>
              </a:spcAft>
            </a:pPr>
            <a:r>
              <a:rPr lang="uk-UA" sz="2200" dirty="0" smtClean="0">
                <a:latin typeface="Times New Roman" panose="02020603050405020304" pitchFamily="18" charset="0"/>
                <a:ea typeface="Calibri" panose="020F0502020204030204" pitchFamily="34" charset="0"/>
              </a:rPr>
              <a:t>Мережа </a:t>
            </a:r>
            <a:r>
              <a:rPr lang="uk-UA" sz="2200" dirty="0" err="1">
                <a:latin typeface="Times New Roman" panose="02020603050405020304" pitchFamily="18" charset="0"/>
                <a:ea typeface="Calibri" panose="020F0502020204030204" pitchFamily="34" charset="0"/>
              </a:rPr>
              <a:t>Хемінга</a:t>
            </a:r>
            <a:r>
              <a:rPr lang="uk-UA" sz="2200" dirty="0">
                <a:latin typeface="Times New Roman" panose="02020603050405020304" pitchFamily="18" charset="0"/>
                <a:ea typeface="Calibri" panose="020F0502020204030204" pitchFamily="34" charset="0"/>
              </a:rPr>
              <a:t> має три прошарки: вхідний прошарок з кількістю вузлів, скільки є окремих двійкових ознак; прошарок категорій (прошарок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з кількістю вузлів, скільки є категорій або класів; вихідний прошарок, який відповідає числу вузлів у прошарку категорій.</a:t>
            </a:r>
            <a:endParaRPr lang="en-US" sz="2200" dirty="0">
              <a:latin typeface="Times New Roman" panose="02020603050405020304" pitchFamily="18" charset="0"/>
              <a:ea typeface="Calibri" panose="020F0502020204030204" pitchFamily="34" charset="0"/>
            </a:endParaRPr>
          </a:p>
          <a:p>
            <a:pPr algn="just">
              <a:lnSpc>
                <a:spcPct val="107000"/>
              </a:lnSpc>
              <a:spcAft>
                <a:spcPts val="0"/>
              </a:spcAft>
            </a:pPr>
            <a:r>
              <a:rPr lang="uk-UA" sz="2200" dirty="0">
                <a:latin typeface="Times New Roman" panose="02020603050405020304" pitchFamily="18" charset="0"/>
                <a:ea typeface="Calibri" panose="020F0502020204030204" pitchFamily="34" charset="0"/>
              </a:rPr>
              <a:t>Мережа є простою архітектурою прямого поширення з вхідним рівнем, повністю під'єднаним до прошарку категорій. Кожен нейрон у прошарку категорій є зворотно під'єднаним до кожного нейрона у тому ж самому прошарку і прямо під'єднаним до вихідного нейрону. Вихід з прошарку категорій до вихідного прошарку формується через конкуренцію.</a:t>
            </a:r>
            <a:endParaRPr lang="en-US" sz="2200" dirty="0">
              <a:latin typeface="Times New Roman" panose="02020603050405020304" pitchFamily="18" charset="0"/>
              <a:ea typeface="Calibri" panose="020F0502020204030204" pitchFamily="34" charset="0"/>
            </a:endParaRPr>
          </a:p>
          <a:p>
            <a:pPr algn="just">
              <a:lnSpc>
                <a:spcPct val="107000"/>
              </a:lnSpc>
              <a:spcAft>
                <a:spcPts val="0"/>
              </a:spcAft>
            </a:pPr>
            <a:r>
              <a:rPr lang="uk-UA" sz="2200" dirty="0">
                <a:latin typeface="Times New Roman" panose="02020603050405020304" pitchFamily="18" charset="0"/>
                <a:ea typeface="Calibri" panose="020F0502020204030204" pitchFamily="34" charset="0"/>
              </a:rPr>
              <a:t>Навчання мережі </a:t>
            </a:r>
            <a:r>
              <a:rPr lang="uk-UA" sz="2200" dirty="0" err="1">
                <a:latin typeface="Times New Roman" panose="02020603050405020304" pitchFamily="18" charset="0"/>
                <a:ea typeface="Calibri" panose="020F0502020204030204" pitchFamily="34" charset="0"/>
              </a:rPr>
              <a:t>Хемінга</a:t>
            </a:r>
            <a:r>
              <a:rPr lang="uk-UA" sz="2200" dirty="0">
                <a:latin typeface="Times New Roman" panose="02020603050405020304" pitchFamily="18" charset="0"/>
                <a:ea typeface="Calibri" panose="020F0502020204030204" pitchFamily="34" charset="0"/>
              </a:rPr>
              <a:t> є подібним до методології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На вхідний прошарок надходить бажаний навчальний образ, а на виході вихідного прошарку надходить значення бажаного класу, до якого належить вектор. Вихід містить лише значення класу до якої належить вхідний вектор. Рекурсивний характер прошарку </a:t>
            </a:r>
            <a:r>
              <a:rPr lang="uk-UA" sz="2200" dirty="0" err="1">
                <a:latin typeface="Times New Roman" panose="02020603050405020304" pitchFamily="18" charset="0"/>
                <a:ea typeface="Calibri" panose="020F0502020204030204" pitchFamily="34" charset="0"/>
              </a:rPr>
              <a:t>Хопфілда</a:t>
            </a:r>
            <a:r>
              <a:rPr lang="uk-UA" sz="2200" dirty="0">
                <a:latin typeface="Times New Roman" panose="02020603050405020304" pitchFamily="18" charset="0"/>
                <a:ea typeface="Calibri" panose="020F0502020204030204" pitchFamily="34" charset="0"/>
              </a:rPr>
              <a:t> забезпечує засоби корекції всіх ваг з'єднань.</a:t>
            </a:r>
            <a:endParaRPr lang="en-US" sz="22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29033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22</a:t>
            </a:r>
            <a:endParaRPr lang="en-US" dirty="0"/>
          </a:p>
        </p:txBody>
      </p:sp>
      <p:pic>
        <p:nvPicPr>
          <p:cNvPr id="5" name="Рисунок 4"/>
          <p:cNvPicPr>
            <a:picLocks noChangeAspect="1"/>
          </p:cNvPicPr>
          <p:nvPr/>
        </p:nvPicPr>
        <p:blipFill>
          <a:blip r:embed="rId2"/>
          <a:stretch>
            <a:fillRect/>
          </a:stretch>
        </p:blipFill>
        <p:spPr>
          <a:xfrm>
            <a:off x="1550265" y="1093094"/>
            <a:ext cx="10169510" cy="4419063"/>
          </a:xfrm>
          <a:prstGeom prst="rect">
            <a:avLst/>
          </a:prstGeom>
        </p:spPr>
      </p:pic>
    </p:spTree>
    <p:extLst>
      <p:ext uri="{BB962C8B-B14F-4D97-AF65-F5344CB8AC3E}">
        <p14:creationId xmlns:p14="http://schemas.microsoft.com/office/powerpoint/2010/main" val="2774693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23</a:t>
            </a:r>
            <a:endParaRPr lang="en-US" dirty="0"/>
          </a:p>
        </p:txBody>
      </p:sp>
      <p:pic>
        <p:nvPicPr>
          <p:cNvPr id="4" name="Рисунок 3"/>
          <p:cNvPicPr>
            <a:picLocks noChangeAspect="1"/>
          </p:cNvPicPr>
          <p:nvPr/>
        </p:nvPicPr>
        <p:blipFill>
          <a:blip r:embed="rId2"/>
          <a:stretch>
            <a:fillRect/>
          </a:stretch>
        </p:blipFill>
        <p:spPr>
          <a:xfrm>
            <a:off x="1736367" y="170778"/>
            <a:ext cx="9820506" cy="6500477"/>
          </a:xfrm>
          <a:prstGeom prst="rect">
            <a:avLst/>
          </a:prstGeom>
        </p:spPr>
      </p:pic>
    </p:spTree>
    <p:extLst>
      <p:ext uri="{BB962C8B-B14F-4D97-AF65-F5344CB8AC3E}">
        <p14:creationId xmlns:p14="http://schemas.microsoft.com/office/powerpoint/2010/main" val="173247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24</a:t>
            </a:r>
            <a:endParaRPr lang="en-US" dirty="0"/>
          </a:p>
        </p:txBody>
      </p:sp>
      <p:sp>
        <p:nvSpPr>
          <p:cNvPr id="3" name="Прямоугольник 2"/>
          <p:cNvSpPr/>
          <p:nvPr/>
        </p:nvSpPr>
        <p:spPr>
          <a:xfrm>
            <a:off x="1554051" y="201007"/>
            <a:ext cx="10165724" cy="2046009"/>
          </a:xfrm>
          <a:prstGeom prst="rect">
            <a:avLst/>
          </a:prstGeom>
        </p:spPr>
        <p:txBody>
          <a:bodyPr wrap="square">
            <a:spAutoFit/>
          </a:bodyPr>
          <a:lstStyle/>
          <a:p>
            <a:pPr algn="just">
              <a:lnSpc>
                <a:spcPct val="107000"/>
              </a:lnSpc>
              <a:spcAft>
                <a:spcPts val="0"/>
              </a:spcAft>
            </a:pPr>
            <a:r>
              <a:rPr lang="uk-UA" sz="2000" b="1" dirty="0">
                <a:latin typeface="Times New Roman" panose="02020603050405020304" pitchFamily="18" charset="0"/>
                <a:ea typeface="Calibri" panose="020F0502020204030204" pitchFamily="34" charset="0"/>
              </a:rPr>
              <a:t>Мережа </a:t>
            </a:r>
            <a:r>
              <a:rPr lang="uk-UA" sz="2000" b="1" dirty="0" smtClean="0">
                <a:latin typeface="Times New Roman" panose="02020603050405020304" pitchFamily="18" charset="0"/>
                <a:ea typeface="Calibri" panose="020F0502020204030204" pitchFamily="34" charset="0"/>
              </a:rPr>
              <a:t>з </a:t>
            </a:r>
            <a:r>
              <a:rPr lang="uk-UA" sz="2000" b="1" dirty="0" err="1">
                <a:latin typeface="Times New Roman" panose="02020603050405020304" pitchFamily="18" charset="0"/>
                <a:ea typeface="Calibri" panose="020F0502020204030204" pitchFamily="34" charset="0"/>
              </a:rPr>
              <a:t>двонаправленою</a:t>
            </a:r>
            <a:r>
              <a:rPr lang="uk-UA" sz="2000" b="1" dirty="0">
                <a:latin typeface="Times New Roman" panose="02020603050405020304" pitchFamily="18" charset="0"/>
                <a:ea typeface="Calibri" panose="020F0502020204030204" pitchFamily="34" charset="0"/>
              </a:rPr>
              <a:t> асоціативною </a:t>
            </a:r>
            <a:r>
              <a:rPr lang="uk-UA" sz="2000" b="1" dirty="0" err="1" smtClean="0">
                <a:latin typeface="Times New Roman" panose="02020603050405020304" pitchFamily="18" charset="0"/>
                <a:ea typeface="Calibri" panose="020F0502020204030204" pitchFamily="34" charset="0"/>
              </a:rPr>
              <a:t>пам’ятю</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Ця мережна моделі була розроблена </a:t>
            </a:r>
            <a:r>
              <a:rPr lang="uk-UA" sz="2000" dirty="0" err="1">
                <a:latin typeface="Times New Roman" panose="02020603050405020304" pitchFamily="18" charset="0"/>
                <a:ea typeface="Calibri" panose="020F0502020204030204" pitchFamily="34" charset="0"/>
              </a:rPr>
              <a:t>Бартом</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Козко</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Bart</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Kosko</a:t>
            </a:r>
            <a:r>
              <a:rPr lang="uk-UA" sz="2000" dirty="0">
                <a:latin typeface="Times New Roman" panose="02020603050405020304" pitchFamily="18" charset="0"/>
                <a:ea typeface="Calibri" panose="020F0502020204030204" pitchFamily="34" charset="0"/>
              </a:rPr>
              <a:t>) і розширює модель </a:t>
            </a:r>
            <a:r>
              <a:rPr lang="uk-UA" sz="2000" dirty="0" err="1">
                <a:latin typeface="Times New Roman" panose="02020603050405020304" pitchFamily="18" charset="0"/>
                <a:ea typeface="Calibri" panose="020F0502020204030204" pitchFamily="34" charset="0"/>
              </a:rPr>
              <a:t>Хопфілда</a:t>
            </a:r>
            <a:r>
              <a:rPr lang="uk-UA" sz="2000" dirty="0">
                <a:latin typeface="Times New Roman" panose="02020603050405020304" pitchFamily="18" charset="0"/>
                <a:ea typeface="Calibri" panose="020F0502020204030204" pitchFamily="34" charset="0"/>
              </a:rPr>
              <a:t>. Множина парних образів учиться по образах, що представлені як біполярні вектори. Подібно мережі </a:t>
            </a:r>
            <a:r>
              <a:rPr lang="uk-UA" sz="2000" dirty="0" err="1">
                <a:latin typeface="Times New Roman" panose="02020603050405020304" pitchFamily="18" charset="0"/>
                <a:ea typeface="Calibri" panose="020F0502020204030204" pitchFamily="34" charset="0"/>
              </a:rPr>
              <a:t>Хопфілда</a:t>
            </a:r>
            <a:r>
              <a:rPr lang="uk-UA" sz="2000" dirty="0">
                <a:latin typeface="Times New Roman" panose="02020603050405020304" pitchFamily="18" charset="0"/>
                <a:ea typeface="Calibri" panose="020F0502020204030204" pitchFamily="34" charset="0"/>
              </a:rPr>
              <a:t>, коли представляється </a:t>
            </a:r>
            <a:r>
              <a:rPr lang="uk-UA" sz="2000" dirty="0" err="1">
                <a:latin typeface="Times New Roman" panose="02020603050405020304" pitchFamily="18" charset="0"/>
                <a:ea typeface="Calibri" panose="020F0502020204030204" pitchFamily="34" charset="0"/>
              </a:rPr>
              <a:t>зашумлена</a:t>
            </a:r>
            <a:r>
              <a:rPr lang="uk-UA" sz="2000" dirty="0">
                <a:latin typeface="Times New Roman" panose="02020603050405020304" pitchFamily="18" charset="0"/>
                <a:ea typeface="Calibri" panose="020F0502020204030204" pitchFamily="34" charset="0"/>
              </a:rPr>
              <a:t> версія одного образа, визначається найближчий образ, асоційований з ним. На рис. 9  показаний приклад </a:t>
            </a:r>
            <a:r>
              <a:rPr lang="uk-UA" sz="2000" dirty="0" err="1">
                <a:latin typeface="Times New Roman" panose="02020603050405020304" pitchFamily="18" charset="0"/>
                <a:ea typeface="Calibri" panose="020F0502020204030204" pitchFamily="34" charset="0"/>
              </a:rPr>
              <a:t>двонаправленої</a:t>
            </a:r>
            <a:r>
              <a:rPr lang="uk-UA" sz="2000" dirty="0">
                <a:latin typeface="Times New Roman" panose="02020603050405020304" pitchFamily="18" charset="0"/>
                <a:ea typeface="Calibri" panose="020F0502020204030204" pitchFamily="34" charset="0"/>
              </a:rPr>
              <a:t> асоціативної пам'яті.</a:t>
            </a:r>
            <a:endParaRPr lang="en-US" sz="2000" dirty="0">
              <a:latin typeface="Times New Roman" panose="02020603050405020304" pitchFamily="18" charset="0"/>
              <a:ea typeface="Calibri" panose="020F0502020204030204" pitchFamily="34" charset="0"/>
            </a:endParaRPr>
          </a:p>
        </p:txBody>
      </p:sp>
      <p:pic>
        <p:nvPicPr>
          <p:cNvPr id="4" name="Рисунок 3"/>
          <p:cNvPicPr>
            <a:picLocks noChangeAspect="1"/>
          </p:cNvPicPr>
          <p:nvPr/>
        </p:nvPicPr>
        <p:blipFill>
          <a:blip r:embed="rId2"/>
          <a:stretch>
            <a:fillRect/>
          </a:stretch>
        </p:blipFill>
        <p:spPr>
          <a:xfrm>
            <a:off x="1554051" y="2247016"/>
            <a:ext cx="8055680" cy="4308330"/>
          </a:xfrm>
          <a:prstGeom prst="rect">
            <a:avLst/>
          </a:prstGeom>
        </p:spPr>
      </p:pic>
    </p:spTree>
    <p:extLst>
      <p:ext uri="{BB962C8B-B14F-4D97-AF65-F5344CB8AC3E}">
        <p14:creationId xmlns:p14="http://schemas.microsoft.com/office/powerpoint/2010/main" val="1344564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25</a:t>
            </a:r>
            <a:endParaRPr lang="en-US" dirty="0"/>
          </a:p>
        </p:txBody>
      </p:sp>
      <p:pic>
        <p:nvPicPr>
          <p:cNvPr id="3" name="Рисунок 2"/>
          <p:cNvPicPr>
            <a:picLocks noChangeAspect="1"/>
          </p:cNvPicPr>
          <p:nvPr/>
        </p:nvPicPr>
        <p:blipFill>
          <a:blip r:embed="rId2"/>
          <a:stretch>
            <a:fillRect/>
          </a:stretch>
        </p:blipFill>
        <p:spPr>
          <a:xfrm>
            <a:off x="1560384" y="965578"/>
            <a:ext cx="10159391" cy="5023097"/>
          </a:xfrm>
          <a:prstGeom prst="rect">
            <a:avLst/>
          </a:prstGeom>
        </p:spPr>
      </p:pic>
    </p:spTree>
    <p:extLst>
      <p:ext uri="{BB962C8B-B14F-4D97-AF65-F5344CB8AC3E}">
        <p14:creationId xmlns:p14="http://schemas.microsoft.com/office/powerpoint/2010/main" val="4164465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441146" cy="369332"/>
          </a:xfrm>
          <a:prstGeom prst="rect">
            <a:avLst/>
          </a:prstGeom>
          <a:noFill/>
        </p:spPr>
        <p:txBody>
          <a:bodyPr wrap="none" rtlCol="0">
            <a:spAutoFit/>
          </a:bodyPr>
          <a:lstStyle/>
          <a:p>
            <a:r>
              <a:rPr lang="uk-UA" dirty="0" smtClean="0"/>
              <a:t>26</a:t>
            </a:r>
            <a:endParaRPr lang="en-US" dirty="0"/>
          </a:p>
        </p:txBody>
      </p:sp>
      <p:pic>
        <p:nvPicPr>
          <p:cNvPr id="3" name="Рисунок 2"/>
          <p:cNvPicPr>
            <a:picLocks noChangeAspect="1"/>
          </p:cNvPicPr>
          <p:nvPr/>
        </p:nvPicPr>
        <p:blipFill>
          <a:blip r:embed="rId2"/>
          <a:stretch>
            <a:fillRect/>
          </a:stretch>
        </p:blipFill>
        <p:spPr>
          <a:xfrm>
            <a:off x="1671973" y="1117309"/>
            <a:ext cx="9798776" cy="4781215"/>
          </a:xfrm>
          <a:prstGeom prst="rect">
            <a:avLst/>
          </a:prstGeom>
        </p:spPr>
      </p:pic>
    </p:spTree>
    <p:extLst>
      <p:ext uri="{BB962C8B-B14F-4D97-AF65-F5344CB8AC3E}">
        <p14:creationId xmlns:p14="http://schemas.microsoft.com/office/powerpoint/2010/main" val="3303326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3</a:t>
            </a:r>
            <a:endParaRPr lang="en-US" dirty="0"/>
          </a:p>
        </p:txBody>
      </p:sp>
      <p:pic>
        <p:nvPicPr>
          <p:cNvPr id="6" name="Рисунок 5"/>
          <p:cNvPicPr>
            <a:picLocks noChangeAspect="1"/>
          </p:cNvPicPr>
          <p:nvPr/>
        </p:nvPicPr>
        <p:blipFill>
          <a:blip r:embed="rId2"/>
          <a:stretch>
            <a:fillRect/>
          </a:stretch>
        </p:blipFill>
        <p:spPr>
          <a:xfrm>
            <a:off x="1576883" y="580286"/>
            <a:ext cx="10142892" cy="5240965"/>
          </a:xfrm>
          <a:prstGeom prst="rect">
            <a:avLst/>
          </a:prstGeom>
        </p:spPr>
      </p:pic>
    </p:spTree>
    <p:extLst>
      <p:ext uri="{BB962C8B-B14F-4D97-AF65-F5344CB8AC3E}">
        <p14:creationId xmlns:p14="http://schemas.microsoft.com/office/powerpoint/2010/main" val="3881773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4</a:t>
            </a:r>
            <a:endParaRPr lang="en-US" dirty="0"/>
          </a:p>
        </p:txBody>
      </p:sp>
      <p:sp>
        <p:nvSpPr>
          <p:cNvPr id="3" name="Прямоугольник 2"/>
          <p:cNvSpPr/>
          <p:nvPr/>
        </p:nvSpPr>
        <p:spPr>
          <a:xfrm>
            <a:off x="1545464" y="392997"/>
            <a:ext cx="10174311" cy="5947590"/>
          </a:xfrm>
          <a:prstGeom prst="rect">
            <a:avLst/>
          </a:prstGeom>
        </p:spPr>
        <p:txBody>
          <a:bodyPr wrap="square">
            <a:spAutoFit/>
          </a:bodyPr>
          <a:lstStyle/>
          <a:p>
            <a:pPr algn="just">
              <a:lnSpc>
                <a:spcPct val="107000"/>
              </a:lnSpc>
              <a:spcAft>
                <a:spcPts val="0"/>
              </a:spcAft>
            </a:pPr>
            <a:r>
              <a:rPr lang="uk-UA" sz="2100" dirty="0">
                <a:latin typeface="Times New Roman" panose="02020603050405020304" pitchFamily="18" charset="0"/>
                <a:ea typeface="Calibri" panose="020F0502020204030204" pitchFamily="34" charset="0"/>
              </a:rPr>
              <a:t>Мережа </a:t>
            </a:r>
            <a:r>
              <a:rPr lang="uk-UA" sz="2100" dirty="0" err="1">
                <a:latin typeface="Times New Roman" panose="02020603050405020304" pitchFamily="18" charset="0"/>
                <a:ea typeface="Calibri" panose="020F0502020204030204" pitchFamily="34" charset="0"/>
              </a:rPr>
              <a:t>Кохонена</a:t>
            </a:r>
            <a:r>
              <a:rPr lang="uk-UA" sz="2100" dirty="0">
                <a:latin typeface="Times New Roman" panose="02020603050405020304" pitchFamily="18" charset="0"/>
                <a:ea typeface="Calibri" panose="020F0502020204030204" pitchFamily="34" charset="0"/>
              </a:rPr>
              <a:t> навчається методом послідовних наближень. Починаючи з випадковим чином обраного вихідного розташування центрів, алгоритм поступово поліпшується для </a:t>
            </a:r>
            <a:r>
              <a:rPr lang="uk-UA" sz="2100" dirty="0" err="1">
                <a:latin typeface="Times New Roman" panose="02020603050405020304" pitchFamily="18" charset="0"/>
                <a:ea typeface="Calibri" panose="020F0502020204030204" pitchFamily="34" charset="0"/>
              </a:rPr>
              <a:t>кластеризації</a:t>
            </a:r>
            <a:r>
              <a:rPr lang="uk-UA" sz="2100" dirty="0">
                <a:latin typeface="Times New Roman" panose="02020603050405020304" pitchFamily="18" charset="0"/>
                <a:ea typeface="Calibri" panose="020F0502020204030204" pitchFamily="34" charset="0"/>
              </a:rPr>
              <a:t> навчальних даних. Основний ітераційний алгоритм </a:t>
            </a:r>
            <a:r>
              <a:rPr lang="uk-UA" sz="2100" dirty="0" err="1">
                <a:latin typeface="Times New Roman" panose="02020603050405020304" pitchFamily="18" charset="0"/>
                <a:ea typeface="Calibri" panose="020F0502020204030204" pitchFamily="34" charset="0"/>
              </a:rPr>
              <a:t>Кохонена</a:t>
            </a:r>
            <a:r>
              <a:rPr lang="uk-UA" sz="2100" dirty="0">
                <a:latin typeface="Times New Roman" panose="02020603050405020304" pitchFamily="18" charset="0"/>
                <a:ea typeface="Calibri" panose="020F0502020204030204" pitchFamily="34" charset="0"/>
              </a:rPr>
              <a:t> послідовно проходить ряд епох, на кожній з яких обробляється один приклад з навчальної вибірки. Вхідні сигнали послідовно пред'являються мережі, при цьому бажані вихідні сигнали не визначаються. Після пред'явлення достатнього числа вхідних векторів </a:t>
            </a:r>
            <a:r>
              <a:rPr lang="uk-UA" sz="2100" dirty="0" err="1">
                <a:latin typeface="Times New Roman" panose="02020603050405020304" pitchFamily="18" charset="0"/>
                <a:ea typeface="Calibri" panose="020F0502020204030204" pitchFamily="34" charset="0"/>
              </a:rPr>
              <a:t>синаптичні</a:t>
            </a:r>
            <a:r>
              <a:rPr lang="uk-UA" sz="2100" dirty="0">
                <a:latin typeface="Times New Roman" panose="02020603050405020304" pitchFamily="18" charset="0"/>
                <a:ea typeface="Calibri" panose="020F0502020204030204" pitchFamily="34" charset="0"/>
              </a:rPr>
              <a:t> ваги мережі стають здатні визначити кластери. Ваги </a:t>
            </a:r>
            <a:r>
              <a:rPr lang="uk-UA" sz="2100" dirty="0" err="1">
                <a:latin typeface="Times New Roman" panose="02020603050405020304" pitchFamily="18" charset="0"/>
                <a:ea typeface="Calibri" panose="020F0502020204030204" pitchFamily="34" charset="0"/>
              </a:rPr>
              <a:t>організуються</a:t>
            </a:r>
            <a:r>
              <a:rPr lang="uk-UA" sz="2100" dirty="0">
                <a:latin typeface="Times New Roman" panose="02020603050405020304" pitchFamily="18" charset="0"/>
                <a:ea typeface="Calibri" panose="020F0502020204030204" pitchFamily="34" charset="0"/>
              </a:rPr>
              <a:t> так, що </a:t>
            </a:r>
            <a:r>
              <a:rPr lang="uk-UA" sz="2100" dirty="0" err="1">
                <a:latin typeface="Times New Roman" panose="02020603050405020304" pitchFamily="18" charset="0"/>
                <a:ea typeface="Calibri" panose="020F0502020204030204" pitchFamily="34" charset="0"/>
              </a:rPr>
              <a:t>топологічно</a:t>
            </a:r>
            <a:r>
              <a:rPr lang="uk-UA" sz="2100" dirty="0">
                <a:latin typeface="Times New Roman" panose="02020603050405020304" pitchFamily="18" charset="0"/>
                <a:ea typeface="Calibri" panose="020F0502020204030204" pitchFamily="34" charset="0"/>
              </a:rPr>
              <a:t> близькі вузли реагують до схожих вхідних сигналів.</a:t>
            </a:r>
            <a:endParaRPr lang="en-US" sz="2100" dirty="0">
              <a:latin typeface="Times New Roman" panose="02020603050405020304" pitchFamily="18" charset="0"/>
              <a:ea typeface="Calibri" panose="020F0502020204030204" pitchFamily="34" charset="0"/>
            </a:endParaRPr>
          </a:p>
          <a:p>
            <a:pPr algn="just">
              <a:lnSpc>
                <a:spcPct val="107000"/>
              </a:lnSpc>
              <a:spcAft>
                <a:spcPts val="0"/>
              </a:spcAft>
            </a:pPr>
            <a:r>
              <a:rPr lang="uk-UA" sz="2100" dirty="0">
                <a:latin typeface="Times New Roman" panose="02020603050405020304" pitchFamily="18" charset="0"/>
                <a:ea typeface="Calibri" panose="020F0502020204030204" pitchFamily="34" charset="0"/>
              </a:rPr>
              <a:t>В результаті роботи алгоритму центр кластера встановлюється в певній позиції, яка задовольняє </a:t>
            </a:r>
            <a:r>
              <a:rPr lang="uk-UA" sz="2100" dirty="0" err="1">
                <a:latin typeface="Times New Roman" panose="02020603050405020304" pitchFamily="18" charset="0"/>
                <a:ea typeface="Calibri" panose="020F0502020204030204" pitchFamily="34" charset="0"/>
              </a:rPr>
              <a:t>кластеризовані</a:t>
            </a:r>
            <a:r>
              <a:rPr lang="uk-UA" sz="2100" dirty="0">
                <a:latin typeface="Times New Roman" panose="02020603050405020304" pitchFamily="18" charset="0"/>
                <a:ea typeface="Calibri" panose="020F0502020204030204" pitchFamily="34" charset="0"/>
              </a:rPr>
              <a:t> приклади, для яких даний нейрон є "переможцем". В результаті навчання мережі необхідно визначити міру сусідства нейронів, тобто окіл нейрона-переможця, який представляє кілька нейронів, що оточують нейрон-переможець.</a:t>
            </a:r>
            <a:endParaRPr lang="en-US" sz="2100" dirty="0">
              <a:latin typeface="Times New Roman" panose="02020603050405020304" pitchFamily="18" charset="0"/>
              <a:ea typeface="Calibri" panose="020F0502020204030204" pitchFamily="34" charset="0"/>
            </a:endParaRPr>
          </a:p>
          <a:p>
            <a:pPr algn="just">
              <a:lnSpc>
                <a:spcPct val="107000"/>
              </a:lnSpc>
              <a:spcAft>
                <a:spcPts val="0"/>
              </a:spcAft>
            </a:pPr>
            <a:r>
              <a:rPr lang="uk-UA" sz="2100" dirty="0">
                <a:latin typeface="Times New Roman" panose="02020603050405020304" pitchFamily="18" charset="0"/>
                <a:ea typeface="Calibri" panose="020F0502020204030204" pitchFamily="34" charset="0"/>
              </a:rPr>
              <a:t>Для реалізації алгоритму необхідно визначити міру сусідства нейронів (околиця нейрона-переможця). На рис. 2 показані зони топологічного сусідства нейронів на карті ознак у різні моменти часу. </a:t>
            </a:r>
            <a:r>
              <a:rPr lang="uk-UA" sz="2100" dirty="0" err="1">
                <a:latin typeface="Times New Roman" panose="02020603050405020304" pitchFamily="18" charset="0"/>
                <a:ea typeface="Calibri" panose="020F0502020204030204" pitchFamily="34" charset="0"/>
              </a:rPr>
              <a:t>NEj</a:t>
            </a:r>
            <a:r>
              <a:rPr lang="uk-UA" sz="2100" dirty="0">
                <a:latin typeface="Times New Roman" panose="02020603050405020304" pitchFamily="18" charset="0"/>
                <a:ea typeface="Calibri" panose="020F0502020204030204" pitchFamily="34" charset="0"/>
              </a:rPr>
              <a:t>(t) - множина нейронів, що вважаються сусідами нейрона j у момент часу t. Зони сусідства зменшуються з часом. </a:t>
            </a:r>
            <a:endParaRPr lang="en-US" sz="21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96520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5</a:t>
            </a:r>
            <a:endParaRPr lang="en-US" dirty="0"/>
          </a:p>
        </p:txBody>
      </p:sp>
      <p:pic>
        <p:nvPicPr>
          <p:cNvPr id="3" name="Рисунок 2"/>
          <p:cNvPicPr>
            <a:picLocks noChangeAspect="1"/>
          </p:cNvPicPr>
          <p:nvPr/>
        </p:nvPicPr>
        <p:blipFill>
          <a:blip r:embed="rId2"/>
          <a:stretch>
            <a:fillRect/>
          </a:stretch>
        </p:blipFill>
        <p:spPr>
          <a:xfrm>
            <a:off x="1583422" y="1031516"/>
            <a:ext cx="10136353" cy="4815491"/>
          </a:xfrm>
          <a:prstGeom prst="rect">
            <a:avLst/>
          </a:prstGeom>
        </p:spPr>
      </p:pic>
    </p:spTree>
    <p:extLst>
      <p:ext uri="{BB962C8B-B14F-4D97-AF65-F5344CB8AC3E}">
        <p14:creationId xmlns:p14="http://schemas.microsoft.com/office/powerpoint/2010/main" val="198958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6</a:t>
            </a:r>
            <a:endParaRPr lang="en-US" dirty="0"/>
          </a:p>
        </p:txBody>
      </p:sp>
      <p:pic>
        <p:nvPicPr>
          <p:cNvPr id="5" name="Рисунок 4"/>
          <p:cNvPicPr>
            <a:picLocks noChangeAspect="1"/>
          </p:cNvPicPr>
          <p:nvPr/>
        </p:nvPicPr>
        <p:blipFill>
          <a:blip r:embed="rId2"/>
          <a:stretch>
            <a:fillRect/>
          </a:stretch>
        </p:blipFill>
        <p:spPr>
          <a:xfrm>
            <a:off x="1581820" y="181108"/>
            <a:ext cx="10245409" cy="6335601"/>
          </a:xfrm>
          <a:prstGeom prst="rect">
            <a:avLst/>
          </a:prstGeom>
        </p:spPr>
      </p:pic>
    </p:spTree>
    <p:extLst>
      <p:ext uri="{BB962C8B-B14F-4D97-AF65-F5344CB8AC3E}">
        <p14:creationId xmlns:p14="http://schemas.microsoft.com/office/powerpoint/2010/main" val="213545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7</a:t>
            </a:r>
            <a:endParaRPr lang="en-US" dirty="0"/>
          </a:p>
        </p:txBody>
      </p:sp>
      <p:pic>
        <p:nvPicPr>
          <p:cNvPr id="3" name="Рисунок 2"/>
          <p:cNvPicPr>
            <a:picLocks noChangeAspect="1"/>
          </p:cNvPicPr>
          <p:nvPr/>
        </p:nvPicPr>
        <p:blipFill>
          <a:blip r:embed="rId2"/>
          <a:stretch>
            <a:fillRect/>
          </a:stretch>
        </p:blipFill>
        <p:spPr>
          <a:xfrm>
            <a:off x="1505557" y="1269709"/>
            <a:ext cx="10214218" cy="4680331"/>
          </a:xfrm>
          <a:prstGeom prst="rect">
            <a:avLst/>
          </a:prstGeom>
        </p:spPr>
      </p:pic>
    </p:spTree>
    <p:extLst>
      <p:ext uri="{BB962C8B-B14F-4D97-AF65-F5344CB8AC3E}">
        <p14:creationId xmlns:p14="http://schemas.microsoft.com/office/powerpoint/2010/main" val="75164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8</a:t>
            </a:r>
            <a:endParaRPr lang="en-US" dirty="0"/>
          </a:p>
        </p:txBody>
      </p:sp>
      <p:sp>
        <p:nvSpPr>
          <p:cNvPr id="3" name="Прямоугольник 2"/>
          <p:cNvSpPr/>
          <p:nvPr/>
        </p:nvSpPr>
        <p:spPr>
          <a:xfrm>
            <a:off x="1571223" y="284043"/>
            <a:ext cx="9903854" cy="6327181"/>
          </a:xfrm>
          <a:prstGeom prst="rect">
            <a:avLst/>
          </a:prstGeom>
        </p:spPr>
        <p:txBody>
          <a:bodyPr wrap="square">
            <a:spAutoFit/>
          </a:bodyPr>
          <a:lstStyle/>
          <a:p>
            <a:pPr algn="just">
              <a:lnSpc>
                <a:spcPct val="107000"/>
              </a:lnSpc>
              <a:spcAft>
                <a:spcPts val="0"/>
              </a:spcAft>
            </a:pPr>
            <a:r>
              <a:rPr lang="uk-UA" sz="2000" dirty="0">
                <a:latin typeface="Times New Roman" panose="02020603050405020304" pitchFamily="18" charset="0"/>
                <a:ea typeface="Calibri" panose="020F0502020204030204" pitchFamily="34" charset="0"/>
              </a:rPr>
              <a:t>В алгоритмі навчання корекція застосовується не тільки до нейрона-переможця, але і до всіх нейронів з його поточного околу. В результаті такої зміни околу, початкові доволі великі ділянки мережі мігрують в бік навчальних прикладів. Мережа формує грубу структуру топологічного порядку, при якій схожі приклади активують групи нейронів, що близько знаходяться на топологічній карті. </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З кожною новою епохою швидкість навчання і розмір околу зменшуються, тим самим всередині ділянок карти виявляються більш тонкі розходження, що зрештою призводить до точнішого налаштування кожного нейрона. </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Часто навчання зумисне розбивають на дві фази: більш коротку, з великою швидкістю навчання і великих околів, і більш тривалу з малою швидкістю навчання і нульовими або майже нульовими околами.</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Після того, як мережа навчена розпізнавати структури даних, її можна використовувати як засіб візуалізації при аналізі даних.</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b="1" i="1" dirty="0">
                <a:latin typeface="Times New Roman" panose="02020603050405020304" pitchFamily="18" charset="0"/>
                <a:ea typeface="Calibri" panose="020F0502020204030204" pitchFamily="34" charset="0"/>
              </a:rPr>
              <a:t>Області застосування.</a:t>
            </a:r>
            <a:r>
              <a:rPr lang="uk-UA" sz="2000" dirty="0">
                <a:latin typeface="Times New Roman" panose="02020603050405020304" pitchFamily="18" charset="0"/>
                <a:ea typeface="Calibri" panose="020F0502020204030204" pitchFamily="34" charset="0"/>
              </a:rPr>
              <a:t> Кластерний аналіз, розпізнавання образів, класифікація. </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b="1" i="1" dirty="0">
                <a:latin typeface="Times New Roman" panose="02020603050405020304" pitchFamily="18" charset="0"/>
                <a:ea typeface="Calibri" panose="020F0502020204030204" pitchFamily="34" charset="0"/>
              </a:rPr>
              <a:t>Недоліки.</a:t>
            </a:r>
            <a:r>
              <a:rPr lang="uk-UA" sz="2000" dirty="0">
                <a:latin typeface="Times New Roman" panose="02020603050405020304" pitchFamily="18" charset="0"/>
                <a:ea typeface="Calibri" panose="020F0502020204030204" pitchFamily="34" charset="0"/>
              </a:rPr>
              <a:t> Мережа може бути використана для кластерного аналізу маючи заздалегідь відоме число кластерів. </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b="1" i="1" dirty="0">
                <a:latin typeface="Times New Roman" panose="02020603050405020304" pitchFamily="18" charset="0"/>
                <a:ea typeface="Calibri" panose="020F0502020204030204" pitchFamily="34" charset="0"/>
              </a:rPr>
              <a:t>Переваги.</a:t>
            </a:r>
            <a:r>
              <a:rPr lang="uk-UA" sz="2000" dirty="0">
                <a:latin typeface="Times New Roman" panose="02020603050405020304" pitchFamily="18" charset="0"/>
                <a:ea typeface="Calibri" panose="020F0502020204030204" pitchFamily="34" charset="0"/>
              </a:rPr>
              <a:t> Мережа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здатна функціонувати в умовах завад, тому що число кластерів фіксоване, ваги модифікуються повільно, налаштування ваг закінчується після навчання. </a:t>
            </a:r>
            <a:endParaRPr lang="en-US"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69253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26558"/>
            <a:ext cx="312906" cy="369332"/>
          </a:xfrm>
          <a:prstGeom prst="rect">
            <a:avLst/>
          </a:prstGeom>
          <a:noFill/>
        </p:spPr>
        <p:txBody>
          <a:bodyPr wrap="none" rtlCol="0">
            <a:spAutoFit/>
          </a:bodyPr>
          <a:lstStyle/>
          <a:p>
            <a:r>
              <a:rPr lang="uk-UA" dirty="0"/>
              <a:t>9</a:t>
            </a:r>
            <a:endParaRPr lang="en-US" dirty="0"/>
          </a:p>
        </p:txBody>
      </p:sp>
      <p:sp>
        <p:nvSpPr>
          <p:cNvPr id="3" name="Прямоугольник 2"/>
          <p:cNvSpPr/>
          <p:nvPr/>
        </p:nvSpPr>
        <p:spPr>
          <a:xfrm>
            <a:off x="1596981" y="167583"/>
            <a:ext cx="9968248" cy="6441763"/>
          </a:xfrm>
          <a:prstGeom prst="rect">
            <a:avLst/>
          </a:prstGeom>
        </p:spPr>
        <p:txBody>
          <a:bodyPr wrap="square">
            <a:spAutoFit/>
          </a:bodyPr>
          <a:lstStyle/>
          <a:p>
            <a:pPr algn="just">
              <a:lnSpc>
                <a:spcPct val="107000"/>
              </a:lnSpc>
              <a:spcAft>
                <a:spcPts val="0"/>
              </a:spcAft>
            </a:pPr>
            <a:r>
              <a:rPr lang="uk-UA" sz="2000" b="1" dirty="0">
                <a:latin typeface="Times New Roman" panose="02020603050405020304" pitchFamily="18" charset="0"/>
                <a:ea typeface="Calibri" panose="020F0502020204030204" pitchFamily="34" charset="0"/>
              </a:rPr>
              <a:t>Мережа зустрічного поширення (</a:t>
            </a:r>
            <a:r>
              <a:rPr lang="uk-UA" sz="2000" b="1" dirty="0" err="1">
                <a:latin typeface="Times New Roman" panose="02020603050405020304" pitchFamily="18" charset="0"/>
                <a:ea typeface="Calibri" panose="020F0502020204030204" pitchFamily="34" charset="0"/>
              </a:rPr>
              <a:t>CounterРropagation</a:t>
            </a:r>
            <a:r>
              <a:rPr lang="uk-UA" sz="2000" b="1" dirty="0" smtClean="0">
                <a:latin typeface="Times New Roman" panose="02020603050405020304" pitchFamily="18" charset="0"/>
                <a:ea typeface="Calibri" panose="020F0502020204030204" pitchFamily="34" charset="0"/>
              </a:rPr>
              <a:t>)</a:t>
            </a:r>
            <a:endParaRPr lang="en-US" sz="2000" dirty="0">
              <a:latin typeface="Times New Roman" panose="02020603050405020304" pitchFamily="18" charset="0"/>
              <a:ea typeface="Calibri" panose="020F0502020204030204" pitchFamily="34" charset="0"/>
            </a:endParaRPr>
          </a:p>
          <a:p>
            <a:pPr algn="just">
              <a:lnSpc>
                <a:spcPct val="107000"/>
              </a:lnSpc>
              <a:spcAft>
                <a:spcPts val="0"/>
              </a:spcAft>
            </a:pPr>
            <a:r>
              <a:rPr lang="uk-UA" sz="2000" dirty="0">
                <a:latin typeface="Times New Roman" panose="02020603050405020304" pitchFamily="18" charset="0"/>
                <a:ea typeface="Calibri" panose="020F0502020204030204" pitchFamily="34" charset="0"/>
              </a:rPr>
              <a:t>Роберт </a:t>
            </a:r>
            <a:r>
              <a:rPr lang="uk-UA" sz="2000" dirty="0" err="1">
                <a:latin typeface="Times New Roman" panose="02020603050405020304" pitchFamily="18" charset="0"/>
                <a:ea typeface="Calibri" panose="020F0502020204030204" pitchFamily="34" charset="0"/>
              </a:rPr>
              <a:t>Хехт-Нильсен</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Robert</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Hecht-Nielsen</a:t>
            </a:r>
            <a:r>
              <a:rPr lang="uk-UA" sz="2000" dirty="0">
                <a:latin typeface="Times New Roman" panose="02020603050405020304" pitchFamily="18" charset="0"/>
                <a:ea typeface="Calibri" panose="020F0502020204030204" pitchFamily="34" charset="0"/>
              </a:rPr>
              <a:t>) розробив мережу </a:t>
            </a:r>
            <a:r>
              <a:rPr lang="uk-UA" sz="2000" dirty="0" err="1">
                <a:latin typeface="Times New Roman" panose="02020603050405020304" pitchFamily="18" charset="0"/>
                <a:ea typeface="Calibri" panose="020F0502020204030204" pitchFamily="34" charset="0"/>
              </a:rPr>
              <a:t>Соuntеrрrораgаtіоn</a:t>
            </a:r>
            <a:r>
              <a:rPr lang="uk-UA" sz="2000" dirty="0">
                <a:latin typeface="Times New Roman" panose="02020603050405020304" pitchFamily="18" charset="0"/>
                <a:ea typeface="Calibri" panose="020F0502020204030204" pitchFamily="34" charset="0"/>
              </a:rPr>
              <a:t> як засіб для об'єднання неконтрольованого шару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з контрольованим вихідним шаром. Мережа призначена для розв’язання складних класифікацій, при мінімізації числа нейронів і часу навчання. Навчання для мережі </a:t>
            </a:r>
            <a:r>
              <a:rPr lang="uk-UA" sz="2000" dirty="0" err="1">
                <a:latin typeface="Times New Roman" panose="02020603050405020304" pitchFamily="18" charset="0"/>
                <a:ea typeface="Calibri" panose="020F0502020204030204" pitchFamily="34" charset="0"/>
              </a:rPr>
              <a:t>Соuntеrрrораgаtіоn</a:t>
            </a:r>
            <a:r>
              <a:rPr lang="uk-UA" sz="2000" dirty="0">
                <a:latin typeface="Times New Roman" panose="02020603050405020304" pitchFamily="18" charset="0"/>
                <a:ea typeface="Calibri" panose="020F0502020204030204" pitchFamily="34" charset="0"/>
              </a:rPr>
              <a:t> схоже на мережі з квантуванням навчального вектора. Приклад мережі зображено на рис. 4. Односпрямована мережа </a:t>
            </a:r>
            <a:r>
              <a:rPr lang="uk-UA" sz="2000" dirty="0" err="1">
                <a:latin typeface="Times New Roman" panose="02020603050405020304" pitchFamily="18" charset="0"/>
                <a:ea typeface="Calibri" panose="020F0502020204030204" pitchFamily="34" charset="0"/>
              </a:rPr>
              <a:t>CounterPropagation</a:t>
            </a:r>
            <a:r>
              <a:rPr lang="uk-UA" sz="2000" dirty="0">
                <a:latin typeface="Times New Roman" panose="02020603050405020304" pitchFamily="18" charset="0"/>
                <a:ea typeface="Calibri" panose="020F0502020204030204" pitchFamily="34" charset="0"/>
              </a:rPr>
              <a:t> має три шари: вхідний шар, </a:t>
            </a:r>
            <a:r>
              <a:rPr lang="uk-UA" sz="2000" dirty="0" err="1">
                <a:latin typeface="Times New Roman" panose="02020603050405020304" pitchFamily="18" charset="0"/>
                <a:ea typeface="Calibri" panose="020F0502020204030204" pitchFamily="34" charset="0"/>
              </a:rPr>
              <a:t>самоорганізована</a:t>
            </a:r>
            <a:r>
              <a:rPr lang="uk-UA" sz="2000" dirty="0">
                <a:latin typeface="Times New Roman" panose="02020603050405020304" pitchFamily="18" charset="0"/>
                <a:ea typeface="Calibri" panose="020F0502020204030204" pitchFamily="34" charset="0"/>
              </a:rPr>
              <a:t> карта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і вихідний шар, що використовує правило "дельта" для зміни вхідних ваг з'єднань. Цей шар називають шаром </a:t>
            </a:r>
            <a:r>
              <a:rPr lang="uk-UA" sz="2000" dirty="0" err="1">
                <a:latin typeface="Times New Roman" panose="02020603050405020304" pitchFamily="18" charset="0"/>
                <a:ea typeface="Calibri" panose="020F0502020204030204" pitchFamily="34" charset="0"/>
              </a:rPr>
              <a:t>Гроссберга</a:t>
            </a:r>
            <a:r>
              <a:rPr lang="uk-UA" sz="2000" dirty="0">
                <a:latin typeface="Times New Roman" panose="02020603050405020304" pitchFamily="18" charset="0"/>
                <a:ea typeface="Calibri" panose="020F0502020204030204" pitchFamily="34" charset="0"/>
              </a:rPr>
              <a:t>.</a:t>
            </a:r>
            <a:endParaRPr lang="en-US" sz="2000" dirty="0">
              <a:latin typeface="Times New Roman" panose="02020603050405020304" pitchFamily="18" charset="0"/>
              <a:ea typeface="Calibri" panose="020F0502020204030204" pitchFamily="34" charset="0"/>
            </a:endParaRPr>
          </a:p>
          <a:p>
            <a:r>
              <a:rPr lang="uk-UA" sz="2000" dirty="0">
                <a:latin typeface="Times New Roman" panose="02020603050405020304" pitchFamily="18" charset="0"/>
                <a:ea typeface="Calibri" panose="020F0502020204030204" pitchFamily="34" charset="0"/>
              </a:rPr>
              <a:t>Перша мережа </a:t>
            </a:r>
            <a:r>
              <a:rPr lang="uk-UA" sz="2000" dirty="0" err="1">
                <a:latin typeface="Times New Roman" panose="02020603050405020304" pitchFamily="18" charset="0"/>
                <a:ea typeface="Calibri" panose="020F0502020204030204" pitchFamily="34" charset="0"/>
              </a:rPr>
              <a:t>Соuntеrрrораgаtіоn</a:t>
            </a:r>
            <a:r>
              <a:rPr lang="uk-UA" sz="2000" dirty="0">
                <a:latin typeface="Times New Roman" panose="02020603050405020304" pitchFamily="18" charset="0"/>
                <a:ea typeface="Calibri" panose="020F0502020204030204" pitchFamily="34" charset="0"/>
              </a:rPr>
              <a:t> складалася з </a:t>
            </a:r>
            <a:r>
              <a:rPr lang="uk-UA" sz="2000" dirty="0" err="1">
                <a:latin typeface="Times New Roman" panose="02020603050405020304" pitchFamily="18" charset="0"/>
                <a:ea typeface="Calibri" panose="020F0502020204030204" pitchFamily="34" charset="0"/>
              </a:rPr>
              <a:t>двонаправленого</a:t>
            </a:r>
            <a:r>
              <a:rPr lang="uk-UA" sz="2000" dirty="0">
                <a:latin typeface="Times New Roman" panose="02020603050405020304" pitchFamily="18" charset="0"/>
                <a:ea typeface="Calibri" panose="020F0502020204030204" pitchFamily="34" charset="0"/>
              </a:rPr>
              <a:t> відображення між вхідним і вихідним шарами. Дані надходять на вхідний шар для генерації класифікації на вихідному шарі, вихідний шар по черзі приймає додатковий вхідний вектор і генерує вихідну класифікацію на вхідному шарі мережі. Через такий зустрічно-</a:t>
            </a:r>
            <a:r>
              <a:rPr lang="uk-UA" sz="2000" dirty="0" err="1">
                <a:latin typeface="Times New Roman" panose="02020603050405020304" pitchFamily="18" charset="0"/>
                <a:ea typeface="Calibri" panose="020F0502020204030204" pitchFamily="34" charset="0"/>
              </a:rPr>
              <a:t>расповсюджений</a:t>
            </a:r>
            <a:r>
              <a:rPr lang="uk-UA" sz="2000" dirty="0">
                <a:latin typeface="Times New Roman" panose="02020603050405020304" pitchFamily="18" charset="0"/>
                <a:ea typeface="Calibri" panose="020F0502020204030204" pitchFamily="34" charset="0"/>
              </a:rPr>
              <a:t> потік інформації мережа одержала свою назву. Багато розроблювачів використовують односпрямований варіант </a:t>
            </a:r>
            <a:r>
              <a:rPr lang="uk-UA" sz="2000" dirty="0" err="1">
                <a:latin typeface="Times New Roman" panose="02020603050405020304" pitchFamily="18" charset="0"/>
                <a:ea typeface="Calibri" panose="020F0502020204030204" pitchFamily="34" charset="0"/>
              </a:rPr>
              <a:t>Соuntеrрrораgаtіоn</a:t>
            </a:r>
            <a:r>
              <a:rPr lang="uk-UA" sz="2000" dirty="0">
                <a:latin typeface="Times New Roman" panose="02020603050405020304" pitchFamily="18" charset="0"/>
                <a:ea typeface="Calibri" panose="020F0502020204030204" pitchFamily="34" charset="0"/>
              </a:rPr>
              <a:t>, коли існує лише один шлях прямого поширення від вхідного до вихідного шару. У мережі зустрічного поширення об'єднані два алгоритми: </a:t>
            </a:r>
            <a:r>
              <a:rPr lang="uk-UA" sz="2000" dirty="0" err="1">
                <a:latin typeface="Times New Roman" panose="02020603050405020304" pitchFamily="18" charset="0"/>
                <a:ea typeface="Calibri" panose="020F0502020204030204" pitchFamily="34" charset="0"/>
              </a:rPr>
              <a:t>самоорганізована</a:t>
            </a:r>
            <a:r>
              <a:rPr lang="uk-UA" sz="2000" dirty="0">
                <a:latin typeface="Times New Roman" panose="02020603050405020304" pitchFamily="18" charset="0"/>
                <a:ea typeface="Calibri" panose="020F0502020204030204" pitchFamily="34" charset="0"/>
              </a:rPr>
              <a:t> карта </a:t>
            </a:r>
            <a:r>
              <a:rPr lang="uk-UA" sz="2000" dirty="0" err="1">
                <a:latin typeface="Times New Roman" panose="02020603050405020304" pitchFamily="18" charset="0"/>
                <a:ea typeface="Calibri" panose="020F0502020204030204" pitchFamily="34" charset="0"/>
              </a:rPr>
              <a:t>Кохонена</a:t>
            </a:r>
            <a:r>
              <a:rPr lang="uk-UA" sz="2000" dirty="0">
                <a:latin typeface="Times New Roman" panose="02020603050405020304" pitchFamily="18" charset="0"/>
                <a:ea typeface="Calibri" panose="020F0502020204030204" pitchFamily="34" charset="0"/>
              </a:rPr>
              <a:t> і зірка </a:t>
            </a:r>
            <a:r>
              <a:rPr lang="uk-UA" sz="2000" dirty="0" err="1">
                <a:latin typeface="Times New Roman" panose="02020603050405020304" pitchFamily="18" charset="0"/>
                <a:ea typeface="Calibri" panose="020F0502020204030204" pitchFamily="34" charset="0"/>
              </a:rPr>
              <a:t>Гроссберга</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Grossberg</a:t>
            </a:r>
            <a:r>
              <a:rPr lang="uk-UA" sz="2000" dirty="0">
                <a:latin typeface="Times New Roman" panose="02020603050405020304" pitchFamily="18" charset="0"/>
                <a:ea typeface="Calibri" panose="020F0502020204030204" pitchFamily="34" charset="0"/>
              </a:rPr>
              <a:t> </a:t>
            </a:r>
            <a:r>
              <a:rPr lang="uk-UA" sz="2000" dirty="0" err="1">
                <a:latin typeface="Times New Roman" panose="02020603050405020304" pitchFamily="18" charset="0"/>
                <a:ea typeface="Calibri" panose="020F0502020204030204" pitchFamily="34" charset="0"/>
              </a:rPr>
              <a:t>Outstar</a:t>
            </a:r>
            <a:r>
              <a:rPr lang="uk-UA" sz="2000" dirty="0">
                <a:latin typeface="Times New Roman" panose="02020603050405020304" pitchFamily="18" charset="0"/>
                <a:ea typeface="Calibri" panose="020F0502020204030204" pitchFamily="34" charset="0"/>
              </a:rPr>
              <a:t>). Нейроні мережі, що поєднують різні </a:t>
            </a:r>
            <a:r>
              <a:rPr lang="uk-UA" sz="2000" dirty="0" err="1">
                <a:latin typeface="Times New Roman" panose="02020603050405020304" pitchFamily="18" charset="0"/>
                <a:ea typeface="Calibri" panose="020F0502020204030204" pitchFamily="34" charset="0"/>
              </a:rPr>
              <a:t>нейропарадигми</a:t>
            </a:r>
            <a:r>
              <a:rPr lang="uk-UA" sz="2000" dirty="0">
                <a:latin typeface="Times New Roman" panose="02020603050405020304" pitchFamily="18" charset="0"/>
                <a:ea typeface="Calibri" panose="020F0502020204030204" pitchFamily="34" charset="0"/>
              </a:rPr>
              <a:t> як будівельні блоки, більш близькі до мозку по архітектурі, чим однорідні структури. Вважається, що в мозку саме каскадні з'єднання модулів різної спеціалізації дозволяють виконувати необхідні обчислення.</a:t>
            </a:r>
            <a:endParaRPr lang="en-US" sz="2000" dirty="0"/>
          </a:p>
        </p:txBody>
      </p:sp>
    </p:spTree>
    <p:extLst>
      <p:ext uri="{BB962C8B-B14F-4D97-AF65-F5344CB8AC3E}">
        <p14:creationId xmlns:p14="http://schemas.microsoft.com/office/powerpoint/2010/main" val="109800981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454</TotalTime>
  <Words>1865</Words>
  <Application>Microsoft Office PowerPoint</Application>
  <PresentationFormat>Широкоэкранный</PresentationFormat>
  <Paragraphs>63</Paragraphs>
  <Slides>26</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26</vt:i4>
      </vt:variant>
    </vt:vector>
  </HeadingPairs>
  <TitlesOfParts>
    <vt:vector size="34" baseType="lpstr">
      <vt:lpstr>Arial</vt:lpstr>
      <vt:lpstr>Arial Black</vt:lpstr>
      <vt:lpstr>Calibri</vt:lpstr>
      <vt:lpstr>Century Gothic</vt:lpstr>
      <vt:lpstr>Times New Roman</vt:lpstr>
      <vt:lpstr>Wingdings 3</vt:lpstr>
      <vt:lpstr>Легкий дым</vt:lpstr>
      <vt:lpstr>Microsoft Word Picture</vt:lpstr>
      <vt:lpstr>ЛЕКЦІЯ №6 Типи мереж.</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 </dc:title>
  <dc:creator>Admin</dc:creator>
  <cp:lastModifiedBy>Admin</cp:lastModifiedBy>
  <cp:revision>33</cp:revision>
  <dcterms:created xsi:type="dcterms:W3CDTF">2022-01-24T19:17:24Z</dcterms:created>
  <dcterms:modified xsi:type="dcterms:W3CDTF">2022-04-17T17:43:16Z</dcterms:modified>
</cp:coreProperties>
</file>