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6" r:id="rId7"/>
    <p:sldId id="267" r:id="rId8"/>
    <p:sldId id="265" r:id="rId9"/>
    <p:sldId id="259" r:id="rId10"/>
    <p:sldId id="260" r:id="rId11"/>
    <p:sldId id="261" r:id="rId12"/>
    <p:sldId id="262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9/18/2022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6888" y="365761"/>
            <a:ext cx="10537970" cy="1970116"/>
          </a:xfrm>
        </p:spPr>
        <p:txBody>
          <a:bodyPr/>
          <a:lstStyle/>
          <a:p>
            <a:pPr algn="ctr"/>
            <a:r>
              <a:rPr lang="uk-UA" dirty="0" smtClean="0"/>
              <a:t>Предмет дисципліни «Стратегічні комунікації»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4212" y="2859579"/>
            <a:ext cx="6400800" cy="2931622"/>
          </a:xfrm>
        </p:spPr>
        <p:txBody>
          <a:bodyPr/>
          <a:lstStyle/>
          <a:p>
            <a:r>
              <a:rPr lang="uk-UA" dirty="0" smtClean="0"/>
              <a:t>1. Проблеми визначення поняття «стратегічні комунікації».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91595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912042" cy="694113"/>
          </a:xfrm>
        </p:spPr>
        <p:txBody>
          <a:bodyPr>
            <a:noAutofit/>
          </a:bodyPr>
          <a:lstStyle/>
          <a:p>
            <a:pPr algn="ctr"/>
            <a:r>
              <a:rPr lang="uk-UA" sz="2400" dirty="0"/>
              <a:t>З точки зору Емілі </a:t>
            </a:r>
            <a:r>
              <a:rPr lang="uk-UA" sz="2400" dirty="0" err="1"/>
              <a:t>Голдман</a:t>
            </a:r>
            <a:r>
              <a:rPr lang="uk-UA" sz="2400" dirty="0"/>
              <a:t>, комунікації стають </a:t>
            </a:r>
            <a:r>
              <a:rPr lang="uk-UA" sz="2400" dirty="0" smtClean="0"/>
              <a:t>стратегічними за </a:t>
            </a:r>
            <a:r>
              <a:rPr lang="uk-UA" sz="2400" dirty="0"/>
              <a:t>наступних умов</a:t>
            </a:r>
            <a:r>
              <a:rPr lang="uk-UA" sz="2400" dirty="0" smtClean="0"/>
              <a:t>:</a:t>
            </a:r>
            <a:endParaRPr lang="uk-UA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455" y="1571105"/>
            <a:ext cx="8596745" cy="4423295"/>
          </a:xfrm>
        </p:spPr>
        <p:txBody>
          <a:bodyPr>
            <a:normAutofit/>
          </a:bodyPr>
          <a:lstStyle/>
          <a:p>
            <a:r>
              <a:rPr lang="uk-UA" dirty="0" smtClean="0"/>
              <a:t>• </a:t>
            </a:r>
            <a:r>
              <a:rPr lang="uk-UA" dirty="0"/>
              <a:t>ключові повідомлення адаптовані до багатьох та </a:t>
            </a:r>
            <a:r>
              <a:rPr lang="uk-UA" dirty="0" smtClean="0"/>
              <a:t>диверсифікованих цільових аудиторій </a:t>
            </a:r>
            <a:r>
              <a:rPr lang="uk-UA" dirty="0"/>
              <a:t>(а не до найзагальнішої, або, навпаки, однієї вузької аудиторії);</a:t>
            </a:r>
          </a:p>
          <a:p>
            <a:r>
              <a:rPr lang="uk-UA" dirty="0"/>
              <a:t>• комунікації здійснюються безперервно протягом тривалого</a:t>
            </a:r>
          </a:p>
          <a:p>
            <a:r>
              <a:rPr lang="uk-UA" dirty="0"/>
              <a:t>проміжок часу (а не поодиноким чином у певний момент часу);</a:t>
            </a:r>
          </a:p>
          <a:p>
            <a:r>
              <a:rPr lang="uk-UA" dirty="0"/>
              <a:t>• комунікації зосереджені на інтересах та потребах одержувачів</a:t>
            </a:r>
          </a:p>
          <a:p>
            <a:r>
              <a:rPr lang="uk-UA" dirty="0"/>
              <a:t>повідомлень (а не відправників);</a:t>
            </a:r>
          </a:p>
          <a:p>
            <a:r>
              <a:rPr lang="uk-UA" dirty="0"/>
              <a:t>• ключові повідомлення, рішення та дії вибудовані та координуються </a:t>
            </a:r>
            <a:r>
              <a:rPr lang="uk-UA" dirty="0" smtClean="0"/>
              <a:t>в єдиному </a:t>
            </a:r>
            <a:r>
              <a:rPr lang="uk-UA" dirty="0"/>
              <a:t>ключі для досягнення стратегічних цілей</a:t>
            </a:r>
          </a:p>
        </p:txBody>
      </p:sp>
    </p:spTree>
    <p:extLst>
      <p:ext uri="{BB962C8B-B14F-4D97-AF65-F5344CB8AC3E}">
        <p14:creationId xmlns:p14="http://schemas.microsoft.com/office/powerpoint/2010/main" val="3301092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1084811"/>
          </a:xfrm>
        </p:spPr>
        <p:txBody>
          <a:bodyPr/>
          <a:lstStyle/>
          <a:p>
            <a:r>
              <a:rPr lang="en-US" dirty="0" err="1"/>
              <a:t>основні</a:t>
            </a:r>
            <a:r>
              <a:rPr lang="en-US" dirty="0"/>
              <a:t> </a:t>
            </a:r>
            <a:r>
              <a:rPr lang="en-US" dirty="0" err="1"/>
              <a:t>характеристики</a:t>
            </a:r>
            <a:r>
              <a:rPr lang="en-US" dirty="0"/>
              <a:t>: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3" y="1562793"/>
            <a:ext cx="10546282" cy="5079075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Tx/>
              <a:buChar char="-"/>
            </a:pPr>
            <a:r>
              <a:rPr lang="en-US" dirty="0" err="1" smtClean="0"/>
              <a:t>головною</a:t>
            </a:r>
            <a:r>
              <a:rPr lang="en-US" dirty="0" smtClean="0"/>
              <a:t> </a:t>
            </a:r>
            <a:r>
              <a:rPr lang="en-US" dirty="0" err="1"/>
              <a:t>метою</a:t>
            </a:r>
            <a:r>
              <a:rPr lang="en-US" dirty="0"/>
              <a:t> є </a:t>
            </a:r>
            <a:r>
              <a:rPr lang="en-US" dirty="0" err="1"/>
              <a:t>визначення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досягнення</a:t>
            </a:r>
            <a:r>
              <a:rPr lang="en-US" dirty="0"/>
              <a:t> </a:t>
            </a:r>
            <a:r>
              <a:rPr lang="en-US" dirty="0" err="1"/>
              <a:t>інтересів</a:t>
            </a:r>
            <a:r>
              <a:rPr lang="en-US" dirty="0"/>
              <a:t> </a:t>
            </a:r>
            <a:r>
              <a:rPr lang="en-US" dirty="0" err="1"/>
              <a:t>держави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національному</a:t>
            </a:r>
            <a:r>
              <a:rPr lang="en-US" dirty="0"/>
              <a:t> і </a:t>
            </a:r>
            <a:r>
              <a:rPr lang="en-US" dirty="0" err="1"/>
              <a:t>міжнародному</a:t>
            </a:r>
            <a:r>
              <a:rPr lang="en-US" dirty="0"/>
              <a:t> </a:t>
            </a:r>
            <a:r>
              <a:rPr lang="en-US" dirty="0" err="1"/>
              <a:t>рівні</a:t>
            </a:r>
            <a:r>
              <a:rPr lang="en-US" dirty="0"/>
              <a:t>;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- </a:t>
            </a:r>
            <a:r>
              <a:rPr lang="en-US" dirty="0" err="1"/>
              <a:t>ефективна</a:t>
            </a:r>
            <a:r>
              <a:rPr lang="en-US" dirty="0"/>
              <a:t> </a:t>
            </a:r>
            <a:r>
              <a:rPr lang="en-US" dirty="0" err="1"/>
              <a:t>взаємодія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плідна</a:t>
            </a:r>
            <a:r>
              <a:rPr lang="en-US" dirty="0"/>
              <a:t> </a:t>
            </a:r>
            <a:r>
              <a:rPr lang="en-US" dirty="0" err="1"/>
              <a:t>співпраця</a:t>
            </a:r>
            <a:r>
              <a:rPr lang="en-US" dirty="0"/>
              <a:t> </a:t>
            </a:r>
            <a:r>
              <a:rPr lang="en-US" dirty="0" err="1"/>
              <a:t>між</a:t>
            </a:r>
            <a:r>
              <a:rPr lang="en-US" dirty="0"/>
              <a:t> </a:t>
            </a:r>
            <a:r>
              <a:rPr lang="en-US" dirty="0" err="1"/>
              <a:t>політиками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активістами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досягнення</a:t>
            </a:r>
            <a:r>
              <a:rPr lang="en-US" dirty="0"/>
              <a:t> </a:t>
            </a:r>
            <a:r>
              <a:rPr lang="en-US" dirty="0" err="1"/>
              <a:t>спільної</a:t>
            </a:r>
            <a:r>
              <a:rPr lang="en-US" dirty="0"/>
              <a:t> </a:t>
            </a:r>
            <a:r>
              <a:rPr lang="en-US" dirty="0" err="1"/>
              <a:t>мети</a:t>
            </a:r>
            <a:r>
              <a:rPr lang="en-US" dirty="0" smtClean="0"/>
              <a:t>;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встановлення</a:t>
            </a:r>
            <a:r>
              <a:rPr lang="en-US" dirty="0"/>
              <a:t> </a:t>
            </a:r>
            <a:r>
              <a:rPr lang="en-US" dirty="0" err="1"/>
              <a:t>довірливих</a:t>
            </a:r>
            <a:r>
              <a:rPr lang="en-US" dirty="0"/>
              <a:t> </a:t>
            </a:r>
            <a:r>
              <a:rPr lang="en-US" dirty="0" err="1"/>
              <a:t>стосунків</a:t>
            </a:r>
            <a:r>
              <a:rPr lang="en-US" dirty="0"/>
              <a:t> з </a:t>
            </a:r>
            <a:r>
              <a:rPr lang="en-US" dirty="0" err="1"/>
              <a:t>аудиторією</a:t>
            </a:r>
            <a:r>
              <a:rPr lang="en-US" dirty="0"/>
              <a:t>, </a:t>
            </a:r>
            <a:r>
              <a:rPr lang="en-US" dirty="0" err="1"/>
              <a:t>забезпечення</a:t>
            </a:r>
            <a:r>
              <a:rPr lang="en-US" dirty="0"/>
              <a:t> </a:t>
            </a:r>
            <a:r>
              <a:rPr lang="en-US" dirty="0" err="1"/>
              <a:t>інформацією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підтримка</a:t>
            </a:r>
            <a:r>
              <a:rPr lang="en-US" dirty="0"/>
              <a:t> </a:t>
            </a:r>
            <a:r>
              <a:rPr lang="en-US" dirty="0" err="1"/>
              <a:t>зворотного</a:t>
            </a:r>
            <a:r>
              <a:rPr lang="en-US" dirty="0"/>
              <a:t> </a:t>
            </a:r>
            <a:r>
              <a:rPr lang="en-US" dirty="0" err="1"/>
              <a:t>зв’язку</a:t>
            </a:r>
            <a:r>
              <a:rPr lang="en-US" dirty="0"/>
              <a:t>;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- </a:t>
            </a:r>
            <a:r>
              <a:rPr lang="en-US" dirty="0" err="1"/>
              <a:t>здатність</a:t>
            </a:r>
            <a:r>
              <a:rPr lang="en-US" dirty="0"/>
              <a:t> </a:t>
            </a:r>
            <a:r>
              <a:rPr lang="en-US" dirty="0" err="1"/>
              <a:t>зважати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потреби</a:t>
            </a:r>
            <a:r>
              <a:rPr lang="en-US" dirty="0"/>
              <a:t> </a:t>
            </a:r>
            <a:r>
              <a:rPr lang="en-US" dirty="0" err="1"/>
              <a:t>аудиторії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вивчати</a:t>
            </a:r>
            <a:r>
              <a:rPr lang="en-US" dirty="0"/>
              <a:t> </a:t>
            </a:r>
            <a:r>
              <a:rPr lang="en-US" dirty="0" err="1"/>
              <a:t>реакції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ті</a:t>
            </a:r>
            <a:r>
              <a:rPr lang="en-US" dirty="0"/>
              <a:t> </a:t>
            </a:r>
            <a:r>
              <a:rPr lang="en-US" dirty="0" err="1"/>
              <a:t>чи</a:t>
            </a:r>
            <a:r>
              <a:rPr lang="en-US" dirty="0"/>
              <a:t> </a:t>
            </a:r>
            <a:r>
              <a:rPr lang="en-US" dirty="0" err="1"/>
              <a:t>інші</a:t>
            </a:r>
            <a:r>
              <a:rPr lang="en-US" dirty="0"/>
              <a:t> </a:t>
            </a:r>
            <a:r>
              <a:rPr lang="en-US" dirty="0" err="1"/>
              <a:t>події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повідомлення</a:t>
            </a:r>
            <a:r>
              <a:rPr lang="en-US" dirty="0"/>
              <a:t>;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- </a:t>
            </a:r>
            <a:r>
              <a:rPr lang="en-US" dirty="0" err="1"/>
              <a:t>можливість</a:t>
            </a:r>
            <a:r>
              <a:rPr lang="en-US" dirty="0"/>
              <a:t> </a:t>
            </a:r>
            <a:r>
              <a:rPr lang="en-US" dirty="0" err="1"/>
              <a:t>тлумачення</a:t>
            </a:r>
            <a:r>
              <a:rPr lang="en-US" dirty="0"/>
              <a:t> </a:t>
            </a:r>
            <a:r>
              <a:rPr lang="en-US" dirty="0" err="1"/>
              <a:t>дій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інформації</a:t>
            </a:r>
            <a:r>
              <a:rPr lang="en-US" dirty="0"/>
              <a:t>, </a:t>
            </a:r>
            <a:r>
              <a:rPr lang="en-US" dirty="0" err="1"/>
              <a:t>зворотного</a:t>
            </a:r>
            <a:r>
              <a:rPr lang="en-US" dirty="0"/>
              <a:t> </a:t>
            </a:r>
            <a:r>
              <a:rPr lang="en-US" dirty="0" err="1"/>
              <a:t>зв’язку</a:t>
            </a:r>
            <a:r>
              <a:rPr lang="en-US" dirty="0"/>
              <a:t>;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- </a:t>
            </a:r>
            <a:r>
              <a:rPr lang="en-US" dirty="0" err="1"/>
              <a:t>налагодження</a:t>
            </a:r>
            <a:r>
              <a:rPr lang="en-US" dirty="0"/>
              <a:t> </a:t>
            </a:r>
            <a:r>
              <a:rPr lang="en-US" dirty="0" err="1"/>
              <a:t>діяльності</a:t>
            </a:r>
            <a:r>
              <a:rPr lang="en-US" dirty="0"/>
              <a:t> </a:t>
            </a:r>
            <a:r>
              <a:rPr lang="en-US" dirty="0" err="1"/>
              <a:t>між</a:t>
            </a:r>
            <a:r>
              <a:rPr lang="en-US" dirty="0"/>
              <a:t> </a:t>
            </a:r>
            <a:r>
              <a:rPr lang="en-US" dirty="0" err="1"/>
              <a:t>інституційними</a:t>
            </a:r>
            <a:r>
              <a:rPr lang="en-US" dirty="0"/>
              <a:t> </a:t>
            </a:r>
            <a:r>
              <a:rPr lang="en-US" dirty="0" err="1"/>
              <a:t>організаціями</a:t>
            </a:r>
            <a:r>
              <a:rPr lang="en-US" dirty="0" smtClean="0"/>
              <a:t>;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цілеспрямоване</a:t>
            </a:r>
            <a:r>
              <a:rPr lang="en-US" dirty="0"/>
              <a:t> </a:t>
            </a:r>
            <a:r>
              <a:rPr lang="en-US" dirty="0" err="1"/>
              <a:t>використання</a:t>
            </a:r>
            <a:r>
              <a:rPr lang="en-US" dirty="0"/>
              <a:t> </a:t>
            </a:r>
            <a:r>
              <a:rPr lang="en-US" dirty="0" err="1"/>
              <a:t>організацією</a:t>
            </a:r>
            <a:r>
              <a:rPr lang="en-US" dirty="0"/>
              <a:t> з </a:t>
            </a:r>
            <a:r>
              <a:rPr lang="en-US" dirty="0" err="1"/>
              <a:t>метою</a:t>
            </a:r>
            <a:r>
              <a:rPr lang="en-US" dirty="0"/>
              <a:t> </a:t>
            </a:r>
            <a:r>
              <a:rPr lang="en-US" dirty="0" err="1"/>
              <a:t>виконання</a:t>
            </a:r>
            <a:r>
              <a:rPr lang="en-US" dirty="0"/>
              <a:t> </a:t>
            </a:r>
            <a:r>
              <a:rPr lang="en-US" dirty="0" err="1"/>
              <a:t>своєї</a:t>
            </a:r>
            <a:r>
              <a:rPr lang="en-US" dirty="0"/>
              <a:t> </a:t>
            </a:r>
            <a:r>
              <a:rPr lang="en-US" dirty="0" err="1"/>
              <a:t>місії</a:t>
            </a:r>
            <a:r>
              <a:rPr lang="en-US" dirty="0"/>
              <a:t>;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- </a:t>
            </a:r>
            <a:r>
              <a:rPr lang="en-US" dirty="0" err="1"/>
              <a:t>координація</a:t>
            </a:r>
            <a:r>
              <a:rPr lang="en-US" dirty="0"/>
              <a:t> </a:t>
            </a:r>
            <a:r>
              <a:rPr lang="en-US" dirty="0" err="1"/>
              <a:t>комунікацій</a:t>
            </a:r>
            <a:r>
              <a:rPr lang="en-US" dirty="0"/>
              <a:t> </a:t>
            </a:r>
            <a:r>
              <a:rPr lang="en-US" dirty="0" err="1"/>
              <a:t>між</a:t>
            </a:r>
            <a:r>
              <a:rPr lang="en-US" dirty="0"/>
              <a:t> </a:t>
            </a:r>
            <a:r>
              <a:rPr lang="en-US" dirty="0" err="1"/>
              <a:t>суб’єктами</a:t>
            </a:r>
            <a:r>
              <a:rPr lang="en-US" dirty="0"/>
              <a:t> </a:t>
            </a:r>
            <a:r>
              <a:rPr lang="en-US" dirty="0" err="1"/>
              <a:t>різних</a:t>
            </a:r>
            <a:r>
              <a:rPr lang="en-US" dirty="0"/>
              <a:t> </a:t>
            </a:r>
            <a:r>
              <a:rPr lang="en-US" dirty="0" err="1"/>
              <a:t>організацій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посилення</a:t>
            </a:r>
            <a:r>
              <a:rPr lang="en-US" dirty="0"/>
              <a:t> </a:t>
            </a:r>
            <a:r>
              <a:rPr lang="en-US" dirty="0" err="1"/>
              <a:t>стратегічного</a:t>
            </a:r>
            <a:r>
              <a:rPr lang="en-US" dirty="0"/>
              <a:t> </a:t>
            </a:r>
            <a:r>
              <a:rPr lang="en-US" dirty="0" err="1"/>
              <a:t>ефекту</a:t>
            </a:r>
            <a:r>
              <a:rPr lang="en-US" dirty="0"/>
              <a:t>;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en-US" dirty="0" smtClean="0"/>
              <a:t>- </a:t>
            </a:r>
            <a:r>
              <a:rPr lang="en-US" dirty="0" err="1"/>
              <a:t>покращення</a:t>
            </a:r>
            <a:r>
              <a:rPr lang="en-US" dirty="0"/>
              <a:t> </a:t>
            </a:r>
            <a:r>
              <a:rPr lang="en-US" dirty="0" err="1"/>
              <a:t>позицій</a:t>
            </a:r>
            <a:r>
              <a:rPr lang="en-US" dirty="0"/>
              <a:t> </a:t>
            </a:r>
            <a:r>
              <a:rPr lang="en-US" dirty="0" err="1"/>
              <a:t>головних</a:t>
            </a:r>
            <a:r>
              <a:rPr lang="en-US" dirty="0"/>
              <a:t> </a:t>
            </a:r>
            <a:r>
              <a:rPr lang="en-US" dirty="0" err="1"/>
              <a:t>акторів</a:t>
            </a:r>
            <a:r>
              <a:rPr lang="en-US" dirty="0"/>
              <a:t>; - </a:t>
            </a:r>
            <a:r>
              <a:rPr lang="en-US" dirty="0" err="1"/>
              <a:t>формування</a:t>
            </a:r>
            <a:r>
              <a:rPr lang="en-US" dirty="0"/>
              <a:t> </a:t>
            </a:r>
            <a:r>
              <a:rPr lang="en-US" dirty="0" err="1"/>
              <a:t>інформаційного</a:t>
            </a:r>
            <a:r>
              <a:rPr lang="en-US" dirty="0"/>
              <a:t> </a:t>
            </a:r>
            <a:r>
              <a:rPr lang="en-US" dirty="0" err="1"/>
              <a:t>середовища</a:t>
            </a:r>
            <a:r>
              <a:rPr lang="en-US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81465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1" y="660862"/>
            <a:ext cx="10729163" cy="1018309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2227811"/>
            <a:ext cx="10271963" cy="3766589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Найголовнішим </a:t>
            </a:r>
            <a:r>
              <a:rPr lang="uk-UA" dirty="0" smtClean="0"/>
              <a:t>завданням стратегічних комунікацій є </a:t>
            </a:r>
            <a:r>
              <a:rPr lang="uk-UA" dirty="0"/>
              <a:t>вплив на аудиторію, </a:t>
            </a:r>
            <a:r>
              <a:rPr lang="uk-UA" dirty="0" smtClean="0"/>
              <a:t>збільшення кількості </a:t>
            </a:r>
            <a:r>
              <a:rPr lang="uk-UA" dirty="0"/>
              <a:t>прихильників тієї чи іншої позиції. </a:t>
            </a:r>
            <a:r>
              <a:rPr lang="uk-UA" dirty="0" smtClean="0"/>
              <a:t>Залучення аудиторії </a:t>
            </a:r>
            <a:r>
              <a:rPr lang="uk-UA" dirty="0"/>
              <a:t>відбувається на різних рівнях завдяки </a:t>
            </a:r>
            <a:r>
              <a:rPr lang="uk-UA" dirty="0" smtClean="0"/>
              <a:t>спеціальним технологіям </a:t>
            </a:r>
            <a:r>
              <a:rPr lang="uk-UA" dirty="0"/>
              <a:t>та </a:t>
            </a:r>
            <a:r>
              <a:rPr lang="uk-UA" dirty="0" smtClean="0"/>
              <a:t>заходам. </a:t>
            </a:r>
            <a:r>
              <a:rPr lang="uk-UA" dirty="0"/>
              <a:t>У своїй праці «</a:t>
            </a:r>
            <a:r>
              <a:rPr lang="uk-UA" dirty="0" smtClean="0"/>
              <a:t>Комунікативні правила </a:t>
            </a:r>
            <a:r>
              <a:rPr lang="uk-UA" dirty="0"/>
              <a:t>підходу до організаційної культури» М. </a:t>
            </a:r>
            <a:r>
              <a:rPr lang="uk-UA" dirty="0" err="1" smtClean="0"/>
              <a:t>Шел</a:t>
            </a:r>
            <a:r>
              <a:rPr lang="uk-UA" dirty="0" smtClean="0"/>
              <a:t> наголошує </a:t>
            </a:r>
            <a:r>
              <a:rPr lang="uk-UA" dirty="0"/>
              <a:t>на тому, що група може являти собою цілісну </a:t>
            </a:r>
            <a:r>
              <a:rPr lang="uk-UA" dirty="0" smtClean="0"/>
              <a:t>та сильну </a:t>
            </a:r>
            <a:r>
              <a:rPr lang="uk-UA" dirty="0"/>
              <a:t>культуру тією мірою, в якій її представники </a:t>
            </a:r>
            <a:r>
              <a:rPr lang="uk-UA" dirty="0" smtClean="0"/>
              <a:t>поділяють свої </a:t>
            </a:r>
            <a:r>
              <a:rPr lang="uk-UA" dirty="0"/>
              <a:t>очікування, що базуються на отриманому досвіді </a:t>
            </a:r>
            <a:r>
              <a:rPr lang="uk-UA" dirty="0" smtClean="0"/>
              <a:t>та відповідають </a:t>
            </a:r>
            <a:r>
              <a:rPr lang="uk-UA" dirty="0"/>
              <a:t>системі загальних </a:t>
            </a:r>
            <a:r>
              <a:rPr lang="uk-UA" dirty="0" smtClean="0"/>
              <a:t>цінностей. 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68174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7403" y="685800"/>
            <a:ext cx="9695209" cy="1101436"/>
          </a:xfrm>
        </p:spPr>
        <p:txBody>
          <a:bodyPr/>
          <a:lstStyle/>
          <a:p>
            <a:pPr algn="ctr"/>
            <a:r>
              <a:rPr lang="uk-UA" dirty="0" smtClean="0"/>
              <a:t>Форми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997527"/>
            <a:ext cx="9681759" cy="4996873"/>
          </a:xfrm>
        </p:spPr>
        <p:txBody>
          <a:bodyPr/>
          <a:lstStyle/>
          <a:p>
            <a:r>
              <a:rPr lang="uk-UA" dirty="0"/>
              <a:t>Стратегічна комунікація здійснюється у трьох основних формах</a:t>
            </a:r>
            <a:r>
              <a:rPr lang="uk-UA" dirty="0" smtClean="0"/>
              <a:t>:</a:t>
            </a:r>
          </a:p>
          <a:p>
            <a:pPr marL="342900" indent="-342900">
              <a:buFontTx/>
              <a:buChar char="-"/>
            </a:pPr>
            <a:r>
              <a:rPr lang="uk-UA" dirty="0" smtClean="0"/>
              <a:t>зв’язки </a:t>
            </a:r>
            <a:r>
              <a:rPr lang="uk-UA" dirty="0"/>
              <a:t>з громадськістю</a:t>
            </a:r>
            <a:r>
              <a:rPr lang="uk-UA" dirty="0" smtClean="0"/>
              <a:t>,</a:t>
            </a:r>
          </a:p>
          <a:p>
            <a:pPr marL="342900" indent="-342900">
              <a:buFontTx/>
              <a:buChar char="-"/>
            </a:pPr>
            <a:r>
              <a:rPr lang="uk-UA" dirty="0" smtClean="0"/>
              <a:t>публічна </a:t>
            </a:r>
            <a:r>
              <a:rPr lang="uk-UA" dirty="0"/>
              <a:t>дипломатія, </a:t>
            </a:r>
            <a:endParaRPr lang="uk-UA" dirty="0" smtClean="0"/>
          </a:p>
          <a:p>
            <a:pPr marL="342900" indent="-342900">
              <a:buFontTx/>
              <a:buChar char="-"/>
            </a:pPr>
            <a:r>
              <a:rPr lang="uk-UA" dirty="0" smtClean="0"/>
              <a:t>інформаційні </a:t>
            </a:r>
            <a:r>
              <a:rPr lang="uk-UA" dirty="0"/>
              <a:t>операції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При </a:t>
            </a:r>
            <a:r>
              <a:rPr lang="uk-UA" dirty="0"/>
              <a:t>цьому всі складові повинні діяти синхронно, але при цьому мають свої особливості. </a:t>
            </a:r>
          </a:p>
        </p:txBody>
      </p:sp>
    </p:spTree>
    <p:extLst>
      <p:ext uri="{BB962C8B-B14F-4D97-AF65-F5344CB8AC3E}">
        <p14:creationId xmlns:p14="http://schemas.microsoft.com/office/powerpoint/2010/main" val="163158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3657" y="685800"/>
            <a:ext cx="9528955" cy="1226127"/>
          </a:xfrm>
        </p:spPr>
        <p:txBody>
          <a:bodyPr/>
          <a:lstStyle/>
          <a:p>
            <a:pPr algn="ctr"/>
            <a:r>
              <a:rPr lang="en-US" dirty="0" err="1"/>
              <a:t>зв’язки</a:t>
            </a:r>
            <a:r>
              <a:rPr lang="en-US" dirty="0"/>
              <a:t> з </a:t>
            </a:r>
            <a:r>
              <a:rPr lang="en-US" dirty="0" err="1"/>
              <a:t>громадськістю</a:t>
            </a:r>
            <a:r>
              <a:rPr lang="en-US" dirty="0"/>
              <a:t>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911927"/>
            <a:ext cx="10205461" cy="4082473"/>
          </a:xfrm>
        </p:spPr>
        <p:txBody>
          <a:bodyPr>
            <a:normAutofit/>
          </a:bodyPr>
          <a:lstStyle/>
          <a:p>
            <a:r>
              <a:rPr lang="en-US" dirty="0" err="1" smtClean="0"/>
              <a:t>орієнтовані</a:t>
            </a:r>
            <a:r>
              <a:rPr lang="en-US" dirty="0"/>
              <a:t>, </a:t>
            </a:r>
            <a:r>
              <a:rPr lang="en-US" dirty="0" err="1"/>
              <a:t>перш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все</a:t>
            </a:r>
            <a:r>
              <a:rPr lang="en-US" dirty="0"/>
              <a:t>,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інформування</a:t>
            </a:r>
            <a:r>
              <a:rPr lang="en-US" dirty="0"/>
              <a:t> </a:t>
            </a:r>
            <a:r>
              <a:rPr lang="en-US" dirty="0" err="1"/>
              <a:t>зовнішнього</a:t>
            </a:r>
            <a:r>
              <a:rPr lang="en-US" dirty="0"/>
              <a:t> </a:t>
            </a:r>
            <a:r>
              <a:rPr lang="en-US" dirty="0" err="1"/>
              <a:t>реципієнта</a:t>
            </a:r>
            <a:r>
              <a:rPr lang="en-US" dirty="0"/>
              <a:t> і </a:t>
            </a:r>
            <a:r>
              <a:rPr lang="en-US" dirty="0" err="1"/>
              <a:t>повинні</a:t>
            </a:r>
            <a:r>
              <a:rPr lang="en-US" dirty="0"/>
              <a:t> в </a:t>
            </a:r>
            <a:r>
              <a:rPr lang="en-US" dirty="0" err="1"/>
              <a:t>значній</a:t>
            </a:r>
            <a:r>
              <a:rPr lang="en-US" dirty="0"/>
              <a:t> </a:t>
            </a:r>
            <a:r>
              <a:rPr lang="en-US" dirty="0" err="1"/>
              <a:t>мірі</a:t>
            </a:r>
            <a:r>
              <a:rPr lang="en-US" dirty="0"/>
              <a:t> </a:t>
            </a:r>
            <a:r>
              <a:rPr lang="en-US" dirty="0" err="1"/>
              <a:t>відповідати</a:t>
            </a:r>
            <a:r>
              <a:rPr lang="en-US" dirty="0"/>
              <a:t> </a:t>
            </a:r>
            <a:r>
              <a:rPr lang="en-US" dirty="0" err="1"/>
              <a:t>його</a:t>
            </a:r>
            <a:r>
              <a:rPr lang="en-US" dirty="0"/>
              <a:t> </a:t>
            </a:r>
            <a:r>
              <a:rPr lang="en-US" dirty="0" err="1"/>
              <a:t>базовим</a:t>
            </a:r>
            <a:r>
              <a:rPr lang="en-US" dirty="0"/>
              <a:t> </a:t>
            </a:r>
            <a:r>
              <a:rPr lang="en-US" dirty="0" err="1"/>
              <a:t>світоглядним</a:t>
            </a:r>
            <a:r>
              <a:rPr lang="en-US" dirty="0"/>
              <a:t> </a:t>
            </a:r>
            <a:r>
              <a:rPr lang="en-US" dirty="0" err="1"/>
              <a:t>установкам</a:t>
            </a:r>
            <a:r>
              <a:rPr lang="en-US" dirty="0"/>
              <a:t>, </a:t>
            </a:r>
            <a:r>
              <a:rPr lang="en-US" dirty="0" err="1"/>
              <a:t>іншими</a:t>
            </a:r>
            <a:r>
              <a:rPr lang="en-US" dirty="0"/>
              <a:t> </a:t>
            </a:r>
            <a:r>
              <a:rPr lang="en-US" dirty="0" err="1"/>
              <a:t>словами</a:t>
            </a:r>
            <a:r>
              <a:rPr lang="en-US" dirty="0"/>
              <a:t>, </a:t>
            </a:r>
            <a:r>
              <a:rPr lang="en-US" dirty="0" err="1"/>
              <a:t>говорити</a:t>
            </a:r>
            <a:r>
              <a:rPr lang="en-US" dirty="0"/>
              <a:t> з </a:t>
            </a:r>
            <a:r>
              <a:rPr lang="en-US" dirty="0" err="1"/>
              <a:t>ним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одній</a:t>
            </a:r>
            <a:r>
              <a:rPr lang="en-US" dirty="0"/>
              <a:t> </a:t>
            </a:r>
            <a:r>
              <a:rPr lang="en-US" dirty="0" err="1"/>
              <a:t>мові</a:t>
            </a:r>
            <a:r>
              <a:rPr lang="en-US" dirty="0"/>
              <a:t> </a:t>
            </a:r>
            <a:r>
              <a:rPr lang="en-US" dirty="0" err="1"/>
              <a:t>понять</a:t>
            </a:r>
            <a:r>
              <a:rPr lang="en-US" dirty="0"/>
              <a:t> і </a:t>
            </a:r>
            <a:r>
              <a:rPr lang="en-US" dirty="0" err="1"/>
              <a:t>символів</a:t>
            </a:r>
            <a:r>
              <a:rPr lang="en-US" dirty="0"/>
              <a:t>. </a:t>
            </a:r>
            <a:r>
              <a:rPr lang="en-US" dirty="0" err="1"/>
              <a:t>Істотним</a:t>
            </a:r>
            <a:r>
              <a:rPr lang="en-US" dirty="0"/>
              <a:t> </a:t>
            </a:r>
            <a:r>
              <a:rPr lang="en-US" dirty="0" err="1"/>
              <a:t>доповненням</a:t>
            </a:r>
            <a:r>
              <a:rPr lang="en-US" dirty="0"/>
              <a:t> </a:t>
            </a:r>
            <a:r>
              <a:rPr lang="en-US" dirty="0" err="1"/>
              <a:t>зв’язків</a:t>
            </a:r>
            <a:r>
              <a:rPr lang="en-US" dirty="0"/>
              <a:t> з </a:t>
            </a:r>
            <a:r>
              <a:rPr lang="en-US" dirty="0" err="1"/>
              <a:t>громадськістю</a:t>
            </a:r>
            <a:r>
              <a:rPr lang="en-US" dirty="0"/>
              <a:t> </a:t>
            </a:r>
            <a:r>
              <a:rPr lang="en-US" dirty="0" err="1"/>
              <a:t>повинна</a:t>
            </a:r>
            <a:r>
              <a:rPr lang="en-US" dirty="0"/>
              <a:t> </a:t>
            </a:r>
            <a:r>
              <a:rPr lang="en-US" dirty="0" err="1"/>
              <a:t>стати</a:t>
            </a:r>
            <a:r>
              <a:rPr lang="en-US" dirty="0"/>
              <a:t> </a:t>
            </a:r>
            <a:r>
              <a:rPr lang="en-US" dirty="0" err="1"/>
              <a:t>публічна</a:t>
            </a:r>
            <a:r>
              <a:rPr lang="en-US" dirty="0"/>
              <a:t> </a:t>
            </a:r>
            <a:r>
              <a:rPr lang="en-US" dirty="0" err="1"/>
              <a:t>дипломатія</a:t>
            </a:r>
            <a:r>
              <a:rPr lang="en-US" dirty="0"/>
              <a:t>, </a:t>
            </a:r>
            <a:r>
              <a:rPr lang="en-US" dirty="0" err="1"/>
              <a:t>що</a:t>
            </a:r>
            <a:r>
              <a:rPr lang="en-US" dirty="0"/>
              <a:t> </a:t>
            </a:r>
            <a:r>
              <a:rPr lang="en-US" dirty="0" err="1"/>
              <a:t>включає</a:t>
            </a:r>
            <a:r>
              <a:rPr lang="en-US" dirty="0"/>
              <a:t> «</a:t>
            </a:r>
            <a:r>
              <a:rPr lang="en-US" dirty="0" err="1"/>
              <a:t>зусилля</a:t>
            </a:r>
            <a:r>
              <a:rPr lang="en-US" dirty="0"/>
              <a:t> </a:t>
            </a:r>
            <a:r>
              <a:rPr lang="en-US" dirty="0" err="1"/>
              <a:t>по</a:t>
            </a:r>
            <a:r>
              <a:rPr lang="en-US" dirty="0"/>
              <a:t> </a:t>
            </a:r>
            <a:r>
              <a:rPr lang="en-US" dirty="0" err="1"/>
              <a:t>прямій</a:t>
            </a:r>
            <a:r>
              <a:rPr lang="en-US" dirty="0"/>
              <a:t> </a:t>
            </a:r>
            <a:r>
              <a:rPr lang="en-US" dirty="0" err="1"/>
              <a:t>взаємодії</a:t>
            </a:r>
            <a:r>
              <a:rPr lang="en-US" dirty="0"/>
              <a:t> з </a:t>
            </a:r>
            <a:r>
              <a:rPr lang="en-US" dirty="0" err="1"/>
              <a:t>громадянами</a:t>
            </a:r>
            <a:r>
              <a:rPr lang="en-US" dirty="0"/>
              <a:t>, </a:t>
            </a:r>
            <a:r>
              <a:rPr lang="en-US" dirty="0" err="1"/>
              <a:t>громадськими</a:t>
            </a:r>
            <a:r>
              <a:rPr lang="en-US" dirty="0"/>
              <a:t> </a:t>
            </a:r>
            <a:r>
              <a:rPr lang="en-US" dirty="0" err="1"/>
              <a:t>діячами</a:t>
            </a:r>
            <a:r>
              <a:rPr lang="en-US" dirty="0"/>
              <a:t>, </a:t>
            </a:r>
            <a:r>
              <a:rPr lang="en-US" dirty="0" err="1"/>
              <a:t>журналістами</a:t>
            </a:r>
            <a:r>
              <a:rPr lang="en-US" dirty="0"/>
              <a:t> і </a:t>
            </a:r>
            <a:r>
              <a:rPr lang="en-US" dirty="0" err="1"/>
              <a:t>іншими</a:t>
            </a:r>
            <a:r>
              <a:rPr lang="en-US" dirty="0"/>
              <a:t> </a:t>
            </a:r>
            <a:r>
              <a:rPr lang="en-US" dirty="0" err="1"/>
              <a:t>лідерами</a:t>
            </a:r>
            <a:r>
              <a:rPr lang="en-US" dirty="0"/>
              <a:t> </a:t>
            </a:r>
            <a:r>
              <a:rPr lang="en-US" dirty="0" err="1"/>
              <a:t>громадської</a:t>
            </a:r>
            <a:r>
              <a:rPr lang="en-US" dirty="0"/>
              <a:t> </a:t>
            </a:r>
            <a:r>
              <a:rPr lang="en-US" dirty="0" err="1"/>
              <a:t>думки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межами</a:t>
            </a:r>
            <a:r>
              <a:rPr lang="en-US" dirty="0"/>
              <a:t> </a:t>
            </a:r>
            <a:r>
              <a:rPr lang="en-US" dirty="0" err="1"/>
              <a:t>країни</a:t>
            </a:r>
            <a:r>
              <a:rPr lang="en-US" dirty="0"/>
              <a:t>».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069900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3657" y="685800"/>
            <a:ext cx="9528955" cy="860367"/>
          </a:xfrm>
        </p:spPr>
        <p:txBody>
          <a:bodyPr/>
          <a:lstStyle/>
          <a:p>
            <a:pPr algn="ctr"/>
            <a:r>
              <a:rPr lang="en-US" dirty="0" err="1"/>
              <a:t>Публічна</a:t>
            </a:r>
            <a:r>
              <a:rPr lang="en-US" dirty="0"/>
              <a:t> </a:t>
            </a:r>
            <a:r>
              <a:rPr lang="en-US" dirty="0" err="1"/>
              <a:t>дипломатія</a:t>
            </a:r>
            <a:r>
              <a:rPr lang="en-US" dirty="0"/>
              <a:t>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463040"/>
            <a:ext cx="9798137" cy="4531360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доповнює</a:t>
            </a:r>
            <a:r>
              <a:rPr lang="en-US" dirty="0" smtClean="0"/>
              <a:t> </a:t>
            </a:r>
            <a:r>
              <a:rPr lang="en-US" dirty="0" err="1"/>
              <a:t>традиційну</a:t>
            </a:r>
            <a:r>
              <a:rPr lang="en-US" dirty="0"/>
              <a:t> </a:t>
            </a:r>
            <a:r>
              <a:rPr lang="en-US" dirty="0" err="1"/>
              <a:t>міждержавну</a:t>
            </a:r>
            <a:r>
              <a:rPr lang="en-US" dirty="0"/>
              <a:t> </a:t>
            </a:r>
            <a:r>
              <a:rPr lang="en-US" dirty="0" err="1"/>
              <a:t>дипломатію</a:t>
            </a:r>
            <a:r>
              <a:rPr lang="en-US" dirty="0"/>
              <a:t>, в </a:t>
            </a:r>
            <a:r>
              <a:rPr lang="en-US" dirty="0" err="1"/>
              <a:t>якій</a:t>
            </a:r>
            <a:r>
              <a:rPr lang="en-US" dirty="0"/>
              <a:t> </a:t>
            </a:r>
            <a:r>
              <a:rPr lang="en-US" dirty="0" err="1"/>
              <a:t>переважає</a:t>
            </a:r>
            <a:r>
              <a:rPr lang="en-US" dirty="0"/>
              <a:t> </a:t>
            </a:r>
            <a:r>
              <a:rPr lang="en-US" dirty="0" err="1"/>
              <a:t>офіційна</a:t>
            </a:r>
            <a:r>
              <a:rPr lang="en-US" dirty="0"/>
              <a:t> </a:t>
            </a:r>
            <a:r>
              <a:rPr lang="en-US" dirty="0" err="1"/>
              <a:t>взаємодія</a:t>
            </a:r>
            <a:r>
              <a:rPr lang="en-US" dirty="0"/>
              <a:t> </a:t>
            </a:r>
            <a:r>
              <a:rPr lang="en-US" dirty="0" err="1"/>
              <a:t>професійних</a:t>
            </a:r>
            <a:r>
              <a:rPr lang="en-US" dirty="0"/>
              <a:t> </a:t>
            </a:r>
            <a:r>
              <a:rPr lang="en-US" dirty="0" err="1"/>
              <a:t>дипломатів</a:t>
            </a:r>
            <a:r>
              <a:rPr lang="en-US" dirty="0"/>
              <a:t>. </a:t>
            </a:r>
            <a:r>
              <a:rPr lang="en-US" dirty="0" err="1"/>
              <a:t>Неформальний</a:t>
            </a:r>
            <a:r>
              <a:rPr lang="en-US" dirty="0"/>
              <a:t> </a:t>
            </a:r>
            <a:r>
              <a:rPr lang="en-US" dirty="0" err="1"/>
              <a:t>характер</a:t>
            </a:r>
            <a:r>
              <a:rPr lang="en-US" dirty="0"/>
              <a:t> </a:t>
            </a:r>
            <a:r>
              <a:rPr lang="en-US" dirty="0" err="1"/>
              <a:t>публічної</a:t>
            </a:r>
            <a:r>
              <a:rPr lang="en-US" dirty="0"/>
              <a:t> </a:t>
            </a:r>
            <a:r>
              <a:rPr lang="en-US" dirty="0" err="1"/>
              <a:t>дипломатії</a:t>
            </a:r>
            <a:r>
              <a:rPr lang="en-US" dirty="0"/>
              <a:t> </a:t>
            </a:r>
            <a:r>
              <a:rPr lang="en-US" dirty="0" err="1"/>
              <a:t>значно</a:t>
            </a:r>
            <a:r>
              <a:rPr lang="en-US" dirty="0"/>
              <a:t> </a:t>
            </a:r>
            <a:r>
              <a:rPr lang="en-US" dirty="0" err="1"/>
              <a:t>спрощує</a:t>
            </a:r>
            <a:r>
              <a:rPr lang="en-US" dirty="0"/>
              <a:t> </a:t>
            </a:r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взаємодії</a:t>
            </a:r>
            <a:r>
              <a:rPr lang="en-US" dirty="0"/>
              <a:t> з </a:t>
            </a:r>
            <a:r>
              <a:rPr lang="en-US" dirty="0" err="1"/>
              <a:t>громадянами</a:t>
            </a:r>
            <a:r>
              <a:rPr lang="en-US" dirty="0"/>
              <a:t> </a:t>
            </a:r>
            <a:r>
              <a:rPr lang="en-US" dirty="0" err="1"/>
              <a:t>іншої</a:t>
            </a:r>
            <a:r>
              <a:rPr lang="en-US" dirty="0"/>
              <a:t> </a:t>
            </a:r>
            <a:r>
              <a:rPr lang="en-US" dirty="0" err="1"/>
              <a:t>держави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формує</a:t>
            </a:r>
            <a:r>
              <a:rPr lang="en-US" dirty="0"/>
              <a:t> </a:t>
            </a:r>
            <a:r>
              <a:rPr lang="en-US" dirty="0" err="1"/>
              <a:t>позитивне</a:t>
            </a:r>
            <a:r>
              <a:rPr lang="en-US" dirty="0"/>
              <a:t> </a:t>
            </a:r>
            <a:r>
              <a:rPr lang="en-US" dirty="0" err="1"/>
              <a:t>відношення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політики</a:t>
            </a:r>
            <a:r>
              <a:rPr lang="en-US" dirty="0"/>
              <a:t> і </a:t>
            </a:r>
            <a:r>
              <a:rPr lang="en-US" dirty="0" err="1"/>
              <a:t>національних</a:t>
            </a:r>
            <a:r>
              <a:rPr lang="en-US" dirty="0"/>
              <a:t> </a:t>
            </a:r>
            <a:r>
              <a:rPr lang="en-US" dirty="0" err="1"/>
              <a:t>інтересів</a:t>
            </a:r>
            <a:r>
              <a:rPr lang="en-US" dirty="0"/>
              <a:t> </a:t>
            </a:r>
            <a:r>
              <a:rPr lang="en-US" dirty="0" err="1"/>
              <a:t>країни</a:t>
            </a:r>
            <a:r>
              <a:rPr lang="en-US" dirty="0"/>
              <a:t>, </a:t>
            </a:r>
            <a:r>
              <a:rPr lang="en-US" dirty="0" err="1"/>
              <a:t>спонукає</a:t>
            </a:r>
            <a:r>
              <a:rPr lang="en-US" dirty="0"/>
              <a:t> </a:t>
            </a:r>
            <a:r>
              <a:rPr lang="en-US" dirty="0" err="1"/>
              <a:t>до</a:t>
            </a:r>
            <a:r>
              <a:rPr lang="en-US" dirty="0"/>
              <a:t> </a:t>
            </a:r>
            <a:r>
              <a:rPr lang="en-US" dirty="0" err="1"/>
              <a:t>дій</a:t>
            </a:r>
            <a:r>
              <a:rPr lang="en-US" dirty="0"/>
              <a:t> в </a:t>
            </a:r>
            <a:r>
              <a:rPr lang="en-US" dirty="0" err="1"/>
              <a:t>їх</a:t>
            </a:r>
            <a:r>
              <a:rPr lang="en-US" dirty="0"/>
              <a:t> </a:t>
            </a:r>
            <a:r>
              <a:rPr lang="en-US" dirty="0" err="1"/>
              <a:t>підтримку</a:t>
            </a:r>
            <a:r>
              <a:rPr lang="en-US" dirty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360314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інформаційні операції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2419004"/>
            <a:ext cx="9099868" cy="3575396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під</a:t>
            </a:r>
            <a:r>
              <a:rPr lang="en-US" dirty="0" smtClean="0"/>
              <a:t> </a:t>
            </a:r>
            <a:r>
              <a:rPr lang="ru-RU" dirty="0" smtClean="0"/>
              <a:t>н</a:t>
            </a:r>
            <a:r>
              <a:rPr lang="en-US" dirty="0" err="1" smtClean="0"/>
              <a:t>ими</a:t>
            </a:r>
            <a:r>
              <a:rPr lang="en-US" dirty="0" smtClean="0"/>
              <a:t> </a:t>
            </a:r>
            <a:r>
              <a:rPr lang="en-US" dirty="0" err="1"/>
              <a:t>розуміють</a:t>
            </a:r>
            <a:r>
              <a:rPr lang="en-US" dirty="0"/>
              <a:t> «</a:t>
            </a:r>
            <a:r>
              <a:rPr lang="en-US" dirty="0" err="1"/>
              <a:t>інтегроване</a:t>
            </a:r>
            <a:r>
              <a:rPr lang="en-US" dirty="0"/>
              <a:t> </a:t>
            </a:r>
            <a:r>
              <a:rPr lang="en-US" dirty="0" err="1"/>
              <a:t>використання</a:t>
            </a:r>
            <a:r>
              <a:rPr lang="en-US" dirty="0"/>
              <a:t> </a:t>
            </a:r>
            <a:r>
              <a:rPr lang="en-US" dirty="0" err="1"/>
              <a:t>радіоелектронної</a:t>
            </a:r>
            <a:r>
              <a:rPr lang="en-US" dirty="0"/>
              <a:t> </a:t>
            </a:r>
            <a:r>
              <a:rPr lang="en-US" dirty="0" err="1"/>
              <a:t>війни</a:t>
            </a:r>
            <a:r>
              <a:rPr lang="en-US" dirty="0"/>
              <a:t>, </a:t>
            </a:r>
            <a:r>
              <a:rPr lang="en-US" dirty="0" err="1"/>
              <a:t>комп’ютерних</a:t>
            </a:r>
            <a:r>
              <a:rPr lang="en-US" dirty="0"/>
              <a:t> </a:t>
            </a:r>
            <a:r>
              <a:rPr lang="en-US" dirty="0" err="1"/>
              <a:t>мережевих</a:t>
            </a:r>
            <a:r>
              <a:rPr lang="en-US" dirty="0"/>
              <a:t> </a:t>
            </a:r>
            <a:r>
              <a:rPr lang="en-US" dirty="0" err="1"/>
              <a:t>операцій</a:t>
            </a:r>
            <a:r>
              <a:rPr lang="en-US" dirty="0"/>
              <a:t>, </a:t>
            </a:r>
            <a:r>
              <a:rPr lang="en-US" dirty="0" err="1"/>
              <a:t>психологічних</a:t>
            </a:r>
            <a:r>
              <a:rPr lang="en-US" dirty="0"/>
              <a:t> </a:t>
            </a:r>
            <a:r>
              <a:rPr lang="en-US" dirty="0" err="1"/>
              <a:t>операцій</a:t>
            </a:r>
            <a:r>
              <a:rPr lang="en-US" dirty="0"/>
              <a:t>, </a:t>
            </a:r>
            <a:r>
              <a:rPr lang="en-US" dirty="0" err="1"/>
              <a:t>маніпулювання</a:t>
            </a:r>
            <a:r>
              <a:rPr lang="en-US" dirty="0"/>
              <a:t> у </a:t>
            </a:r>
            <a:r>
              <a:rPr lang="en-US" dirty="0" err="1"/>
              <a:t>військових</a:t>
            </a:r>
            <a:r>
              <a:rPr lang="en-US" dirty="0"/>
              <a:t> </a:t>
            </a:r>
            <a:r>
              <a:rPr lang="en-US" dirty="0" err="1"/>
              <a:t>цілях</a:t>
            </a:r>
            <a:r>
              <a:rPr lang="en-US" dirty="0"/>
              <a:t> і </a:t>
            </a:r>
            <a:r>
              <a:rPr lang="en-US" dirty="0" err="1"/>
              <a:t>оперативної</a:t>
            </a:r>
            <a:r>
              <a:rPr lang="en-US" dirty="0"/>
              <a:t> </a:t>
            </a:r>
            <a:r>
              <a:rPr lang="en-US" dirty="0" err="1"/>
              <a:t>безпеки</a:t>
            </a:r>
            <a:r>
              <a:rPr lang="en-US" dirty="0"/>
              <a:t>, </a:t>
            </a:r>
            <a:r>
              <a:rPr lang="en-US" dirty="0" err="1"/>
              <a:t>включаючи</a:t>
            </a:r>
            <a:r>
              <a:rPr lang="en-US" dirty="0"/>
              <a:t> </a:t>
            </a:r>
            <a:r>
              <a:rPr lang="en-US" dirty="0" err="1"/>
              <a:t>їх</a:t>
            </a:r>
            <a:r>
              <a:rPr lang="en-US" dirty="0"/>
              <a:t> </a:t>
            </a:r>
            <a:r>
              <a:rPr lang="en-US" dirty="0" err="1"/>
              <a:t>супутні</a:t>
            </a:r>
            <a:r>
              <a:rPr lang="en-US" dirty="0"/>
              <a:t> і </a:t>
            </a:r>
            <a:r>
              <a:rPr lang="en-US" dirty="0" err="1"/>
              <a:t>прикладні</a:t>
            </a:r>
            <a:r>
              <a:rPr lang="en-US" dirty="0"/>
              <a:t> </a:t>
            </a:r>
            <a:r>
              <a:rPr lang="en-US" dirty="0" err="1"/>
              <a:t>аспекти</a:t>
            </a:r>
            <a:r>
              <a:rPr lang="en-US" dirty="0"/>
              <a:t>, з </a:t>
            </a:r>
            <a:r>
              <a:rPr lang="en-US" dirty="0" err="1"/>
              <a:t>метою</a:t>
            </a:r>
            <a:r>
              <a:rPr lang="en-US" dirty="0"/>
              <a:t> </a:t>
            </a:r>
            <a:r>
              <a:rPr lang="en-US" dirty="0" err="1"/>
              <a:t>вплинути</a:t>
            </a:r>
            <a:r>
              <a:rPr lang="en-US" dirty="0"/>
              <a:t>, </a:t>
            </a:r>
            <a:r>
              <a:rPr lang="en-US" dirty="0" err="1"/>
              <a:t>зруйнувати</a:t>
            </a:r>
            <a:r>
              <a:rPr lang="en-US" dirty="0"/>
              <a:t>, </a:t>
            </a:r>
            <a:r>
              <a:rPr lang="en-US" dirty="0" err="1"/>
              <a:t>зіпсувати</a:t>
            </a:r>
            <a:r>
              <a:rPr lang="en-US" dirty="0"/>
              <a:t> </a:t>
            </a:r>
            <a:r>
              <a:rPr lang="en-US" dirty="0" err="1"/>
              <a:t>або</a:t>
            </a:r>
            <a:r>
              <a:rPr lang="en-US" dirty="0"/>
              <a:t> </a:t>
            </a:r>
            <a:r>
              <a:rPr lang="en-US" dirty="0" err="1"/>
              <a:t>перехопити</a:t>
            </a:r>
            <a:r>
              <a:rPr lang="en-US" dirty="0"/>
              <a:t> </a:t>
            </a:r>
            <a:r>
              <a:rPr lang="en-US" dirty="0" err="1"/>
              <a:t>процес</a:t>
            </a:r>
            <a:r>
              <a:rPr lang="en-US" dirty="0"/>
              <a:t> </a:t>
            </a:r>
            <a:r>
              <a:rPr lang="en-US" dirty="0" err="1"/>
              <a:t>людського</a:t>
            </a:r>
            <a:r>
              <a:rPr lang="en-US" dirty="0"/>
              <a:t> </a:t>
            </a:r>
            <a:r>
              <a:rPr lang="en-US" dirty="0" err="1"/>
              <a:t>або</a:t>
            </a:r>
            <a:r>
              <a:rPr lang="en-US" dirty="0"/>
              <a:t> </a:t>
            </a:r>
            <a:r>
              <a:rPr lang="en-US" dirty="0" err="1"/>
              <a:t>автоматизованого</a:t>
            </a:r>
            <a:r>
              <a:rPr lang="en-US" dirty="0"/>
              <a:t> </a:t>
            </a:r>
            <a:r>
              <a:rPr lang="en-US" dirty="0" err="1"/>
              <a:t>ухвалення</a:t>
            </a:r>
            <a:r>
              <a:rPr lang="en-US" dirty="0"/>
              <a:t> </a:t>
            </a:r>
            <a:r>
              <a:rPr lang="en-US" dirty="0" err="1"/>
              <a:t>рішення</a:t>
            </a:r>
            <a:r>
              <a:rPr lang="en-US" dirty="0"/>
              <a:t> </a:t>
            </a:r>
            <a:r>
              <a:rPr lang="en-US" dirty="0" err="1"/>
              <a:t>противником</a:t>
            </a:r>
            <a:r>
              <a:rPr lang="en-US" dirty="0"/>
              <a:t>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23090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1111547" cy="951807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571105"/>
            <a:ext cx="9781512" cy="442329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/>
              <a:t>Стратегічна комунікація покликана забезпечити політику держави за межами національних кордонів. Основним об’єктом дії є певна цільова аудиторія – політична (економічна, наукова, культурна тощо) еліта тієї держави, відносно якої робляться відповідні дії. </a:t>
            </a:r>
            <a:endParaRPr lang="uk-UA" dirty="0" smtClean="0"/>
          </a:p>
          <a:p>
            <a:pPr algn="just"/>
            <a:r>
              <a:rPr lang="uk-UA" dirty="0" smtClean="0"/>
              <a:t>Стратегічні </a:t>
            </a:r>
            <a:r>
              <a:rPr lang="uk-UA" dirty="0"/>
              <a:t>комунікації, це – суспільні відносини, що складаються у процесі взаємодії та координації діяльності системи органів державної влади, Збройних Сил України, інших утворених відповідно до законів України військових формувань, правоохоронних та розвідувальних органів, державних органів спеціального призначення з правоохоронними функціями, сил цивільного захисту, оборонно-промислового комплексу України, діяльність яких перебуває під демократичним цивільним контролем і відповідно до Конституції та законів України за функціональним призначенням спрямованих на захист національних інтересів України від загроз, а також громадян та громадських об’єднань, які добровільно беруть участь у забезпеченні національної безпеки України, з урахуванням досвіду держав-членів НАТО. Як результат, можна стверджувати, що стратегічні комунікації – це процес, який лежить в основі забезпечення національної безпеки України та до здійснення якого залучені не лише суб’єкти стратегічних комунікацій, а й суб’єкти з інших сфер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67037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2111433"/>
            <a:ext cx="9399126" cy="3882967"/>
          </a:xfrm>
        </p:spPr>
        <p:txBody>
          <a:bodyPr>
            <a:normAutofit/>
          </a:bodyPr>
          <a:lstStyle/>
          <a:p>
            <a:r>
              <a:rPr lang="uk-UA" dirty="0"/>
              <a:t>Серед американських військових сьогодні спостерігається уточнення термінології сфери стратегічних комунікацій. Зокрема, в контексті збройного протиборства введені в обіг та активно використовуються такі терміни як «інформаційний простір» (</a:t>
            </a:r>
            <a:r>
              <a:rPr lang="en-US" dirty="0"/>
              <a:t>Information Environment), «</a:t>
            </a:r>
            <a:r>
              <a:rPr lang="uk-UA" dirty="0"/>
              <a:t>командирська комунікаційна синхронізація» (</a:t>
            </a:r>
            <a:r>
              <a:rPr lang="en-US" dirty="0"/>
              <a:t>Commander’s Communication Synchronization), «</a:t>
            </a:r>
            <a:r>
              <a:rPr lang="uk-UA" dirty="0"/>
              <a:t>військові комунікаційні спроможності та дії» (</a:t>
            </a:r>
            <a:r>
              <a:rPr lang="en-US" dirty="0"/>
              <a:t>Military Communication Capabilities and Activities), «</a:t>
            </a:r>
            <a:r>
              <a:rPr lang="uk-UA" dirty="0"/>
              <a:t>інформаційні спроможності» (</a:t>
            </a:r>
            <a:r>
              <a:rPr lang="en-US" dirty="0"/>
              <a:t>Information-related capabilities)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90002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488092" cy="1309255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2136371"/>
            <a:ext cx="8833861" cy="3858029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Для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існує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причин активно </a:t>
            </a:r>
            <a:r>
              <a:rPr lang="ru-RU" dirty="0" err="1"/>
              <a:t>просувати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інтереси</a:t>
            </a:r>
            <a:r>
              <a:rPr lang="ru-RU" dirty="0"/>
              <a:t> за кордоном, бути </a:t>
            </a:r>
            <a:r>
              <a:rPr lang="ru-RU" dirty="0" err="1"/>
              <a:t>присутніми</a:t>
            </a:r>
            <a:r>
              <a:rPr lang="ru-RU" dirty="0"/>
              <a:t> в </a:t>
            </a:r>
            <a:r>
              <a:rPr lang="ru-RU" dirty="0" err="1"/>
              <a:t>світовому</a:t>
            </a:r>
            <a:r>
              <a:rPr lang="ru-RU" dirty="0"/>
              <a:t> </a:t>
            </a:r>
            <a:r>
              <a:rPr lang="ru-RU" dirty="0" err="1"/>
              <a:t>інформаційному</a:t>
            </a:r>
            <a:r>
              <a:rPr lang="ru-RU" dirty="0"/>
              <a:t> </a:t>
            </a:r>
            <a:r>
              <a:rPr lang="ru-RU" dirty="0" err="1"/>
              <a:t>просторі</a:t>
            </a:r>
            <a:r>
              <a:rPr lang="ru-RU" dirty="0"/>
              <a:t>, </a:t>
            </a:r>
            <a:r>
              <a:rPr lang="ru-RU" dirty="0" err="1"/>
              <a:t>захищати</a:t>
            </a:r>
            <a:r>
              <a:rPr lang="ru-RU" dirty="0"/>
              <a:t> </a:t>
            </a:r>
            <a:r>
              <a:rPr lang="ru-RU" dirty="0" err="1"/>
              <a:t>власне</a:t>
            </a:r>
            <a:r>
              <a:rPr lang="ru-RU" dirty="0"/>
              <a:t> </a:t>
            </a:r>
            <a:r>
              <a:rPr lang="ru-RU" dirty="0" err="1"/>
              <a:t>інформаційне</a:t>
            </a:r>
            <a:r>
              <a:rPr lang="ru-RU" dirty="0"/>
              <a:t> поле. </a:t>
            </a:r>
            <a:r>
              <a:rPr lang="ru-RU" dirty="0" err="1"/>
              <a:t>Інакше</a:t>
            </a:r>
            <a:r>
              <a:rPr lang="ru-RU" dirty="0"/>
              <a:t> держава не </a:t>
            </a:r>
            <a:r>
              <a:rPr lang="ru-RU" dirty="0" err="1"/>
              <a:t>зможе</a:t>
            </a:r>
            <a:r>
              <a:rPr lang="ru-RU" dirty="0"/>
              <a:t> бути </a:t>
            </a:r>
            <a:r>
              <a:rPr lang="ru-RU" dirty="0" err="1"/>
              <a:t>суб’єктом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порядку денного в </a:t>
            </a:r>
            <a:r>
              <a:rPr lang="ru-RU" dirty="0" err="1"/>
              <a:t>регіоні</a:t>
            </a:r>
            <a:r>
              <a:rPr lang="ru-RU" dirty="0"/>
              <a:t> та у </a:t>
            </a:r>
            <a:r>
              <a:rPr lang="ru-RU" dirty="0" err="1"/>
              <a:t>відношенні</a:t>
            </a:r>
            <a:r>
              <a:rPr lang="ru-RU" dirty="0"/>
              <a:t> </a:t>
            </a:r>
            <a:r>
              <a:rPr lang="ru-RU" dirty="0" err="1"/>
              <a:t>нашої</a:t>
            </a:r>
            <a:r>
              <a:rPr lang="ru-RU" dirty="0"/>
              <a:t> </a:t>
            </a:r>
            <a:r>
              <a:rPr lang="ru-RU" dirty="0" err="1"/>
              <a:t>власної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інформаційної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є </a:t>
            </a:r>
            <a:r>
              <a:rPr lang="ru-RU" dirty="0" err="1"/>
              <a:t>надскладною</a:t>
            </a:r>
            <a:r>
              <a:rPr lang="ru-RU" dirty="0"/>
              <a:t>. Але у будь-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наші</a:t>
            </a:r>
            <a:r>
              <a:rPr lang="ru-RU" dirty="0"/>
              <a:t> </a:t>
            </a:r>
            <a:r>
              <a:rPr lang="ru-RU" dirty="0" err="1"/>
              <a:t>урядові</a:t>
            </a:r>
            <a:r>
              <a:rPr lang="ru-RU" dirty="0"/>
              <a:t> </a:t>
            </a:r>
            <a:r>
              <a:rPr lang="ru-RU" dirty="0" err="1"/>
              <a:t>інституції</a:t>
            </a:r>
            <a:r>
              <a:rPr lang="ru-RU" dirty="0"/>
              <a:t> разом з структурами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пройти </a:t>
            </a:r>
            <a:r>
              <a:rPr lang="ru-RU" dirty="0" err="1"/>
              <a:t>цей</a:t>
            </a:r>
            <a:r>
              <a:rPr lang="ru-RU" dirty="0"/>
              <a:t> шлях та стати </a:t>
            </a:r>
            <a:r>
              <a:rPr lang="ru-RU" dirty="0" err="1"/>
              <a:t>успішними</a:t>
            </a:r>
            <a:r>
              <a:rPr lang="ru-RU" dirty="0"/>
              <a:t>. </a:t>
            </a:r>
            <a:r>
              <a:rPr lang="ru-RU" dirty="0" err="1"/>
              <a:t>Відповідно</a:t>
            </a:r>
            <a:r>
              <a:rPr lang="ru-RU" dirty="0"/>
              <a:t>,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кращих</a:t>
            </a:r>
            <a:r>
              <a:rPr lang="ru-RU" dirty="0"/>
              <a:t> практик наших </a:t>
            </a:r>
            <a:r>
              <a:rPr lang="ru-RU" dirty="0" err="1"/>
              <a:t>зарубіжних</a:t>
            </a:r>
            <a:r>
              <a:rPr lang="ru-RU" dirty="0"/>
              <a:t> </a:t>
            </a:r>
            <a:r>
              <a:rPr lang="ru-RU" dirty="0" err="1"/>
              <a:t>колег</a:t>
            </a:r>
            <a:r>
              <a:rPr lang="ru-RU" dirty="0"/>
              <a:t> дозволить </a:t>
            </a:r>
            <a:r>
              <a:rPr lang="ru-RU" dirty="0" err="1"/>
              <a:t>прискорити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та </a:t>
            </a:r>
            <a:r>
              <a:rPr lang="ru-RU" dirty="0" err="1"/>
              <a:t>уникнути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48061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38595" y="685800"/>
            <a:ext cx="9504017" cy="73567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1.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».</a:t>
            </a:r>
            <a:br>
              <a:rPr lang="ru-RU" dirty="0"/>
            </a:br>
            <a:endParaRPr lang="uk-UA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84212" y="1737360"/>
            <a:ext cx="10172210" cy="4257040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Поняття </a:t>
            </a:r>
            <a:r>
              <a:rPr lang="uk-UA" dirty="0"/>
              <a:t>«стратегічні комунікації», принаймні у американській військовій думці та практиці, пройшло довгий період осмислення і по-різному визначалося на різних етапах. </a:t>
            </a:r>
            <a:r>
              <a:rPr lang="uk-UA" dirty="0" smtClean="0"/>
              <a:t>Наприклад, згадки </a:t>
            </a:r>
            <a:r>
              <a:rPr lang="uk-UA" dirty="0"/>
              <a:t>про поняття «стратегічні </a:t>
            </a:r>
            <a:r>
              <a:rPr lang="uk-UA" dirty="0" smtClean="0"/>
              <a:t>комунікації» можна </a:t>
            </a:r>
            <a:r>
              <a:rPr lang="uk-UA" dirty="0"/>
              <a:t>віднайти ще в дослідницьких </a:t>
            </a:r>
            <a:r>
              <a:rPr lang="uk-UA" dirty="0" smtClean="0"/>
              <a:t>документах </a:t>
            </a:r>
            <a:r>
              <a:rPr lang="en-US" dirty="0" smtClean="0"/>
              <a:t>US </a:t>
            </a:r>
            <a:r>
              <a:rPr lang="en-US" dirty="0"/>
              <a:t>Army College 1966 </a:t>
            </a:r>
            <a:r>
              <a:rPr lang="uk-UA" dirty="0" smtClean="0"/>
              <a:t>року, </a:t>
            </a:r>
            <a:r>
              <a:rPr lang="uk-UA" dirty="0"/>
              <a:t>хоча сам </a:t>
            </a:r>
            <a:r>
              <a:rPr lang="uk-UA" dirty="0" smtClean="0"/>
              <a:t>термін зустрічався </a:t>
            </a:r>
            <a:r>
              <a:rPr lang="uk-UA" dirty="0"/>
              <a:t>й раніше. Щоправда, тоді йшлося </a:t>
            </a:r>
            <a:r>
              <a:rPr lang="uk-UA" dirty="0" smtClean="0"/>
              <a:t>про «стратегічні </a:t>
            </a:r>
            <a:r>
              <a:rPr lang="uk-UA" dirty="0"/>
              <a:t>комунікації» в контексті забезпечення стратегічного рівня зв’язку під час </a:t>
            </a:r>
            <a:r>
              <a:rPr lang="uk-UA" dirty="0" smtClean="0"/>
              <a:t>масштабних воєнних </a:t>
            </a:r>
            <a:r>
              <a:rPr lang="uk-UA" dirty="0"/>
              <a:t>конфліктів, у т. ч. – ядерних. </a:t>
            </a:r>
            <a:endParaRPr lang="uk-UA" dirty="0" smtClean="0"/>
          </a:p>
          <a:p>
            <a:pPr algn="just"/>
            <a:r>
              <a:rPr lang="uk-UA" dirty="0" smtClean="0"/>
              <a:t>Цікаво</a:t>
            </a:r>
            <a:r>
              <a:rPr lang="uk-UA" dirty="0"/>
              <a:t>, </a:t>
            </a:r>
            <a:r>
              <a:rPr lang="uk-UA" dirty="0" smtClean="0"/>
              <a:t>що ще </a:t>
            </a:r>
            <a:r>
              <a:rPr lang="uk-UA" dirty="0"/>
              <a:t>в 2002–2003 роках практика саме такого використання </a:t>
            </a:r>
            <a:r>
              <a:rPr lang="uk-UA" dirty="0" smtClean="0"/>
              <a:t>терміну </a:t>
            </a:r>
            <a:r>
              <a:rPr lang="uk-UA" dirty="0"/>
              <a:t>«стратегічні комунікації» зберігалася в американській армії, </a:t>
            </a:r>
            <a:r>
              <a:rPr lang="uk-UA" dirty="0" smtClean="0"/>
              <a:t>наприклад, хоча вже </a:t>
            </a:r>
            <a:r>
              <a:rPr lang="uk-UA" dirty="0"/>
              <a:t>відбулися дискусії та було ухвалено перші державні організаційні рішення, із зазначенням цього </a:t>
            </a:r>
            <a:r>
              <a:rPr lang="uk-UA" dirty="0" smtClean="0"/>
              <a:t>терміну </a:t>
            </a:r>
            <a:r>
              <a:rPr lang="uk-UA" dirty="0"/>
              <a:t>в сучасному трактуванні.</a:t>
            </a:r>
          </a:p>
        </p:txBody>
      </p:sp>
    </p:spTree>
    <p:extLst>
      <p:ext uri="{BB962C8B-B14F-4D97-AF65-F5344CB8AC3E}">
        <p14:creationId xmlns:p14="http://schemas.microsoft.com/office/powerpoint/2010/main" val="36678221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1094922" cy="494607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180407"/>
            <a:ext cx="10072457" cy="481399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/>
              <a:t>Вплив</a:t>
            </a:r>
            <a:r>
              <a:rPr lang="ru-RU" dirty="0"/>
              <a:t> концерту на </a:t>
            </a:r>
            <a:r>
              <a:rPr lang="ru-RU" dirty="0" err="1"/>
              <a:t>аудиторію</a:t>
            </a:r>
            <a:r>
              <a:rPr lang="ru-RU" dirty="0"/>
              <a:t> </a:t>
            </a:r>
            <a:r>
              <a:rPr lang="ru-RU" dirty="0" err="1"/>
              <a:t>виражається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позитивними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негативними</a:t>
            </a:r>
            <a:r>
              <a:rPr lang="ru-RU" dirty="0"/>
              <a:t> </a:t>
            </a:r>
            <a:r>
              <a:rPr lang="ru-RU" dirty="0" err="1"/>
              <a:t>реакціями</a:t>
            </a:r>
            <a:r>
              <a:rPr lang="ru-RU" dirty="0"/>
              <a:t>, такими як </a:t>
            </a:r>
            <a:r>
              <a:rPr lang="ru-RU" dirty="0" err="1"/>
              <a:t>оплески</a:t>
            </a:r>
            <a:r>
              <a:rPr lang="ru-RU" dirty="0"/>
              <a:t>, сон </a:t>
            </a:r>
            <a:r>
              <a:rPr lang="ru-RU" dirty="0" err="1"/>
              <a:t>слухачів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залишення</a:t>
            </a:r>
            <a:r>
              <a:rPr lang="ru-RU" dirty="0"/>
              <a:t> ними концерту.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, </a:t>
            </a:r>
            <a:r>
              <a:rPr lang="ru-RU" dirty="0" err="1"/>
              <a:t>сприймані</a:t>
            </a:r>
            <a:r>
              <a:rPr lang="ru-RU" dirty="0"/>
              <a:t> як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, </a:t>
            </a:r>
            <a:r>
              <a:rPr lang="ru-RU" dirty="0" err="1"/>
              <a:t>допомагають</a:t>
            </a:r>
            <a:r>
              <a:rPr lang="ru-RU" dirty="0"/>
              <a:t> </a:t>
            </a:r>
            <a:r>
              <a:rPr lang="ru-RU" dirty="0" err="1"/>
              <a:t>диригенту</a:t>
            </a:r>
            <a:r>
              <a:rPr lang="ru-RU" dirty="0"/>
              <a:t> і </a:t>
            </a:r>
            <a:r>
              <a:rPr lang="ru-RU" dirty="0" err="1"/>
              <a:t>музикантам</a:t>
            </a:r>
            <a:r>
              <a:rPr lang="ru-RU" dirty="0"/>
              <a:t> </a:t>
            </a:r>
            <a:r>
              <a:rPr lang="ru-RU" dirty="0" err="1"/>
              <a:t>виправляти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недоліки</a:t>
            </a:r>
            <a:r>
              <a:rPr lang="ru-RU" dirty="0"/>
              <a:t>;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позитивної</a:t>
            </a:r>
            <a:r>
              <a:rPr lang="ru-RU" dirty="0"/>
              <a:t> </a:t>
            </a:r>
            <a:r>
              <a:rPr lang="ru-RU" dirty="0" err="1"/>
              <a:t>реакції</a:t>
            </a:r>
            <a:r>
              <a:rPr lang="ru-RU" dirty="0"/>
              <a:t> вони </a:t>
            </a:r>
            <a:r>
              <a:rPr lang="ru-RU" dirty="0" err="1"/>
              <a:t>продовжують</a:t>
            </a:r>
            <a:r>
              <a:rPr lang="ru-RU" dirty="0"/>
              <a:t> концерт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завзяттям</a:t>
            </a:r>
            <a:r>
              <a:rPr lang="ru-RU" dirty="0"/>
              <a:t>.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і </a:t>
            </a:r>
            <a:r>
              <a:rPr lang="ru-RU" dirty="0" err="1"/>
              <a:t>робочі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(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залучають</a:t>
            </a:r>
            <a:r>
              <a:rPr lang="ru-RU" dirty="0"/>
              <a:t> до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)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моделі</a:t>
            </a:r>
            <a:r>
              <a:rPr lang="ru-RU" dirty="0"/>
              <a:t> «оркестру» </a:t>
            </a:r>
            <a:r>
              <a:rPr lang="ru-RU" dirty="0" err="1"/>
              <a:t>об’єднують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таких </a:t>
            </a:r>
            <a:r>
              <a:rPr lang="ru-RU" dirty="0" err="1"/>
              <a:t>компонентів</a:t>
            </a:r>
            <a:r>
              <a:rPr lang="ru-RU" dirty="0"/>
              <a:t> і </a:t>
            </a:r>
            <a:r>
              <a:rPr lang="ru-RU" dirty="0" err="1"/>
              <a:t>дисциплін</a:t>
            </a:r>
            <a:r>
              <a:rPr lang="ru-RU" dirty="0"/>
              <a:t>, як </a:t>
            </a:r>
            <a:r>
              <a:rPr lang="ru-RU" dirty="0" err="1"/>
              <a:t>публічна</a:t>
            </a:r>
            <a:r>
              <a:rPr lang="ru-RU" dirty="0"/>
              <a:t> </a:t>
            </a:r>
            <a:r>
              <a:rPr lang="ru-RU" dirty="0" err="1"/>
              <a:t>дипломатія</a:t>
            </a:r>
            <a:r>
              <a:rPr lang="ru-RU" dirty="0"/>
              <a:t>, </a:t>
            </a:r>
            <a:r>
              <a:rPr lang="ru-RU" dirty="0" err="1" smtClean="0"/>
              <a:t>інформаційні</a:t>
            </a:r>
            <a:r>
              <a:rPr lang="ru-RU" dirty="0"/>
              <a:t>, </a:t>
            </a:r>
            <a:r>
              <a:rPr lang="ru-RU" dirty="0" err="1"/>
              <a:t>психологічні</a:t>
            </a:r>
            <a:r>
              <a:rPr lang="ru-RU" dirty="0"/>
              <a:t> та </a:t>
            </a:r>
            <a:r>
              <a:rPr lang="ru-RU" dirty="0" err="1"/>
              <a:t>військові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контролем уряду </a:t>
            </a:r>
            <a:r>
              <a:rPr lang="ru-RU" dirty="0" err="1"/>
              <a:t>згідно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намірами</a:t>
            </a:r>
            <a:r>
              <a:rPr lang="ru-RU" dirty="0"/>
              <a:t> (метою) </a:t>
            </a:r>
            <a:r>
              <a:rPr lang="ru-RU" dirty="0" err="1"/>
              <a:t>впливати</a:t>
            </a:r>
            <a:r>
              <a:rPr lang="ru-RU" dirty="0"/>
              <a:t> на </a:t>
            </a:r>
            <a:r>
              <a:rPr lang="ru-RU" dirty="0" err="1"/>
              <a:t>цільову</a:t>
            </a:r>
            <a:r>
              <a:rPr lang="ru-RU" dirty="0"/>
              <a:t> </a:t>
            </a:r>
            <a:r>
              <a:rPr lang="ru-RU" dirty="0" err="1"/>
              <a:t>аудиторію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плану, </a:t>
            </a:r>
            <a:r>
              <a:rPr lang="ru-RU" dirty="0" err="1"/>
              <a:t>оцінювати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, </a:t>
            </a:r>
            <a:r>
              <a:rPr lang="ru-RU" dirty="0" err="1"/>
              <a:t>вимірювати</a:t>
            </a:r>
            <a:r>
              <a:rPr lang="ru-RU" dirty="0"/>
              <a:t> </a:t>
            </a:r>
            <a:r>
              <a:rPr lang="ru-RU" dirty="0" err="1"/>
              <a:t>реакцію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 і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зворотний</a:t>
            </a:r>
            <a:r>
              <a:rPr lang="ru-RU" dirty="0"/>
              <a:t> </a:t>
            </a:r>
            <a:r>
              <a:rPr lang="ru-RU" dirty="0" err="1"/>
              <a:t>зв’язок</a:t>
            </a:r>
            <a:r>
              <a:rPr lang="ru-RU" dirty="0"/>
              <a:t>. Уряд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як «</a:t>
            </a:r>
            <a:r>
              <a:rPr lang="ru-RU" dirty="0" err="1"/>
              <a:t>парасолькову</a:t>
            </a:r>
            <a:r>
              <a:rPr lang="ru-RU" dirty="0"/>
              <a:t>» </a:t>
            </a:r>
            <a:r>
              <a:rPr lang="ru-RU" dirty="0" err="1"/>
              <a:t>дисципліну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ефективно</a:t>
            </a:r>
            <a:r>
              <a:rPr lang="ru-RU" dirty="0"/>
              <a:t> </a:t>
            </a:r>
            <a:r>
              <a:rPr lang="ru-RU" dirty="0" err="1"/>
              <a:t>використовувати</a:t>
            </a:r>
            <a:r>
              <a:rPr lang="ru-RU" dirty="0"/>
              <a:t> </a:t>
            </a:r>
            <a:r>
              <a:rPr lang="ru-RU" dirty="0" err="1"/>
              <a:t>вищезазначені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та </a:t>
            </a:r>
            <a:r>
              <a:rPr lang="ru-RU" dirty="0" err="1"/>
              <a:t>дисципліни</a:t>
            </a:r>
            <a:r>
              <a:rPr lang="ru-RU" dirty="0"/>
              <a:t>.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різниці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поняттями</a:t>
            </a:r>
            <a:r>
              <a:rPr lang="ru-RU" dirty="0"/>
              <a:t> «</a:t>
            </a:r>
            <a:r>
              <a:rPr lang="ru-RU" dirty="0" err="1"/>
              <a:t>наратив</a:t>
            </a:r>
            <a:r>
              <a:rPr lang="ru-RU" dirty="0"/>
              <a:t>» та «</a:t>
            </a:r>
            <a:r>
              <a:rPr lang="ru-RU" dirty="0" err="1"/>
              <a:t>історія</a:t>
            </a:r>
            <a:r>
              <a:rPr lang="ru-RU" dirty="0"/>
              <a:t>», то </a:t>
            </a:r>
            <a:r>
              <a:rPr lang="ru-RU" dirty="0" err="1"/>
              <a:t>американський</a:t>
            </a:r>
            <a:r>
              <a:rPr lang="ru-RU" dirty="0"/>
              <a:t> </a:t>
            </a:r>
            <a:r>
              <a:rPr lang="ru-RU" dirty="0" err="1"/>
              <a:t>професор</a:t>
            </a:r>
            <a:r>
              <a:rPr lang="ru-RU" dirty="0"/>
              <a:t> С. </a:t>
            </a:r>
            <a:r>
              <a:rPr lang="ru-RU" dirty="0" err="1"/>
              <a:t>Корман</a:t>
            </a:r>
            <a:r>
              <a:rPr lang="ru-RU" dirty="0"/>
              <a:t> (</a:t>
            </a:r>
            <a:r>
              <a:rPr lang="en-US" dirty="0"/>
              <a:t>Steve </a:t>
            </a:r>
            <a:r>
              <a:rPr lang="en-US" dirty="0" err="1"/>
              <a:t>Corman</a:t>
            </a:r>
            <a:r>
              <a:rPr lang="ru-RU" dirty="0"/>
              <a:t>) </a:t>
            </a:r>
            <a:r>
              <a:rPr lang="ru-RU" dirty="0" err="1"/>
              <a:t>вважав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«</a:t>
            </a:r>
            <a:r>
              <a:rPr lang="ru-RU" dirty="0" err="1"/>
              <a:t>історія</a:t>
            </a:r>
            <a:r>
              <a:rPr lang="ru-RU" dirty="0"/>
              <a:t> говорить про </a:t>
            </a:r>
            <a:r>
              <a:rPr lang="ru-RU" dirty="0" err="1"/>
              <a:t>події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. </a:t>
            </a:r>
            <a:r>
              <a:rPr lang="en-US" dirty="0" err="1"/>
              <a:t>Наратив</a:t>
            </a:r>
            <a:r>
              <a:rPr lang="en-US" dirty="0"/>
              <a:t> – </a:t>
            </a:r>
            <a:r>
              <a:rPr lang="en-US" dirty="0" err="1"/>
              <a:t>це</a:t>
            </a:r>
            <a:r>
              <a:rPr lang="en-US" dirty="0"/>
              <a:t> </a:t>
            </a:r>
            <a:r>
              <a:rPr lang="en-US" dirty="0" err="1"/>
              <a:t>система</a:t>
            </a:r>
            <a:r>
              <a:rPr lang="en-US" dirty="0"/>
              <a:t> </a:t>
            </a:r>
            <a:r>
              <a:rPr lang="en-US" dirty="0" err="1"/>
              <a:t>історій</a:t>
            </a:r>
            <a:r>
              <a:rPr lang="en-US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28771259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887103" cy="627611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388225"/>
            <a:ext cx="9116493" cy="4606175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У </a:t>
            </a:r>
            <a:r>
              <a:rPr lang="uk-UA" dirty="0"/>
              <a:t>Плані пріоритетних дій уряду на 2016 рік, затвердженому розпорядженням Кабінету Міністрів України (КМУ) від 27 травня 2016 р. № 418-р, наголошено на тому, що існуюча система урядових, стратегічних та кризових комунікацій державних органів є неефективною, неповороткою та не відповідає вимогам часу. Крім того, відсутні: послідовна комунікація КМУ з населенням щодо реформ; комплексний підхід щодо соціальних інформаційних кампаній; внутрішня комунікація органів влади щодо спільних цілей. Ключовим завданням держави на найближчу перспективу є налагодження та забезпечення на належному рівні комунікацій як у самих міністерствах, відомствах та між ними, так і комунікації із суспільством у цілому.</a:t>
            </a:r>
          </a:p>
        </p:txBody>
      </p:sp>
    </p:spTree>
    <p:extLst>
      <p:ext uri="{BB962C8B-B14F-4D97-AF65-F5344CB8AC3E}">
        <p14:creationId xmlns:p14="http://schemas.microsoft.com/office/powerpoint/2010/main" val="6054979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737474" cy="561109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562793"/>
            <a:ext cx="10438217" cy="4431607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Стратегічні комунікації є унікальним методом геополітики держави. Вони виконують конкретні функції в рамках як внутрішньо-, так і зовнішньополітичних дій держави. На підставі аналізу сутності стратегічних комунікацій в системі державного управління можна виокремити завдання, що полягають у розширенні сфери впливу держави як у межах країни, так і на міжнародному рівні. Це зумовлює необхідність стратегічного планування, важливою вимогою якого є врахування запитів конкретної цільової аудиторії. Стратегічні комунікації, з одного боку, є сполучною ланкою між державними органами та суспільством, а з другого – потужним бар’єром на шляху до узурпації влади та монополізації вузьким колом державних діячів імперативного права на владу та процеси ухвалення управлінських рішень.</a:t>
            </a:r>
          </a:p>
        </p:txBody>
      </p:sp>
    </p:spTree>
    <p:extLst>
      <p:ext uri="{BB962C8B-B14F-4D97-AF65-F5344CB8AC3E}">
        <p14:creationId xmlns:p14="http://schemas.microsoft.com/office/powerpoint/2010/main" val="25621718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762412" cy="602673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914400"/>
            <a:ext cx="9723323" cy="5080000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Стратегічна комунікація – це системна комунікація, орієнтована на встановлення довгострокових взаємозв’язків між організацією, її зовнішніми і внутрішніми аудиторіями, які допомагають досягати організаційних цілей. Стратегічна комунікація орієнтована не стільки на короткочасні потреби/бажання цільових аудиторій, скільки на їх цінності. Стратегічна комунікація нерозривно пов’язана з управлінськими процесами: планування, регулювання, контроль. Очевидно, що її успіх залежить не лише від ефективності комунікації, але й від ефективності основної діяльності організації.</a:t>
            </a:r>
          </a:p>
        </p:txBody>
      </p:sp>
    </p:spTree>
    <p:extLst>
      <p:ext uri="{BB962C8B-B14F-4D97-AF65-F5344CB8AC3E}">
        <p14:creationId xmlns:p14="http://schemas.microsoft.com/office/powerpoint/2010/main" val="154454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1178049" cy="86868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Ключовими компонентами процесу реалізації стратегічних комунікацій є: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438102"/>
            <a:ext cx="9465628" cy="455629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/>
              <a:t>а</a:t>
            </a:r>
            <a:r>
              <a:rPr lang="uk-UA" dirty="0"/>
              <a:t>) розуміння владою суспільства, його інформування та залучення для просування інтересів і цілей через вплив на сприйняття, настанови, переконання та поведінку; </a:t>
            </a:r>
            <a:endParaRPr lang="uk-UA" dirty="0" smtClean="0"/>
          </a:p>
          <a:p>
            <a:pPr algn="just"/>
            <a:r>
              <a:rPr lang="uk-UA" dirty="0" smtClean="0"/>
              <a:t>б</a:t>
            </a:r>
            <a:r>
              <a:rPr lang="uk-UA" dirty="0"/>
              <a:t>) узгодження дій, зображень, висловлювань на підтримку політики й планування з метою досягнення всеосяжних стратегічних цілей (</a:t>
            </a:r>
            <a:r>
              <a:rPr lang="en-US" dirty="0"/>
              <a:t>overarching strategic objectives</a:t>
            </a:r>
            <a:r>
              <a:rPr lang="en-US" dirty="0" smtClean="0"/>
              <a:t>);</a:t>
            </a:r>
            <a:endParaRPr lang="ru-RU" dirty="0" smtClean="0"/>
          </a:p>
          <a:p>
            <a:pPr algn="just"/>
            <a:r>
              <a:rPr lang="en-US" dirty="0" smtClean="0"/>
              <a:t> </a:t>
            </a:r>
            <a:r>
              <a:rPr lang="uk-UA" dirty="0"/>
              <a:t>в) визнання того, що всі операції і види діяльності є важливими компонентами процесу комунікації, оскільки все, що говорить і робить комунікаційний центр – або не спромігся сказати й зробити цей центр, має передбачувані й непередбачувані наслідки для цільових і нецільових аудиторій; </a:t>
            </a:r>
            <a:endParaRPr lang="uk-UA" dirty="0" smtClean="0"/>
          </a:p>
          <a:p>
            <a:pPr algn="just"/>
            <a:r>
              <a:rPr lang="uk-UA" dirty="0" smtClean="0"/>
              <a:t>г</a:t>
            </a:r>
            <a:r>
              <a:rPr lang="uk-UA" dirty="0"/>
              <a:t>) визнання того, що стратегічні комунікації є не додатковими діями, а невід’ємною частиною планування та реалізації усіх операцій та видів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28113546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887103" cy="768927"/>
          </a:xfrm>
        </p:spPr>
        <p:txBody>
          <a:bodyPr/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529542"/>
            <a:ext cx="11061672" cy="4464858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Стратегічні комунікації в публічному управлінні не розглядаються як власність одного суб’єкта, органу влади, установи чи організації, оскільки кожна організаційна структура в межах формування та реалізації державної стратегії є частиною системи стратегічних комунікацій. Система стратегічних комунікацій формується суб’єктами та являє собою узгоджену за цілями й стратегічними пріоритетами діяльність державних і недержавних інституцій у сфері стратегічних комунікацій на засадах інформації взаємодії. Вона складається з мети, ідей, завдань, функцій, принципів, методів. З огляду на подані визначення можемо зауважити, що запровадження системи стратегічних комунікацій потребує спеціального фахового рівня підготовки у працівників органів публічного управління, військовослужбовців, </a:t>
            </a:r>
            <a:r>
              <a:rPr lang="uk-UA" dirty="0" err="1"/>
              <a:t>медійників</a:t>
            </a:r>
            <a:r>
              <a:rPr lang="uk-UA" dirty="0"/>
              <a:t>, журналістів, соціологів тощо, адже всі вони мають узгоджено діяти для досягнення стратегічних цілей держави.</a:t>
            </a:r>
          </a:p>
        </p:txBody>
      </p:sp>
    </p:spTree>
    <p:extLst>
      <p:ext uri="{BB962C8B-B14F-4D97-AF65-F5344CB8AC3E}">
        <p14:creationId xmlns:p14="http://schemas.microsoft.com/office/powerpoint/2010/main" val="3626808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679285" cy="1018309"/>
          </a:xfrm>
        </p:spPr>
        <p:txBody>
          <a:bodyPr/>
          <a:lstStyle/>
          <a:p>
            <a:pPr algn="ctr"/>
            <a:r>
              <a:rPr lang="uk-UA" dirty="0"/>
              <a:t>основні риси стратегічної комунікації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2360815"/>
            <a:ext cx="9498879" cy="3633585"/>
          </a:xfrm>
        </p:spPr>
        <p:txBody>
          <a:bodyPr/>
          <a:lstStyle/>
          <a:p>
            <a:r>
              <a:rPr lang="uk-UA" dirty="0" smtClean="0"/>
              <a:t>– </a:t>
            </a:r>
            <a:r>
              <a:rPr lang="uk-UA" dirty="0"/>
              <a:t>це нерозривний зв’язок із стратегією організації та інтегрованість (вона пронизує та об’єднує широкий спектр процесів всередині та за межами організації).</a:t>
            </a:r>
          </a:p>
        </p:txBody>
      </p:sp>
    </p:spTree>
    <p:extLst>
      <p:ext uri="{BB962C8B-B14F-4D97-AF65-F5344CB8AC3E}">
        <p14:creationId xmlns:p14="http://schemas.microsoft.com/office/powerpoint/2010/main" val="7918025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180522" cy="1226127"/>
          </a:xfrm>
        </p:spPr>
        <p:txBody>
          <a:bodyPr/>
          <a:lstStyle/>
          <a:p>
            <a:pPr algn="ctr"/>
            <a:r>
              <a:rPr lang="uk-UA" dirty="0"/>
              <a:t>Комунікативна стратегія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803862"/>
            <a:ext cx="9066617" cy="4190538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– </a:t>
            </a:r>
            <a:r>
              <a:rPr lang="uk-UA" dirty="0"/>
              <a:t>частина стратегії бренду або компанії метою якої є побудова ефективного обміну інформацією з цільовими сегментами для просування бренду компанії і отримання зворотного зв’язку. </a:t>
            </a:r>
            <a:endParaRPr lang="uk-UA" dirty="0" smtClean="0"/>
          </a:p>
          <a:p>
            <a:pPr algn="just"/>
            <a:r>
              <a:rPr lang="uk-UA" dirty="0" smtClean="0"/>
              <a:t>Стратегічна </a:t>
            </a:r>
            <a:r>
              <a:rPr lang="uk-UA" dirty="0"/>
              <a:t>комунікація відрізняється від </a:t>
            </a:r>
            <a:r>
              <a:rPr lang="uk-UA" dirty="0" smtClean="0"/>
              <a:t>піару:</a:t>
            </a:r>
          </a:p>
          <a:p>
            <a:pPr algn="just"/>
            <a:r>
              <a:rPr lang="uk-UA" dirty="0" smtClean="0"/>
              <a:t> </a:t>
            </a:r>
            <a:r>
              <a:rPr lang="uk-UA" dirty="0"/>
              <a:t>«Піар», тобто зв’язки з громадськістю (</a:t>
            </a:r>
            <a:r>
              <a:rPr lang="en-US" dirty="0"/>
              <a:t>public relations), – </a:t>
            </a:r>
            <a:r>
              <a:rPr lang="uk-UA" dirty="0"/>
              <a:t>це комунікація із зовнішніми </a:t>
            </a:r>
            <a:r>
              <a:rPr lang="uk-UA" dirty="0" err="1"/>
              <a:t>стейкхолдерами</a:t>
            </a:r>
            <a:r>
              <a:rPr lang="uk-UA" dirty="0"/>
              <a:t>. У той час, як стратегічна комунікація – це комплекс внутрішніх та зовнішніх комунікацій. Зв’язки з громадськістю – одна з його складових. Інші – це організаційні (внутрішні) та маркетингові комунікації.</a:t>
            </a:r>
          </a:p>
        </p:txBody>
      </p:sp>
    </p:spTree>
    <p:extLst>
      <p:ext uri="{BB962C8B-B14F-4D97-AF65-F5344CB8AC3E}">
        <p14:creationId xmlns:p14="http://schemas.microsoft.com/office/powerpoint/2010/main" val="35649748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513031" cy="644236"/>
          </a:xfrm>
        </p:spPr>
        <p:txBody>
          <a:bodyPr/>
          <a:lstStyle/>
          <a:p>
            <a:pPr algn="ctr"/>
            <a:r>
              <a:rPr lang="en-US" dirty="0" err="1"/>
              <a:t>Внутрішня</a:t>
            </a:r>
            <a:r>
              <a:rPr lang="en-US" dirty="0"/>
              <a:t> </a:t>
            </a:r>
            <a:r>
              <a:rPr lang="en-US" dirty="0" err="1"/>
              <a:t>комунікація</a:t>
            </a:r>
            <a:r>
              <a:rPr lang="en-US" dirty="0"/>
              <a:t> 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897775"/>
            <a:ext cx="8875424" cy="5096625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допомагає</a:t>
            </a:r>
            <a:r>
              <a:rPr lang="en-US" dirty="0" smtClean="0"/>
              <a:t> </a:t>
            </a:r>
            <a:r>
              <a:rPr lang="en-US" dirty="0" err="1"/>
              <a:t>мотивувати</a:t>
            </a:r>
            <a:r>
              <a:rPr lang="en-US" dirty="0"/>
              <a:t> </a:t>
            </a:r>
            <a:r>
              <a:rPr lang="en-US" dirty="0" err="1"/>
              <a:t>співробітників</a:t>
            </a:r>
            <a:r>
              <a:rPr lang="en-US" dirty="0"/>
              <a:t>, </a:t>
            </a:r>
            <a:r>
              <a:rPr lang="en-US" dirty="0" err="1"/>
              <a:t>простіше</a:t>
            </a:r>
            <a:r>
              <a:rPr lang="en-US" dirty="0"/>
              <a:t> </a:t>
            </a:r>
            <a:r>
              <a:rPr lang="en-US" dirty="0" err="1"/>
              <a:t>впроваджувати</a:t>
            </a:r>
            <a:r>
              <a:rPr lang="en-US" dirty="0"/>
              <a:t> </a:t>
            </a:r>
            <a:r>
              <a:rPr lang="en-US" dirty="0" err="1"/>
              <a:t>зміни</a:t>
            </a:r>
            <a:r>
              <a:rPr lang="en-US" dirty="0"/>
              <a:t> в </a:t>
            </a:r>
            <a:r>
              <a:rPr lang="en-US" dirty="0" err="1"/>
              <a:t>організації</a:t>
            </a:r>
            <a:r>
              <a:rPr lang="en-US" dirty="0"/>
              <a:t>, </a:t>
            </a:r>
            <a:r>
              <a:rPr lang="en-US" dirty="0" err="1"/>
              <a:t>реалізовувати</a:t>
            </a:r>
            <a:r>
              <a:rPr lang="en-US" dirty="0"/>
              <a:t> </a:t>
            </a:r>
            <a:r>
              <a:rPr lang="en-US" dirty="0" err="1"/>
              <a:t>програми</a:t>
            </a:r>
            <a:r>
              <a:rPr lang="en-US" dirty="0"/>
              <a:t> </a:t>
            </a:r>
            <a:r>
              <a:rPr lang="en-US" dirty="0" err="1"/>
              <a:t>навчання</a:t>
            </a:r>
            <a:r>
              <a:rPr lang="en-US" dirty="0"/>
              <a:t> </a:t>
            </a:r>
            <a:r>
              <a:rPr lang="en-US" dirty="0" err="1"/>
              <a:t>персоналу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багато</a:t>
            </a:r>
            <a:r>
              <a:rPr lang="en-US" dirty="0"/>
              <a:t> </a:t>
            </a:r>
            <a:r>
              <a:rPr lang="en-US" dirty="0" err="1"/>
              <a:t>іншого</a:t>
            </a:r>
            <a:r>
              <a:rPr lang="en-US" dirty="0"/>
              <a:t>. </a:t>
            </a:r>
            <a:r>
              <a:rPr lang="en-US" dirty="0" err="1"/>
              <a:t>Наприклад</a:t>
            </a:r>
            <a:r>
              <a:rPr lang="en-US" dirty="0"/>
              <a:t>, </a:t>
            </a:r>
            <a:r>
              <a:rPr lang="en-US" dirty="0" err="1"/>
              <a:t>якщо</a:t>
            </a:r>
            <a:r>
              <a:rPr lang="en-US" dirty="0"/>
              <a:t> </a:t>
            </a:r>
            <a:r>
              <a:rPr lang="en-US" dirty="0" err="1"/>
              <a:t>компанія</a:t>
            </a:r>
            <a:r>
              <a:rPr lang="en-US" dirty="0"/>
              <a:t>, </a:t>
            </a:r>
            <a:r>
              <a:rPr lang="en-US" dirty="0" err="1"/>
              <a:t>яка</a:t>
            </a:r>
            <a:r>
              <a:rPr lang="en-US" dirty="0"/>
              <a:t> </a:t>
            </a:r>
            <a:r>
              <a:rPr lang="en-US" dirty="0" err="1"/>
              <a:t>виробляє</a:t>
            </a:r>
            <a:r>
              <a:rPr lang="en-US" dirty="0"/>
              <a:t> </a:t>
            </a:r>
            <a:r>
              <a:rPr lang="en-US" dirty="0" err="1"/>
              <a:t>програмне</a:t>
            </a:r>
            <a:r>
              <a:rPr lang="en-US" dirty="0"/>
              <a:t> </a:t>
            </a:r>
            <a:r>
              <a:rPr lang="en-US" dirty="0" err="1"/>
              <a:t>забезпечення</a:t>
            </a:r>
            <a:r>
              <a:rPr lang="en-US" dirty="0"/>
              <a:t>, </a:t>
            </a:r>
            <a:r>
              <a:rPr lang="en-US" dirty="0" err="1"/>
              <a:t>хоче</a:t>
            </a:r>
            <a:r>
              <a:rPr lang="en-US" dirty="0"/>
              <a:t> </a:t>
            </a:r>
            <a:r>
              <a:rPr lang="en-US" dirty="0" err="1"/>
              <a:t>поліпшити</a:t>
            </a:r>
            <a:r>
              <a:rPr lang="en-US" dirty="0"/>
              <a:t> </a:t>
            </a:r>
            <a:r>
              <a:rPr lang="en-US" dirty="0" err="1"/>
              <a:t>клієнтський</a:t>
            </a:r>
            <a:r>
              <a:rPr lang="en-US" dirty="0"/>
              <a:t> </a:t>
            </a:r>
            <a:r>
              <a:rPr lang="en-US" dirty="0" err="1"/>
              <a:t>сервіс</a:t>
            </a:r>
            <a:r>
              <a:rPr lang="en-US" dirty="0"/>
              <a:t>, </a:t>
            </a:r>
            <a:r>
              <a:rPr lang="en-US" dirty="0" err="1"/>
              <a:t>цьому</a:t>
            </a:r>
            <a:r>
              <a:rPr lang="en-US" dirty="0"/>
              <a:t> </a:t>
            </a:r>
            <a:r>
              <a:rPr lang="en-US" dirty="0" err="1"/>
              <a:t>сприятиме</a:t>
            </a:r>
            <a:r>
              <a:rPr lang="en-US" dirty="0"/>
              <a:t> </a:t>
            </a:r>
            <a:r>
              <a:rPr lang="en-US" dirty="0" err="1"/>
              <a:t>внутрішня</a:t>
            </a:r>
            <a:r>
              <a:rPr lang="en-US" dirty="0"/>
              <a:t> </a:t>
            </a:r>
            <a:r>
              <a:rPr lang="en-US" dirty="0" err="1"/>
              <a:t>комунікація</a:t>
            </a:r>
            <a:r>
              <a:rPr lang="en-US" dirty="0"/>
              <a:t>, </a:t>
            </a:r>
            <a:r>
              <a:rPr lang="en-US" dirty="0" err="1"/>
              <a:t>яка</a:t>
            </a:r>
            <a:r>
              <a:rPr lang="en-US" dirty="0"/>
              <a:t> </a:t>
            </a:r>
            <a:r>
              <a:rPr lang="en-US" dirty="0" err="1"/>
              <a:t>просуває</a:t>
            </a:r>
            <a:r>
              <a:rPr lang="en-US" dirty="0"/>
              <a:t> </a:t>
            </a:r>
            <a:r>
              <a:rPr lang="en-US" dirty="0" err="1"/>
              <a:t>цінності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принципи</a:t>
            </a:r>
            <a:r>
              <a:rPr lang="en-US" dirty="0"/>
              <a:t> </a:t>
            </a:r>
            <a:r>
              <a:rPr lang="en-US" dirty="0" err="1"/>
              <a:t>такі</a:t>
            </a:r>
            <a:r>
              <a:rPr lang="en-US" dirty="0"/>
              <a:t> </a:t>
            </a:r>
            <a:r>
              <a:rPr lang="en-US" dirty="0" err="1"/>
              <a:t>як</a:t>
            </a:r>
            <a:r>
              <a:rPr lang="en-US" dirty="0"/>
              <a:t> </a:t>
            </a:r>
            <a:r>
              <a:rPr lang="en-US" dirty="0" err="1"/>
              <a:t>взаємоповага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особистий</a:t>
            </a:r>
            <a:r>
              <a:rPr lang="en-US" dirty="0"/>
              <a:t> </a:t>
            </a:r>
            <a:r>
              <a:rPr lang="en-US" dirty="0" err="1"/>
              <a:t>розвиток</a:t>
            </a:r>
            <a:r>
              <a:rPr lang="en-US" dirty="0"/>
              <a:t>. </a:t>
            </a:r>
            <a:r>
              <a:rPr lang="en-US" dirty="0" err="1"/>
              <a:t>Комунікаційна</a:t>
            </a:r>
            <a:r>
              <a:rPr lang="en-US" dirty="0"/>
              <a:t> </a:t>
            </a:r>
            <a:r>
              <a:rPr lang="en-US" dirty="0" err="1"/>
              <a:t>стратегія</a:t>
            </a:r>
            <a:r>
              <a:rPr lang="en-US" dirty="0"/>
              <a:t> </a:t>
            </a:r>
            <a:r>
              <a:rPr lang="en-US" dirty="0" err="1"/>
              <a:t>має</a:t>
            </a:r>
            <a:r>
              <a:rPr lang="en-US" dirty="0"/>
              <a:t>, </a:t>
            </a:r>
            <a:r>
              <a:rPr lang="en-US" dirty="0" err="1"/>
              <a:t>серед</a:t>
            </a:r>
            <a:r>
              <a:rPr lang="en-US" dirty="0"/>
              <a:t> </a:t>
            </a:r>
            <a:r>
              <a:rPr lang="en-US" dirty="0" err="1"/>
              <a:t>іншого</a:t>
            </a:r>
            <a:r>
              <a:rPr lang="en-US" dirty="0"/>
              <a:t> </a:t>
            </a:r>
            <a:r>
              <a:rPr lang="en-US" dirty="0" err="1"/>
              <a:t>базуватися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цих</a:t>
            </a:r>
            <a:r>
              <a:rPr lang="en-US" dirty="0"/>
              <a:t> </a:t>
            </a:r>
            <a:r>
              <a:rPr lang="en-US" dirty="0" err="1"/>
              <a:t>цінностях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включати</a:t>
            </a:r>
            <a:r>
              <a:rPr lang="en-US" dirty="0"/>
              <a:t> в </a:t>
            </a:r>
            <a:r>
              <a:rPr lang="en-US" dirty="0" err="1"/>
              <a:t>себе</a:t>
            </a:r>
            <a:r>
              <a:rPr lang="en-US" dirty="0"/>
              <a:t> </a:t>
            </a:r>
            <a:r>
              <a:rPr lang="en-US" dirty="0" err="1"/>
              <a:t>тематичні</a:t>
            </a:r>
            <a:r>
              <a:rPr lang="en-US" dirty="0"/>
              <a:t> </a:t>
            </a:r>
            <a:r>
              <a:rPr lang="en-US" dirty="0" err="1"/>
              <a:t>комунікаційні</a:t>
            </a:r>
            <a:r>
              <a:rPr lang="en-US" dirty="0"/>
              <a:t> </a:t>
            </a:r>
            <a:r>
              <a:rPr lang="en-US" dirty="0" err="1"/>
              <a:t>кампанії</a:t>
            </a:r>
            <a:r>
              <a:rPr lang="en-US" dirty="0"/>
              <a:t> </a:t>
            </a:r>
            <a:r>
              <a:rPr lang="en-US" dirty="0" err="1"/>
              <a:t>які</a:t>
            </a:r>
            <a:r>
              <a:rPr lang="en-US" dirty="0"/>
              <a:t> </a:t>
            </a:r>
            <a:r>
              <a:rPr lang="en-US" dirty="0" err="1"/>
              <a:t>інформують</a:t>
            </a:r>
            <a:r>
              <a:rPr lang="en-US" dirty="0"/>
              <a:t> </a:t>
            </a:r>
            <a:r>
              <a:rPr lang="en-US" dirty="0" err="1"/>
              <a:t>співробітників</a:t>
            </a:r>
            <a:r>
              <a:rPr lang="en-US" dirty="0"/>
              <a:t> </a:t>
            </a:r>
            <a:r>
              <a:rPr lang="en-US" dirty="0" err="1"/>
              <a:t>щодо</a:t>
            </a:r>
            <a:r>
              <a:rPr lang="en-US" dirty="0"/>
              <a:t> </a:t>
            </a:r>
            <a:r>
              <a:rPr lang="en-US" dirty="0" err="1"/>
              <a:t>принципів</a:t>
            </a:r>
            <a:r>
              <a:rPr lang="en-US" dirty="0"/>
              <a:t> </a:t>
            </a:r>
            <a:r>
              <a:rPr lang="en-US" dirty="0" err="1"/>
              <a:t>якісного</a:t>
            </a:r>
            <a:r>
              <a:rPr lang="en-US" dirty="0"/>
              <a:t> </a:t>
            </a:r>
            <a:r>
              <a:rPr lang="en-US" dirty="0" err="1"/>
              <a:t>клієнтскього</a:t>
            </a:r>
            <a:r>
              <a:rPr lang="en-US" dirty="0"/>
              <a:t> </a:t>
            </a:r>
            <a:r>
              <a:rPr lang="en-US" dirty="0" err="1"/>
              <a:t>сервісу</a:t>
            </a:r>
            <a:r>
              <a:rPr lang="en-US" dirty="0"/>
              <a:t>, </a:t>
            </a:r>
            <a:r>
              <a:rPr lang="en-US" dirty="0" err="1"/>
              <a:t>мотивують</a:t>
            </a:r>
            <a:r>
              <a:rPr lang="en-US" dirty="0"/>
              <a:t> </a:t>
            </a:r>
            <a:r>
              <a:rPr lang="en-US" dirty="0" err="1"/>
              <a:t>проходити</a:t>
            </a:r>
            <a:r>
              <a:rPr lang="en-US" dirty="0"/>
              <a:t> </a:t>
            </a:r>
            <a:r>
              <a:rPr lang="en-US" dirty="0" err="1"/>
              <a:t>курси</a:t>
            </a:r>
            <a:r>
              <a:rPr lang="en-US" dirty="0"/>
              <a:t> </a:t>
            </a:r>
            <a:r>
              <a:rPr lang="en-US" dirty="0" err="1"/>
              <a:t>підвищення</a:t>
            </a:r>
            <a:r>
              <a:rPr lang="en-US" dirty="0"/>
              <a:t> </a:t>
            </a:r>
            <a:r>
              <a:rPr lang="en-US" dirty="0" err="1"/>
              <a:t>кваліфікації</a:t>
            </a:r>
            <a:r>
              <a:rPr lang="en-US" dirty="0"/>
              <a:t> </a:t>
            </a:r>
            <a:r>
              <a:rPr lang="en-US" dirty="0" err="1"/>
              <a:t>тощо</a:t>
            </a:r>
            <a:r>
              <a:rPr lang="en-US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342020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687598" cy="910244"/>
          </a:xfrm>
        </p:spPr>
        <p:txBody>
          <a:bodyPr>
            <a:normAutofit/>
          </a:bodyPr>
          <a:lstStyle/>
          <a:p>
            <a:pPr algn="ctr"/>
            <a:r>
              <a:rPr lang="uk-UA" sz="2800" dirty="0"/>
              <a:t>Зовнішня складова стратегічної комунікації 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388225"/>
            <a:ext cx="8975177" cy="4606175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/>
              <a:t>найчастіше </a:t>
            </a:r>
            <a:r>
              <a:rPr lang="uk-UA" dirty="0"/>
              <a:t>спрямована на залучення та утримання клієнтів, формування позитивного публічного іміджу організації як партнера та роботодавця. Вона допомагає досягнути таких цілей організації як підвищення прибутків, спрощення співпраці з партнерами та залучення талантів.</a:t>
            </a:r>
          </a:p>
        </p:txBody>
      </p:sp>
    </p:spTree>
    <p:extLst>
      <p:ext uri="{BB962C8B-B14F-4D97-AF65-F5344CB8AC3E}">
        <p14:creationId xmlns:p14="http://schemas.microsoft.com/office/powerpoint/2010/main" val="1804107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662660" cy="635924"/>
          </a:xfrm>
        </p:spPr>
        <p:txBody>
          <a:bodyPr/>
          <a:lstStyle/>
          <a:p>
            <a:pPr algn="ctr"/>
            <a:r>
              <a:rPr lang="uk-UA" dirty="0" smtClean="0"/>
              <a:t>Перші спроби визначення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446415"/>
            <a:ext cx="10662661" cy="4547985"/>
          </a:xfrm>
        </p:spPr>
        <p:txBody>
          <a:bodyPr>
            <a:normAutofit/>
          </a:bodyPr>
          <a:lstStyle/>
          <a:p>
            <a:pPr algn="just"/>
            <a:r>
              <a:rPr lang="uk-UA" dirty="0"/>
              <a:t>Стратегічні комунікації визначаються як область, що розвивається в галузі соціальних наук про комунікації та управління. Визначення цього поняття базуються на визначеннях таких понять, як «стратегія» та «комунікація». Г. Томас та К. </a:t>
            </a:r>
            <a:r>
              <a:rPr lang="uk-UA" dirty="0" err="1"/>
              <a:t>Стефенс</a:t>
            </a:r>
            <a:r>
              <a:rPr lang="uk-UA" dirty="0"/>
              <a:t> у процесі визначення </a:t>
            </a:r>
            <a:r>
              <a:rPr lang="uk-UA" dirty="0" err="1"/>
              <a:t>концептотворчих</a:t>
            </a:r>
            <a:r>
              <a:rPr lang="uk-UA" dirty="0"/>
              <a:t> чинників стратегічних комунікацій у своїй праці «Вступ до стратегічної комунікації» апелюють до праць </a:t>
            </a:r>
            <a:r>
              <a:rPr lang="uk-UA" dirty="0" err="1"/>
              <a:t>Аргента</a:t>
            </a:r>
            <a:r>
              <a:rPr lang="uk-UA" dirty="0"/>
              <a:t>, </a:t>
            </a:r>
            <a:r>
              <a:rPr lang="uk-UA" dirty="0" err="1"/>
              <a:t>Хоуела</a:t>
            </a:r>
            <a:r>
              <a:rPr lang="uk-UA" dirty="0"/>
              <a:t> та Бека, які визначають стратегічні комунікації як</a:t>
            </a:r>
            <a:r>
              <a:rPr lang="uk-UA" b="1" dirty="0"/>
              <a:t> «узгоджену та загальноприйняту стратегію організації для покращення її стратегічного позиціонування</a:t>
            </a:r>
            <a:r>
              <a:rPr lang="uk-UA" b="1" dirty="0" smtClean="0"/>
              <a:t>»</a:t>
            </a:r>
            <a:r>
              <a:rPr lang="en-US" dirty="0" smtClean="0"/>
              <a:t>. </a:t>
            </a:r>
            <a:r>
              <a:rPr lang="uk-UA" dirty="0"/>
              <a:t>Також автори визначають, що </a:t>
            </a:r>
            <a:r>
              <a:rPr lang="uk-UA" dirty="0" err="1"/>
              <a:t>Грунинг</a:t>
            </a:r>
            <a:r>
              <a:rPr lang="uk-UA" dirty="0"/>
              <a:t> наголошує на тому, що </a:t>
            </a:r>
            <a:r>
              <a:rPr lang="uk-UA" b="1" dirty="0"/>
              <a:t>«стратегічні комунікації є тією ланкою, що налагоджує діяльність між інституційними організаціями</a:t>
            </a:r>
            <a:r>
              <a:rPr lang="uk-UA" b="1" dirty="0" smtClean="0"/>
              <a:t>». </a:t>
            </a:r>
            <a:r>
              <a:rPr lang="uk-UA" dirty="0" err="1"/>
              <a:t>Халлахан</a:t>
            </a:r>
            <a:r>
              <a:rPr lang="uk-UA" dirty="0"/>
              <a:t>, </a:t>
            </a:r>
            <a:r>
              <a:rPr lang="uk-UA" dirty="0" err="1"/>
              <a:t>Хольтгаузен</a:t>
            </a:r>
            <a:r>
              <a:rPr lang="uk-UA" dirty="0"/>
              <a:t>, </a:t>
            </a:r>
            <a:r>
              <a:rPr lang="uk-UA" dirty="0" err="1"/>
              <a:t>Верчич</a:t>
            </a:r>
            <a:r>
              <a:rPr lang="uk-UA" dirty="0"/>
              <a:t>, ван </a:t>
            </a:r>
            <a:r>
              <a:rPr lang="uk-UA" dirty="0" err="1"/>
              <a:t>Рулер</a:t>
            </a:r>
            <a:r>
              <a:rPr lang="uk-UA" dirty="0"/>
              <a:t> та </a:t>
            </a:r>
            <a:r>
              <a:rPr lang="uk-UA" dirty="0" err="1"/>
              <a:t>Шрірамеш</a:t>
            </a:r>
            <a:r>
              <a:rPr lang="uk-UA" dirty="0"/>
              <a:t> дають визначення стратегічних комунікацій як </a:t>
            </a:r>
            <a:r>
              <a:rPr lang="uk-UA" b="1" dirty="0"/>
              <a:t>«цілеспрямованого використання організацією комунікації з метою виконання своєї місії»</a:t>
            </a:r>
          </a:p>
        </p:txBody>
      </p:sp>
    </p:spTree>
    <p:extLst>
      <p:ext uri="{BB962C8B-B14F-4D97-AF65-F5344CB8AC3E}">
        <p14:creationId xmlns:p14="http://schemas.microsoft.com/office/powerpoint/2010/main" val="40378361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679285" cy="1001684"/>
          </a:xfrm>
        </p:spPr>
        <p:txBody>
          <a:bodyPr/>
          <a:lstStyle/>
          <a:p>
            <a:pPr algn="ctr"/>
            <a:r>
              <a:rPr lang="uk-UA" dirty="0" smtClean="0"/>
              <a:t>Структура комунікативної стратегії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429789"/>
            <a:ext cx="9582006" cy="4564611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Місія, </a:t>
            </a:r>
            <a:r>
              <a:rPr lang="uk-UA" dirty="0" err="1" smtClean="0"/>
              <a:t>візія</a:t>
            </a:r>
            <a:r>
              <a:rPr lang="uk-UA" dirty="0" smtClean="0"/>
              <a:t> та </a:t>
            </a:r>
            <a:r>
              <a:rPr lang="uk-UA" dirty="0"/>
              <a:t>цінності.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Цілі </a:t>
            </a:r>
            <a:r>
              <a:rPr lang="uk-UA" dirty="0"/>
              <a:t>та завдання комунікації відповідно до цілей та </a:t>
            </a:r>
            <a:r>
              <a:rPr lang="uk-UA" dirty="0" smtClean="0"/>
              <a:t>завдань організації</a:t>
            </a:r>
            <a:r>
              <a:rPr lang="uk-UA" dirty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Аналіз </a:t>
            </a:r>
            <a:r>
              <a:rPr lang="uk-UA" dirty="0"/>
              <a:t>зовнішнього та внутрішнього середовища (</a:t>
            </a:r>
            <a:r>
              <a:rPr lang="en-US" dirty="0"/>
              <a:t>SWOT, PEST)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Матриця </a:t>
            </a:r>
            <a:r>
              <a:rPr lang="uk-UA" dirty="0" err="1"/>
              <a:t>стейкхолдерів</a:t>
            </a:r>
            <a:r>
              <a:rPr lang="uk-UA" dirty="0"/>
              <a:t> (зацікавлених сторін)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Аналіз </a:t>
            </a:r>
            <a:r>
              <a:rPr lang="uk-UA" dirty="0"/>
              <a:t>ризиків (частота, вплив, способи уникнення)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Аналіз </a:t>
            </a:r>
            <a:r>
              <a:rPr lang="uk-UA" dirty="0"/>
              <a:t>сценаріїв, опис декількох найбільш імовірних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Цільове </a:t>
            </a:r>
            <a:r>
              <a:rPr lang="uk-UA" dirty="0"/>
              <a:t>позиціонування (на основі існуючого бренду, </a:t>
            </a:r>
            <a:r>
              <a:rPr lang="uk-UA" dirty="0" smtClean="0"/>
              <a:t>або розробка </a:t>
            </a:r>
            <a:r>
              <a:rPr lang="uk-UA" dirty="0"/>
              <a:t>нового бренду)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Ключовий </a:t>
            </a:r>
            <a:r>
              <a:rPr lang="uk-UA" dirty="0"/>
              <a:t>меседж та меседж-бокс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Tone </a:t>
            </a:r>
            <a:r>
              <a:rPr lang="en-US" dirty="0"/>
              <a:t>of voice – </a:t>
            </a:r>
            <a:r>
              <a:rPr lang="uk-UA" dirty="0"/>
              <a:t>тональність комунікації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Канали </a:t>
            </a:r>
            <a:r>
              <a:rPr lang="uk-UA" dirty="0"/>
              <a:t>та інструменти комунікації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Алгоритми </a:t>
            </a:r>
            <a:r>
              <a:rPr lang="uk-UA" dirty="0"/>
              <a:t>кризової комунікації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Графік </a:t>
            </a:r>
            <a:r>
              <a:rPr lang="uk-UA" dirty="0"/>
              <a:t>реалізації (варіативний, з урахуванням </a:t>
            </a:r>
            <a:r>
              <a:rPr lang="uk-UA" dirty="0" smtClean="0"/>
              <a:t>найбільш імовірних </a:t>
            </a:r>
            <a:r>
              <a:rPr lang="uk-UA" dirty="0"/>
              <a:t>сценаріїв)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Бюджет</a:t>
            </a:r>
            <a:endParaRPr lang="uk-UA" dirty="0"/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Оцінка </a:t>
            </a:r>
            <a:r>
              <a:rPr lang="uk-UA" dirty="0"/>
              <a:t>ефективності.</a:t>
            </a:r>
          </a:p>
        </p:txBody>
      </p:sp>
    </p:spTree>
    <p:extLst>
      <p:ext uri="{BB962C8B-B14F-4D97-AF65-F5344CB8AC3E}">
        <p14:creationId xmlns:p14="http://schemas.microsoft.com/office/powerpoint/2010/main" val="14500616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876993"/>
          </a:xfrm>
        </p:spPr>
        <p:txBody>
          <a:bodyPr/>
          <a:lstStyle/>
          <a:p>
            <a:pPr algn="ctr"/>
            <a:r>
              <a:rPr lang="uk-UA" dirty="0" smtClean="0"/>
              <a:t>З історії становлення поняття</a:t>
            </a:r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562793"/>
            <a:ext cx="10205461" cy="4431607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системної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уряду США (і </a:t>
            </a:r>
            <a:r>
              <a:rPr lang="ru-RU" dirty="0" err="1"/>
              <a:t>передусім</a:t>
            </a:r>
            <a:r>
              <a:rPr lang="ru-RU" dirty="0"/>
              <a:t> – </a:t>
            </a:r>
            <a:r>
              <a:rPr lang="ru-RU" dirty="0" err="1"/>
              <a:t>Збройних</a:t>
            </a:r>
            <a:r>
              <a:rPr lang="ru-RU" dirty="0"/>
              <a:t> сил США) до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,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 складно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точний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, коли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</a:t>
            </a:r>
            <a:r>
              <a:rPr lang="ru-RU" dirty="0" err="1"/>
              <a:t>перейшла</a:t>
            </a:r>
            <a:r>
              <a:rPr lang="ru-RU" dirty="0"/>
              <a:t> з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ситуативної</a:t>
            </a:r>
            <a:r>
              <a:rPr lang="ru-RU" dirty="0"/>
              <a:t> до </a:t>
            </a:r>
            <a:r>
              <a:rPr lang="ru-RU" dirty="0" err="1"/>
              <a:t>системної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 smtClean="0"/>
              <a:t>дослідники</a:t>
            </a:r>
            <a:r>
              <a:rPr lang="ru-RU" dirty="0" smtClean="0"/>
              <a:t> </a:t>
            </a:r>
            <a:r>
              <a:rPr lang="ru-RU" dirty="0"/>
              <a:t>прямо </a:t>
            </a:r>
            <a:r>
              <a:rPr lang="ru-RU" dirty="0" err="1"/>
              <a:t>кажуть</a:t>
            </a:r>
            <a:r>
              <a:rPr lang="ru-RU" dirty="0"/>
              <a:t> про 2001 </a:t>
            </a:r>
            <a:r>
              <a:rPr lang="ru-RU" dirty="0" err="1"/>
              <a:t>рік</a:t>
            </a:r>
            <a:r>
              <a:rPr lang="ru-RU" dirty="0"/>
              <a:t> як початок </a:t>
            </a:r>
            <a:r>
              <a:rPr lang="ru-RU" dirty="0" err="1"/>
              <a:t>дискусії</a:t>
            </a:r>
            <a:r>
              <a:rPr lang="ru-RU" dirty="0"/>
              <a:t> і про 2002–2004 роки як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проблематики на </a:t>
            </a:r>
            <a:r>
              <a:rPr lang="ru-RU" dirty="0" err="1"/>
              <a:t>системний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, </a:t>
            </a:r>
            <a:r>
              <a:rPr lang="ru-RU" dirty="0" err="1"/>
              <a:t>безумовно</a:t>
            </a:r>
            <a:r>
              <a:rPr lang="ru-RU" dirty="0"/>
              <a:t>,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</a:t>
            </a:r>
            <a:r>
              <a:rPr lang="ru-RU" dirty="0" err="1"/>
              <a:t>зіграла</a:t>
            </a:r>
            <a:r>
              <a:rPr lang="ru-RU" dirty="0"/>
              <a:t> </a:t>
            </a:r>
            <a:r>
              <a:rPr lang="ru-RU" dirty="0" err="1"/>
              <a:t>Оборонна</a:t>
            </a:r>
            <a:r>
              <a:rPr lang="ru-RU" dirty="0"/>
              <a:t> </a:t>
            </a:r>
            <a:r>
              <a:rPr lang="ru-RU" dirty="0" err="1"/>
              <a:t>наукова</a:t>
            </a:r>
            <a:r>
              <a:rPr lang="ru-RU" dirty="0"/>
              <a:t> рада </a:t>
            </a:r>
            <a:r>
              <a:rPr lang="ru-RU" dirty="0" err="1"/>
              <a:t>Міністерства</a:t>
            </a:r>
            <a:r>
              <a:rPr lang="ru-RU" dirty="0"/>
              <a:t> оборони </a:t>
            </a:r>
            <a:r>
              <a:rPr lang="ru-RU" dirty="0" smtClean="0"/>
              <a:t>США, </a:t>
            </a:r>
            <a:r>
              <a:rPr lang="ru-RU" dirty="0"/>
              <a:t>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оперативні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8343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3411" y="685800"/>
            <a:ext cx="9429202" cy="719051"/>
          </a:xfrm>
        </p:spPr>
        <p:txBody>
          <a:bodyPr/>
          <a:lstStyle/>
          <a:p>
            <a:pPr algn="ctr"/>
            <a:r>
              <a:rPr lang="uk-UA" dirty="0"/>
              <a:t>З історії становлення поняття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537855"/>
            <a:ext cx="9374188" cy="4456545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/>
              <a:t>У жовтні 2001 року з’являється звіт однієї з таких оперативних груп, присвячений питанню «управління інформаційним розповсюдженням» (</a:t>
            </a:r>
            <a:r>
              <a:rPr lang="en-US" dirty="0"/>
              <a:t>Managed Information Dissemination</a:t>
            </a:r>
            <a:r>
              <a:rPr lang="en-US" dirty="0" smtClean="0"/>
              <a:t>). </a:t>
            </a:r>
            <a:r>
              <a:rPr lang="uk-UA" dirty="0"/>
              <a:t>Його мета – привернути увагу військового керівництва до питань цілісного розповсюдження інформації, що за умов правильного використання може «створити дипломатичні можливості, зменшити напругу, яка може вести до війни, допомогти стримувати (</a:t>
            </a:r>
            <a:r>
              <a:rPr lang="en-US" dirty="0"/>
              <a:t>contain) </a:t>
            </a:r>
            <a:r>
              <a:rPr lang="uk-UA" dirty="0"/>
              <a:t>конфлікти та зменшувати нетрадиційні загрози американським </a:t>
            </a:r>
            <a:r>
              <a:rPr lang="uk-UA" dirty="0" smtClean="0"/>
              <a:t>інтересам». </a:t>
            </a:r>
            <a:r>
              <a:rPr lang="uk-UA" dirty="0"/>
              <a:t>Тоді автори дослідження зробили жорсткі та невтішні висновки щодо спроможності США займатися таким «інформаційним розповсюдженням»: «</a:t>
            </a:r>
            <a:r>
              <a:rPr lang="uk-UA" i="1" dirty="0"/>
              <a:t>Сьогоднішні установи американського уряду, які мають займатись інформаційним розповсюдженням, недоукомплектовані та </a:t>
            </a:r>
            <a:r>
              <a:rPr lang="uk-UA" i="1" dirty="0" err="1"/>
              <a:t>недофінансовані</a:t>
            </a:r>
            <a:r>
              <a:rPr lang="uk-UA" i="1" dirty="0"/>
              <a:t>. Вони страждають від поганої координації та не інтегровані в процеси планування у сфері національної безпеки та реалізацію цих планів</a:t>
            </a:r>
            <a:r>
              <a:rPr lang="uk-UA" dirty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1618281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3411" y="685800"/>
            <a:ext cx="9429202" cy="719051"/>
          </a:xfrm>
        </p:spPr>
        <p:txBody>
          <a:bodyPr/>
          <a:lstStyle/>
          <a:p>
            <a:pPr algn="ctr"/>
            <a:r>
              <a:rPr lang="uk-UA" dirty="0"/>
              <a:t>З історії становлення поняття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2" y="1537855"/>
            <a:ext cx="9374188" cy="4456545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З точки </a:t>
            </a:r>
            <a:r>
              <a:rPr lang="ru-RU" dirty="0" err="1"/>
              <a:t>зору</a:t>
            </a:r>
            <a:r>
              <a:rPr lang="ru-RU" dirty="0"/>
              <a:t> </a:t>
            </a:r>
            <a:r>
              <a:rPr lang="ru-RU" dirty="0" err="1"/>
              <a:t>системної</a:t>
            </a:r>
            <a:r>
              <a:rPr lang="ru-RU" dirty="0"/>
              <a:t> </a:t>
            </a:r>
            <a:r>
              <a:rPr lang="ru-RU" dirty="0" err="1"/>
              <a:t>уваги</a:t>
            </a:r>
            <a:r>
              <a:rPr lang="ru-RU" dirty="0"/>
              <a:t> уряду США (і </a:t>
            </a:r>
            <a:r>
              <a:rPr lang="ru-RU" dirty="0" err="1"/>
              <a:t>передусім</a:t>
            </a:r>
            <a:r>
              <a:rPr lang="ru-RU" dirty="0"/>
              <a:t> – </a:t>
            </a:r>
            <a:r>
              <a:rPr lang="ru-RU" dirty="0" err="1"/>
              <a:t>Збройних</a:t>
            </a:r>
            <a:r>
              <a:rPr lang="ru-RU" dirty="0"/>
              <a:t> сил США) до </a:t>
            </a:r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,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 складно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точний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, коли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</a:t>
            </a:r>
            <a:r>
              <a:rPr lang="ru-RU" dirty="0" err="1"/>
              <a:t>перейшла</a:t>
            </a:r>
            <a:r>
              <a:rPr lang="ru-RU" dirty="0"/>
              <a:t> з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ситуативної</a:t>
            </a:r>
            <a:r>
              <a:rPr lang="ru-RU" dirty="0"/>
              <a:t> до </a:t>
            </a:r>
            <a:r>
              <a:rPr lang="ru-RU" dirty="0" err="1"/>
              <a:t>системної</a:t>
            </a:r>
            <a:r>
              <a:rPr lang="ru-RU" dirty="0"/>
              <a:t>.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 smtClean="0"/>
              <a:t>дослідники</a:t>
            </a:r>
            <a:r>
              <a:rPr lang="ru-RU" dirty="0" smtClean="0"/>
              <a:t> </a:t>
            </a:r>
            <a:r>
              <a:rPr lang="ru-RU" dirty="0"/>
              <a:t>прямо </a:t>
            </a:r>
            <a:r>
              <a:rPr lang="ru-RU" dirty="0" err="1"/>
              <a:t>кажуть</a:t>
            </a:r>
            <a:r>
              <a:rPr lang="ru-RU" dirty="0"/>
              <a:t> про 2001 </a:t>
            </a:r>
            <a:r>
              <a:rPr lang="ru-RU" dirty="0" err="1"/>
              <a:t>рік</a:t>
            </a:r>
            <a:r>
              <a:rPr lang="ru-RU" dirty="0"/>
              <a:t> як початок </a:t>
            </a:r>
            <a:r>
              <a:rPr lang="ru-RU" dirty="0" err="1"/>
              <a:t>дискусії</a:t>
            </a:r>
            <a:r>
              <a:rPr lang="ru-RU" dirty="0"/>
              <a:t> і про 2002–2004 роки як </a:t>
            </a:r>
            <a:r>
              <a:rPr lang="ru-RU" dirty="0" err="1"/>
              <a:t>етап</a:t>
            </a:r>
            <a:r>
              <a:rPr lang="ru-RU" dirty="0"/>
              <a:t> </a:t>
            </a:r>
            <a:r>
              <a:rPr lang="ru-RU" dirty="0" err="1"/>
              <a:t>виходу</a:t>
            </a:r>
            <a:r>
              <a:rPr lang="ru-RU" dirty="0"/>
              <a:t> проблематики на </a:t>
            </a:r>
            <a:r>
              <a:rPr lang="ru-RU" dirty="0" err="1"/>
              <a:t>системний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, </a:t>
            </a:r>
            <a:r>
              <a:rPr lang="ru-RU" dirty="0" err="1"/>
              <a:t>безумовно</a:t>
            </a:r>
            <a:r>
              <a:rPr lang="ru-RU" dirty="0"/>
              <a:t>, в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дійсно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</a:t>
            </a:r>
            <a:r>
              <a:rPr lang="ru-RU" dirty="0" err="1"/>
              <a:t>зіграла</a:t>
            </a:r>
            <a:r>
              <a:rPr lang="ru-RU" dirty="0"/>
              <a:t> </a:t>
            </a:r>
            <a:r>
              <a:rPr lang="ru-RU" dirty="0" err="1"/>
              <a:t>Оборонна</a:t>
            </a:r>
            <a:r>
              <a:rPr lang="ru-RU" dirty="0"/>
              <a:t> </a:t>
            </a:r>
            <a:r>
              <a:rPr lang="ru-RU" dirty="0" err="1"/>
              <a:t>наукова</a:t>
            </a:r>
            <a:r>
              <a:rPr lang="ru-RU" dirty="0"/>
              <a:t> рада </a:t>
            </a:r>
            <a:r>
              <a:rPr lang="ru-RU" dirty="0" err="1"/>
              <a:t>Міністерства</a:t>
            </a:r>
            <a:r>
              <a:rPr lang="ru-RU" dirty="0"/>
              <a:t> оборони </a:t>
            </a:r>
            <a:r>
              <a:rPr lang="ru-RU" dirty="0" smtClean="0"/>
              <a:t>США 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оперативні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. «порядок </a:t>
            </a:r>
            <a:r>
              <a:rPr lang="ru-RU" dirty="0" err="1"/>
              <a:t>денний</a:t>
            </a:r>
            <a:r>
              <a:rPr lang="ru-RU" dirty="0"/>
              <a:t> та </a:t>
            </a:r>
            <a:r>
              <a:rPr lang="ru-RU" dirty="0" err="1"/>
              <a:t>створювати</a:t>
            </a:r>
            <a:r>
              <a:rPr lang="ru-RU" dirty="0"/>
              <a:t> контекст,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сприятиме</a:t>
            </a:r>
            <a:r>
              <a:rPr lang="ru-RU" dirty="0"/>
              <a:t> </a:t>
            </a:r>
            <a:r>
              <a:rPr lang="ru-RU" dirty="0" err="1"/>
              <a:t>досягненню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, </a:t>
            </a:r>
            <a:r>
              <a:rPr lang="ru-RU" dirty="0" err="1"/>
              <a:t>економічних</a:t>
            </a:r>
            <a:r>
              <a:rPr lang="ru-RU" dirty="0"/>
              <a:t> та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».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інформаційне</a:t>
            </a:r>
            <a:r>
              <a:rPr lang="ru-RU" dirty="0"/>
              <a:t> </a:t>
            </a:r>
            <a:r>
              <a:rPr lang="ru-RU" dirty="0" err="1"/>
              <a:t>розповсюдження</a:t>
            </a:r>
            <a:r>
              <a:rPr lang="ru-RU" dirty="0"/>
              <a:t> повинно бути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орієнтоване</a:t>
            </a:r>
            <a:r>
              <a:rPr lang="ru-RU" dirty="0"/>
              <a:t> на </a:t>
            </a:r>
            <a:r>
              <a:rPr lang="ru-RU" dirty="0" err="1"/>
              <a:t>цільові</a:t>
            </a:r>
            <a:r>
              <a:rPr lang="ru-RU" dirty="0"/>
              <a:t> </a:t>
            </a:r>
            <a:r>
              <a:rPr lang="ru-RU" dirty="0" err="1"/>
              <a:t>аудиторії</a:t>
            </a:r>
            <a:r>
              <a:rPr lang="ru-RU" dirty="0"/>
              <a:t>, а </a:t>
            </a:r>
            <a:r>
              <a:rPr lang="ru-RU" dirty="0" err="1"/>
              <a:t>меседжі</a:t>
            </a:r>
            <a:r>
              <a:rPr lang="ru-RU" dirty="0"/>
              <a:t> та </a:t>
            </a:r>
            <a:r>
              <a:rPr lang="ru-RU" dirty="0" err="1"/>
              <a:t>продукти</a:t>
            </a:r>
            <a:r>
              <a:rPr lang="ru-RU" dirty="0"/>
              <a:t> – максимально на них </a:t>
            </a:r>
            <a:r>
              <a:rPr lang="ru-RU" dirty="0" err="1"/>
              <a:t>орієнтовані</a:t>
            </a:r>
            <a:r>
              <a:rPr lang="ru-RU" dirty="0"/>
              <a:t>. </a:t>
            </a:r>
            <a:r>
              <a:rPr lang="en-US" dirty="0"/>
              <a:t>В </a:t>
            </a:r>
            <a:r>
              <a:rPr lang="en-US" dirty="0" err="1"/>
              <a:t>тому</a:t>
            </a:r>
            <a:r>
              <a:rPr lang="en-US" dirty="0"/>
              <a:t> </a:t>
            </a:r>
            <a:r>
              <a:rPr lang="en-US" dirty="0" err="1"/>
              <a:t>числі</a:t>
            </a:r>
            <a:r>
              <a:rPr lang="en-US" dirty="0"/>
              <a:t> – </a:t>
            </a:r>
            <a:r>
              <a:rPr lang="en-US" dirty="0" err="1"/>
              <a:t>враховуючи</a:t>
            </a:r>
            <a:r>
              <a:rPr lang="en-US" dirty="0"/>
              <a:t> і </a:t>
            </a:r>
            <a:r>
              <a:rPr lang="en-US" dirty="0" err="1"/>
              <a:t>культурні</a:t>
            </a:r>
            <a:r>
              <a:rPr lang="en-US" dirty="0"/>
              <a:t> </a:t>
            </a:r>
            <a:r>
              <a:rPr lang="en-US" dirty="0" err="1"/>
              <a:t>особливості</a:t>
            </a:r>
            <a:r>
              <a:rPr lang="en-US" dirty="0"/>
              <a:t> </a:t>
            </a:r>
            <a:r>
              <a:rPr lang="en-US" dirty="0" err="1"/>
              <a:t>цільових</a:t>
            </a:r>
            <a:r>
              <a:rPr lang="en-US" dirty="0"/>
              <a:t> </a:t>
            </a:r>
            <a:r>
              <a:rPr lang="en-US" dirty="0" err="1"/>
              <a:t>аудиторій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6946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3411" y="685800"/>
            <a:ext cx="9429202" cy="719051"/>
          </a:xfrm>
        </p:spPr>
        <p:txBody>
          <a:bodyPr/>
          <a:lstStyle/>
          <a:p>
            <a:pPr algn="ctr"/>
            <a:r>
              <a:rPr lang="uk-UA" dirty="0"/>
              <a:t>З історії становлення поняття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537855"/>
            <a:ext cx="10729163" cy="49211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Можливо</a:t>
            </a:r>
            <a:r>
              <a:rPr lang="ru-RU" dirty="0"/>
              <a:t>, в </a:t>
            </a:r>
            <a:r>
              <a:rPr lang="ru-RU" dirty="0" err="1"/>
              <a:t>результаті</a:t>
            </a:r>
            <a:r>
              <a:rPr lang="ru-RU" dirty="0"/>
              <a:t>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звіту</a:t>
            </a:r>
            <a:r>
              <a:rPr lang="ru-RU" dirty="0"/>
              <a:t> </a:t>
            </a:r>
            <a:r>
              <a:rPr lang="ru-RU" dirty="0" err="1"/>
              <a:t>адміністрацією</a:t>
            </a:r>
            <a:r>
              <a:rPr lang="ru-RU" dirty="0"/>
              <a:t> Дж. Буша-мол.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зроблені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кроки для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в 2002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тодішній</a:t>
            </a:r>
            <a:r>
              <a:rPr lang="ru-RU" dirty="0"/>
              <a:t> </a:t>
            </a:r>
            <a:r>
              <a:rPr lang="ru-RU" dirty="0" err="1"/>
              <a:t>радник</a:t>
            </a:r>
            <a:r>
              <a:rPr lang="ru-RU" dirty="0"/>
              <a:t> Дж. Буша-мол. з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К. </a:t>
            </a:r>
            <a:r>
              <a:rPr lang="ru-RU" dirty="0" err="1"/>
              <a:t>Райз</a:t>
            </a:r>
            <a:r>
              <a:rPr lang="ru-RU" dirty="0"/>
              <a:t> </a:t>
            </a:r>
            <a:r>
              <a:rPr lang="ru-RU" dirty="0" err="1"/>
              <a:t>утворила</a:t>
            </a:r>
            <a:r>
              <a:rPr lang="ru-RU" dirty="0"/>
              <a:t> в межах Ради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безпеки</a:t>
            </a:r>
            <a:r>
              <a:rPr lang="ru-RU" dirty="0"/>
              <a:t> США </a:t>
            </a:r>
            <a:r>
              <a:rPr lang="ru-RU" dirty="0" err="1"/>
              <a:t>Координаційний</a:t>
            </a:r>
            <a:r>
              <a:rPr lang="ru-RU" dirty="0"/>
              <a:t> </a:t>
            </a:r>
            <a:r>
              <a:rPr lang="ru-RU" dirty="0" err="1"/>
              <a:t>комітет</a:t>
            </a:r>
            <a:r>
              <a:rPr lang="ru-RU" dirty="0"/>
              <a:t> з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для «</a:t>
            </a:r>
            <a:r>
              <a:rPr lang="ru-RU" dirty="0" err="1"/>
              <a:t>координації</a:t>
            </a:r>
            <a:r>
              <a:rPr lang="ru-RU" dirty="0"/>
              <a:t> </a:t>
            </a:r>
            <a:r>
              <a:rPr lang="ru-RU" dirty="0" err="1"/>
              <a:t>міжвідомчої</a:t>
            </a:r>
            <a:r>
              <a:rPr lang="ru-RU" dirty="0"/>
              <a:t> </a:t>
            </a:r>
            <a:r>
              <a:rPr lang="ru-RU" dirty="0" err="1"/>
              <a:t>активності</a:t>
            </a:r>
            <a:r>
              <a:rPr lang="ru-RU" dirty="0"/>
              <a:t> та для того,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агентства </a:t>
            </a:r>
            <a:r>
              <a:rPr lang="ru-RU" dirty="0" err="1"/>
              <a:t>працювали</a:t>
            </a:r>
            <a:r>
              <a:rPr lang="ru-RU" dirty="0"/>
              <a:t> разом та з </a:t>
            </a:r>
            <a:r>
              <a:rPr lang="ru-RU" dirty="0" err="1"/>
              <a:t>Білим</a:t>
            </a:r>
            <a:r>
              <a:rPr lang="ru-RU" dirty="0"/>
              <a:t> домом для </a:t>
            </a:r>
            <a:r>
              <a:rPr lang="ru-RU" dirty="0" err="1"/>
              <a:t>розвитку</a:t>
            </a:r>
            <a:r>
              <a:rPr lang="ru-RU" dirty="0"/>
              <a:t> та </a:t>
            </a:r>
            <a:r>
              <a:rPr lang="ru-RU" dirty="0" err="1"/>
              <a:t>поширення</a:t>
            </a:r>
            <a:r>
              <a:rPr lang="ru-RU" dirty="0"/>
              <a:t> </a:t>
            </a:r>
            <a:r>
              <a:rPr lang="ru-RU" dirty="0" err="1"/>
              <a:t>президентських</a:t>
            </a:r>
            <a:r>
              <a:rPr lang="ru-RU" dirty="0"/>
              <a:t> </a:t>
            </a:r>
            <a:r>
              <a:rPr lang="ru-RU" dirty="0" err="1"/>
              <a:t>меседжів</a:t>
            </a:r>
            <a:r>
              <a:rPr lang="ru-RU" dirty="0"/>
              <a:t> по </a:t>
            </a:r>
            <a:r>
              <a:rPr lang="ru-RU" dirty="0" err="1"/>
              <a:t>всьому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 smtClean="0"/>
              <a:t>». </a:t>
            </a:r>
            <a:r>
              <a:rPr lang="ru-RU" dirty="0"/>
              <a:t>До </a:t>
            </a:r>
            <a:r>
              <a:rPr lang="ru-RU" dirty="0" err="1"/>
              <a:t>здобутків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комітету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 </a:t>
            </a:r>
            <a:r>
              <a:rPr lang="ru-RU" dirty="0" err="1"/>
              <a:t>підготовку</a:t>
            </a:r>
            <a:r>
              <a:rPr lang="ru-RU" dirty="0"/>
              <a:t> в 2007 </a:t>
            </a:r>
            <a:r>
              <a:rPr lang="ru-RU" dirty="0" err="1"/>
              <a:t>році</a:t>
            </a:r>
            <a:r>
              <a:rPr lang="ru-RU" dirty="0"/>
              <a:t> «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США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/>
              <a:t> та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дипломатії</a:t>
            </a:r>
            <a:r>
              <a:rPr lang="ru-RU" dirty="0"/>
              <a:t>» </a:t>
            </a:r>
            <a:r>
              <a:rPr lang="ru-RU" dirty="0" smtClean="0"/>
              <a:t>(</a:t>
            </a:r>
            <a:r>
              <a:rPr lang="ru-RU" dirty="0"/>
              <a:t>яка, </a:t>
            </a:r>
            <a:r>
              <a:rPr lang="ru-RU" dirty="0" err="1"/>
              <a:t>щоправда</a:t>
            </a:r>
            <a:r>
              <a:rPr lang="ru-RU" dirty="0"/>
              <a:t>, так і не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повноцінно</a:t>
            </a:r>
            <a:r>
              <a:rPr lang="ru-RU" dirty="0"/>
              <a:t> </a:t>
            </a:r>
            <a:r>
              <a:rPr lang="ru-RU" dirty="0" err="1"/>
              <a:t>затверджена</a:t>
            </a:r>
            <a:r>
              <a:rPr lang="ru-RU" dirty="0"/>
              <a:t>). Уже в 2004 </a:t>
            </a:r>
            <a:r>
              <a:rPr lang="ru-RU" dirty="0" err="1"/>
              <a:t>році</a:t>
            </a:r>
            <a:r>
              <a:rPr lang="ru-RU" dirty="0"/>
              <a:t> </a:t>
            </a:r>
            <a:r>
              <a:rPr lang="ru-RU" dirty="0" err="1"/>
              <a:t>Оборонна</a:t>
            </a:r>
            <a:r>
              <a:rPr lang="ru-RU" dirty="0"/>
              <a:t> </a:t>
            </a:r>
            <a:r>
              <a:rPr lang="ru-RU" dirty="0" err="1"/>
              <a:t>наукова</a:t>
            </a:r>
            <a:r>
              <a:rPr lang="ru-RU" dirty="0"/>
              <a:t> рада </a:t>
            </a:r>
            <a:r>
              <a:rPr lang="ru-RU" dirty="0" err="1"/>
              <a:t>Міністерства</a:t>
            </a:r>
            <a:r>
              <a:rPr lang="ru-RU" dirty="0"/>
              <a:t> оборони США </a:t>
            </a:r>
            <a:r>
              <a:rPr lang="ru-RU" dirty="0" err="1"/>
              <a:t>підготувала</a:t>
            </a:r>
            <a:r>
              <a:rPr lang="ru-RU" dirty="0"/>
              <a:t> </a:t>
            </a:r>
            <a:r>
              <a:rPr lang="ru-RU" dirty="0" err="1"/>
              <a:t>новий</a:t>
            </a:r>
            <a:r>
              <a:rPr lang="ru-RU" dirty="0"/>
              <a:t> </a:t>
            </a:r>
            <a:r>
              <a:rPr lang="ru-RU" dirty="0" err="1"/>
              <a:t>звіт</a:t>
            </a:r>
            <a:r>
              <a:rPr lang="ru-RU" dirty="0"/>
              <a:t>, де </a:t>
            </a:r>
            <a:r>
              <a:rPr lang="ru-RU" dirty="0" err="1"/>
              <a:t>чітко</a:t>
            </a:r>
            <a:r>
              <a:rPr lang="ru-RU" dirty="0"/>
              <a:t> </a:t>
            </a:r>
            <a:r>
              <a:rPr lang="ru-RU" dirty="0" err="1"/>
              <a:t>артикулюється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», – «</a:t>
            </a:r>
            <a:r>
              <a:rPr lang="ru-RU" dirty="0" err="1"/>
              <a:t>Заключний</a:t>
            </a:r>
            <a:r>
              <a:rPr lang="ru-RU" dirty="0"/>
              <a:t> </a:t>
            </a:r>
            <a:r>
              <a:rPr lang="ru-RU" dirty="0" err="1"/>
              <a:t>звіт</a:t>
            </a:r>
            <a:r>
              <a:rPr lang="ru-RU" dirty="0"/>
              <a:t> </a:t>
            </a:r>
            <a:r>
              <a:rPr lang="ru-RU" dirty="0" err="1"/>
              <a:t>Оперативної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Оборонної</a:t>
            </a:r>
            <a:r>
              <a:rPr lang="ru-RU" dirty="0"/>
              <a:t> </a:t>
            </a:r>
            <a:r>
              <a:rPr lang="ru-RU" dirty="0" err="1"/>
              <a:t>наукової</a:t>
            </a:r>
            <a:r>
              <a:rPr lang="ru-RU" dirty="0"/>
              <a:t> ради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комунікацій</a:t>
            </a:r>
            <a:r>
              <a:rPr lang="ru-RU" dirty="0" smtClean="0"/>
              <a:t>». </a:t>
            </a:r>
            <a:r>
              <a:rPr lang="ru-RU" dirty="0"/>
              <a:t>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стратегічні</a:t>
            </a:r>
            <a:r>
              <a:rPr lang="ru-RU" dirty="0"/>
              <a:t> </a:t>
            </a:r>
            <a:r>
              <a:rPr lang="ru-RU" dirty="0" err="1"/>
              <a:t>комунікації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«</a:t>
            </a:r>
            <a:r>
              <a:rPr lang="ru-RU" dirty="0" err="1"/>
              <a:t>багатоманіття</a:t>
            </a:r>
            <a:r>
              <a:rPr lang="ru-RU" dirty="0"/>
              <a:t> </a:t>
            </a:r>
            <a:r>
              <a:rPr lang="ru-RU" dirty="0" err="1"/>
              <a:t>інструментів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державою для </a:t>
            </a:r>
            <a:r>
              <a:rPr lang="ru-RU" dirty="0" err="1"/>
              <a:t>генерування</a:t>
            </a:r>
            <a:r>
              <a:rPr lang="ru-RU" dirty="0"/>
              <a:t> </a:t>
            </a:r>
            <a:r>
              <a:rPr lang="ru-RU" dirty="0" err="1"/>
              <a:t>розуміння</a:t>
            </a:r>
            <a:r>
              <a:rPr lang="ru-RU" dirty="0"/>
              <a:t>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та культур, </a:t>
            </a:r>
            <a:r>
              <a:rPr lang="ru-RU" dirty="0" err="1"/>
              <a:t>залучення</a:t>
            </a:r>
            <a:r>
              <a:rPr lang="ru-RU" dirty="0"/>
              <a:t> в </a:t>
            </a:r>
            <a:r>
              <a:rPr lang="ru-RU" dirty="0" err="1"/>
              <a:t>діалог</a:t>
            </a:r>
            <a:r>
              <a:rPr lang="ru-RU" dirty="0"/>
              <a:t> </a:t>
            </a:r>
            <a:r>
              <a:rPr lang="ru-RU" dirty="0" err="1"/>
              <a:t>ідей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людьми та </a:t>
            </a:r>
            <a:r>
              <a:rPr lang="ru-RU" dirty="0" err="1"/>
              <a:t>інституціями</a:t>
            </a:r>
            <a:r>
              <a:rPr lang="ru-RU" dirty="0"/>
              <a:t>, </a:t>
            </a:r>
            <a:r>
              <a:rPr lang="ru-RU" dirty="0" err="1"/>
              <a:t>консультування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дипломатів</a:t>
            </a:r>
            <a:r>
              <a:rPr lang="ru-RU" dirty="0"/>
              <a:t> та </a:t>
            </a:r>
            <a:r>
              <a:rPr lang="ru-RU" dirty="0" err="1"/>
              <a:t>військових</a:t>
            </a:r>
            <a:r>
              <a:rPr lang="ru-RU" dirty="0"/>
              <a:t> </a:t>
            </a:r>
            <a:r>
              <a:rPr lang="ru-RU" dirty="0" err="1"/>
              <a:t>лідерів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того,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для </a:t>
            </a:r>
            <a:r>
              <a:rPr lang="ru-RU" dirty="0" err="1"/>
              <a:t>суспільної</a:t>
            </a:r>
            <a:r>
              <a:rPr lang="ru-RU" dirty="0"/>
              <a:t> думки </a:t>
            </a:r>
            <a:r>
              <a:rPr lang="ru-RU" dirty="0" err="1"/>
              <a:t>матимуть</a:t>
            </a:r>
            <a:r>
              <a:rPr lang="ru-RU" dirty="0"/>
              <a:t>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та </a:t>
            </a:r>
            <a:r>
              <a:rPr lang="ru-RU" dirty="0" err="1"/>
              <a:t>впливу</a:t>
            </a:r>
            <a:r>
              <a:rPr lang="ru-RU" dirty="0"/>
              <a:t> на </a:t>
            </a:r>
            <a:r>
              <a:rPr lang="ru-RU" dirty="0" err="1"/>
              <a:t>відношення</a:t>
            </a:r>
            <a:r>
              <a:rPr lang="ru-RU" dirty="0"/>
              <a:t> та </a:t>
            </a:r>
            <a:r>
              <a:rPr lang="ru-RU" dirty="0" err="1"/>
              <a:t>поведінку</a:t>
            </a:r>
            <a:r>
              <a:rPr lang="ru-RU" dirty="0"/>
              <a:t> за </a:t>
            </a:r>
            <a:r>
              <a:rPr lang="ru-RU" dirty="0" err="1"/>
              <a:t>допомогою</a:t>
            </a:r>
            <a:r>
              <a:rPr lang="ru-RU" dirty="0"/>
              <a:t> </a:t>
            </a:r>
            <a:r>
              <a:rPr lang="ru-RU" dirty="0" err="1"/>
              <a:t>комунікативних</a:t>
            </a:r>
            <a:r>
              <a:rPr lang="ru-RU" dirty="0"/>
              <a:t> </a:t>
            </a:r>
            <a:r>
              <a:rPr lang="ru-RU" dirty="0" err="1"/>
              <a:t>стратегій</a:t>
            </a:r>
            <a:r>
              <a:rPr lang="ru-RU" dirty="0"/>
              <a:t>»</a:t>
            </a:r>
            <a:endParaRPr lang="en-US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318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637722" cy="428105"/>
          </a:xfrm>
        </p:spPr>
        <p:txBody>
          <a:bodyPr>
            <a:normAutofit fontScale="90000"/>
          </a:bodyPr>
          <a:lstStyle/>
          <a:p>
            <a:endParaRPr lang="uk-UA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197033"/>
            <a:ext cx="11011795" cy="479736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Сьогодні</a:t>
            </a:r>
            <a:r>
              <a:rPr lang="en-US" dirty="0"/>
              <a:t> у США </a:t>
            </a:r>
            <a:r>
              <a:rPr lang="en-US" dirty="0" err="1"/>
              <a:t>визначення</a:t>
            </a:r>
            <a:r>
              <a:rPr lang="en-US" dirty="0"/>
              <a:t> «</a:t>
            </a:r>
            <a:r>
              <a:rPr lang="en-US" dirty="0" err="1"/>
              <a:t>стратегічні</a:t>
            </a:r>
            <a:r>
              <a:rPr lang="en-US" dirty="0"/>
              <a:t> </a:t>
            </a:r>
            <a:r>
              <a:rPr lang="en-US" dirty="0" err="1"/>
              <a:t>комунікації</a:t>
            </a:r>
            <a:r>
              <a:rPr lang="en-US" dirty="0"/>
              <a:t>» </a:t>
            </a:r>
            <a:r>
              <a:rPr lang="en-US" dirty="0" err="1"/>
              <a:t>закріплено</a:t>
            </a:r>
            <a:r>
              <a:rPr lang="en-US" dirty="0"/>
              <a:t> в «</a:t>
            </a:r>
            <a:r>
              <a:rPr lang="en-US" dirty="0" err="1"/>
              <a:t>Словнику</a:t>
            </a:r>
            <a:r>
              <a:rPr lang="en-US" dirty="0"/>
              <a:t> </a:t>
            </a:r>
            <a:r>
              <a:rPr lang="en-US" dirty="0" err="1"/>
              <a:t>військових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пов’язаних</a:t>
            </a:r>
            <a:r>
              <a:rPr lang="en-US" dirty="0"/>
              <a:t> </a:t>
            </a:r>
            <a:r>
              <a:rPr lang="en-US" dirty="0" err="1"/>
              <a:t>термінів</a:t>
            </a:r>
            <a:r>
              <a:rPr lang="en-US" dirty="0"/>
              <a:t>» </a:t>
            </a:r>
            <a:r>
              <a:rPr lang="en-US" dirty="0" err="1"/>
              <a:t>Міністерства</a:t>
            </a:r>
            <a:r>
              <a:rPr lang="en-US" dirty="0"/>
              <a:t> </a:t>
            </a:r>
            <a:r>
              <a:rPr lang="en-US" dirty="0" err="1"/>
              <a:t>оборони</a:t>
            </a:r>
            <a:r>
              <a:rPr lang="en-US" dirty="0"/>
              <a:t> США: «</a:t>
            </a:r>
            <a:r>
              <a:rPr lang="en-US" i="1" dirty="0" err="1"/>
              <a:t>сфокусовані</a:t>
            </a:r>
            <a:r>
              <a:rPr lang="en-US" i="1" dirty="0"/>
              <a:t> </a:t>
            </a:r>
            <a:r>
              <a:rPr lang="en-US" i="1" dirty="0" err="1"/>
              <a:t>Урядом</a:t>
            </a:r>
            <a:r>
              <a:rPr lang="en-US" i="1" dirty="0"/>
              <a:t> США </a:t>
            </a:r>
            <a:r>
              <a:rPr lang="en-US" i="1" dirty="0" err="1"/>
              <a:t>зусилля</a:t>
            </a:r>
            <a:r>
              <a:rPr lang="en-US" i="1" dirty="0"/>
              <a:t> </a:t>
            </a:r>
            <a:r>
              <a:rPr lang="en-US" i="1" dirty="0" err="1"/>
              <a:t>на</a:t>
            </a:r>
            <a:r>
              <a:rPr lang="en-US" i="1" dirty="0"/>
              <a:t> </a:t>
            </a:r>
            <a:r>
              <a:rPr lang="en-US" i="1" dirty="0" err="1"/>
              <a:t>розуміння</a:t>
            </a:r>
            <a:r>
              <a:rPr lang="en-US" i="1" dirty="0"/>
              <a:t> </a:t>
            </a:r>
            <a:r>
              <a:rPr lang="en-US" i="1" dirty="0" err="1"/>
              <a:t>та</a:t>
            </a:r>
            <a:r>
              <a:rPr lang="en-US" i="1" dirty="0"/>
              <a:t> </a:t>
            </a:r>
            <a:r>
              <a:rPr lang="en-US" i="1" dirty="0" err="1"/>
              <a:t>залучення</a:t>
            </a:r>
            <a:r>
              <a:rPr lang="en-US" i="1" dirty="0"/>
              <a:t> (engage) </a:t>
            </a:r>
            <a:r>
              <a:rPr lang="en-US" i="1" dirty="0" err="1"/>
              <a:t>ключових</a:t>
            </a:r>
            <a:r>
              <a:rPr lang="en-US" i="1" dirty="0"/>
              <a:t> </a:t>
            </a:r>
            <a:r>
              <a:rPr lang="en-US" i="1" dirty="0" err="1" smtClean="0"/>
              <a:t>аудиторій</a:t>
            </a:r>
            <a:r>
              <a:rPr lang="en-US" i="1" dirty="0" smtClean="0"/>
              <a:t> </a:t>
            </a:r>
            <a:r>
              <a:rPr lang="en-US" i="1" dirty="0" err="1"/>
              <a:t>до</a:t>
            </a:r>
            <a:r>
              <a:rPr lang="en-US" i="1" dirty="0"/>
              <a:t> </a:t>
            </a:r>
            <a:r>
              <a:rPr lang="en-US" i="1" dirty="0" err="1"/>
              <a:t>створення</a:t>
            </a:r>
            <a:r>
              <a:rPr lang="en-US" i="1" dirty="0"/>
              <a:t>, </a:t>
            </a:r>
            <a:r>
              <a:rPr lang="en-US" i="1" dirty="0" err="1"/>
              <a:t>посилення</a:t>
            </a:r>
            <a:r>
              <a:rPr lang="en-US" i="1" dirty="0"/>
              <a:t> </a:t>
            </a:r>
            <a:r>
              <a:rPr lang="en-US" i="1" dirty="0" err="1"/>
              <a:t>чи</a:t>
            </a:r>
            <a:r>
              <a:rPr lang="en-US" i="1" dirty="0"/>
              <a:t> </a:t>
            </a:r>
            <a:r>
              <a:rPr lang="en-US" i="1" dirty="0" err="1"/>
              <a:t>збереження</a:t>
            </a:r>
            <a:r>
              <a:rPr lang="en-US" i="1" dirty="0"/>
              <a:t> </a:t>
            </a:r>
            <a:r>
              <a:rPr lang="en-US" i="1" dirty="0" err="1"/>
              <a:t>сприятливих</a:t>
            </a:r>
            <a:r>
              <a:rPr lang="en-US" i="1" dirty="0"/>
              <a:t> </a:t>
            </a:r>
            <a:r>
              <a:rPr lang="en-US" i="1" dirty="0" err="1"/>
              <a:t>умов</a:t>
            </a:r>
            <a:r>
              <a:rPr lang="en-US" i="1" dirty="0"/>
              <a:t> </a:t>
            </a:r>
            <a:r>
              <a:rPr lang="en-US" i="1" dirty="0" err="1"/>
              <a:t>для</a:t>
            </a:r>
            <a:r>
              <a:rPr lang="en-US" i="1" dirty="0"/>
              <a:t> </a:t>
            </a:r>
            <a:r>
              <a:rPr lang="en-US" i="1" dirty="0" err="1"/>
              <a:t>просування</a:t>
            </a:r>
            <a:r>
              <a:rPr lang="en-US" i="1" dirty="0"/>
              <a:t> </a:t>
            </a:r>
            <a:r>
              <a:rPr lang="en-US" i="1" dirty="0" err="1"/>
              <a:t>інтересів</a:t>
            </a:r>
            <a:r>
              <a:rPr lang="en-US" i="1" dirty="0"/>
              <a:t>, </a:t>
            </a:r>
            <a:r>
              <a:rPr lang="en-US" i="1" dirty="0" err="1"/>
              <a:t>політики</a:t>
            </a:r>
            <a:r>
              <a:rPr lang="en-US" i="1" dirty="0"/>
              <a:t> </a:t>
            </a:r>
            <a:r>
              <a:rPr lang="en-US" i="1" dirty="0" err="1"/>
              <a:t>та</a:t>
            </a:r>
            <a:r>
              <a:rPr lang="en-US" i="1" dirty="0"/>
              <a:t> </a:t>
            </a:r>
            <a:r>
              <a:rPr lang="en-US" i="1" dirty="0" err="1"/>
              <a:t>цілей</a:t>
            </a:r>
            <a:r>
              <a:rPr lang="en-US" i="1" dirty="0"/>
              <a:t> </a:t>
            </a:r>
            <a:r>
              <a:rPr lang="en-US" i="1" dirty="0" err="1"/>
              <a:t>Уряду</a:t>
            </a:r>
            <a:r>
              <a:rPr lang="en-US" i="1" dirty="0"/>
              <a:t> США </a:t>
            </a:r>
            <a:r>
              <a:rPr lang="en-US" i="1" dirty="0" err="1"/>
              <a:t>через</a:t>
            </a:r>
            <a:r>
              <a:rPr lang="en-US" i="1" dirty="0"/>
              <a:t> </a:t>
            </a:r>
            <a:r>
              <a:rPr lang="en-US" i="1" dirty="0" err="1"/>
              <a:t>використання</a:t>
            </a:r>
            <a:r>
              <a:rPr lang="en-US" i="1" dirty="0"/>
              <a:t> </a:t>
            </a:r>
            <a:r>
              <a:rPr lang="en-US" i="1" dirty="0" err="1"/>
              <a:t>скоординованих</a:t>
            </a:r>
            <a:r>
              <a:rPr lang="en-US" i="1" dirty="0"/>
              <a:t> </a:t>
            </a:r>
            <a:r>
              <a:rPr lang="en-US" i="1" dirty="0" err="1"/>
              <a:t>програм</a:t>
            </a:r>
            <a:r>
              <a:rPr lang="en-US" i="1" dirty="0"/>
              <a:t>, </a:t>
            </a:r>
            <a:r>
              <a:rPr lang="en-US" i="1" dirty="0" err="1"/>
              <a:t>планів</a:t>
            </a:r>
            <a:r>
              <a:rPr lang="en-US" i="1" dirty="0"/>
              <a:t>, </a:t>
            </a:r>
            <a:r>
              <a:rPr lang="en-US" i="1" dirty="0" err="1"/>
              <a:t>тем</a:t>
            </a:r>
            <a:r>
              <a:rPr lang="en-US" i="1" dirty="0"/>
              <a:t>, </a:t>
            </a:r>
            <a:r>
              <a:rPr lang="en-US" i="1" dirty="0" err="1"/>
              <a:t>меседжів</a:t>
            </a:r>
            <a:r>
              <a:rPr lang="en-US" i="1" dirty="0"/>
              <a:t> (</a:t>
            </a:r>
            <a:r>
              <a:rPr lang="en-US" i="1" dirty="0" err="1"/>
              <a:t>повідомлень</a:t>
            </a:r>
            <a:r>
              <a:rPr lang="en-US" i="1" dirty="0"/>
              <a:t>) </a:t>
            </a:r>
            <a:r>
              <a:rPr lang="en-US" i="1" dirty="0" err="1"/>
              <a:t>та</a:t>
            </a:r>
            <a:r>
              <a:rPr lang="en-US" i="1" dirty="0"/>
              <a:t> </a:t>
            </a:r>
            <a:r>
              <a:rPr lang="en-US" i="1" dirty="0" err="1"/>
              <a:t>продуктів</a:t>
            </a:r>
            <a:r>
              <a:rPr lang="en-US" i="1" dirty="0"/>
              <a:t>, </a:t>
            </a:r>
            <a:r>
              <a:rPr lang="en-US" i="1" dirty="0" err="1"/>
              <a:t>синхронізованих</a:t>
            </a:r>
            <a:r>
              <a:rPr lang="en-US" i="1" dirty="0"/>
              <a:t> з </a:t>
            </a:r>
            <a:r>
              <a:rPr lang="en-US" i="1" dirty="0" err="1"/>
              <a:t>діями</a:t>
            </a:r>
            <a:r>
              <a:rPr lang="en-US" i="1" dirty="0"/>
              <a:t> </a:t>
            </a:r>
            <a:r>
              <a:rPr lang="en-US" i="1" dirty="0" err="1"/>
              <a:t>всіх</a:t>
            </a:r>
            <a:r>
              <a:rPr lang="en-US" i="1" dirty="0"/>
              <a:t> </a:t>
            </a:r>
            <a:r>
              <a:rPr lang="en-US" i="1" dirty="0" err="1"/>
              <a:t>інструментів</a:t>
            </a:r>
            <a:r>
              <a:rPr lang="en-US" i="1" dirty="0"/>
              <a:t> </a:t>
            </a:r>
            <a:r>
              <a:rPr lang="en-US" i="1" dirty="0" err="1"/>
              <a:t>національної</a:t>
            </a:r>
            <a:r>
              <a:rPr lang="en-US" i="1" dirty="0"/>
              <a:t> </a:t>
            </a:r>
            <a:r>
              <a:rPr lang="en-US" i="1" dirty="0" err="1"/>
              <a:t>могутності</a:t>
            </a:r>
            <a:r>
              <a:rPr lang="en-US" dirty="0" smtClean="0"/>
              <a:t>». </a:t>
            </a:r>
            <a:r>
              <a:rPr lang="en-US" dirty="0" err="1"/>
              <a:t>Водночас</a:t>
            </a:r>
            <a:r>
              <a:rPr lang="en-US" dirty="0"/>
              <a:t> К. </a:t>
            </a:r>
            <a:r>
              <a:rPr lang="en-US" dirty="0" err="1"/>
              <a:t>Пол</a:t>
            </a:r>
            <a:r>
              <a:rPr lang="en-US" dirty="0"/>
              <a:t> </a:t>
            </a:r>
            <a:r>
              <a:rPr lang="en-US" dirty="0" err="1"/>
              <a:t>пропонує</a:t>
            </a:r>
            <a:r>
              <a:rPr lang="en-US" dirty="0"/>
              <a:t> </a:t>
            </a:r>
            <a:r>
              <a:rPr lang="en-US" dirty="0" err="1"/>
              <a:t>послуговуватись</a:t>
            </a:r>
            <a:r>
              <a:rPr lang="en-US" dirty="0"/>
              <a:t> </a:t>
            </a:r>
            <a:r>
              <a:rPr lang="en-US" dirty="0" err="1"/>
              <a:t>іншим</a:t>
            </a:r>
            <a:r>
              <a:rPr lang="en-US" dirty="0"/>
              <a:t> </a:t>
            </a:r>
            <a:r>
              <a:rPr lang="en-US" dirty="0" err="1"/>
              <a:t>поняттям</a:t>
            </a:r>
            <a:r>
              <a:rPr lang="en-US" dirty="0"/>
              <a:t>: «</a:t>
            </a:r>
            <a:r>
              <a:rPr lang="en-US" b="1" dirty="0" err="1"/>
              <a:t>координовані</a:t>
            </a:r>
            <a:r>
              <a:rPr lang="en-US" b="1" dirty="0"/>
              <a:t> </a:t>
            </a:r>
            <a:r>
              <a:rPr lang="en-US" b="1" dirty="0" err="1"/>
              <a:t>дії</a:t>
            </a:r>
            <a:r>
              <a:rPr lang="en-US" b="1" dirty="0"/>
              <a:t>, </a:t>
            </a:r>
            <a:r>
              <a:rPr lang="en-US" b="1" dirty="0" err="1"/>
              <a:t>меседжі</a:t>
            </a:r>
            <a:r>
              <a:rPr lang="en-US" b="1" dirty="0"/>
              <a:t>, </a:t>
            </a:r>
            <a:r>
              <a:rPr lang="en-US" b="1" dirty="0" err="1"/>
              <a:t>зображення</a:t>
            </a:r>
            <a:r>
              <a:rPr lang="en-US" b="1" dirty="0"/>
              <a:t> </a:t>
            </a:r>
            <a:r>
              <a:rPr lang="en-US" b="1" dirty="0" err="1"/>
              <a:t>та</a:t>
            </a:r>
            <a:r>
              <a:rPr lang="en-US" b="1" dirty="0"/>
              <a:t> </a:t>
            </a:r>
            <a:r>
              <a:rPr lang="en-US" b="1" dirty="0" err="1"/>
              <a:t>інші</a:t>
            </a:r>
            <a:r>
              <a:rPr lang="en-US" b="1" dirty="0"/>
              <a:t> </a:t>
            </a:r>
            <a:r>
              <a:rPr lang="en-US" b="1" dirty="0" err="1"/>
              <a:t>форми</a:t>
            </a:r>
            <a:r>
              <a:rPr lang="en-US" b="1" dirty="0"/>
              <a:t> </a:t>
            </a:r>
            <a:r>
              <a:rPr lang="en-US" b="1" dirty="0" err="1"/>
              <a:t>сигналів</a:t>
            </a:r>
            <a:r>
              <a:rPr lang="en-US" b="1" dirty="0"/>
              <a:t> </a:t>
            </a:r>
            <a:r>
              <a:rPr lang="en-US" b="1" dirty="0" err="1"/>
              <a:t>або</a:t>
            </a:r>
            <a:r>
              <a:rPr lang="en-US" b="1" dirty="0"/>
              <a:t> </a:t>
            </a:r>
            <a:r>
              <a:rPr lang="en-US" b="1" dirty="0" err="1"/>
              <a:t>участі</a:t>
            </a:r>
            <a:r>
              <a:rPr lang="en-US" b="1" dirty="0"/>
              <a:t>, </a:t>
            </a:r>
            <a:r>
              <a:rPr lang="en-US" b="1" dirty="0" err="1"/>
              <a:t>що</a:t>
            </a:r>
            <a:r>
              <a:rPr lang="en-US" b="1" dirty="0"/>
              <a:t> </a:t>
            </a:r>
            <a:r>
              <a:rPr lang="en-US" b="1" dirty="0" err="1"/>
              <a:t>призначені</a:t>
            </a:r>
            <a:r>
              <a:rPr lang="en-US" b="1" dirty="0"/>
              <a:t> </a:t>
            </a:r>
            <a:r>
              <a:rPr lang="en-US" b="1" dirty="0" err="1"/>
              <a:t>інформувати</a:t>
            </a:r>
            <a:r>
              <a:rPr lang="en-US" b="1" dirty="0"/>
              <a:t>, </a:t>
            </a:r>
            <a:r>
              <a:rPr lang="en-US" b="1" dirty="0" err="1"/>
              <a:t>впливати</a:t>
            </a:r>
            <a:r>
              <a:rPr lang="en-US" b="1" dirty="0"/>
              <a:t> </a:t>
            </a:r>
            <a:r>
              <a:rPr lang="en-US" b="1" dirty="0" err="1"/>
              <a:t>чи</a:t>
            </a:r>
            <a:r>
              <a:rPr lang="en-US" b="1" dirty="0"/>
              <a:t> </a:t>
            </a:r>
            <a:r>
              <a:rPr lang="en-US" b="1" dirty="0" err="1"/>
              <a:t>переконувати</a:t>
            </a:r>
            <a:r>
              <a:rPr lang="en-US" b="1" dirty="0"/>
              <a:t> </a:t>
            </a:r>
            <a:r>
              <a:rPr lang="en-US" b="1" dirty="0" err="1"/>
              <a:t>цільові</a:t>
            </a:r>
            <a:r>
              <a:rPr lang="en-US" b="1" dirty="0"/>
              <a:t> </a:t>
            </a:r>
            <a:r>
              <a:rPr lang="en-US" b="1" dirty="0" err="1"/>
              <a:t>аудиторії</a:t>
            </a:r>
            <a:r>
              <a:rPr lang="en-US" b="1" dirty="0"/>
              <a:t> (selected audiences) у </a:t>
            </a:r>
            <a:r>
              <a:rPr lang="en-US" b="1" dirty="0" err="1"/>
              <a:t>підтримці</a:t>
            </a:r>
            <a:r>
              <a:rPr lang="en-US" b="1" dirty="0"/>
              <a:t> </a:t>
            </a:r>
            <a:r>
              <a:rPr lang="en-US" b="1" dirty="0" err="1"/>
              <a:t>національних</a:t>
            </a:r>
            <a:r>
              <a:rPr lang="en-US" b="1" dirty="0"/>
              <a:t> </a:t>
            </a:r>
            <a:r>
              <a:rPr lang="en-US" b="1" dirty="0" err="1"/>
              <a:t>цілей</a:t>
            </a:r>
            <a:r>
              <a:rPr lang="en-US" dirty="0" smtClean="0"/>
              <a:t>». </a:t>
            </a:r>
            <a:r>
              <a:rPr lang="en-US" dirty="0" err="1"/>
              <a:t>Дж</a:t>
            </a:r>
            <a:r>
              <a:rPr lang="en-US" dirty="0"/>
              <a:t>. </a:t>
            </a:r>
            <a:r>
              <a:rPr lang="en-US" dirty="0" err="1"/>
              <a:t>Фарвел</a:t>
            </a:r>
            <a:r>
              <a:rPr lang="en-US" dirty="0"/>
              <a:t> (James Farwell), </a:t>
            </a:r>
            <a:r>
              <a:rPr lang="en-US" dirty="0" err="1"/>
              <a:t>автор</a:t>
            </a:r>
            <a:r>
              <a:rPr lang="en-US" dirty="0"/>
              <a:t> </a:t>
            </a:r>
            <a:r>
              <a:rPr lang="en-US" dirty="0" err="1"/>
              <a:t>книги</a:t>
            </a:r>
            <a:r>
              <a:rPr lang="en-US" dirty="0"/>
              <a:t> «</a:t>
            </a:r>
            <a:r>
              <a:rPr lang="en-US" dirty="0" err="1"/>
              <a:t>Переконання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сила</a:t>
            </a:r>
            <a:r>
              <a:rPr lang="en-US" dirty="0"/>
              <a:t>: </a:t>
            </a:r>
            <a:r>
              <a:rPr lang="en-US" dirty="0" err="1"/>
              <a:t>мистецтво</a:t>
            </a:r>
            <a:r>
              <a:rPr lang="en-US" dirty="0"/>
              <a:t> </a:t>
            </a:r>
            <a:r>
              <a:rPr lang="en-US" dirty="0" err="1"/>
              <a:t>стратегічних</a:t>
            </a:r>
            <a:r>
              <a:rPr lang="en-US" dirty="0"/>
              <a:t> </a:t>
            </a:r>
            <a:r>
              <a:rPr lang="en-US" dirty="0" err="1"/>
              <a:t>комунікацій</a:t>
            </a:r>
            <a:r>
              <a:rPr lang="en-US" dirty="0"/>
              <a:t>», </a:t>
            </a:r>
            <a:r>
              <a:rPr lang="en-US" dirty="0" err="1"/>
              <a:t>пропонує</a:t>
            </a:r>
            <a:r>
              <a:rPr lang="en-US" dirty="0"/>
              <a:t> </a:t>
            </a:r>
            <a:r>
              <a:rPr lang="en-US" dirty="0" err="1"/>
              <a:t>під</a:t>
            </a:r>
            <a:r>
              <a:rPr lang="en-US" dirty="0"/>
              <a:t> </a:t>
            </a:r>
            <a:r>
              <a:rPr lang="en-US" dirty="0" err="1"/>
              <a:t>стратегічними</a:t>
            </a:r>
            <a:r>
              <a:rPr lang="en-US" dirty="0"/>
              <a:t> </a:t>
            </a:r>
            <a:r>
              <a:rPr lang="en-US" dirty="0" err="1"/>
              <a:t>комунікаціями</a:t>
            </a:r>
            <a:r>
              <a:rPr lang="en-US" dirty="0"/>
              <a:t> </a:t>
            </a:r>
            <a:r>
              <a:rPr lang="en-US" dirty="0" err="1"/>
              <a:t>розуміти</a:t>
            </a:r>
            <a:r>
              <a:rPr lang="en-US" dirty="0"/>
              <a:t> «</a:t>
            </a:r>
            <a:r>
              <a:rPr lang="en-US" dirty="0" err="1"/>
              <a:t>використання</a:t>
            </a:r>
            <a:r>
              <a:rPr lang="en-US" dirty="0"/>
              <a:t> </a:t>
            </a:r>
            <a:r>
              <a:rPr lang="en-US" dirty="0" err="1"/>
              <a:t>слів</a:t>
            </a:r>
            <a:r>
              <a:rPr lang="en-US" dirty="0"/>
              <a:t>, </a:t>
            </a:r>
            <a:r>
              <a:rPr lang="en-US" dirty="0" err="1"/>
              <a:t>дій</a:t>
            </a:r>
            <a:r>
              <a:rPr lang="en-US" dirty="0"/>
              <a:t>, </a:t>
            </a:r>
            <a:r>
              <a:rPr lang="en-US" dirty="0" err="1"/>
              <a:t>зображень</a:t>
            </a:r>
            <a:r>
              <a:rPr lang="en-US" dirty="0"/>
              <a:t> </a:t>
            </a:r>
            <a:r>
              <a:rPr lang="en-US" dirty="0" err="1"/>
              <a:t>чи</a:t>
            </a:r>
            <a:r>
              <a:rPr lang="en-US" dirty="0"/>
              <a:t> </a:t>
            </a:r>
            <a:r>
              <a:rPr lang="en-US" dirty="0" err="1"/>
              <a:t>символів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впливу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поведінку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думки</a:t>
            </a:r>
            <a:r>
              <a:rPr lang="en-US" dirty="0"/>
              <a:t> </a:t>
            </a:r>
            <a:r>
              <a:rPr lang="en-US" dirty="0" err="1"/>
              <a:t>цільової</a:t>
            </a:r>
            <a:r>
              <a:rPr lang="en-US" dirty="0"/>
              <a:t> </a:t>
            </a:r>
            <a:r>
              <a:rPr lang="en-US" dirty="0" err="1"/>
              <a:t>аудиторії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формування</a:t>
            </a:r>
            <a:r>
              <a:rPr lang="en-US" dirty="0"/>
              <a:t> </a:t>
            </a:r>
            <a:r>
              <a:rPr lang="en-US" dirty="0" err="1"/>
              <a:t>їх</a:t>
            </a:r>
            <a:r>
              <a:rPr lang="en-US" dirty="0"/>
              <a:t> </a:t>
            </a:r>
            <a:r>
              <a:rPr lang="en-US" dirty="0" err="1"/>
              <a:t>поведінки</a:t>
            </a:r>
            <a:r>
              <a:rPr lang="en-US" dirty="0"/>
              <a:t> з </a:t>
            </a:r>
            <a:r>
              <a:rPr lang="en-US" dirty="0" err="1"/>
              <a:t>метою</a:t>
            </a:r>
            <a:r>
              <a:rPr lang="en-US" dirty="0"/>
              <a:t> </a:t>
            </a:r>
            <a:r>
              <a:rPr lang="en-US" dirty="0" err="1"/>
              <a:t>просування</a:t>
            </a:r>
            <a:r>
              <a:rPr lang="en-US" dirty="0"/>
              <a:t> </a:t>
            </a:r>
            <a:r>
              <a:rPr lang="en-US" dirty="0" err="1"/>
              <a:t>інтересів</a:t>
            </a:r>
            <a:r>
              <a:rPr lang="en-US" dirty="0"/>
              <a:t> </a:t>
            </a:r>
            <a:r>
              <a:rPr lang="en-US" dirty="0" err="1"/>
              <a:t>чи</a:t>
            </a:r>
            <a:r>
              <a:rPr lang="en-US" dirty="0"/>
              <a:t> </a:t>
            </a:r>
            <a:r>
              <a:rPr lang="en-US" dirty="0" err="1"/>
              <a:t>політики</a:t>
            </a:r>
            <a:r>
              <a:rPr lang="en-US" dirty="0"/>
              <a:t> </a:t>
            </a:r>
            <a:r>
              <a:rPr lang="en-US" dirty="0" err="1"/>
              <a:t>або</a:t>
            </a:r>
            <a:r>
              <a:rPr lang="en-US" dirty="0"/>
              <a:t> </a:t>
            </a:r>
            <a:r>
              <a:rPr lang="en-US" dirty="0" err="1"/>
              <a:t>для</a:t>
            </a:r>
            <a:r>
              <a:rPr lang="en-US" dirty="0"/>
              <a:t> </a:t>
            </a:r>
            <a:r>
              <a:rPr lang="en-US" dirty="0" err="1"/>
              <a:t>досягнення</a:t>
            </a:r>
            <a:r>
              <a:rPr lang="en-US" dirty="0"/>
              <a:t> </a:t>
            </a:r>
            <a:r>
              <a:rPr lang="en-US" dirty="0" err="1"/>
              <a:t>поставлених</a:t>
            </a:r>
            <a:r>
              <a:rPr lang="en-US" dirty="0"/>
              <a:t> </a:t>
            </a:r>
            <a:r>
              <a:rPr lang="en-US" dirty="0" err="1"/>
              <a:t>цілей</a:t>
            </a:r>
            <a:r>
              <a:rPr lang="en-US" dirty="0"/>
              <a:t>»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8967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2" y="685800"/>
            <a:ext cx="10612783" cy="511233"/>
          </a:xfrm>
        </p:spPr>
        <p:txBody>
          <a:bodyPr>
            <a:noAutofit/>
          </a:bodyPr>
          <a:lstStyle/>
          <a:p>
            <a:r>
              <a:rPr lang="uk-UA" sz="2800" dirty="0"/>
              <a:t>Складові стратегічних комунікацій складаються з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4211" y="1388225"/>
            <a:ext cx="9083244" cy="46061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 </a:t>
            </a:r>
          </a:p>
          <a:p>
            <a:pPr algn="just"/>
            <a:r>
              <a:rPr lang="uk-UA" dirty="0" smtClean="0"/>
              <a:t>об’єктів </a:t>
            </a:r>
            <a:r>
              <a:rPr lang="uk-UA" dirty="0"/>
              <a:t>стратегії, </a:t>
            </a:r>
            <a:endParaRPr lang="uk-UA" dirty="0" smtClean="0"/>
          </a:p>
          <a:p>
            <a:pPr algn="just"/>
            <a:r>
              <a:rPr lang="uk-UA" dirty="0" smtClean="0"/>
              <a:t>теорії </a:t>
            </a:r>
            <a:r>
              <a:rPr lang="uk-UA" dirty="0"/>
              <a:t>комунікації </a:t>
            </a:r>
            <a:endParaRPr lang="uk-UA" dirty="0" smtClean="0"/>
          </a:p>
          <a:p>
            <a:pPr algn="just"/>
            <a:r>
              <a:rPr lang="uk-UA" dirty="0" smtClean="0"/>
              <a:t>методу.</a:t>
            </a:r>
          </a:p>
          <a:p>
            <a:pPr algn="just"/>
            <a:r>
              <a:rPr lang="uk-UA" b="1" dirty="0" smtClean="0"/>
              <a:t>Об’єкт стратегії</a:t>
            </a:r>
            <a:r>
              <a:rPr lang="uk-UA" dirty="0" smtClean="0"/>
              <a:t>. Поняття </a:t>
            </a:r>
            <a:r>
              <a:rPr lang="uk-UA" i="1" u="sng" dirty="0"/>
              <a:t>«стратегія управління» </a:t>
            </a:r>
            <a:r>
              <a:rPr lang="uk-UA" dirty="0"/>
              <a:t>не має сталого визначення. </a:t>
            </a:r>
            <a:r>
              <a:rPr lang="uk-UA" dirty="0" err="1"/>
              <a:t>Джемісон</a:t>
            </a:r>
            <a:r>
              <a:rPr lang="uk-UA" dirty="0"/>
              <a:t> розуміє під стратегічним менеджментом «процес, що допомагає менеджерам складних організацій розробляти і використовувати стратегію для узгодження компетенцій своєї організації, можливостей та обмежень у навколишньому світі. </a:t>
            </a:r>
            <a:endParaRPr lang="uk-UA" dirty="0" smtClean="0"/>
          </a:p>
          <a:p>
            <a:pPr algn="just"/>
            <a:r>
              <a:rPr lang="uk-UA" b="1" dirty="0"/>
              <a:t>теорії комунікації </a:t>
            </a:r>
            <a:r>
              <a:rPr lang="uk-UA" dirty="0" smtClean="0"/>
              <a:t>- налічує </a:t>
            </a:r>
            <a:r>
              <a:rPr lang="uk-UA" dirty="0"/>
              <a:t>багато теорій, які </a:t>
            </a:r>
            <a:r>
              <a:rPr lang="uk-UA" dirty="0" err="1"/>
              <a:t>комунікативісти</a:t>
            </a:r>
            <a:r>
              <a:rPr lang="uk-UA" dirty="0"/>
              <a:t> використовують для вивчення різноманітних явищ. Виокремлюють теорію структуризації, критичну теорію, комунікативну конструкцію організацій, особисту та організаційну ідентифікацію. </a:t>
            </a:r>
            <a:endParaRPr lang="uk-UA" dirty="0" smtClean="0"/>
          </a:p>
          <a:p>
            <a:pPr algn="just"/>
            <a:r>
              <a:rPr lang="uk-UA" b="1" dirty="0" smtClean="0"/>
              <a:t>Метод дослідження </a:t>
            </a:r>
            <a:r>
              <a:rPr lang="uk-UA" dirty="0" smtClean="0"/>
              <a:t>- передбачає </a:t>
            </a:r>
            <a:r>
              <a:rPr lang="uk-UA" dirty="0"/>
              <a:t>аналітичні підходи комунікації, такі як риторичний та </a:t>
            </a:r>
            <a:r>
              <a:rPr lang="uk-UA" dirty="0" err="1"/>
              <a:t>наративний</a:t>
            </a:r>
            <a:r>
              <a:rPr lang="uk-UA" dirty="0"/>
              <a:t> аналіз, аналіз бесіди, соціальних мереж та семантично-мережевий аналіз» </a:t>
            </a:r>
          </a:p>
        </p:txBody>
      </p:sp>
    </p:spTree>
    <p:extLst>
      <p:ext uri="{BB962C8B-B14F-4D97-AF65-F5344CB8AC3E}">
        <p14:creationId xmlns:p14="http://schemas.microsoft.com/office/powerpoint/2010/main" val="452328434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148</TotalTime>
  <Words>3021</Words>
  <Application>Microsoft Office PowerPoint</Application>
  <PresentationFormat>Широкоэкранный</PresentationFormat>
  <Paragraphs>93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3" baseType="lpstr">
      <vt:lpstr>Century Gothic</vt:lpstr>
      <vt:lpstr>Wingdings 3</vt:lpstr>
      <vt:lpstr>Сектор</vt:lpstr>
      <vt:lpstr>Предмет дисципліни «Стратегічні комунікації»</vt:lpstr>
      <vt:lpstr>1. Проблеми визначення  поняття «стратегічні комунікації». </vt:lpstr>
      <vt:lpstr>Перші спроби визначення</vt:lpstr>
      <vt:lpstr>З історії становлення поняття</vt:lpstr>
      <vt:lpstr>З історії становлення поняття</vt:lpstr>
      <vt:lpstr>З історії становлення поняття</vt:lpstr>
      <vt:lpstr>З історії становлення поняття</vt:lpstr>
      <vt:lpstr>Презентация PowerPoint</vt:lpstr>
      <vt:lpstr>Складові стратегічних комунікацій складаються з</vt:lpstr>
      <vt:lpstr>З точки зору Емілі Голдман, комунікації стають стратегічними за наступних умов:</vt:lpstr>
      <vt:lpstr>основні характеристики:</vt:lpstr>
      <vt:lpstr>Презентация PowerPoint</vt:lpstr>
      <vt:lpstr>Форми</vt:lpstr>
      <vt:lpstr>зв’язки з громадськістю </vt:lpstr>
      <vt:lpstr>Публічна дипломатія </vt:lpstr>
      <vt:lpstr>інформаційні операції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Ключовими компонентами процесу реалізації стратегічних комунікацій є: </vt:lpstr>
      <vt:lpstr>Презентация PowerPoint</vt:lpstr>
      <vt:lpstr>основні риси стратегічної комунікації </vt:lpstr>
      <vt:lpstr>Комунікативна стратегія </vt:lpstr>
      <vt:lpstr>Внутрішня комунікація </vt:lpstr>
      <vt:lpstr>Зовнішня складова стратегічної комунікації </vt:lpstr>
      <vt:lpstr>Структура комунікативної стратегії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Предмет дисципліни «Стратегічні комунікації»</dc:title>
  <dc:creator>Resonance PC1</dc:creator>
  <cp:lastModifiedBy>Resonance PC1</cp:lastModifiedBy>
  <cp:revision>14</cp:revision>
  <dcterms:created xsi:type="dcterms:W3CDTF">2022-09-18T16:30:05Z</dcterms:created>
  <dcterms:modified xsi:type="dcterms:W3CDTF">2022-09-18T18:59:02Z</dcterms:modified>
</cp:coreProperties>
</file>