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presProps.xml" ContentType="application/vnd.openxmlformats-officedocument.presentationml.presProps+xml"/>
  <Override PartName="/ppt/media/image1.wmf" ContentType="image/x-wmf"/>
  <Override PartName="/ppt/media/image2.wmf" ContentType="image/x-wmf"/>
  <Override PartName="/ppt/media/image3.wmf" ContentType="image/x-wmf"/>
  <Override PartName="/ppt/media/image4.wmf" ContentType="image/x-wmf"/>
  <Override PartName="/ppt/media/image5.png" ContentType="image/png"/>
  <Override PartName="/ppt/media/image6.wmf" ContentType="image/x-wmf"/>
  <Override PartName="/ppt/media/image7.wmf" ContentType="image/x-wmf"/>
  <Override PartName="/ppt/media/image8.wmf" ContentType="image/x-wmf"/>
  <Override PartName="/ppt/media/image9.png" ContentType="image/png"/>
  <Override PartName="/ppt/media/image10.png" ContentType="image/png"/>
  <Override PartName="/ppt/media/image11.png" ContentType="image/png"/>
  <Override PartName="/ppt/media/image12.png" ContentType="image/png"/>
  <Override PartName="/ppt/media/image13.png" ContentType="image/png"/>
  <Override PartName="/ppt/media/image14.png" ContentType="image/png"/>
  <Override PartName="/ppt/media/image15.png" ContentType="image/png"/>
  <Override PartName="/ppt/media/image16.png" ContentType="image/png"/>
  <Override PartName="/ppt/media/image17.png" ContentType="image/png"/>
  <Override PartName="/ppt/media/image18.png" ContentType="image/png"/>
  <Override PartName="/ppt/media/image19.png" ContentType="image/png"/>
  <Override PartName="/ppt/media/image20.wmf" ContentType="image/x-wmf"/>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Lst>
  <p:sldIdLst>
    <p:sldId id="256" r:id="rId13"/>
    <p:sldId id="257"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 id="270" r:id="rId27"/>
    <p:sldId id="271" r:id="rId28"/>
    <p:sldId id="272" r:id="rId29"/>
    <p:sldId id="273" r:id="rId30"/>
    <p:sldId id="274" r:id="rId31"/>
    <p:sldId id="275" r:id="rId32"/>
    <p:sldId id="276" r:id="rId33"/>
    <p:sldId id="277" r:id="rId34"/>
    <p:sldId id="278" r:id="rId35"/>
    <p:sldId id="279" r:id="rId36"/>
    <p:sldId id="280" r:id="rId37"/>
    <p:sldId id="281" r:id="rId38"/>
    <p:sldId id="282" r:id="rId39"/>
    <p:sldId id="283" r:id="rId40"/>
    <p:sldId id="284" r:id="rId41"/>
    <p:sldId id="285" r:id="rId42"/>
    <p:sldId id="286" r:id="rId43"/>
    <p:sldId id="287" r:id="rId44"/>
    <p:sldId id="288" r:id="rId45"/>
    <p:sldId id="289" r:id="rId46"/>
    <p:sldId id="290" r:id="rId47"/>
    <p:sldId id="291" r:id="rId48"/>
    <p:sldId id="292" r:id="rId49"/>
    <p:sldId id="293" r:id="rId50"/>
    <p:sldId id="294" r:id="rId51"/>
    <p:sldId id="295" r:id="rId52"/>
    <p:sldId id="296" r:id="rId53"/>
    <p:sldId id="297" r:id="rId54"/>
    <p:sldId id="298" r:id="rId55"/>
    <p:sldId id="299" r:id="rId56"/>
    <p:sldId id="300" r:id="rId57"/>
    <p:sldId id="301" r:id="rId58"/>
    <p:sldId id="302" r:id="rId59"/>
    <p:sldId id="303" r:id="rId60"/>
    <p:sldId id="304" r:id="rId61"/>
    <p:sldId id="305" r:id="rId62"/>
    <p:sldId id="306" r:id="rId63"/>
    <p:sldId id="307" r:id="rId64"/>
    <p:sldId id="308" r:id="rId65"/>
    <p:sldId id="309" r:id="rId66"/>
    <p:sldId id="310" r:id="rId67"/>
    <p:sldId id="311" r:id="rId68"/>
    <p:sldId id="312" r:id="rId69"/>
    <p:sldId id="313" r:id="rId70"/>
    <p:sldId id="314" r:id="rId71"/>
    <p:sldId id="315" r:id="rId72"/>
    <p:sldId id="316" r:id="rId73"/>
    <p:sldId id="317" r:id="rId74"/>
    <p:sldId id="318" r:id="rId75"/>
    <p:sldId id="319" r:id="rId76"/>
    <p:sldId id="320" r:id="rId77"/>
    <p:sldId id="321" r:id="rId78"/>
    <p:sldId id="322" r:id="rId79"/>
    <p:sldId id="323" r:id="rId80"/>
    <p:sldId id="324" r:id="rId81"/>
    <p:sldId id="325" r:id="rId82"/>
    <p:sldId id="326" r:id="rId83"/>
    <p:sldId id="327" r:id="rId84"/>
    <p:sldId id="328" r:id="rId85"/>
    <p:sldId id="329" r:id="rId86"/>
    <p:sldId id="330" r:id="rId87"/>
    <p:sldId id="331" r:id="rId88"/>
    <p:sldId id="332" r:id="rId89"/>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slide" Target="slides/slide12.xml"/><Relationship Id="rId25" Type="http://schemas.openxmlformats.org/officeDocument/2006/relationships/slide" Target="slides/slide13.xml"/><Relationship Id="rId26" Type="http://schemas.openxmlformats.org/officeDocument/2006/relationships/slide" Target="slides/slide14.xml"/><Relationship Id="rId27" Type="http://schemas.openxmlformats.org/officeDocument/2006/relationships/slide" Target="slides/slide15.xml"/><Relationship Id="rId28" Type="http://schemas.openxmlformats.org/officeDocument/2006/relationships/slide" Target="slides/slide16.xml"/><Relationship Id="rId29" Type="http://schemas.openxmlformats.org/officeDocument/2006/relationships/slide" Target="slides/slide17.xml"/><Relationship Id="rId30" Type="http://schemas.openxmlformats.org/officeDocument/2006/relationships/slide" Target="slides/slide18.xml"/><Relationship Id="rId31" Type="http://schemas.openxmlformats.org/officeDocument/2006/relationships/slide" Target="slides/slide19.xml"/><Relationship Id="rId32" Type="http://schemas.openxmlformats.org/officeDocument/2006/relationships/slide" Target="slides/slide20.xml"/><Relationship Id="rId33" Type="http://schemas.openxmlformats.org/officeDocument/2006/relationships/slide" Target="slides/slide21.xml"/><Relationship Id="rId34" Type="http://schemas.openxmlformats.org/officeDocument/2006/relationships/slide" Target="slides/slide22.xml"/><Relationship Id="rId35" Type="http://schemas.openxmlformats.org/officeDocument/2006/relationships/slide" Target="slides/slide23.xml"/><Relationship Id="rId36" Type="http://schemas.openxmlformats.org/officeDocument/2006/relationships/slide" Target="slides/slide24.xml"/><Relationship Id="rId37" Type="http://schemas.openxmlformats.org/officeDocument/2006/relationships/slide" Target="slides/slide25.xml"/><Relationship Id="rId38" Type="http://schemas.openxmlformats.org/officeDocument/2006/relationships/slide" Target="slides/slide26.xml"/><Relationship Id="rId39" Type="http://schemas.openxmlformats.org/officeDocument/2006/relationships/slide" Target="slides/slide27.xml"/><Relationship Id="rId40" Type="http://schemas.openxmlformats.org/officeDocument/2006/relationships/slide" Target="slides/slide28.xml"/><Relationship Id="rId41" Type="http://schemas.openxmlformats.org/officeDocument/2006/relationships/slide" Target="slides/slide29.xml"/><Relationship Id="rId42" Type="http://schemas.openxmlformats.org/officeDocument/2006/relationships/slide" Target="slides/slide30.xml"/><Relationship Id="rId43" Type="http://schemas.openxmlformats.org/officeDocument/2006/relationships/slide" Target="slides/slide31.xml"/><Relationship Id="rId44" Type="http://schemas.openxmlformats.org/officeDocument/2006/relationships/slide" Target="slides/slide32.xml"/><Relationship Id="rId45" Type="http://schemas.openxmlformats.org/officeDocument/2006/relationships/slide" Target="slides/slide33.xml"/><Relationship Id="rId46" Type="http://schemas.openxmlformats.org/officeDocument/2006/relationships/slide" Target="slides/slide34.xml"/><Relationship Id="rId47" Type="http://schemas.openxmlformats.org/officeDocument/2006/relationships/slide" Target="slides/slide35.xml"/><Relationship Id="rId48" Type="http://schemas.openxmlformats.org/officeDocument/2006/relationships/slide" Target="slides/slide36.xml"/><Relationship Id="rId49" Type="http://schemas.openxmlformats.org/officeDocument/2006/relationships/slide" Target="slides/slide37.xml"/><Relationship Id="rId50" Type="http://schemas.openxmlformats.org/officeDocument/2006/relationships/slide" Target="slides/slide38.xml"/><Relationship Id="rId51" Type="http://schemas.openxmlformats.org/officeDocument/2006/relationships/slide" Target="slides/slide39.xml"/><Relationship Id="rId52" Type="http://schemas.openxmlformats.org/officeDocument/2006/relationships/slide" Target="slides/slide40.xml"/><Relationship Id="rId53" Type="http://schemas.openxmlformats.org/officeDocument/2006/relationships/slide" Target="slides/slide41.xml"/><Relationship Id="rId54" Type="http://schemas.openxmlformats.org/officeDocument/2006/relationships/slide" Target="slides/slide42.xml"/><Relationship Id="rId55" Type="http://schemas.openxmlformats.org/officeDocument/2006/relationships/slide" Target="slides/slide43.xml"/><Relationship Id="rId56" Type="http://schemas.openxmlformats.org/officeDocument/2006/relationships/slide" Target="slides/slide44.xml"/><Relationship Id="rId57" Type="http://schemas.openxmlformats.org/officeDocument/2006/relationships/slide" Target="slides/slide45.xml"/><Relationship Id="rId58" Type="http://schemas.openxmlformats.org/officeDocument/2006/relationships/slide" Target="slides/slide46.xml"/><Relationship Id="rId59" Type="http://schemas.openxmlformats.org/officeDocument/2006/relationships/slide" Target="slides/slide47.xml"/><Relationship Id="rId60" Type="http://schemas.openxmlformats.org/officeDocument/2006/relationships/slide" Target="slides/slide48.xml"/><Relationship Id="rId61" Type="http://schemas.openxmlformats.org/officeDocument/2006/relationships/slide" Target="slides/slide49.xml"/><Relationship Id="rId62" Type="http://schemas.openxmlformats.org/officeDocument/2006/relationships/slide" Target="slides/slide50.xml"/><Relationship Id="rId63" Type="http://schemas.openxmlformats.org/officeDocument/2006/relationships/slide" Target="slides/slide51.xml"/><Relationship Id="rId64" Type="http://schemas.openxmlformats.org/officeDocument/2006/relationships/slide" Target="slides/slide52.xml"/><Relationship Id="rId65" Type="http://schemas.openxmlformats.org/officeDocument/2006/relationships/slide" Target="slides/slide53.xml"/><Relationship Id="rId66" Type="http://schemas.openxmlformats.org/officeDocument/2006/relationships/slide" Target="slides/slide54.xml"/><Relationship Id="rId67" Type="http://schemas.openxmlformats.org/officeDocument/2006/relationships/slide" Target="slides/slide55.xml"/><Relationship Id="rId68" Type="http://schemas.openxmlformats.org/officeDocument/2006/relationships/slide" Target="slides/slide56.xml"/><Relationship Id="rId69" Type="http://schemas.openxmlformats.org/officeDocument/2006/relationships/slide" Target="slides/slide57.xml"/><Relationship Id="rId70" Type="http://schemas.openxmlformats.org/officeDocument/2006/relationships/slide" Target="slides/slide58.xml"/><Relationship Id="rId71" Type="http://schemas.openxmlformats.org/officeDocument/2006/relationships/slide" Target="slides/slide59.xml"/><Relationship Id="rId72" Type="http://schemas.openxmlformats.org/officeDocument/2006/relationships/slide" Target="slides/slide60.xml"/><Relationship Id="rId73" Type="http://schemas.openxmlformats.org/officeDocument/2006/relationships/slide" Target="slides/slide61.xml"/><Relationship Id="rId74" Type="http://schemas.openxmlformats.org/officeDocument/2006/relationships/slide" Target="slides/slide62.xml"/><Relationship Id="rId75" Type="http://schemas.openxmlformats.org/officeDocument/2006/relationships/slide" Target="slides/slide63.xml"/><Relationship Id="rId76" Type="http://schemas.openxmlformats.org/officeDocument/2006/relationships/slide" Target="slides/slide64.xml"/><Relationship Id="rId77" Type="http://schemas.openxmlformats.org/officeDocument/2006/relationships/slide" Target="slides/slide65.xml"/><Relationship Id="rId78" Type="http://schemas.openxmlformats.org/officeDocument/2006/relationships/slide" Target="slides/slide66.xml"/><Relationship Id="rId79" Type="http://schemas.openxmlformats.org/officeDocument/2006/relationships/slide" Target="slides/slide67.xml"/><Relationship Id="rId80" Type="http://schemas.openxmlformats.org/officeDocument/2006/relationships/slide" Target="slides/slide68.xml"/><Relationship Id="rId81" Type="http://schemas.openxmlformats.org/officeDocument/2006/relationships/slide" Target="slides/slide69.xml"/><Relationship Id="rId82" Type="http://schemas.openxmlformats.org/officeDocument/2006/relationships/slide" Target="slides/slide70.xml"/><Relationship Id="rId83" Type="http://schemas.openxmlformats.org/officeDocument/2006/relationships/slide" Target="slides/slide71.xml"/><Relationship Id="rId84" Type="http://schemas.openxmlformats.org/officeDocument/2006/relationships/slide" Target="slides/slide72.xml"/><Relationship Id="rId85" Type="http://schemas.openxmlformats.org/officeDocument/2006/relationships/slide" Target="slides/slide73.xml"/><Relationship Id="rId86" Type="http://schemas.openxmlformats.org/officeDocument/2006/relationships/slide" Target="slides/slide74.xml"/><Relationship Id="rId87" Type="http://schemas.openxmlformats.org/officeDocument/2006/relationships/slide" Target="slides/slide75.xml"/><Relationship Id="rId88" Type="http://schemas.openxmlformats.org/officeDocument/2006/relationships/slide" Target="slides/slide76.xml"/><Relationship Id="rId89" Type="http://schemas.openxmlformats.org/officeDocument/2006/relationships/slide" Target="slides/slide77.xml"/><Relationship Id="rId9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Титульный слайд">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ru-UA" sz="1800" strike="noStrike" u="none">
              <a:solidFill>
                <a:schemeClr val="dk1"/>
              </a:solidFill>
              <a:uFillTx/>
              <a:latin typeface="Calibri"/>
            </a:endParaRPr>
          </a:p>
        </p:txBody>
      </p:sp>
      <p:sp>
        <p:nvSpPr>
          <p:cNvPr id="6"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indent="0" algn="ctr">
              <a:buNone/>
            </a:pPr>
            <a:endParaRPr b="0" lang="uk-UA" sz="3200" strike="noStrike" u="none">
              <a:solidFill>
                <a:srgbClr val="000000"/>
              </a:solidFill>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D5A9562-EDFA-4D40-A97A-514A4F69A05B}" type="slidenum">
              <a:t>&lt;#&gt;</a:t>
            </a:fld>
          </a:p>
        </p:txBody>
      </p:sp>
      <p:sp>
        <p:nvSpPr>
          <p:cNvPr id="6" name="PlaceHolder 5"/>
          <p:cNvSpPr>
            <a:spLocks noGrp="1"/>
          </p:cNvSpPr>
          <p:nvPr>
            <p:ph type="dt" idx="1"/>
          </p:nvPr>
        </p:nvSpPr>
        <p:spPr/>
        <p:txBody>
          <a:bodyPr/>
          <a:p>
            <a:r>
              <a:rPr lang="uk-UA"/>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Объект с подписью">
    <p:spTree>
      <p:nvGrpSpPr>
        <p:cNvPr id="1" name=""/>
        <p:cNvGrpSpPr/>
        <p:nvPr/>
      </p:nvGrpSpPr>
      <p:grpSpPr>
        <a:xfrm>
          <a:off x="0" y="0"/>
          <a:ext cx="0" cy="0"/>
          <a:chOff x="0" y="0"/>
          <a:chExt cx="0" cy="0"/>
        </a:xfrm>
      </p:grpSpPr>
      <p:sp>
        <p:nvSpPr>
          <p:cNvPr id="2" name="PlaceHolder 1"/>
          <p:cNvSpPr>
            <a:spLocks noGrp="1"/>
          </p:cNvSpPr>
          <p:nvPr>
            <p:ph type="ftr" idx="29"/>
          </p:nvPr>
        </p:nvSpPr>
        <p:spPr/>
        <p:txBody>
          <a:bodyPr/>
          <a:p>
            <a:r>
              <a:t>Footer</a:t>
            </a:r>
          </a:p>
        </p:txBody>
      </p:sp>
      <p:sp>
        <p:nvSpPr>
          <p:cNvPr id="3" name="PlaceHolder 2"/>
          <p:cNvSpPr>
            <a:spLocks noGrp="1"/>
          </p:cNvSpPr>
          <p:nvPr>
            <p:ph type="sldNum" idx="30"/>
          </p:nvPr>
        </p:nvSpPr>
        <p:spPr/>
        <p:txBody>
          <a:bodyPr/>
          <a:p>
            <a:fld id="{817AE069-B785-47DB-A0E4-517E894D7DB4}" type="slidenum">
              <a:t>&lt;#&gt;</a:t>
            </a:fld>
          </a:p>
        </p:txBody>
      </p:sp>
      <p:sp>
        <p:nvSpPr>
          <p:cNvPr id="4" name="PlaceHolder 3"/>
          <p:cNvSpPr>
            <a:spLocks noGrp="1"/>
          </p:cNvSpPr>
          <p:nvPr>
            <p:ph type="dt" idx="28"/>
          </p:nvPr>
        </p:nvSpPr>
        <p:spPr/>
        <p:txBody>
          <a:bodyPr/>
          <a:p>
            <a:r>
              <a:rPr lang="uk-UA"/>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Рисунок с подписью">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p>
            <a:r>
              <a:t>Footer</a:t>
            </a:r>
          </a:p>
        </p:txBody>
      </p:sp>
      <p:sp>
        <p:nvSpPr>
          <p:cNvPr id="3" name="PlaceHolder 2"/>
          <p:cNvSpPr>
            <a:spLocks noGrp="1"/>
          </p:cNvSpPr>
          <p:nvPr>
            <p:ph type="sldNum" idx="33"/>
          </p:nvPr>
        </p:nvSpPr>
        <p:spPr/>
        <p:txBody>
          <a:bodyPr/>
          <a:p>
            <a:fld id="{14D9BFC8-4AD8-47EB-B644-E70423E56F68}" type="slidenum">
              <a:t>&lt;#&gt;</a:t>
            </a:fld>
          </a:p>
        </p:txBody>
      </p:sp>
      <p:sp>
        <p:nvSpPr>
          <p:cNvPr id="4" name="PlaceHolder 3"/>
          <p:cNvSpPr>
            <a:spLocks noGrp="1"/>
          </p:cNvSpPr>
          <p:nvPr>
            <p:ph type="dt" idx="31"/>
          </p:nvPr>
        </p:nvSpPr>
        <p:spPr/>
        <p:txBody>
          <a:bodyPr/>
          <a:p>
            <a:r>
              <a:rPr lang="uk-UA"/>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Заголовок и вертикальный текст">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5384BC52-6E52-4956-96EE-D38DC9EB508A}" type="slidenum">
              <a:t>&lt;#&gt;</a:t>
            </a:fld>
          </a:p>
        </p:txBody>
      </p:sp>
      <p:sp>
        <p:nvSpPr>
          <p:cNvPr id="4" name="PlaceHolder 3"/>
          <p:cNvSpPr>
            <a:spLocks noGrp="1"/>
          </p:cNvSpPr>
          <p:nvPr>
            <p:ph type="dt" idx="4"/>
          </p:nvPr>
        </p:nvSpPr>
        <p:spPr/>
        <p:txBody>
          <a:bodyPr/>
          <a:p>
            <a:r>
              <a:rPr lang="uk-UA"/>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Вертикальный заголовок и текст">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88C522D7-28AB-47DC-89CA-DB21447D701B}" type="slidenum">
              <a:t>&lt;#&gt;</a:t>
            </a:fld>
          </a:p>
        </p:txBody>
      </p:sp>
      <p:sp>
        <p:nvSpPr>
          <p:cNvPr id="4" name="PlaceHolder 3"/>
          <p:cNvSpPr>
            <a:spLocks noGrp="1"/>
          </p:cNvSpPr>
          <p:nvPr>
            <p:ph type="dt" idx="7"/>
          </p:nvPr>
        </p:nvSpPr>
        <p:spPr/>
        <p:txBody>
          <a:bodyPr/>
          <a:p>
            <a:r>
              <a:rPr lang="uk-UA"/>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Заголовок и объект">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ru-UA" sz="1800" strike="noStrike" u="none">
              <a:solidFill>
                <a:schemeClr val="dk1"/>
              </a:solidFill>
              <a:uFillTx/>
              <a:latin typeface="Calibri"/>
            </a:endParaRPr>
          </a:p>
        </p:txBody>
      </p:sp>
      <p:sp>
        <p:nvSpPr>
          <p:cNvPr id="23"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indent="0">
              <a:lnSpc>
                <a:spcPct val="90000"/>
              </a:lnSpc>
              <a:spcBef>
                <a:spcPts val="1417"/>
              </a:spcBef>
              <a:buNone/>
            </a:pPr>
            <a:endParaRPr b="0" lang="ru-UA" sz="2800" strike="noStrike" u="none">
              <a:solidFill>
                <a:schemeClr val="dk1"/>
              </a:solidFill>
              <a:uFillTx/>
              <a:latin typeface="Calibri"/>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FA28B420-FD02-4D76-AF64-699331A9A71E}" type="slidenum">
              <a:t>&lt;#&gt;</a:t>
            </a:fld>
          </a:p>
        </p:txBody>
      </p:sp>
      <p:sp>
        <p:nvSpPr>
          <p:cNvPr id="6" name="PlaceHolder 5"/>
          <p:cNvSpPr>
            <a:spLocks noGrp="1"/>
          </p:cNvSpPr>
          <p:nvPr>
            <p:ph type="dt" idx="10"/>
          </p:nvPr>
        </p:nvSpPr>
        <p:spPr/>
        <p:txBody>
          <a:bodyPr/>
          <a:p>
            <a:r>
              <a:rPr lang="uk-UA"/>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Заголовок раздела">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p>
            <a:r>
              <a:t>Footer</a:t>
            </a:r>
          </a:p>
        </p:txBody>
      </p:sp>
      <p:sp>
        <p:nvSpPr>
          <p:cNvPr id="3" name="PlaceHolder 2"/>
          <p:cNvSpPr>
            <a:spLocks noGrp="1"/>
          </p:cNvSpPr>
          <p:nvPr>
            <p:ph type="sldNum" idx="15"/>
          </p:nvPr>
        </p:nvSpPr>
        <p:spPr/>
        <p:txBody>
          <a:bodyPr/>
          <a:p>
            <a:fld id="{1560C594-D9E7-4EB2-9B38-8A60C8E9527E}" type="slidenum">
              <a:t>&lt;#&gt;</a:t>
            </a:fld>
          </a:p>
        </p:txBody>
      </p:sp>
      <p:sp>
        <p:nvSpPr>
          <p:cNvPr id="4" name="PlaceHolder 3"/>
          <p:cNvSpPr>
            <a:spLocks noGrp="1"/>
          </p:cNvSpPr>
          <p:nvPr>
            <p:ph type="dt" idx="13"/>
          </p:nvPr>
        </p:nvSpPr>
        <p:spPr/>
        <p:txBody>
          <a:bodyPr/>
          <a:p>
            <a:r>
              <a:rPr lang="uk-UA"/>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Два объекта">
    <p:spTree>
      <p:nvGrpSpPr>
        <p:cNvPr id="1" name=""/>
        <p:cNvGrpSpPr/>
        <p:nvPr/>
      </p:nvGrpSpPr>
      <p:grpSpPr>
        <a:xfrm>
          <a:off x="0" y="0"/>
          <a:ext cx="0" cy="0"/>
          <a:chOff x="0" y="0"/>
          <a:chExt cx="0" cy="0"/>
        </a:xfrm>
      </p:grpSpPr>
      <p:sp>
        <p:nvSpPr>
          <p:cNvPr id="3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ru-UA" sz="1800" strike="noStrike" u="none">
              <a:solidFill>
                <a:schemeClr val="dk1"/>
              </a:solidFill>
              <a:uFillTx/>
              <a:latin typeface="Calibri"/>
            </a:endParaRPr>
          </a:p>
        </p:txBody>
      </p:sp>
      <p:sp>
        <p:nvSpPr>
          <p:cNvPr id="36"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ru-UA" sz="2800" strike="noStrike" u="none">
              <a:solidFill>
                <a:schemeClr val="dk1"/>
              </a:solidFill>
              <a:uFillTx/>
              <a:latin typeface="Calibri"/>
            </a:endParaRPr>
          </a:p>
        </p:txBody>
      </p:sp>
      <p:sp>
        <p:nvSpPr>
          <p:cNvPr id="37"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indent="0">
              <a:lnSpc>
                <a:spcPct val="90000"/>
              </a:lnSpc>
              <a:spcBef>
                <a:spcPts val="1417"/>
              </a:spcBef>
              <a:buNone/>
            </a:pPr>
            <a:endParaRPr b="0" lang="ru-UA" sz="2800" strike="noStrike" u="none">
              <a:solidFill>
                <a:schemeClr val="dk1"/>
              </a:solidFill>
              <a:uFillTx/>
              <a:latin typeface="Calibri"/>
            </a:endParaRPr>
          </a:p>
        </p:txBody>
      </p:sp>
      <p:sp>
        <p:nvSpPr>
          <p:cNvPr id="5" name="PlaceHolder 4"/>
          <p:cNvSpPr>
            <a:spLocks noGrp="1"/>
          </p:cNvSpPr>
          <p:nvPr>
            <p:ph type="ftr" idx="17"/>
          </p:nvPr>
        </p:nvSpPr>
        <p:spPr/>
        <p:txBody>
          <a:bodyPr/>
          <a:p>
            <a:r>
              <a:t>Footer</a:t>
            </a:r>
          </a:p>
        </p:txBody>
      </p:sp>
      <p:sp>
        <p:nvSpPr>
          <p:cNvPr id="6" name="PlaceHolder 5"/>
          <p:cNvSpPr>
            <a:spLocks noGrp="1"/>
          </p:cNvSpPr>
          <p:nvPr>
            <p:ph type="sldNum" idx="18"/>
          </p:nvPr>
        </p:nvSpPr>
        <p:spPr/>
        <p:txBody>
          <a:bodyPr/>
          <a:p>
            <a:fld id="{C3F361F3-7D94-41F7-87DB-8DEBC75E92E3}" type="slidenum">
              <a:t>&lt;#&gt;</a:t>
            </a:fld>
          </a:p>
        </p:txBody>
      </p:sp>
      <p:sp>
        <p:nvSpPr>
          <p:cNvPr id="7" name="PlaceHolder 6"/>
          <p:cNvSpPr>
            <a:spLocks noGrp="1"/>
          </p:cNvSpPr>
          <p:nvPr>
            <p:ph type="dt" idx="16"/>
          </p:nvPr>
        </p:nvSpPr>
        <p:spPr/>
        <p:txBody>
          <a:bodyPr/>
          <a:p>
            <a:r>
              <a:rPr lang="uk-UA"/>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Сравнение">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p>
            <a:r>
              <a:t>Footer</a:t>
            </a:r>
          </a:p>
        </p:txBody>
      </p:sp>
      <p:sp>
        <p:nvSpPr>
          <p:cNvPr id="3" name="PlaceHolder 2"/>
          <p:cNvSpPr>
            <a:spLocks noGrp="1"/>
          </p:cNvSpPr>
          <p:nvPr>
            <p:ph type="sldNum" idx="21"/>
          </p:nvPr>
        </p:nvSpPr>
        <p:spPr/>
        <p:txBody>
          <a:bodyPr/>
          <a:p>
            <a:fld id="{389A4FF1-D8A8-437C-BADC-5A7A3EB8FEDE}" type="slidenum">
              <a:t>&lt;#&gt;</a:t>
            </a:fld>
          </a:p>
        </p:txBody>
      </p:sp>
      <p:sp>
        <p:nvSpPr>
          <p:cNvPr id="4" name="PlaceHolder 3"/>
          <p:cNvSpPr>
            <a:spLocks noGrp="1"/>
          </p:cNvSpPr>
          <p:nvPr>
            <p:ph type="dt" idx="19"/>
          </p:nvPr>
        </p:nvSpPr>
        <p:spPr/>
        <p:txBody>
          <a:bodyPr/>
          <a:p>
            <a:r>
              <a:rPr lang="uk-UA"/>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Только заголовок">
    <p:spTree>
      <p:nvGrpSpPr>
        <p:cNvPr id="1" name=""/>
        <p:cNvGrpSpPr/>
        <p:nvPr/>
      </p:nvGrpSpPr>
      <p:grpSpPr>
        <a:xfrm>
          <a:off x="0" y="0"/>
          <a:ext cx="0" cy="0"/>
          <a:chOff x="0" y="0"/>
          <a:chExt cx="0" cy="0"/>
        </a:xfrm>
      </p:grpSpPr>
      <p:sp>
        <p:nvSpPr>
          <p:cNvPr id="51"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ru-UA" sz="1800" strike="noStrike" u="none">
              <a:solidFill>
                <a:schemeClr val="dk1"/>
              </a:solidFill>
              <a:uFillTx/>
              <a:latin typeface="Calibri"/>
            </a:endParaRPr>
          </a:p>
        </p:txBody>
      </p:sp>
      <p:sp>
        <p:nvSpPr>
          <p:cNvPr id="3" name="PlaceHolder 2"/>
          <p:cNvSpPr>
            <a:spLocks noGrp="1"/>
          </p:cNvSpPr>
          <p:nvPr>
            <p:ph type="ftr" idx="23"/>
          </p:nvPr>
        </p:nvSpPr>
        <p:spPr/>
        <p:txBody>
          <a:bodyPr/>
          <a:p>
            <a:r>
              <a:t>Footer</a:t>
            </a:r>
          </a:p>
        </p:txBody>
      </p:sp>
      <p:sp>
        <p:nvSpPr>
          <p:cNvPr id="4" name="PlaceHolder 3"/>
          <p:cNvSpPr>
            <a:spLocks noGrp="1"/>
          </p:cNvSpPr>
          <p:nvPr>
            <p:ph type="sldNum" idx="24"/>
          </p:nvPr>
        </p:nvSpPr>
        <p:spPr/>
        <p:txBody>
          <a:bodyPr/>
          <a:p>
            <a:fld id="{0F377B72-A303-451B-9395-C1775BD666FC}" type="slidenum">
              <a:t>&lt;#&gt;</a:t>
            </a:fld>
          </a:p>
        </p:txBody>
      </p:sp>
      <p:sp>
        <p:nvSpPr>
          <p:cNvPr id="5" name="PlaceHolder 4"/>
          <p:cNvSpPr>
            <a:spLocks noGrp="1"/>
          </p:cNvSpPr>
          <p:nvPr>
            <p:ph type="dt" idx="22"/>
          </p:nvPr>
        </p:nvSpPr>
        <p:spPr/>
        <p:txBody>
          <a:bodyPr/>
          <a:p>
            <a:r>
              <a:rPr lang="uk-UA"/>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Пустой слайд">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p>
            <a:r>
              <a:t>Footer</a:t>
            </a:r>
          </a:p>
        </p:txBody>
      </p:sp>
      <p:sp>
        <p:nvSpPr>
          <p:cNvPr id="3" name="PlaceHolder 2"/>
          <p:cNvSpPr>
            <a:spLocks noGrp="1"/>
          </p:cNvSpPr>
          <p:nvPr>
            <p:ph type="sldNum" idx="27"/>
          </p:nvPr>
        </p:nvSpPr>
        <p:spPr/>
        <p:txBody>
          <a:bodyPr/>
          <a:p>
            <a:fld id="{7993318D-8F29-4F38-A730-65F88005A582}" type="slidenum">
              <a:t>&lt;#&gt;</a:t>
            </a:fld>
          </a:p>
        </p:txBody>
      </p:sp>
      <p:sp>
        <p:nvSpPr>
          <p:cNvPr id="4" name="PlaceHolder 3"/>
          <p:cNvSpPr>
            <a:spLocks noGrp="1"/>
          </p:cNvSpPr>
          <p:nvPr>
            <p:ph type="dt" idx="25"/>
          </p:nvPr>
        </p:nvSpPr>
        <p:spPr/>
        <p:txBody>
          <a:bodyPr/>
          <a:p>
            <a:r>
              <a:rPr lang="uk-UA"/>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lgn="ctr" defTabSz="914400">
              <a:lnSpc>
                <a:spcPct val="90000"/>
              </a:lnSpc>
              <a:buNone/>
            </a:pPr>
            <a:r>
              <a:rPr b="0" lang="ru-RU" sz="6000" strike="noStrike" u="none">
                <a:solidFill>
                  <a:schemeClr val="dk1"/>
                </a:solidFill>
                <a:uFillTx/>
                <a:latin typeface="Calibri Light"/>
              </a:rPr>
              <a:t>Образец заголовка</a:t>
            </a:r>
            <a:endParaRPr b="0" lang="ru-UA" sz="6000" strike="noStrike" u="none">
              <a:solidFill>
                <a:schemeClr val="dk1"/>
              </a:solidFill>
              <a:uFillTx/>
              <a:latin typeface="Calibri"/>
            </a:endParaRPr>
          </a:p>
        </p:txBody>
      </p:sp>
      <p:sp>
        <p:nvSpPr>
          <p:cNvPr id="1" name="PlaceHolder 2"/>
          <p:cNvSpPr>
            <a:spLocks noGrp="1"/>
          </p:cNvSpPr>
          <p:nvPr>
            <p:ph type="dt" idx="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58687B50-9C2F-4551-A4E0-C7DED9392FDC}"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ru-UA" sz="2800" strike="noStrike" u="none">
                <a:solidFill>
                  <a:schemeClr val="dk1"/>
                </a:solidFill>
                <a:uFillTx/>
                <a:latin typeface="Calibri"/>
              </a:rPr>
              <a:t>Для редагування структури клацніть мишею</a:t>
            </a:r>
            <a:endParaRPr b="0" lang="ru-UA" sz="2800" strike="noStrike" u="none">
              <a:solidFill>
                <a:schemeClr val="dk1"/>
              </a:solidFill>
              <a:uFillTx/>
              <a:latin typeface="Calibri"/>
            </a:endParaRPr>
          </a:p>
          <a:p>
            <a:pPr lvl="1" marL="864000" indent="-324000">
              <a:lnSpc>
                <a:spcPct val="90000"/>
              </a:lnSpc>
              <a:spcBef>
                <a:spcPts val="1134"/>
              </a:spcBef>
              <a:buClr>
                <a:srgbClr val="000000"/>
              </a:buClr>
              <a:buSzPct val="75000"/>
              <a:buFont typeface="Symbol" charset="2"/>
              <a:buChar char=""/>
            </a:pPr>
            <a:r>
              <a:rPr b="0" lang="ru-UA" sz="2000" strike="noStrike" u="none">
                <a:solidFill>
                  <a:schemeClr val="dk1"/>
                </a:solidFill>
                <a:uFillTx/>
                <a:latin typeface="Calibri"/>
              </a:rPr>
              <a:t>Другий рівень структури</a:t>
            </a:r>
            <a:endParaRPr b="0" lang="ru-UA" sz="2000" strike="noStrike" u="none">
              <a:solidFill>
                <a:schemeClr val="dk1"/>
              </a:solidFill>
              <a:uFillTx/>
              <a:latin typeface="Calibri"/>
            </a:endParaRPr>
          </a:p>
          <a:p>
            <a:pPr lvl="2" marL="1296000" indent="-288000">
              <a:lnSpc>
                <a:spcPct val="90000"/>
              </a:lnSpc>
              <a:spcBef>
                <a:spcPts val="850"/>
              </a:spcBef>
              <a:buClr>
                <a:srgbClr val="000000"/>
              </a:buClr>
              <a:buSzPct val="45000"/>
              <a:buFont typeface="Wingdings" charset="2"/>
              <a:buChar char=""/>
            </a:pPr>
            <a:r>
              <a:rPr b="0" lang="ru-UA" sz="1800" strike="noStrike" u="none">
                <a:solidFill>
                  <a:schemeClr val="dk1"/>
                </a:solidFill>
                <a:uFillTx/>
                <a:latin typeface="Calibri"/>
              </a:rPr>
              <a:t>Третій рівень структури</a:t>
            </a:r>
            <a:endParaRPr b="0" lang="ru-UA" sz="1800" strike="noStrike" u="none">
              <a:solidFill>
                <a:schemeClr val="dk1"/>
              </a:solidFill>
              <a:uFillTx/>
              <a:latin typeface="Calibri"/>
            </a:endParaRPr>
          </a:p>
          <a:p>
            <a:pPr lvl="3" marL="1728000" indent="-216000">
              <a:lnSpc>
                <a:spcPct val="90000"/>
              </a:lnSpc>
              <a:spcBef>
                <a:spcPts val="567"/>
              </a:spcBef>
              <a:buClr>
                <a:srgbClr val="000000"/>
              </a:buClr>
              <a:buSzPct val="75000"/>
              <a:buFont typeface="Symbol" charset="2"/>
              <a:buChar char=""/>
            </a:pPr>
            <a:r>
              <a:rPr b="0" lang="ru-UA" sz="1800" strike="noStrike" u="none">
                <a:solidFill>
                  <a:schemeClr val="dk1"/>
                </a:solidFill>
                <a:uFillTx/>
                <a:latin typeface="Calibri"/>
              </a:rPr>
              <a:t>Четвертий рівень структури</a:t>
            </a:r>
            <a:endParaRPr b="0" lang="ru-UA" sz="1800" strike="noStrike" u="none">
              <a:solidFill>
                <a:schemeClr val="dk1"/>
              </a:solidFill>
              <a:uFillTx/>
              <a:latin typeface="Calibri"/>
            </a:endParaRPr>
          </a:p>
          <a:p>
            <a:pPr lvl="4" marL="2160000" indent="-216000">
              <a:lnSpc>
                <a:spcPct val="90000"/>
              </a:lnSpc>
              <a:spcBef>
                <a:spcPts val="283"/>
              </a:spcBef>
              <a:buClr>
                <a:srgbClr val="000000"/>
              </a:buClr>
              <a:buSzPct val="45000"/>
              <a:buFont typeface="Wingdings" charset="2"/>
              <a:buChar char=""/>
            </a:pPr>
            <a:r>
              <a:rPr b="0" lang="ru-UA" sz="2000" strike="noStrike" u="none">
                <a:solidFill>
                  <a:schemeClr val="dk1"/>
                </a:solidFill>
                <a:uFillTx/>
                <a:latin typeface="Calibri"/>
              </a:rPr>
              <a:t>П'ятий рівень структури</a:t>
            </a:r>
            <a:endParaRPr b="0" lang="ru-UA" sz="2000" strike="noStrike" u="none">
              <a:solidFill>
                <a:schemeClr val="dk1"/>
              </a:solidFill>
              <a:uFillTx/>
              <a:latin typeface="Calibri"/>
            </a:endParaRPr>
          </a:p>
          <a:p>
            <a:pPr lvl="5" marL="2592000" indent="-216000">
              <a:lnSpc>
                <a:spcPct val="90000"/>
              </a:lnSpc>
              <a:spcBef>
                <a:spcPts val="283"/>
              </a:spcBef>
              <a:buClr>
                <a:srgbClr val="000000"/>
              </a:buClr>
              <a:buSzPct val="45000"/>
              <a:buFont typeface="Wingdings" charset="2"/>
              <a:buChar char=""/>
            </a:pPr>
            <a:r>
              <a:rPr b="0" lang="ru-UA" sz="2000" strike="noStrike" u="none">
                <a:solidFill>
                  <a:schemeClr val="dk1"/>
                </a:solidFill>
                <a:uFillTx/>
                <a:latin typeface="Calibri"/>
              </a:rPr>
              <a:t>Шостий рівень структури</a:t>
            </a:r>
            <a:endParaRPr b="0" lang="ru-UA" sz="2000" strike="noStrike" u="none">
              <a:solidFill>
                <a:schemeClr val="dk1"/>
              </a:solidFill>
              <a:uFillTx/>
              <a:latin typeface="Calibri"/>
            </a:endParaRPr>
          </a:p>
          <a:p>
            <a:pPr lvl="6" marL="3024000" indent="-216000">
              <a:lnSpc>
                <a:spcPct val="90000"/>
              </a:lnSpc>
              <a:spcBef>
                <a:spcPts val="283"/>
              </a:spcBef>
              <a:buClr>
                <a:srgbClr val="000000"/>
              </a:buClr>
              <a:buSzPct val="45000"/>
              <a:buFont typeface="Wingdings" charset="2"/>
              <a:buChar char=""/>
            </a:pPr>
            <a:r>
              <a:rPr b="0" lang="ru-UA" sz="2000" strike="noStrike" u="none">
                <a:solidFill>
                  <a:schemeClr val="dk1"/>
                </a:solidFill>
                <a:uFillTx/>
                <a:latin typeface="Calibri"/>
              </a:rPr>
              <a:t>Сьомий рівень структури</a:t>
            </a:r>
            <a:endParaRPr b="0" lang="ru-UA" sz="2000" strike="noStrike" u="none">
              <a:solidFill>
                <a:schemeClr val="dk1"/>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ru-RU" sz="3200" strike="noStrike" u="none">
                <a:solidFill>
                  <a:schemeClr val="dk1"/>
                </a:solidFill>
                <a:uFillTx/>
                <a:latin typeface="Calibri Light"/>
              </a:rPr>
              <a:t>Образец заголовка</a:t>
            </a:r>
            <a:endParaRPr b="0" lang="ru-UA" sz="3200" strike="noStrike" u="none">
              <a:solidFill>
                <a:schemeClr val="dk1"/>
              </a:solidFill>
              <a:uFillTx/>
              <a:latin typeface="Calibri"/>
            </a:endParaRPr>
          </a:p>
        </p:txBody>
      </p:sp>
      <p:sp>
        <p:nvSpPr>
          <p:cNvPr id="56" name="PlaceHolder 2"/>
          <p:cNvSpPr>
            <a:spLocks noGrp="1"/>
          </p:cNvSpPr>
          <p:nvPr>
            <p:ph type="body"/>
          </p:nvPr>
        </p:nvSpPr>
        <p:spPr>
          <a:xfrm>
            <a:off x="5183280" y="987480"/>
            <a:ext cx="6171840" cy="487332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3200" strike="noStrike" u="none">
                <a:solidFill>
                  <a:schemeClr val="dk1"/>
                </a:solidFill>
                <a:uFillTx/>
                <a:latin typeface="Calibri"/>
              </a:rPr>
              <a:t>Образец текста</a:t>
            </a:r>
            <a:endParaRPr b="0" lang="ru-UA" sz="32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ru-RU" sz="2800" strike="noStrike" u="none">
                <a:solidFill>
                  <a:schemeClr val="dk1"/>
                </a:solidFill>
                <a:uFillTx/>
                <a:latin typeface="Calibri"/>
              </a:rPr>
              <a:t>Второй уровень</a:t>
            </a:r>
            <a:endParaRPr b="0" lang="ru-UA" sz="28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ru-RU" sz="2400" strike="noStrike" u="none">
                <a:solidFill>
                  <a:schemeClr val="dk1"/>
                </a:solidFill>
                <a:uFillTx/>
                <a:latin typeface="Calibri"/>
              </a:rPr>
              <a:t>Третий уровень</a:t>
            </a:r>
            <a:endParaRPr b="0" lang="ru-UA" sz="24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ru-RU" sz="2000" strike="noStrike" u="none">
                <a:solidFill>
                  <a:schemeClr val="dk1"/>
                </a:solidFill>
                <a:uFillTx/>
                <a:latin typeface="Calibri"/>
              </a:rPr>
              <a:t>Четвертый уровень</a:t>
            </a:r>
            <a:endParaRPr b="0" lang="ru-UA" sz="20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ru-RU" sz="2000" strike="noStrike" u="none">
                <a:solidFill>
                  <a:schemeClr val="dk1"/>
                </a:solidFill>
                <a:uFillTx/>
                <a:latin typeface="Calibri"/>
              </a:rPr>
              <a:t>Пятый уровень</a:t>
            </a:r>
            <a:endParaRPr b="0" lang="ru-UA" sz="2000" strike="noStrike" u="none">
              <a:solidFill>
                <a:schemeClr val="dk1"/>
              </a:solidFill>
              <a:uFillTx/>
              <a:latin typeface="Calibri"/>
            </a:endParaRPr>
          </a:p>
        </p:txBody>
      </p:sp>
      <p:sp>
        <p:nvSpPr>
          <p:cNvPr id="57"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ru-RU" sz="1600" strike="noStrike" u="none">
                <a:solidFill>
                  <a:schemeClr val="dk1"/>
                </a:solidFill>
                <a:uFillTx/>
                <a:latin typeface="Calibri"/>
              </a:rPr>
              <a:t>Образец текста</a:t>
            </a:r>
            <a:endParaRPr b="0" lang="ru-UA" sz="1600" strike="noStrike" u="none">
              <a:solidFill>
                <a:schemeClr val="dk1"/>
              </a:solidFill>
              <a:uFillTx/>
              <a:latin typeface="Calibri"/>
            </a:endParaRPr>
          </a:p>
        </p:txBody>
      </p:sp>
      <p:sp>
        <p:nvSpPr>
          <p:cNvPr id="58" name="PlaceHolder 4"/>
          <p:cNvSpPr>
            <a:spLocks noGrp="1"/>
          </p:cNvSpPr>
          <p:nvPr>
            <p:ph type="dt" idx="28"/>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59" name="PlaceHolder 5"/>
          <p:cNvSpPr>
            <a:spLocks noGrp="1"/>
          </p:cNvSpPr>
          <p:nvPr>
            <p:ph type="ftr" idx="29"/>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60" name="PlaceHolder 6"/>
          <p:cNvSpPr>
            <a:spLocks noGrp="1"/>
          </p:cNvSpPr>
          <p:nvPr>
            <p:ph type="sldNum" idx="30"/>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7D8CA5D4-6026-4F55-A838-4FA1FE713E2E}"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ru-RU" sz="3200" strike="noStrike" u="none">
                <a:solidFill>
                  <a:schemeClr val="dk1"/>
                </a:solidFill>
                <a:uFillTx/>
                <a:latin typeface="Calibri Light"/>
              </a:rPr>
              <a:t>Образец заголовка</a:t>
            </a:r>
            <a:endParaRPr b="0" lang="ru-UA" sz="3200" strike="noStrike" u="none">
              <a:solidFill>
                <a:schemeClr val="dk1"/>
              </a:solidFill>
              <a:uFillTx/>
              <a:latin typeface="Calibri"/>
            </a:endParaRPr>
          </a:p>
        </p:txBody>
      </p:sp>
      <p:sp>
        <p:nvSpPr>
          <p:cNvPr id="62" name="PlaceHolder 2"/>
          <p:cNvSpPr>
            <a:spLocks noGrp="1"/>
          </p:cNvSpPr>
          <p:nvPr>
            <p:ph type="body"/>
          </p:nvPr>
        </p:nvSpPr>
        <p:spPr>
          <a:xfrm>
            <a:off x="5183280" y="987480"/>
            <a:ext cx="6171840" cy="4873320"/>
          </a:xfrm>
          <a:prstGeom prst="rect">
            <a:avLst/>
          </a:prstGeom>
          <a:noFill/>
          <a:ln w="0">
            <a:noFill/>
          </a:ln>
        </p:spPr>
        <p:txBody>
          <a:bodyPr lIns="90000" rIns="90000" tIns="45000" bIns="45000" anchor="t">
            <a:noAutofit/>
          </a:bodyPr>
          <a:p>
            <a:pPr marL="432000" indent="-324000">
              <a:lnSpc>
                <a:spcPct val="90000"/>
              </a:lnSpc>
              <a:spcBef>
                <a:spcPts val="1417"/>
              </a:spcBef>
              <a:buClr>
                <a:srgbClr val="000000"/>
              </a:buClr>
              <a:buSzPct val="45000"/>
              <a:buFont typeface="Wingdings" charset="2"/>
              <a:buChar char=""/>
            </a:pPr>
            <a:r>
              <a:rPr b="0" lang="ru-UA" sz="3200" strike="noStrike" u="none">
                <a:solidFill>
                  <a:schemeClr val="dk1"/>
                </a:solidFill>
                <a:uFillTx/>
                <a:latin typeface="Calibri"/>
              </a:rPr>
              <a:t>Для редагування структури клацніть мишею</a:t>
            </a:r>
            <a:endParaRPr b="0" lang="ru-UA" sz="3200" strike="noStrike" u="none">
              <a:solidFill>
                <a:schemeClr val="dk1"/>
              </a:solidFill>
              <a:uFillTx/>
              <a:latin typeface="Calibri"/>
            </a:endParaRPr>
          </a:p>
          <a:p>
            <a:pPr lvl="1" marL="864000" indent="-324000">
              <a:lnSpc>
                <a:spcPct val="90000"/>
              </a:lnSpc>
              <a:spcBef>
                <a:spcPts val="1134"/>
              </a:spcBef>
              <a:buClr>
                <a:srgbClr val="000000"/>
              </a:buClr>
              <a:buSzPct val="75000"/>
              <a:buFont typeface="Symbol" charset="2"/>
              <a:buChar char=""/>
            </a:pPr>
            <a:r>
              <a:rPr b="0" lang="ru-UA" sz="3200" strike="noStrike" u="none">
                <a:solidFill>
                  <a:schemeClr val="dk1"/>
                </a:solidFill>
                <a:uFillTx/>
                <a:latin typeface="Calibri"/>
              </a:rPr>
              <a:t>Другий рівень структури</a:t>
            </a:r>
            <a:endParaRPr b="0" lang="ru-UA" sz="3200" strike="noStrike" u="none">
              <a:solidFill>
                <a:schemeClr val="dk1"/>
              </a:solidFill>
              <a:uFillTx/>
              <a:latin typeface="Calibri"/>
            </a:endParaRPr>
          </a:p>
          <a:p>
            <a:pPr lvl="2" marL="1296000" indent="-288000">
              <a:lnSpc>
                <a:spcPct val="90000"/>
              </a:lnSpc>
              <a:spcBef>
                <a:spcPts val="850"/>
              </a:spcBef>
              <a:buClr>
                <a:srgbClr val="000000"/>
              </a:buClr>
              <a:buSzPct val="45000"/>
              <a:buFont typeface="Wingdings" charset="2"/>
              <a:buChar char=""/>
            </a:pPr>
            <a:r>
              <a:rPr b="0" lang="ru-UA" sz="3200" strike="noStrike" u="none">
                <a:solidFill>
                  <a:schemeClr val="dk1"/>
                </a:solidFill>
                <a:uFillTx/>
                <a:latin typeface="Calibri"/>
              </a:rPr>
              <a:t>Третій рівень структури</a:t>
            </a:r>
            <a:endParaRPr b="0" lang="ru-UA" sz="3200" strike="noStrike" u="none">
              <a:solidFill>
                <a:schemeClr val="dk1"/>
              </a:solidFill>
              <a:uFillTx/>
              <a:latin typeface="Calibri"/>
            </a:endParaRPr>
          </a:p>
          <a:p>
            <a:pPr lvl="3" marL="1728000" indent="-216000">
              <a:lnSpc>
                <a:spcPct val="90000"/>
              </a:lnSpc>
              <a:spcBef>
                <a:spcPts val="567"/>
              </a:spcBef>
              <a:buClr>
                <a:srgbClr val="000000"/>
              </a:buClr>
              <a:buSzPct val="75000"/>
              <a:buFont typeface="Symbol" charset="2"/>
              <a:buChar char=""/>
            </a:pPr>
            <a:r>
              <a:rPr b="0" lang="ru-UA" sz="3200" strike="noStrike" u="none">
                <a:solidFill>
                  <a:schemeClr val="dk1"/>
                </a:solidFill>
                <a:uFillTx/>
                <a:latin typeface="Calibri"/>
              </a:rPr>
              <a:t>Четвертий рівень структури</a:t>
            </a:r>
            <a:endParaRPr b="0" lang="ru-UA" sz="3200" strike="noStrike" u="none">
              <a:solidFill>
                <a:schemeClr val="dk1"/>
              </a:solidFill>
              <a:uFillTx/>
              <a:latin typeface="Calibri"/>
            </a:endParaRPr>
          </a:p>
          <a:p>
            <a:pPr lvl="4" marL="2160000" indent="-216000">
              <a:lnSpc>
                <a:spcPct val="90000"/>
              </a:lnSpc>
              <a:spcBef>
                <a:spcPts val="283"/>
              </a:spcBef>
              <a:buClr>
                <a:srgbClr val="000000"/>
              </a:buClr>
              <a:buSzPct val="45000"/>
              <a:buFont typeface="Wingdings" charset="2"/>
              <a:buChar char=""/>
            </a:pPr>
            <a:r>
              <a:rPr b="0" lang="ru-UA" sz="3200" strike="noStrike" u="none">
                <a:solidFill>
                  <a:schemeClr val="dk1"/>
                </a:solidFill>
                <a:uFillTx/>
                <a:latin typeface="Calibri"/>
              </a:rPr>
              <a:t>П'ятий рівень структури</a:t>
            </a:r>
            <a:endParaRPr b="0" lang="ru-UA" sz="3200" strike="noStrike" u="none">
              <a:solidFill>
                <a:schemeClr val="dk1"/>
              </a:solidFill>
              <a:uFillTx/>
              <a:latin typeface="Calibri"/>
            </a:endParaRPr>
          </a:p>
          <a:p>
            <a:pPr lvl="5" marL="2592000" indent="-216000">
              <a:lnSpc>
                <a:spcPct val="90000"/>
              </a:lnSpc>
              <a:spcBef>
                <a:spcPts val="283"/>
              </a:spcBef>
              <a:buClr>
                <a:srgbClr val="000000"/>
              </a:buClr>
              <a:buSzPct val="45000"/>
              <a:buFont typeface="Wingdings" charset="2"/>
              <a:buChar char=""/>
            </a:pPr>
            <a:r>
              <a:rPr b="0" lang="ru-UA" sz="3200" strike="noStrike" u="none">
                <a:solidFill>
                  <a:schemeClr val="dk1"/>
                </a:solidFill>
                <a:uFillTx/>
                <a:latin typeface="Calibri"/>
              </a:rPr>
              <a:t>Шостий рівень структури</a:t>
            </a:r>
            <a:endParaRPr b="0" lang="ru-UA" sz="3200" strike="noStrike" u="none">
              <a:solidFill>
                <a:schemeClr val="dk1"/>
              </a:solidFill>
              <a:uFillTx/>
              <a:latin typeface="Calibri"/>
            </a:endParaRPr>
          </a:p>
          <a:p>
            <a:pPr lvl="6" marL="3024000" indent="-216000">
              <a:lnSpc>
                <a:spcPct val="90000"/>
              </a:lnSpc>
              <a:spcBef>
                <a:spcPts val="283"/>
              </a:spcBef>
              <a:buClr>
                <a:srgbClr val="000000"/>
              </a:buClr>
              <a:buSzPct val="45000"/>
              <a:buFont typeface="Wingdings" charset="2"/>
              <a:buChar char=""/>
            </a:pPr>
            <a:r>
              <a:rPr b="0" lang="ru-UA" sz="3200" strike="noStrike" u="none">
                <a:solidFill>
                  <a:schemeClr val="dk1"/>
                </a:solidFill>
                <a:uFillTx/>
                <a:latin typeface="Calibri"/>
              </a:rPr>
              <a:t>Сьомий рівень структури</a:t>
            </a:r>
            <a:endParaRPr b="0" lang="ru-UA" sz="3200" strike="noStrike" u="none">
              <a:solidFill>
                <a:schemeClr val="dk1"/>
              </a:solidFill>
              <a:uFillTx/>
              <a:latin typeface="Calibri"/>
            </a:endParaRPr>
          </a:p>
        </p:txBody>
      </p:sp>
      <p:sp>
        <p:nvSpPr>
          <p:cNvPr id="63"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ru-RU" sz="1600" strike="noStrike" u="none">
                <a:solidFill>
                  <a:schemeClr val="dk1"/>
                </a:solidFill>
                <a:uFillTx/>
                <a:latin typeface="Calibri"/>
              </a:rPr>
              <a:t>Образец текста</a:t>
            </a:r>
            <a:endParaRPr b="0" lang="ru-UA" sz="1600" strike="noStrike" u="none">
              <a:solidFill>
                <a:schemeClr val="dk1"/>
              </a:solidFill>
              <a:uFillTx/>
              <a:latin typeface="Calibri"/>
            </a:endParaRPr>
          </a:p>
        </p:txBody>
      </p:sp>
      <p:sp>
        <p:nvSpPr>
          <p:cNvPr id="64" name="PlaceHolder 4"/>
          <p:cNvSpPr>
            <a:spLocks noGrp="1"/>
          </p:cNvSpPr>
          <p:nvPr>
            <p:ph type="dt" idx="3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65" name="PlaceHolder 5"/>
          <p:cNvSpPr>
            <a:spLocks noGrp="1"/>
          </p:cNvSpPr>
          <p:nvPr>
            <p:ph type="ftr" idx="3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66" name="PlaceHolder 6"/>
          <p:cNvSpPr>
            <a:spLocks noGrp="1"/>
          </p:cNvSpPr>
          <p:nvPr>
            <p:ph type="sldNum" idx="3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F72A2D42-316D-4F1B-B5D6-B8CF8C31314E}"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Образец заголовка</a:t>
            </a:r>
            <a:endParaRPr b="0" lang="ru-UA" sz="4400" strike="noStrike" u="none">
              <a:solidFill>
                <a:schemeClr val="dk1"/>
              </a:solidFill>
              <a:uFillTx/>
              <a:latin typeface="Calibri"/>
            </a:endParaRPr>
          </a:p>
        </p:txBody>
      </p:sp>
      <p:sp>
        <p:nvSpPr>
          <p:cNvPr id="8"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Calibri"/>
              </a:rPr>
              <a:t>Образец текста</a:t>
            </a:r>
            <a:endParaRPr b="0" lang="ru-UA"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Calibri"/>
              </a:rPr>
              <a:t>Второй уровень</a:t>
            </a:r>
            <a:endParaRPr b="0" lang="ru-UA"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Calibri"/>
              </a:rPr>
              <a:t>Третий уровень</a:t>
            </a:r>
            <a:endParaRPr b="0" lang="ru-UA"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Четвертый уровень</a:t>
            </a:r>
            <a:endParaRPr b="0" lang="ru-UA"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Пятый уровень</a:t>
            </a:r>
            <a:endParaRPr b="0" lang="ru-UA" sz="1800" strike="noStrike" u="none">
              <a:solidFill>
                <a:schemeClr val="dk1"/>
              </a:solidFill>
              <a:uFillTx/>
              <a:latin typeface="Calibri"/>
            </a:endParaRPr>
          </a:p>
        </p:txBody>
      </p:sp>
      <p:sp>
        <p:nvSpPr>
          <p:cNvPr id="9" name="PlaceHolder 3"/>
          <p:cNvSpPr>
            <a:spLocks noGrp="1"/>
          </p:cNvSpPr>
          <p:nvPr>
            <p:ph type="dt" idx="4"/>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10" name="PlaceHolder 4"/>
          <p:cNvSpPr>
            <a:spLocks noGrp="1"/>
          </p:cNvSpPr>
          <p:nvPr>
            <p:ph type="ftr" idx="5"/>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11" name="PlaceHolder 5"/>
          <p:cNvSpPr>
            <a:spLocks noGrp="1"/>
          </p:cNvSpPr>
          <p:nvPr>
            <p:ph type="sldNum" idx="6"/>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EFCAB9DF-94BA-4979-B660-D63B880AEB42}"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8724960" y="365040"/>
            <a:ext cx="2628720" cy="5811480"/>
          </a:xfrm>
          <a:prstGeom prst="rect">
            <a:avLst/>
          </a:prstGeom>
          <a:noFill/>
          <a:ln w="0">
            <a:noFill/>
          </a:ln>
        </p:spPr>
        <p:txBody>
          <a:bodyPr lIns="91440" rIns="91440" tIns="45720" bIns="45720" anchor="ctr" vert="eaVert">
            <a:noAutofit/>
          </a:bodyPr>
          <a:p>
            <a:pPr indent="0" defTabSz="914400">
              <a:lnSpc>
                <a:spcPct val="90000"/>
              </a:lnSpc>
              <a:buNone/>
            </a:pPr>
            <a:r>
              <a:rPr b="0" lang="ru-RU" sz="4400" strike="noStrike" u="none">
                <a:solidFill>
                  <a:schemeClr val="dk1"/>
                </a:solidFill>
                <a:uFillTx/>
                <a:latin typeface="Calibri Light"/>
              </a:rPr>
              <a:t>Образец заголовка</a:t>
            </a:r>
            <a:endParaRPr b="0" lang="ru-UA" sz="4400" strike="noStrike" u="none">
              <a:solidFill>
                <a:schemeClr val="dk1"/>
              </a:solidFill>
              <a:uFillTx/>
              <a:latin typeface="Calibri"/>
            </a:endParaRPr>
          </a:p>
        </p:txBody>
      </p:sp>
      <p:sp>
        <p:nvSpPr>
          <p:cNvPr id="13" name="PlaceHolder 2"/>
          <p:cNvSpPr>
            <a:spLocks noGrp="1"/>
          </p:cNvSpPr>
          <p:nvPr>
            <p:ph type="body"/>
          </p:nvPr>
        </p:nvSpPr>
        <p:spPr>
          <a:xfrm>
            <a:off x="838080" y="365040"/>
            <a:ext cx="7733880" cy="581148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Calibri"/>
              </a:rPr>
              <a:t>Образец текста</a:t>
            </a:r>
            <a:endParaRPr b="0" lang="ru-UA"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Calibri"/>
              </a:rPr>
              <a:t>Второй уровень</a:t>
            </a:r>
            <a:endParaRPr b="0" lang="ru-UA"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Calibri"/>
              </a:rPr>
              <a:t>Третий уровень</a:t>
            </a:r>
            <a:endParaRPr b="0" lang="ru-UA"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Четвертый уровень</a:t>
            </a:r>
            <a:endParaRPr b="0" lang="ru-UA"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Пятый уровень</a:t>
            </a:r>
            <a:endParaRPr b="0" lang="ru-UA" sz="1800" strike="noStrike" u="none">
              <a:solidFill>
                <a:schemeClr val="dk1"/>
              </a:solidFill>
              <a:uFillTx/>
              <a:latin typeface="Calibri"/>
            </a:endParaRPr>
          </a:p>
        </p:txBody>
      </p:sp>
      <p:sp>
        <p:nvSpPr>
          <p:cNvPr id="14" name="PlaceHolder 3"/>
          <p:cNvSpPr>
            <a:spLocks noGrp="1"/>
          </p:cNvSpPr>
          <p:nvPr>
            <p:ph type="dt" idx="7"/>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15" name="PlaceHolder 4"/>
          <p:cNvSpPr>
            <a:spLocks noGrp="1"/>
          </p:cNvSpPr>
          <p:nvPr>
            <p:ph type="ftr" idx="8"/>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16" name="PlaceHolder 5"/>
          <p:cNvSpPr>
            <a:spLocks noGrp="1"/>
          </p:cNvSpPr>
          <p:nvPr>
            <p:ph type="sldNum" idx="9"/>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55DF472F-4F83-4536-B42F-A55D6CEBC57C}"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Образец заголовка</a:t>
            </a:r>
            <a:endParaRPr b="0" lang="ru-UA" sz="4400" strike="noStrike" u="none">
              <a:solidFill>
                <a:schemeClr val="dk1"/>
              </a:solidFill>
              <a:uFillTx/>
              <a:latin typeface="Calibri"/>
            </a:endParaRPr>
          </a:p>
        </p:txBody>
      </p:sp>
      <p:sp>
        <p:nvSpPr>
          <p:cNvPr id="18"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Calibri"/>
              </a:rPr>
              <a:t>Образец текста</a:t>
            </a:r>
            <a:endParaRPr b="0" lang="ru-UA"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Calibri"/>
              </a:rPr>
              <a:t>Второй уровень</a:t>
            </a:r>
            <a:endParaRPr b="0" lang="ru-UA"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Calibri"/>
              </a:rPr>
              <a:t>Третий уровень</a:t>
            </a:r>
            <a:endParaRPr b="0" lang="ru-UA"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Четвертый уровень</a:t>
            </a:r>
            <a:endParaRPr b="0" lang="ru-UA"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Пятый уровень</a:t>
            </a:r>
            <a:endParaRPr b="0" lang="ru-UA" sz="1800" strike="noStrike" u="none">
              <a:solidFill>
                <a:schemeClr val="dk1"/>
              </a:solidFill>
              <a:uFillTx/>
              <a:latin typeface="Calibri"/>
            </a:endParaRPr>
          </a:p>
        </p:txBody>
      </p:sp>
      <p:sp>
        <p:nvSpPr>
          <p:cNvPr id="19" name="PlaceHolder 3"/>
          <p:cNvSpPr>
            <a:spLocks noGrp="1"/>
          </p:cNvSpPr>
          <p:nvPr>
            <p:ph type="dt" idx="10"/>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20" name="PlaceHolder 4"/>
          <p:cNvSpPr>
            <a:spLocks noGrp="1"/>
          </p:cNvSpPr>
          <p:nvPr>
            <p:ph type="ftr" idx="11"/>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21" name="PlaceHolder 5"/>
          <p:cNvSpPr>
            <a:spLocks noGrp="1"/>
          </p:cNvSpPr>
          <p:nvPr>
            <p:ph type="sldNum" idx="12"/>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1C2A5D04-047B-481C-85E2-F3B09592EC1E}"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831960" y="1709640"/>
            <a:ext cx="10515240" cy="2852280"/>
          </a:xfrm>
          <a:prstGeom prst="rect">
            <a:avLst/>
          </a:prstGeom>
          <a:noFill/>
          <a:ln w="0">
            <a:noFill/>
          </a:ln>
        </p:spPr>
        <p:txBody>
          <a:bodyPr lIns="91440" rIns="91440" tIns="45720" bIns="45720" anchor="b">
            <a:noAutofit/>
          </a:bodyPr>
          <a:p>
            <a:pPr indent="0" defTabSz="914400">
              <a:lnSpc>
                <a:spcPct val="90000"/>
              </a:lnSpc>
              <a:buNone/>
            </a:pPr>
            <a:r>
              <a:rPr b="0" lang="ru-RU" sz="6000" strike="noStrike" u="none">
                <a:solidFill>
                  <a:schemeClr val="dk1"/>
                </a:solidFill>
                <a:uFillTx/>
                <a:latin typeface="Calibri Light"/>
              </a:rPr>
              <a:t>Образец заголовка</a:t>
            </a:r>
            <a:endParaRPr b="0" lang="ru-UA" sz="6000" strike="noStrike" u="none">
              <a:solidFill>
                <a:schemeClr val="dk1"/>
              </a:solidFill>
              <a:uFillTx/>
              <a:latin typeface="Calibri"/>
            </a:endParaRPr>
          </a:p>
        </p:txBody>
      </p:sp>
      <p:sp>
        <p:nvSpPr>
          <p:cNvPr id="25" name="PlaceHolder 2"/>
          <p:cNvSpPr>
            <a:spLocks noGrp="1"/>
          </p:cNvSpPr>
          <p:nvPr>
            <p:ph type="body"/>
          </p:nvPr>
        </p:nvSpPr>
        <p:spPr>
          <a:xfrm>
            <a:off x="831960" y="4589640"/>
            <a:ext cx="10515240" cy="14997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ru-RU" sz="2400" strike="noStrike" u="none">
                <a:solidFill>
                  <a:schemeClr val="dk1">
                    <a:tint val="75000"/>
                  </a:schemeClr>
                </a:solidFill>
                <a:uFillTx/>
                <a:latin typeface="Calibri"/>
              </a:rPr>
              <a:t>Образец текста</a:t>
            </a:r>
            <a:endParaRPr b="0" lang="ru-UA" sz="2400" strike="noStrike" u="none">
              <a:solidFill>
                <a:schemeClr val="dk1"/>
              </a:solidFill>
              <a:uFillTx/>
              <a:latin typeface="Calibri"/>
            </a:endParaRPr>
          </a:p>
        </p:txBody>
      </p:sp>
      <p:sp>
        <p:nvSpPr>
          <p:cNvPr id="26" name="PlaceHolder 3"/>
          <p:cNvSpPr>
            <a:spLocks noGrp="1"/>
          </p:cNvSpPr>
          <p:nvPr>
            <p:ph type="dt" idx="13"/>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27" name="PlaceHolder 4"/>
          <p:cNvSpPr>
            <a:spLocks noGrp="1"/>
          </p:cNvSpPr>
          <p:nvPr>
            <p:ph type="ftr" idx="14"/>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28" name="PlaceHolder 5"/>
          <p:cNvSpPr>
            <a:spLocks noGrp="1"/>
          </p:cNvSpPr>
          <p:nvPr>
            <p:ph type="sldNum" idx="15"/>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4CD81895-9A97-47E5-8E5D-10AC115EB2D9}"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Образец заголовка</a:t>
            </a:r>
            <a:endParaRPr b="0" lang="ru-UA" sz="4400" strike="noStrike" u="none">
              <a:solidFill>
                <a:schemeClr val="dk1"/>
              </a:solidFill>
              <a:uFillTx/>
              <a:latin typeface="Calibri"/>
            </a:endParaRPr>
          </a:p>
        </p:txBody>
      </p:sp>
      <p:sp>
        <p:nvSpPr>
          <p:cNvPr id="30" name="PlaceHolder 2"/>
          <p:cNvSpPr>
            <a:spLocks noGrp="1"/>
          </p:cNvSpPr>
          <p:nvPr>
            <p:ph type="body"/>
          </p:nvPr>
        </p:nvSpPr>
        <p:spPr>
          <a:xfrm>
            <a:off x="83808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Calibri"/>
              </a:rPr>
              <a:t>Образец текста</a:t>
            </a:r>
            <a:endParaRPr b="0" lang="ru-UA"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Calibri"/>
              </a:rPr>
              <a:t>Второй уровень</a:t>
            </a:r>
            <a:endParaRPr b="0" lang="ru-UA"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Calibri"/>
              </a:rPr>
              <a:t>Третий уровень</a:t>
            </a:r>
            <a:endParaRPr b="0" lang="ru-UA"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Четвертый уровень</a:t>
            </a:r>
            <a:endParaRPr b="0" lang="ru-UA"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Пятый уровень</a:t>
            </a:r>
            <a:endParaRPr b="0" lang="ru-UA" sz="1800" strike="noStrike" u="none">
              <a:solidFill>
                <a:schemeClr val="dk1"/>
              </a:solidFill>
              <a:uFillTx/>
              <a:latin typeface="Calibri"/>
            </a:endParaRPr>
          </a:p>
        </p:txBody>
      </p:sp>
      <p:sp>
        <p:nvSpPr>
          <p:cNvPr id="31" name="PlaceHolder 3"/>
          <p:cNvSpPr>
            <a:spLocks noGrp="1"/>
          </p:cNvSpPr>
          <p:nvPr>
            <p:ph type="body"/>
          </p:nvPr>
        </p:nvSpPr>
        <p:spPr>
          <a:xfrm>
            <a:off x="617220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Calibri"/>
              </a:rPr>
              <a:t>Образец текста</a:t>
            </a:r>
            <a:endParaRPr b="0" lang="ru-UA"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Calibri"/>
              </a:rPr>
              <a:t>Второй уровень</a:t>
            </a:r>
            <a:endParaRPr b="0" lang="ru-UA"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Calibri"/>
              </a:rPr>
              <a:t>Третий уровень</a:t>
            </a:r>
            <a:endParaRPr b="0" lang="ru-UA"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Четвертый уровень</a:t>
            </a:r>
            <a:endParaRPr b="0" lang="ru-UA"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Пятый уровень</a:t>
            </a:r>
            <a:endParaRPr b="0" lang="ru-UA" sz="1800" strike="noStrike" u="none">
              <a:solidFill>
                <a:schemeClr val="dk1"/>
              </a:solidFill>
              <a:uFillTx/>
              <a:latin typeface="Calibri"/>
            </a:endParaRPr>
          </a:p>
        </p:txBody>
      </p:sp>
      <p:sp>
        <p:nvSpPr>
          <p:cNvPr id="32" name="PlaceHolder 4"/>
          <p:cNvSpPr>
            <a:spLocks noGrp="1"/>
          </p:cNvSpPr>
          <p:nvPr>
            <p:ph type="dt" idx="16"/>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33" name="PlaceHolder 5"/>
          <p:cNvSpPr>
            <a:spLocks noGrp="1"/>
          </p:cNvSpPr>
          <p:nvPr>
            <p:ph type="ftr" idx="17"/>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34" name="PlaceHolder 6"/>
          <p:cNvSpPr>
            <a:spLocks noGrp="1"/>
          </p:cNvSpPr>
          <p:nvPr>
            <p:ph type="sldNum" idx="18"/>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D59BA478-F2BA-4D47-9D34-BED3DD315732}"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8398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Образец заголовка</a:t>
            </a:r>
            <a:endParaRPr b="0" lang="ru-UA" sz="4400" strike="noStrike" u="none">
              <a:solidFill>
                <a:schemeClr val="dk1"/>
              </a:solidFill>
              <a:uFillTx/>
              <a:latin typeface="Calibri"/>
            </a:endParaRPr>
          </a:p>
        </p:txBody>
      </p:sp>
      <p:sp>
        <p:nvSpPr>
          <p:cNvPr id="39" name="PlaceHolder 2"/>
          <p:cNvSpPr>
            <a:spLocks noGrp="1"/>
          </p:cNvSpPr>
          <p:nvPr>
            <p:ph type="body"/>
          </p:nvPr>
        </p:nvSpPr>
        <p:spPr>
          <a:xfrm>
            <a:off x="839880" y="1681200"/>
            <a:ext cx="515736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ru-RU" sz="2400" strike="noStrike" u="none">
                <a:solidFill>
                  <a:schemeClr val="dk1"/>
                </a:solidFill>
                <a:uFillTx/>
                <a:latin typeface="Calibri"/>
              </a:rPr>
              <a:t>Образец текста</a:t>
            </a:r>
            <a:endParaRPr b="0" lang="ru-UA" sz="2400" strike="noStrike" u="none">
              <a:solidFill>
                <a:schemeClr val="dk1"/>
              </a:solidFill>
              <a:uFillTx/>
              <a:latin typeface="Calibri"/>
            </a:endParaRPr>
          </a:p>
        </p:txBody>
      </p:sp>
      <p:sp>
        <p:nvSpPr>
          <p:cNvPr id="40" name="PlaceHolder 3"/>
          <p:cNvSpPr>
            <a:spLocks noGrp="1"/>
          </p:cNvSpPr>
          <p:nvPr>
            <p:ph type="body"/>
          </p:nvPr>
        </p:nvSpPr>
        <p:spPr>
          <a:xfrm>
            <a:off x="839880" y="2505240"/>
            <a:ext cx="515736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Calibri"/>
              </a:rPr>
              <a:t>Образец текста</a:t>
            </a:r>
            <a:endParaRPr b="0" lang="ru-UA"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Calibri"/>
              </a:rPr>
              <a:t>Второй уровень</a:t>
            </a:r>
            <a:endParaRPr b="0" lang="ru-UA"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Calibri"/>
              </a:rPr>
              <a:t>Третий уровень</a:t>
            </a:r>
            <a:endParaRPr b="0" lang="ru-UA"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Четвертый уровень</a:t>
            </a:r>
            <a:endParaRPr b="0" lang="ru-UA"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Пятый уровень</a:t>
            </a:r>
            <a:endParaRPr b="0" lang="ru-UA" sz="1800" strike="noStrike" u="none">
              <a:solidFill>
                <a:schemeClr val="dk1"/>
              </a:solidFill>
              <a:uFillTx/>
              <a:latin typeface="Calibri"/>
            </a:endParaRPr>
          </a:p>
        </p:txBody>
      </p:sp>
      <p:sp>
        <p:nvSpPr>
          <p:cNvPr id="41" name="PlaceHolder 4"/>
          <p:cNvSpPr>
            <a:spLocks noGrp="1"/>
          </p:cNvSpPr>
          <p:nvPr>
            <p:ph type="body"/>
          </p:nvPr>
        </p:nvSpPr>
        <p:spPr>
          <a:xfrm>
            <a:off x="6172200" y="1681200"/>
            <a:ext cx="518292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ru-RU" sz="2400" strike="noStrike" u="none">
                <a:solidFill>
                  <a:schemeClr val="dk1"/>
                </a:solidFill>
                <a:uFillTx/>
                <a:latin typeface="Calibri"/>
              </a:rPr>
              <a:t>Образец текста</a:t>
            </a:r>
            <a:endParaRPr b="0" lang="ru-UA" sz="2400" strike="noStrike" u="none">
              <a:solidFill>
                <a:schemeClr val="dk1"/>
              </a:solidFill>
              <a:uFillTx/>
              <a:latin typeface="Calibri"/>
            </a:endParaRPr>
          </a:p>
        </p:txBody>
      </p:sp>
      <p:sp>
        <p:nvSpPr>
          <p:cNvPr id="42" name="PlaceHolder 5"/>
          <p:cNvSpPr>
            <a:spLocks noGrp="1"/>
          </p:cNvSpPr>
          <p:nvPr>
            <p:ph type="body"/>
          </p:nvPr>
        </p:nvSpPr>
        <p:spPr>
          <a:xfrm>
            <a:off x="6172200" y="2505240"/>
            <a:ext cx="518292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ru-RU" sz="2800" strike="noStrike" u="none">
                <a:solidFill>
                  <a:schemeClr val="dk1"/>
                </a:solidFill>
                <a:uFillTx/>
                <a:latin typeface="Calibri"/>
              </a:rPr>
              <a:t>Образец текста</a:t>
            </a:r>
            <a:endParaRPr b="0" lang="ru-UA"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ru-RU" sz="2400" strike="noStrike" u="none">
                <a:solidFill>
                  <a:schemeClr val="dk1"/>
                </a:solidFill>
                <a:uFillTx/>
                <a:latin typeface="Calibri"/>
              </a:rPr>
              <a:t>Второй уровень</a:t>
            </a:r>
            <a:endParaRPr b="0" lang="ru-UA"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ru-RU" sz="2000" strike="noStrike" u="none">
                <a:solidFill>
                  <a:schemeClr val="dk1"/>
                </a:solidFill>
                <a:uFillTx/>
                <a:latin typeface="Calibri"/>
              </a:rPr>
              <a:t>Третий уровень</a:t>
            </a:r>
            <a:endParaRPr b="0" lang="ru-UA"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Четвертый уровень</a:t>
            </a:r>
            <a:endParaRPr b="0" lang="ru-UA"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ru-RU" sz="1800" strike="noStrike" u="none">
                <a:solidFill>
                  <a:schemeClr val="dk1"/>
                </a:solidFill>
                <a:uFillTx/>
                <a:latin typeface="Calibri"/>
              </a:rPr>
              <a:t>Пятый уровень</a:t>
            </a:r>
            <a:endParaRPr b="0" lang="ru-UA" sz="1800" strike="noStrike" u="none">
              <a:solidFill>
                <a:schemeClr val="dk1"/>
              </a:solidFill>
              <a:uFillTx/>
              <a:latin typeface="Calibri"/>
            </a:endParaRPr>
          </a:p>
        </p:txBody>
      </p:sp>
      <p:sp>
        <p:nvSpPr>
          <p:cNvPr id="43" name="PlaceHolder 6"/>
          <p:cNvSpPr>
            <a:spLocks noGrp="1"/>
          </p:cNvSpPr>
          <p:nvPr>
            <p:ph type="dt" idx="19"/>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44" name="PlaceHolder 7"/>
          <p:cNvSpPr>
            <a:spLocks noGrp="1"/>
          </p:cNvSpPr>
          <p:nvPr>
            <p:ph type="ftr" idx="20"/>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45" name="PlaceHolder 8"/>
          <p:cNvSpPr>
            <a:spLocks noGrp="1"/>
          </p:cNvSpPr>
          <p:nvPr>
            <p:ph type="sldNum" idx="21"/>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7FA7B060-7665-4E76-B3C7-20895D0D7E6E}"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Образец заголовка</a:t>
            </a:r>
            <a:endParaRPr b="0" lang="ru-UA" sz="4400" strike="noStrike" u="none">
              <a:solidFill>
                <a:schemeClr val="dk1"/>
              </a:solidFill>
              <a:uFillTx/>
              <a:latin typeface="Calibri"/>
            </a:endParaRPr>
          </a:p>
        </p:txBody>
      </p:sp>
      <p:sp>
        <p:nvSpPr>
          <p:cNvPr id="47" name="PlaceHolder 2"/>
          <p:cNvSpPr>
            <a:spLocks noGrp="1"/>
          </p:cNvSpPr>
          <p:nvPr>
            <p:ph type="dt" idx="22"/>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48" name="PlaceHolder 3"/>
          <p:cNvSpPr>
            <a:spLocks noGrp="1"/>
          </p:cNvSpPr>
          <p:nvPr>
            <p:ph type="ftr" idx="23"/>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49" name="PlaceHolder 4"/>
          <p:cNvSpPr>
            <a:spLocks noGrp="1"/>
          </p:cNvSpPr>
          <p:nvPr>
            <p:ph type="sldNum" idx="24"/>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569D3B13-38CA-4D24-818A-6E6B265E3B65}"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
        <p:nvSpPr>
          <p:cNvPr id="50"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ru-UA" sz="2800" strike="noStrike" u="none">
                <a:solidFill>
                  <a:schemeClr val="dk1"/>
                </a:solidFill>
                <a:uFillTx/>
                <a:latin typeface="Calibri"/>
              </a:rPr>
              <a:t>Для редагування структури клацніть мишею</a:t>
            </a:r>
            <a:endParaRPr b="0" lang="ru-UA" sz="2800" strike="noStrike" u="none">
              <a:solidFill>
                <a:schemeClr val="dk1"/>
              </a:solidFill>
              <a:uFillTx/>
              <a:latin typeface="Calibri"/>
            </a:endParaRPr>
          </a:p>
          <a:p>
            <a:pPr lvl="1" marL="864000" indent="-324000">
              <a:lnSpc>
                <a:spcPct val="90000"/>
              </a:lnSpc>
              <a:spcBef>
                <a:spcPts val="1134"/>
              </a:spcBef>
              <a:buClr>
                <a:srgbClr val="000000"/>
              </a:buClr>
              <a:buSzPct val="75000"/>
              <a:buFont typeface="Symbol" charset="2"/>
              <a:buChar char=""/>
            </a:pPr>
            <a:r>
              <a:rPr b="0" lang="ru-UA" sz="2000" strike="noStrike" u="none">
                <a:solidFill>
                  <a:schemeClr val="dk1"/>
                </a:solidFill>
                <a:uFillTx/>
                <a:latin typeface="Calibri"/>
              </a:rPr>
              <a:t>Другий рівень структури</a:t>
            </a:r>
            <a:endParaRPr b="0" lang="ru-UA" sz="2000" strike="noStrike" u="none">
              <a:solidFill>
                <a:schemeClr val="dk1"/>
              </a:solidFill>
              <a:uFillTx/>
              <a:latin typeface="Calibri"/>
            </a:endParaRPr>
          </a:p>
          <a:p>
            <a:pPr lvl="2" marL="1296000" indent="-288000">
              <a:lnSpc>
                <a:spcPct val="90000"/>
              </a:lnSpc>
              <a:spcBef>
                <a:spcPts val="850"/>
              </a:spcBef>
              <a:buClr>
                <a:srgbClr val="000000"/>
              </a:buClr>
              <a:buSzPct val="45000"/>
              <a:buFont typeface="Wingdings" charset="2"/>
              <a:buChar char=""/>
            </a:pPr>
            <a:r>
              <a:rPr b="0" lang="ru-UA" sz="1800" strike="noStrike" u="none">
                <a:solidFill>
                  <a:schemeClr val="dk1"/>
                </a:solidFill>
                <a:uFillTx/>
                <a:latin typeface="Calibri"/>
              </a:rPr>
              <a:t>Третій рівень структури</a:t>
            </a:r>
            <a:endParaRPr b="0" lang="ru-UA" sz="1800" strike="noStrike" u="none">
              <a:solidFill>
                <a:schemeClr val="dk1"/>
              </a:solidFill>
              <a:uFillTx/>
              <a:latin typeface="Calibri"/>
            </a:endParaRPr>
          </a:p>
          <a:p>
            <a:pPr lvl="3" marL="1728000" indent="-216000">
              <a:lnSpc>
                <a:spcPct val="90000"/>
              </a:lnSpc>
              <a:spcBef>
                <a:spcPts val="567"/>
              </a:spcBef>
              <a:buClr>
                <a:srgbClr val="000000"/>
              </a:buClr>
              <a:buSzPct val="75000"/>
              <a:buFont typeface="Symbol" charset="2"/>
              <a:buChar char=""/>
            </a:pPr>
            <a:r>
              <a:rPr b="0" lang="ru-UA" sz="1800" strike="noStrike" u="none">
                <a:solidFill>
                  <a:schemeClr val="dk1"/>
                </a:solidFill>
                <a:uFillTx/>
                <a:latin typeface="Calibri"/>
              </a:rPr>
              <a:t>Четвертий рівень структури</a:t>
            </a:r>
            <a:endParaRPr b="0" lang="ru-UA" sz="1800" strike="noStrike" u="none">
              <a:solidFill>
                <a:schemeClr val="dk1"/>
              </a:solidFill>
              <a:uFillTx/>
              <a:latin typeface="Calibri"/>
            </a:endParaRPr>
          </a:p>
          <a:p>
            <a:pPr lvl="4" marL="2160000" indent="-216000">
              <a:lnSpc>
                <a:spcPct val="90000"/>
              </a:lnSpc>
              <a:spcBef>
                <a:spcPts val="283"/>
              </a:spcBef>
              <a:buClr>
                <a:srgbClr val="000000"/>
              </a:buClr>
              <a:buSzPct val="45000"/>
              <a:buFont typeface="Wingdings" charset="2"/>
              <a:buChar char=""/>
            </a:pPr>
            <a:r>
              <a:rPr b="0" lang="ru-UA" sz="2000" strike="noStrike" u="none">
                <a:solidFill>
                  <a:schemeClr val="dk1"/>
                </a:solidFill>
                <a:uFillTx/>
                <a:latin typeface="Calibri"/>
              </a:rPr>
              <a:t>П'ятий рівень структури</a:t>
            </a:r>
            <a:endParaRPr b="0" lang="ru-UA" sz="2000" strike="noStrike" u="none">
              <a:solidFill>
                <a:schemeClr val="dk1"/>
              </a:solidFill>
              <a:uFillTx/>
              <a:latin typeface="Calibri"/>
            </a:endParaRPr>
          </a:p>
          <a:p>
            <a:pPr lvl="5" marL="2592000" indent="-216000">
              <a:lnSpc>
                <a:spcPct val="90000"/>
              </a:lnSpc>
              <a:spcBef>
                <a:spcPts val="283"/>
              </a:spcBef>
              <a:buClr>
                <a:srgbClr val="000000"/>
              </a:buClr>
              <a:buSzPct val="45000"/>
              <a:buFont typeface="Wingdings" charset="2"/>
              <a:buChar char=""/>
            </a:pPr>
            <a:r>
              <a:rPr b="0" lang="ru-UA" sz="2000" strike="noStrike" u="none">
                <a:solidFill>
                  <a:schemeClr val="dk1"/>
                </a:solidFill>
                <a:uFillTx/>
                <a:latin typeface="Calibri"/>
              </a:rPr>
              <a:t>Шостий рівень структури</a:t>
            </a:r>
            <a:endParaRPr b="0" lang="ru-UA" sz="2000" strike="noStrike" u="none">
              <a:solidFill>
                <a:schemeClr val="dk1"/>
              </a:solidFill>
              <a:uFillTx/>
              <a:latin typeface="Calibri"/>
            </a:endParaRPr>
          </a:p>
          <a:p>
            <a:pPr lvl="6" marL="3024000" indent="-216000">
              <a:lnSpc>
                <a:spcPct val="90000"/>
              </a:lnSpc>
              <a:spcBef>
                <a:spcPts val="283"/>
              </a:spcBef>
              <a:buClr>
                <a:srgbClr val="000000"/>
              </a:buClr>
              <a:buSzPct val="45000"/>
              <a:buFont typeface="Wingdings" charset="2"/>
              <a:buChar char=""/>
            </a:pPr>
            <a:r>
              <a:rPr b="0" lang="ru-UA" sz="2000" strike="noStrike" u="none">
                <a:solidFill>
                  <a:schemeClr val="dk1"/>
                </a:solidFill>
                <a:uFillTx/>
                <a:latin typeface="Calibri"/>
              </a:rPr>
              <a:t>Сьомий рівень структури</a:t>
            </a:r>
            <a:endParaRPr b="0" lang="ru-UA" sz="2000" strike="noStrike" u="none">
              <a:solidFill>
                <a:schemeClr val="dk1"/>
              </a:solidFill>
              <a:uFillTx/>
              <a:latin typeface="Calibri"/>
            </a:endParaRPr>
          </a:p>
        </p:txBody>
      </p:sp>
    </p:spTree>
  </p:cSld>
  <p:clrMap bg1="lt1" tx1="dk1" bg2="lt2"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dt" idx="25"/>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UA" sz="1200" strike="noStrike" u="none">
                <a:solidFill>
                  <a:schemeClr val="dk1">
                    <a:tint val="75000"/>
                  </a:schemeClr>
                </a:solidFill>
                <a:uFillTx/>
                <a:latin typeface="Calibri"/>
              </a:defRPr>
            </a:lvl1pPr>
          </a:lstStyle>
          <a:p>
            <a:pPr indent="0" defTabSz="914400">
              <a:lnSpc>
                <a:spcPct val="100000"/>
              </a:lnSpc>
              <a:buNone/>
            </a:pPr>
            <a:r>
              <a:rPr b="0" lang="ru-UA"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53" name="PlaceHolder 2"/>
          <p:cNvSpPr>
            <a:spLocks noGrp="1"/>
          </p:cNvSpPr>
          <p:nvPr>
            <p:ph type="ftr" idx="26"/>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54" name="PlaceHolder 3"/>
          <p:cNvSpPr>
            <a:spLocks noGrp="1"/>
          </p:cNvSpPr>
          <p:nvPr>
            <p:ph type="sldNum" idx="27"/>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UA" sz="1200" strike="noStrike" u="none">
                <a:solidFill>
                  <a:schemeClr val="dk1">
                    <a:tint val="75000"/>
                  </a:schemeClr>
                </a:solidFill>
                <a:uFillTx/>
                <a:latin typeface="Calibri"/>
              </a:defRPr>
            </a:lvl1pPr>
          </a:lstStyle>
          <a:p>
            <a:pPr indent="0" algn="r" defTabSz="914400">
              <a:lnSpc>
                <a:spcPct val="100000"/>
              </a:lnSpc>
              <a:buNone/>
            </a:pPr>
            <a:fld id="{D15767B6-FD84-461E-AD62-4ED0B682F215}" type="slidenum">
              <a:rPr b="0" lang="ru-UA"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8.xml"/>
</Relationships>
</file>

<file path=ppt/slides/_rels/slide1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8.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18.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8.xml"/>
</Relationships>
</file>

<file path=ppt/slides/_rels/slide19.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5.xml.rels><?xml version="1.0" encoding="UTF-8"?>
<Relationships xmlns="http://schemas.openxmlformats.org/package/2006/relationships"><Relationship Id="rId1" Type="http://schemas.openxmlformats.org/officeDocument/2006/relationships/hyperlink" Target="http://www.ux.ua/ua/contracts.aspx" TargetMode="External"/><Relationship Id="rId2" Type="http://schemas.openxmlformats.org/officeDocument/2006/relationships/hyperlink" Target="http://www.ux.ua/ua/contracts.aspx" TargetMode="External"/><Relationship Id="rId3" Type="http://schemas.openxmlformats.org/officeDocument/2006/relationships/hyperlink" Target="http://www.ux.ua/ua/contract.aspx?code=UX-3.17|150217" TargetMode="External"/><Relationship Id="rId4" Type="http://schemas.openxmlformats.org/officeDocument/2006/relationships/hyperlink" Target="http://www.ux.ua/ua/contracts.aspx" TargetMode="External"/><Relationship Id="rId5" Type="http://schemas.openxmlformats.org/officeDocument/2006/relationships/hyperlink" Target="http://www.ux.ua/ua/contracts.aspx" TargetMode="External"/><Relationship Id="rId6" Type="http://schemas.openxmlformats.org/officeDocument/2006/relationships/hyperlink" Target="http://www.ux.ua/ua/contracts.aspx" TargetMode="External"/><Relationship Id="rId7" Type="http://schemas.openxmlformats.org/officeDocument/2006/relationships/hyperlink" Target="http://www.ux.ua/ua/contract.aspx?code=UX-3.17|150217" TargetMode="External"/><Relationship Id="rId8" Type="http://schemas.openxmlformats.org/officeDocument/2006/relationships/hyperlink" Target="http://www.ux.ua/ua/contracts.aspx" TargetMode="External"/><Relationship Id="rId9" Type="http://schemas.openxmlformats.org/officeDocument/2006/relationships/hyperlink" Target="http://www.ux.ua/ua/contracts.aspx" TargetMode="External"/><Relationship Id="rId10" Type="http://schemas.openxmlformats.org/officeDocument/2006/relationships/hyperlink" Target="http://www.ux.ua/ua/contracts.aspx" TargetMode="External"/><Relationship Id="rId11" Type="http://schemas.openxmlformats.org/officeDocument/2006/relationships/hyperlink" Target="http://www.ux.ua/ua/contract.aspx?code=UX-3.17|150317" TargetMode="External"/><Relationship Id="rId12" Type="http://schemas.openxmlformats.org/officeDocument/2006/relationships/hyperlink" Target="http://www.ux.ua/ua/contracts.aspx" TargetMode="External"/><Relationship Id="rId13" Type="http://schemas.openxmlformats.org/officeDocument/2006/relationships/hyperlink" Target="http://www.ux.ua/ua/contracts.aspx" TargetMode="External"/><Relationship Id="rId14" Type="http://schemas.openxmlformats.org/officeDocument/2006/relationships/hyperlink" Target="http://www.ux.ua/ua/contracts.aspx" TargetMode="External"/><Relationship Id="rId15" Type="http://schemas.openxmlformats.org/officeDocument/2006/relationships/hyperlink" Target="http://www.ux.ua/ua/contract.aspx?code=UX-3.17|150317" TargetMode="External"/><Relationship Id="rId16" Type="http://schemas.openxmlformats.org/officeDocument/2006/relationships/hyperlink" Target="http://www.ux.ua/ua/contracts.aspx" TargetMode="External"/><Relationship Id="rId17" Type="http://schemas.openxmlformats.org/officeDocument/2006/relationships/hyperlink" Target="http://www.ux.ua/ua/contracts.aspx" TargetMode="External"/><Relationship Id="rId18" Type="http://schemas.openxmlformats.org/officeDocument/2006/relationships/hyperlink" Target="http://www.ux.ua/ua/contracts.aspx" TargetMode="External"/><Relationship Id="rId19" Type="http://schemas.openxmlformats.org/officeDocument/2006/relationships/hyperlink" Target="http://www.ux.ua/ua/contract.aspx?code=UX-6.17|150617" TargetMode="External"/><Relationship Id="rId20" Type="http://schemas.openxmlformats.org/officeDocument/2006/relationships/hyperlink" Target="http://www.ux.ua/ua/contracts.aspx" TargetMode="External"/><Relationship Id="rId21" Type="http://schemas.openxmlformats.org/officeDocument/2006/relationships/hyperlink" Target="http://www.ux.ua/ua/contracts.aspx" TargetMode="External"/><Relationship Id="rId22" Type="http://schemas.openxmlformats.org/officeDocument/2006/relationships/hyperlink" Target="http://www.ux.ua/ua/contracts.aspx" TargetMode="External"/><Relationship Id="rId23" Type="http://schemas.openxmlformats.org/officeDocument/2006/relationships/hyperlink" Target="http://www.ux.ua/ua/contract.aspx?code=UX-6.17|150617" TargetMode="External"/><Relationship Id="rId24" Type="http://schemas.openxmlformats.org/officeDocument/2006/relationships/hyperlink" Target="http://www.ux.ua/ua/contracts.aspx" TargetMode="External"/><Relationship Id="rId25" Type="http://schemas.openxmlformats.org/officeDocument/2006/relationships/image" Target="../media/image5.png"/><Relationship Id="rId26" Type="http://schemas.openxmlformats.org/officeDocument/2006/relationships/slideLayout" Target="../slideLayouts/slideLayout8.xml"/>
</Relationships>
</file>

<file path=ppt/slides/_rels/slide26.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5.png"/><Relationship Id="rId3" Type="http://schemas.openxmlformats.org/officeDocument/2006/relationships/image" Target="../media/image5.png"/><Relationship Id="rId4" Type="http://schemas.openxmlformats.org/officeDocument/2006/relationships/slideLayout" Target="../slideLayouts/slideLayout8.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39.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8.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41.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8.xml"/>
</Relationships>
</file>

<file path=ppt/slides/_rels/slide42.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8.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45.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8.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47.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8.xml"/>
</Relationships>
</file>

<file path=ppt/slides/_rels/slide48.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8.xml"/>
</Relationships>
</file>

<file path=ppt/slides/_rels/slide49.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8.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0.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8.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63.xml.rels><?xml version="1.0" encoding="UTF-8"?>
<Relationships xmlns="http://schemas.openxmlformats.org/package/2006/relationships"><Relationship Id="rId1" Type="http://schemas.openxmlformats.org/officeDocument/2006/relationships/image" Target="../media/image14.png"/><Relationship Id="rId2" Type="http://schemas.openxmlformats.org/officeDocument/2006/relationships/slideLayout" Target="../slideLayouts/slideLayout8.xml"/>
</Relationships>
</file>

<file path=ppt/slides/_rels/slide64.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slideLayout" Target="../slideLayouts/slideLayout8.xml"/>
</Relationships>
</file>

<file path=ppt/slides/_rels/slide65.xml.rels><?xml version="1.0" encoding="UTF-8"?>
<Relationships xmlns="http://schemas.openxmlformats.org/package/2006/relationships"><Relationship Id="rId1" Type="http://schemas.openxmlformats.org/officeDocument/2006/relationships/image" Target="../media/image16.png"/><Relationship Id="rId2" Type="http://schemas.openxmlformats.org/officeDocument/2006/relationships/slideLayout" Target="../slideLayouts/slideLayout8.xml"/>
</Relationships>
</file>

<file path=ppt/slides/_rels/slide66.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slideLayout" Target="../slideLayouts/slideLayout8.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69.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slideLayout" Target="../slideLayouts/slideLayout8.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74.xml.rels><?xml version="1.0" encoding="UTF-8"?>
<Relationships xmlns="http://schemas.openxmlformats.org/package/2006/relationships"><Relationship Id="rId1" Type="http://schemas.openxmlformats.org/officeDocument/2006/relationships/image" Target="../media/image19.png"/><Relationship Id="rId2" Type="http://schemas.openxmlformats.org/officeDocument/2006/relationships/slideLayout" Target="../slideLayouts/slideLayout8.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76.xml.rels><?xml version="1.0" encoding="UTF-8"?>
<Relationships xmlns="http://schemas.openxmlformats.org/package/2006/relationships"><Relationship Id="rId1" Type="http://schemas.openxmlformats.org/officeDocument/2006/relationships/image" Target="../media/image20.wmf"/><Relationship Id="rId2" Type="http://schemas.openxmlformats.org/officeDocument/2006/relationships/slideLayout" Target="../slideLayouts/slideLayout8.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8.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lgn="ctr" defTabSz="914400">
              <a:lnSpc>
                <a:spcPct val="90000"/>
              </a:lnSpc>
              <a:buNone/>
            </a:pPr>
            <a:r>
              <a:rPr b="1" lang="uk-UA" sz="1800" strike="noStrike" u="none">
                <a:solidFill>
                  <a:srgbClr val="000000"/>
                </a:solidFill>
                <a:uFillTx/>
                <a:latin typeface="Times New Roman"/>
                <a:ea typeface="Times New Roman"/>
              </a:rPr>
              <a:t>Тема</a:t>
            </a:r>
            <a:r>
              <a:rPr b="1" lang="ru-UA" sz="1800" strike="noStrike" u="none">
                <a:solidFill>
                  <a:srgbClr val="000000"/>
                </a:solidFill>
                <a:uFillTx/>
                <a:latin typeface="Times New Roman"/>
                <a:ea typeface="Times New Roman"/>
              </a:rPr>
              <a:t> 10: Опціони та опціонні угоди та форвардні контракти</a:t>
            </a:r>
            <a:br>
              <a:rPr sz="1800"/>
            </a:br>
            <a:r>
              <a:rPr b="0" lang="ru-UA" sz="1800" strike="noStrike" u="none">
                <a:solidFill>
                  <a:srgbClr val="000000"/>
                </a:solidFill>
                <a:uFillTx/>
                <a:latin typeface="Times New Roman"/>
                <a:ea typeface="Times New Roman"/>
              </a:rPr>
              <a:t>Опціонний контракт: поняття, види</a:t>
            </a:r>
            <a:r>
              <a:rPr b="0" lang="uk-UA" sz="1800" strike="noStrike" u="none">
                <a:solidFill>
                  <a:srgbClr val="000000"/>
                </a:solidFill>
                <a:uFillTx/>
                <a:latin typeface="Times New Roman"/>
                <a:ea typeface="Times New Roman"/>
              </a:rPr>
              <a:t>. </a:t>
            </a:r>
            <a:r>
              <a:rPr b="0" lang="ru-UA" sz="1800" strike="noStrike" u="none">
                <a:solidFill>
                  <a:srgbClr val="000000"/>
                </a:solidFill>
                <a:uFillTx/>
                <a:latin typeface="Times New Roman"/>
                <a:ea typeface="Times New Roman"/>
              </a:rPr>
              <a:t>Механізм укладання опціонних контрактів</a:t>
            </a:r>
            <a:r>
              <a:rPr b="0" lang="uk-UA" sz="1800" strike="noStrike" u="none">
                <a:solidFill>
                  <a:srgbClr val="000000"/>
                </a:solidFill>
                <a:uFillTx/>
                <a:latin typeface="Times New Roman"/>
                <a:ea typeface="Times New Roman"/>
              </a:rPr>
              <a:t>. </a:t>
            </a:r>
            <a:r>
              <a:rPr b="0" lang="ru-UA" sz="1800" strike="noStrike" u="none">
                <a:solidFill>
                  <a:srgbClr val="000000"/>
                </a:solidFill>
                <a:uFillTx/>
                <a:latin typeface="Times New Roman"/>
                <a:ea typeface="Times New Roman"/>
              </a:rPr>
              <a:t>Стратегії використання опціонів</a:t>
            </a:r>
            <a:r>
              <a:rPr b="0" lang="uk-UA" sz="1800" strike="noStrike" u="none">
                <a:solidFill>
                  <a:srgbClr val="000000"/>
                </a:solidFill>
                <a:uFillTx/>
                <a:latin typeface="Times New Roman"/>
                <a:ea typeface="Times New Roman"/>
              </a:rPr>
              <a:t>. </a:t>
            </a:r>
            <a:r>
              <a:rPr b="0" lang="ru-UA" sz="1800" strike="noStrike" u="none">
                <a:solidFill>
                  <a:srgbClr val="000000"/>
                </a:solidFill>
                <a:uFillTx/>
                <a:latin typeface="Times New Roman"/>
                <a:ea typeface="Times New Roman"/>
              </a:rPr>
              <a:t>Форвардні контракти: відмінності від ф'ючерсних контрактів</a:t>
            </a:r>
            <a:br>
              <a:rPr sz="1800"/>
            </a:br>
            <a:endParaRPr b="0" lang="ru-UA" sz="1800" strike="noStrike" u="none">
              <a:solidFill>
                <a:schemeClr val="dk1"/>
              </a:solidFill>
              <a:uFillTx/>
              <a:latin typeface="Calibri"/>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Класифікація опціонів</a:t>
            </a:r>
            <a:endParaRPr b="0" lang="ru-UA" sz="4400" strike="noStrike" u="none">
              <a:solidFill>
                <a:schemeClr val="dk1"/>
              </a:solidFill>
              <a:uFillTx/>
              <a:latin typeface="Calibri"/>
            </a:endParaRPr>
          </a:p>
        </p:txBody>
      </p:sp>
      <p:graphicFrame>
        <p:nvGraphicFramePr>
          <p:cNvPr id="88" name="Объект 3"/>
          <p:cNvGraphicFramePr/>
          <p:nvPr/>
        </p:nvGraphicFramePr>
        <p:xfrm>
          <a:off x="1981080" y="2249640"/>
          <a:ext cx="8229240" cy="3349800"/>
        </p:xfrm>
        <a:graphic>
          <a:graphicData uri="http://schemas.openxmlformats.org/drawingml/2006/table">
            <a:tbl>
              <a:tblPr/>
              <a:tblGrid>
                <a:gridCol w="2057400"/>
                <a:gridCol w="2057400"/>
                <a:gridCol w="2057400"/>
                <a:gridCol w="2057400"/>
              </a:tblGrid>
              <a:tr h="370440">
                <a:tc rowSpan="2">
                  <a:txBody>
                    <a:bodyPr tIns="45360" bIns="45360" anchor="ctr">
                      <a:noAutofit/>
                    </a:bodyPr>
                    <a:p>
                      <a:pPr algn="ctr" defTabSz="914400">
                        <a:lnSpc>
                          <a:spcPct val="100000"/>
                        </a:lnSpc>
                      </a:pPr>
                      <a:r>
                        <a:rPr b="1" lang="ru-RU" sz="1800" strike="noStrike" u="none">
                          <a:solidFill>
                            <a:schemeClr val="dk1"/>
                          </a:solidFill>
                          <a:uFillTx/>
                          <a:latin typeface="Calibri"/>
                        </a:rPr>
                        <a:t>Вид операції</a:t>
                      </a:r>
                      <a:endParaRPr b="0" lang="uk-UA" sz="1800" strike="noStrike" u="none">
                        <a:solidFill>
                          <a:srgbClr val="000000"/>
                        </a:solidFill>
                        <a:uFillTx/>
                        <a:latin typeface="Arial"/>
                      </a:endParaRPr>
                    </a:p>
                  </a:txBody>
                  <a:tcPr anchor="ctr"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c>
                  <a:txBody>
                    <a:bodyPr tIns="45360" bIns="45360" anchor="t">
                      <a:noAutofit/>
                    </a:bodyPr>
                    <a:p>
                      <a:pPr algn="ctr" defTabSz="914400">
                        <a:lnSpc>
                          <a:spcPct val="100000"/>
                        </a:lnSpc>
                      </a:pPr>
                      <a:r>
                        <a:rPr b="0" lang="uk-UA" sz="1800" strike="noStrike" u="none">
                          <a:solidFill>
                            <a:srgbClr val="ed7d31"/>
                          </a:solidFill>
                          <a:uFillTx/>
                          <a:latin typeface="Calibri"/>
                        </a:rPr>
                        <a:t>Кол (</a:t>
                      </a:r>
                      <a:r>
                        <a:rPr b="0" lang="en-US" sz="1800" strike="noStrike" u="none">
                          <a:solidFill>
                            <a:srgbClr val="ed7d31"/>
                          </a:solidFill>
                          <a:uFillTx/>
                          <a:latin typeface="Calibri"/>
                        </a:rPr>
                        <a:t>Call</a:t>
                      </a:r>
                      <a:r>
                        <a:rPr b="0" lang="uk-UA" sz="1800" strike="noStrike" u="none">
                          <a:solidFill>
                            <a:srgbClr val="ed7d31"/>
                          </a:solidFill>
                          <a:uFillTx/>
                          <a:latin typeface="Calibri"/>
                        </a:rPr>
                        <a:t>)</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c rowSpan="4">
                  <a:txBody>
                    <a:bodyPr tIns="45360" bIns="45360" anchor="ctr">
                      <a:noAutofit/>
                    </a:bodyPr>
                    <a:p>
                      <a:pPr algn="ctr" defTabSz="914400">
                        <a:lnSpc>
                          <a:spcPct val="100000"/>
                        </a:lnSpc>
                      </a:pPr>
                      <a:r>
                        <a:rPr b="1" lang="ru-RU" sz="1800" strike="noStrike" u="none">
                          <a:solidFill>
                            <a:schemeClr val="dk1"/>
                          </a:solidFill>
                          <a:uFillTx/>
                          <a:latin typeface="Calibri"/>
                        </a:rPr>
                        <a:t>Обмеження прав </a:t>
                      </a:r>
                      <a:r>
                        <a:rPr b="1" lang="uk-UA" sz="1800" strike="noStrike" u="none">
                          <a:solidFill>
                            <a:schemeClr val="dk1"/>
                          </a:solidFill>
                          <a:uFillTx/>
                          <a:latin typeface="Calibri"/>
                        </a:rPr>
                        <a:t>власника </a:t>
                      </a:r>
                      <a:r>
                        <a:rPr b="1" lang="ru-RU" sz="1800" strike="noStrike" u="none">
                          <a:solidFill>
                            <a:schemeClr val="dk1"/>
                          </a:solidFill>
                          <a:uFillTx/>
                          <a:latin typeface="Calibri"/>
                        </a:rPr>
                        <a:t>(покупця опціону)</a:t>
                      </a:r>
                      <a:endParaRPr b="0" lang="uk-UA" sz="1800" strike="noStrike" u="none">
                        <a:solidFill>
                          <a:srgbClr val="000000"/>
                        </a:solidFill>
                        <a:uFillTx/>
                        <a:latin typeface="Arial"/>
                      </a:endParaRPr>
                    </a:p>
                  </a:txBody>
                  <a:tcPr anchor="ctr"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c>
                  <a:txBody>
                    <a:bodyPr tIns="45360" bIns="45360" anchor="t">
                      <a:noAutofit/>
                    </a:bodyPr>
                    <a:p>
                      <a:pPr algn="ctr" defTabSz="914400">
                        <a:lnSpc>
                          <a:spcPct val="100000"/>
                        </a:lnSpc>
                      </a:pPr>
                      <a:r>
                        <a:rPr b="0" lang="ru-RU" sz="1800" strike="noStrike" u="none">
                          <a:solidFill>
                            <a:schemeClr val="dk1"/>
                          </a:solidFill>
                          <a:uFillTx/>
                          <a:latin typeface="Calibri"/>
                        </a:rPr>
                        <a:t>стандартний</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r>
              <a:tr h="370440">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tIns="45360" bIns="45360" anchor="t">
                      <a:noAutofit/>
                    </a:bodyPr>
                    <a:p>
                      <a:pPr algn="ctr" defTabSz="914400">
                        <a:lnSpc>
                          <a:spcPct val="100000"/>
                        </a:lnSpc>
                      </a:pPr>
                      <a:r>
                        <a:rPr b="0" lang="uk-UA" sz="1800" strike="noStrike" u="none">
                          <a:solidFill>
                            <a:srgbClr val="000000"/>
                          </a:solidFill>
                          <a:uFillTx/>
                          <a:latin typeface="Calibri"/>
                        </a:rPr>
                        <a:t>Пут</a:t>
                      </a:r>
                      <a:r>
                        <a:rPr b="0" lang="en-US" sz="1800" strike="noStrike" u="none">
                          <a:solidFill>
                            <a:srgbClr val="000000"/>
                          </a:solidFill>
                          <a:uFillTx/>
                          <a:latin typeface="Calibri"/>
                        </a:rPr>
                        <a:t> (Put)</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8d7cd"/>
                    </a:solidFill>
                  </a:tcPr>
                </a:tc>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tIns="45360" bIns="45360" anchor="t">
                      <a:noAutofit/>
                    </a:bodyPr>
                    <a:p>
                      <a:pPr algn="ctr" defTabSz="914400">
                        <a:lnSpc>
                          <a:spcPct val="100000"/>
                        </a:lnSpc>
                        <a:tabLst>
                          <a:tab algn="l" pos="0"/>
                        </a:tabLst>
                      </a:pPr>
                      <a:r>
                        <a:rPr b="0" lang="uk-UA" sz="1800" strike="noStrike" u="none">
                          <a:solidFill>
                            <a:schemeClr val="dk1"/>
                          </a:solidFill>
                          <a:uFillTx/>
                          <a:latin typeface="Calibri"/>
                        </a:rPr>
                        <a:t>бермудський</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8d7cd"/>
                    </a:solidFill>
                  </a:tcPr>
                </a:tc>
              </a:tr>
              <a:tr h="639720">
                <a:tc rowSpan="2">
                  <a:txBody>
                    <a:bodyPr tIns="45360" bIns="45360" anchor="ctr">
                      <a:noAutofit/>
                    </a:bodyPr>
                    <a:p>
                      <a:pPr algn="ctr" defTabSz="914400">
                        <a:lnSpc>
                          <a:spcPct val="100000"/>
                        </a:lnSpc>
                      </a:pPr>
                      <a:r>
                        <a:rPr b="1" lang="ru-RU" sz="1800" strike="noStrike" u="none">
                          <a:solidFill>
                            <a:schemeClr val="dk1"/>
                          </a:solidFill>
                          <a:uFillTx/>
                          <a:latin typeface="Calibri"/>
                        </a:rPr>
                        <a:t>Ринкова приналежність</a:t>
                      </a:r>
                      <a:endParaRPr b="0" lang="uk-UA" sz="1800" strike="noStrike" u="none">
                        <a:solidFill>
                          <a:srgbClr val="000000"/>
                        </a:solidFill>
                        <a:uFillTx/>
                        <a:latin typeface="Arial"/>
                      </a:endParaRPr>
                    </a:p>
                  </a:txBody>
                  <a:tcPr anchor="ctr"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c>
                  <a:txBody>
                    <a:bodyPr tIns="45360" bIns="45360" anchor="ctr">
                      <a:noAutofit/>
                    </a:bodyPr>
                    <a:p>
                      <a:pPr algn="ctr" defTabSz="914400">
                        <a:lnSpc>
                          <a:spcPct val="100000"/>
                        </a:lnSpc>
                      </a:pPr>
                      <a:r>
                        <a:rPr b="0" lang="ru-RU" sz="1800" strike="noStrike" u="none">
                          <a:solidFill>
                            <a:schemeClr val="dk1"/>
                          </a:solidFill>
                          <a:uFillTx/>
                          <a:latin typeface="Calibri"/>
                        </a:rPr>
                        <a:t>біржовий</a:t>
                      </a:r>
                      <a:endParaRPr b="0" lang="uk-UA" sz="1800" strike="noStrike" u="none">
                        <a:solidFill>
                          <a:srgbClr val="000000"/>
                        </a:solidFill>
                        <a:uFillTx/>
                        <a:latin typeface="Arial"/>
                      </a:endParaRPr>
                    </a:p>
                  </a:txBody>
                  <a:tcPr anchor="ctr"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tIns="45360" bIns="45360" anchor="t">
                      <a:noAutofit/>
                    </a:bodyPr>
                    <a:p>
                      <a:pPr algn="ctr" defTabSz="914400">
                        <a:lnSpc>
                          <a:spcPct val="100000"/>
                        </a:lnSpc>
                      </a:pPr>
                      <a:r>
                        <a:rPr b="0" lang="uk-UA" sz="1800" strike="noStrike" u="none">
                          <a:solidFill>
                            <a:schemeClr val="dk1"/>
                          </a:solidFill>
                          <a:uFillTx/>
                          <a:latin typeface="Calibri"/>
                        </a:rPr>
                        <a:t>бар’єрний </a:t>
                      </a:r>
                      <a:endParaRPr b="0" lang="uk-UA" sz="1800" strike="noStrike" u="none">
                        <a:solidFill>
                          <a:srgbClr val="000000"/>
                        </a:solidFill>
                        <a:uFillTx/>
                        <a:latin typeface="Arial"/>
                      </a:endParaRPr>
                    </a:p>
                    <a:p>
                      <a:pPr algn="ctr" defTabSz="914400">
                        <a:lnSpc>
                          <a:spcPct val="100000"/>
                        </a:lnSpc>
                      </a:pPr>
                      <a:r>
                        <a:rPr b="0" lang="ru-RU" sz="1800" strike="noStrike" u="none">
                          <a:solidFill>
                            <a:schemeClr val="dk1"/>
                          </a:solidFill>
                          <a:uFillTx/>
                          <a:latin typeface="Calibri"/>
                        </a:rPr>
                        <a:t>ін-опціон</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r>
              <a:tr h="639720">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tIns="45360" bIns="45360" anchor="ctr">
                      <a:noAutofit/>
                    </a:bodyPr>
                    <a:p>
                      <a:pPr algn="ctr" defTabSz="914400">
                        <a:lnSpc>
                          <a:spcPct val="100000"/>
                        </a:lnSpc>
                      </a:pPr>
                      <a:r>
                        <a:rPr b="0" lang="ru-RU" sz="1800" strike="noStrike" u="none">
                          <a:solidFill>
                            <a:schemeClr val="dk1"/>
                          </a:solidFill>
                          <a:uFillTx/>
                          <a:latin typeface="Calibri"/>
                        </a:rPr>
                        <a:t>позабіржовий</a:t>
                      </a:r>
                      <a:endParaRPr b="0" lang="uk-UA" sz="1800" strike="noStrike" u="none">
                        <a:solidFill>
                          <a:srgbClr val="000000"/>
                        </a:solidFill>
                        <a:uFillTx/>
                        <a:latin typeface="Arial"/>
                      </a:endParaRPr>
                    </a:p>
                  </a:txBody>
                  <a:tcPr anchor="ctr"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8d7cd"/>
                    </a:solidFill>
                  </a:tcPr>
                </a:tc>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tIns="45360" bIns="45360" anchor="t">
                      <a:noAutofit/>
                    </a:bodyPr>
                    <a:p>
                      <a:pPr algn="ctr" defTabSz="914400">
                        <a:lnSpc>
                          <a:spcPct val="100000"/>
                        </a:lnSpc>
                      </a:pPr>
                      <a:r>
                        <a:rPr b="0" lang="uk-UA" sz="1800" strike="noStrike" u="none">
                          <a:solidFill>
                            <a:schemeClr val="dk1"/>
                          </a:solidFill>
                          <a:uFillTx/>
                          <a:latin typeface="Calibri"/>
                        </a:rPr>
                        <a:t>бар’єрний </a:t>
                      </a:r>
                      <a:endParaRPr b="0" lang="uk-UA" sz="1800" strike="noStrike" u="none">
                        <a:solidFill>
                          <a:srgbClr val="000000"/>
                        </a:solidFill>
                        <a:uFillTx/>
                        <a:latin typeface="Arial"/>
                      </a:endParaRPr>
                    </a:p>
                    <a:p>
                      <a:pPr algn="ctr" defTabSz="914400">
                        <a:lnSpc>
                          <a:spcPct val="100000"/>
                        </a:lnSpc>
                      </a:pPr>
                      <a:r>
                        <a:rPr b="0" lang="ru-RU" sz="1800" strike="noStrike" u="none">
                          <a:solidFill>
                            <a:schemeClr val="dk1"/>
                          </a:solidFill>
                          <a:uFillTx/>
                          <a:latin typeface="Calibri"/>
                        </a:rPr>
                        <a:t>аут-опціон </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8d7cd"/>
                    </a:solidFill>
                  </a:tcPr>
                </a:tc>
              </a:tr>
              <a:tr h="370440">
                <a:tc rowSpan="3">
                  <a:txBody>
                    <a:bodyPr tIns="45360" bIns="45360" anchor="ctr">
                      <a:noAutofit/>
                    </a:bodyPr>
                    <a:p>
                      <a:pPr algn="ctr" defTabSz="914400">
                        <a:lnSpc>
                          <a:spcPct val="100000"/>
                        </a:lnSpc>
                      </a:pPr>
                      <a:r>
                        <a:rPr b="1" lang="ru-RU" sz="1800" strike="noStrike" u="none">
                          <a:solidFill>
                            <a:schemeClr val="dk1"/>
                          </a:solidFill>
                          <a:uFillTx/>
                          <a:latin typeface="Calibri"/>
                        </a:rPr>
                        <a:t>Виконання опціону</a:t>
                      </a:r>
                      <a:endParaRPr b="0" lang="uk-UA" sz="1800" strike="noStrike" u="none">
                        <a:solidFill>
                          <a:srgbClr val="000000"/>
                        </a:solidFill>
                        <a:uFillTx/>
                        <a:latin typeface="Arial"/>
                      </a:endParaRPr>
                    </a:p>
                  </a:txBody>
                  <a:tcPr anchor="ctr"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c>
                  <a:txBody>
                    <a:bodyPr tIns="45360" bIns="45360" anchor="t">
                      <a:noAutofit/>
                    </a:bodyPr>
                    <a:p>
                      <a:pPr algn="ctr" defTabSz="914400">
                        <a:lnSpc>
                          <a:spcPct val="100000"/>
                        </a:lnSpc>
                        <a:tabLst>
                          <a:tab algn="l" pos="0"/>
                        </a:tabLst>
                      </a:pPr>
                      <a:r>
                        <a:rPr b="0" lang="uk-UA" sz="1800" strike="noStrike" u="none">
                          <a:solidFill>
                            <a:schemeClr val="dk1"/>
                          </a:solidFill>
                          <a:uFillTx/>
                          <a:latin typeface="Calibri"/>
                        </a:rPr>
                        <a:t>європейський</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c rowSpan="3">
                  <a:txBody>
                    <a:bodyPr tIns="45360" bIns="45360" anchor="ctr">
                      <a:noAutofit/>
                    </a:bodyPr>
                    <a:p>
                      <a:pPr algn="ctr" defTabSz="914400">
                        <a:lnSpc>
                          <a:spcPct val="100000"/>
                        </a:lnSpc>
                      </a:pPr>
                      <a:r>
                        <a:rPr b="1" lang="ru-RU" sz="1800" strike="noStrike" u="none">
                          <a:solidFill>
                            <a:schemeClr val="dk1"/>
                          </a:solidFill>
                          <a:uFillTx/>
                          <a:latin typeface="Calibri"/>
                        </a:rPr>
                        <a:t>Метод    визначення  ціни виконання</a:t>
                      </a:r>
                      <a:endParaRPr b="0" lang="uk-UA" sz="1800" strike="noStrike" u="none">
                        <a:solidFill>
                          <a:srgbClr val="000000"/>
                        </a:solidFill>
                        <a:uFillTx/>
                        <a:latin typeface="Arial"/>
                      </a:endParaRPr>
                    </a:p>
                  </a:txBody>
                  <a:tcPr anchor="ctr"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c>
                  <a:txBody>
                    <a:bodyPr tIns="45360" bIns="45360" anchor="t">
                      <a:noAutofit/>
                    </a:bodyPr>
                    <a:p>
                      <a:pPr algn="ctr" defTabSz="914400">
                        <a:lnSpc>
                          <a:spcPct val="100000"/>
                        </a:lnSpc>
                      </a:pPr>
                      <a:r>
                        <a:rPr b="0" lang="ru-RU" sz="1800" strike="noStrike" u="none">
                          <a:solidFill>
                            <a:schemeClr val="dk1"/>
                          </a:solidFill>
                          <a:uFillTx/>
                          <a:latin typeface="Calibri"/>
                        </a:rPr>
                        <a:t>стандартний</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r>
              <a:tr h="370440">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tIns="45360" bIns="45360" anchor="t">
                      <a:noAutofit/>
                    </a:bodyPr>
                    <a:p>
                      <a:pPr algn="ctr" defTabSz="914400">
                        <a:lnSpc>
                          <a:spcPct val="100000"/>
                        </a:lnSpc>
                      </a:pPr>
                      <a:r>
                        <a:rPr b="0" lang="ru-RU" sz="1800" strike="noStrike" u="none">
                          <a:solidFill>
                            <a:schemeClr val="dk1"/>
                          </a:solidFill>
                          <a:uFillTx/>
                          <a:latin typeface="Calibri"/>
                        </a:rPr>
                        <a:t>американський</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8d7cd"/>
                    </a:solidFill>
                  </a:tcPr>
                </a:tc>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tIns="45360" bIns="45360" anchor="t">
                      <a:noAutofit/>
                    </a:bodyPr>
                    <a:p>
                      <a:pPr algn="ctr" defTabSz="914400">
                        <a:lnSpc>
                          <a:spcPct val="100000"/>
                        </a:lnSpc>
                      </a:pPr>
                      <a:r>
                        <a:rPr b="0" lang="ru-RU" sz="1800" strike="noStrike" u="none">
                          <a:solidFill>
                            <a:schemeClr val="dk1"/>
                          </a:solidFill>
                          <a:uFillTx/>
                          <a:latin typeface="Calibri"/>
                        </a:rPr>
                        <a:t>азійській</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8d7cd"/>
                    </a:solidFill>
                  </a:tcPr>
                </a:tc>
              </a:tr>
              <a:tr h="447120">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tIns="45360" bIns="45360" anchor="t">
                      <a:noAutofit/>
                    </a:bodyPr>
                    <a:p>
                      <a:pPr algn="ctr" defTabSz="914400">
                        <a:lnSpc>
                          <a:spcPct val="100000"/>
                        </a:lnSpc>
                      </a:pPr>
                      <a:r>
                        <a:rPr b="0" lang="ru-RU" sz="1800" strike="noStrike" u="none">
                          <a:solidFill>
                            <a:schemeClr val="dk1"/>
                          </a:solidFill>
                          <a:uFillTx/>
                          <a:latin typeface="Calibri"/>
                        </a:rPr>
                        <a:t>із затримкою</a:t>
                      </a:r>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c vMerge="1">
                  <a:txBody>
                    <a:bodyPr lIns="90000" rIns="90000" tIns="45000" bIns="45000" anchor="t">
                      <a:noAutofit/>
                    </a:bodyPr>
                    <a:p>
                      <a:endParaRPr b="0" lang="uk-UA" sz="1800" strike="noStrike" u="none">
                        <a:solidFill>
                          <a:srgbClr val="000000"/>
                        </a:solidFill>
                        <a:uFillTx/>
                        <a:latin typeface="Arial"/>
                      </a:endParaRPr>
                    </a:p>
                  </a:txBody>
                  <a:tcPr anchor="t" marL="90000" marR="90000">
                    <a:lnL>
                      <a:noFill/>
                    </a:lnL>
                    <a:lnR>
                      <a:noFill/>
                    </a:lnR>
                    <a:lnT>
                      <a:noFill/>
                    </a:lnT>
                    <a:lnB>
                      <a:noFill/>
                    </a:lnB>
                    <a:solidFill>
                      <a:srgbClr val="729fcf"/>
                    </a:solidFill>
                  </a:tcPr>
                </a:tc>
                <a:tc>
                  <a:txBody>
                    <a:bodyPr tIns="45360" bIns="45360" anchor="t">
                      <a:noAutofit/>
                    </a:bodyPr>
                    <a:p>
                      <a:endParaRPr b="0" lang="uk-UA" sz="1800" strike="noStrike" u="none">
                        <a:solidFill>
                          <a:srgbClr val="000000"/>
                        </a:solidFill>
                        <a:uFillTx/>
                        <a:latin typeface="Arial"/>
                      </a:endParaRPr>
                    </a:p>
                  </a:txBody>
                  <a:tcPr anchor="t" marL="91440" marR="91440">
                    <a:lnL w="12240">
                      <a:solidFill>
                        <a:srgbClr val="ed7d31"/>
                      </a:solidFill>
                      <a:prstDash val="solid"/>
                    </a:lnL>
                    <a:lnR w="12240">
                      <a:solidFill>
                        <a:srgbClr val="ed7d31"/>
                      </a:solidFill>
                      <a:prstDash val="solid"/>
                    </a:lnR>
                    <a:lnT w="12240">
                      <a:solidFill>
                        <a:srgbClr val="ed7d31"/>
                      </a:solidFill>
                      <a:prstDash val="solid"/>
                    </a:lnT>
                    <a:lnB w="12240">
                      <a:solidFill>
                        <a:srgbClr val="ed7d31"/>
                      </a:solidFill>
                      <a:prstDash val="solid"/>
                    </a:lnB>
                    <a:solidFill>
                      <a:srgbClr val="fbece7"/>
                    </a:solidFill>
                  </a:tcPr>
                </a:tc>
              </a:tr>
            </a:tbl>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1" lang="uk-UA" sz="4400" strike="noStrike" u="none">
                <a:solidFill>
                  <a:schemeClr val="dk1"/>
                </a:solidFill>
                <a:uFillTx/>
                <a:latin typeface="Calibri Light"/>
              </a:rPr>
              <a:t>Фінансові опціони</a:t>
            </a:r>
            <a:r>
              <a:rPr b="0" lang="uk-UA" sz="4400" strike="noStrike" u="none">
                <a:solidFill>
                  <a:schemeClr val="dk1"/>
                </a:solidFill>
                <a:uFillTx/>
                <a:latin typeface="Calibri Light"/>
              </a:rPr>
              <a:t> </a:t>
            </a:r>
            <a:endParaRPr b="0" lang="ru-UA" sz="4400" strike="noStrike" u="none">
              <a:solidFill>
                <a:schemeClr val="dk1"/>
              </a:solidFill>
              <a:uFillTx/>
              <a:latin typeface="Calibri"/>
            </a:endParaRPr>
          </a:p>
        </p:txBody>
      </p:sp>
      <p:sp>
        <p:nvSpPr>
          <p:cNvPr id="90" name="Прямоугольник 1"/>
          <p:cNvSpPr/>
          <p:nvPr/>
        </p:nvSpPr>
        <p:spPr>
          <a:xfrm>
            <a:off x="1774800" y="2060640"/>
            <a:ext cx="8569080" cy="4232880"/>
          </a:xfrm>
          <a:prstGeom prst="rect">
            <a:avLst/>
          </a:prstGeom>
          <a:noFill/>
          <a:ln w="0">
            <a:noFill/>
          </a:ln>
        </p:spPr>
        <p:style>
          <a:lnRef idx="0"/>
          <a:fillRef idx="0"/>
          <a:effectRef idx="0"/>
          <a:fontRef idx="minor"/>
        </p:style>
        <p:txBody>
          <a:bodyPr lIns="90000" rIns="90000" tIns="45000" bIns="45000" anchor="t">
            <a:spAutoFit/>
          </a:bodyPr>
          <a:p>
            <a:pPr marL="285840" indent="-285840" algn="just" defTabSz="914400">
              <a:lnSpc>
                <a:spcPct val="100000"/>
              </a:lnSpc>
              <a:buClr>
                <a:srgbClr val="000000"/>
              </a:buClr>
              <a:buFont typeface="Arial"/>
              <a:buChar char="•"/>
            </a:pPr>
            <a:r>
              <a:rPr b="1" lang="uk-UA" sz="1600" strike="noStrike" u="none">
                <a:solidFill>
                  <a:schemeClr val="dk1"/>
                </a:solidFill>
                <a:uFillTx/>
                <a:latin typeface="Tahoma"/>
              </a:rPr>
              <a:t>Опціони на акції</a:t>
            </a:r>
            <a:r>
              <a:rPr b="1" lang="ru-RU" sz="1600" strike="noStrike" u="none">
                <a:solidFill>
                  <a:schemeClr val="dk1"/>
                </a:solidFill>
                <a:uFillTx/>
                <a:latin typeface="Tahoma"/>
              </a:rPr>
              <a:t> </a:t>
            </a:r>
            <a:r>
              <a:rPr b="0" lang="ru-RU" sz="1600" strike="noStrike" u="none">
                <a:solidFill>
                  <a:schemeClr val="dk1"/>
                </a:solidFill>
                <a:uFillTx/>
                <a:latin typeface="Tahoma"/>
              </a:rPr>
              <a:t>– </a:t>
            </a:r>
            <a:r>
              <a:rPr b="0" lang="uk-UA" sz="1600" strike="noStrike" u="none">
                <a:solidFill>
                  <a:schemeClr val="dk1"/>
                </a:solidFill>
                <a:uFillTx/>
                <a:latin typeface="Tahoma"/>
              </a:rPr>
              <a:t>одні з найбільш популярних видів опціонів. Біржові опціони укладаються на акції, торгівля якими здійснюється активно, а позабіржові можуть бути укладені на будь-які акції.</a:t>
            </a:r>
            <a:endParaRPr b="0" lang="uk-UA" sz="1600" strike="noStrike" u="none">
              <a:solidFill>
                <a:srgbClr val="000000"/>
              </a:solidFill>
              <a:uFillTx/>
              <a:latin typeface="Arial"/>
            </a:endParaRPr>
          </a:p>
          <a:p>
            <a:pPr marL="285840" indent="-285840" algn="just" defTabSz="914400">
              <a:lnSpc>
                <a:spcPct val="100000"/>
              </a:lnSpc>
              <a:buClr>
                <a:srgbClr val="000000"/>
              </a:buClr>
              <a:buFont typeface="Arial"/>
              <a:buChar char="•"/>
            </a:pPr>
            <a:r>
              <a:rPr b="1" lang="uk-UA" sz="1600" strike="noStrike" u="none">
                <a:solidFill>
                  <a:schemeClr val="dk1"/>
                </a:solidFill>
                <a:uFillTx/>
                <a:latin typeface="Tahoma"/>
              </a:rPr>
              <a:t>Опціони на фондові індекси </a:t>
            </a:r>
            <a:r>
              <a:rPr b="0" lang="uk-UA" sz="1600" strike="noStrike" u="none">
                <a:solidFill>
                  <a:schemeClr val="dk1"/>
                </a:solidFill>
                <a:uFillTx/>
                <a:latin typeface="Tahoma"/>
              </a:rPr>
              <a:t>– укладаються на аналогічні фондові індекси як і форварди з ф’ючерсами. При встановленні котирувальної ціни до індексу застосовують мультиплікатор.</a:t>
            </a:r>
            <a:endParaRPr b="0" lang="uk-UA" sz="1600" strike="noStrike" u="none">
              <a:solidFill>
                <a:srgbClr val="000000"/>
              </a:solidFill>
              <a:uFillTx/>
              <a:latin typeface="Arial"/>
            </a:endParaRPr>
          </a:p>
          <a:p>
            <a:pPr marL="285840" indent="-285840" algn="just" defTabSz="914400">
              <a:lnSpc>
                <a:spcPct val="100000"/>
              </a:lnSpc>
              <a:buClr>
                <a:srgbClr val="000000"/>
              </a:buClr>
              <a:buFont typeface="Arial"/>
              <a:buChar char="•"/>
            </a:pPr>
            <a:r>
              <a:rPr b="1" lang="uk-UA" sz="1600" strike="noStrike" u="none">
                <a:solidFill>
                  <a:schemeClr val="dk1"/>
                </a:solidFill>
                <a:uFillTx/>
                <a:latin typeface="Tahoma"/>
              </a:rPr>
              <a:t>Опціони на облігації</a:t>
            </a:r>
            <a:r>
              <a:rPr b="0" lang="uk-UA" sz="1600" strike="noStrike" u="none">
                <a:solidFill>
                  <a:schemeClr val="dk1"/>
                </a:solidFill>
                <a:uFillTx/>
                <a:latin typeface="Tahoma"/>
              </a:rPr>
              <a:t> переважно обертаються на позабіржовому ринку. При цьому опціони на облігації корпорацій використовуються не часто, а на державні цінні папери є більш популярними в першу чергу серед індивідуальних інвесторів. </a:t>
            </a:r>
            <a:endParaRPr b="0" lang="uk-UA" sz="1600" strike="noStrike" u="none">
              <a:solidFill>
                <a:srgbClr val="000000"/>
              </a:solidFill>
              <a:uFillTx/>
              <a:latin typeface="Arial"/>
            </a:endParaRPr>
          </a:p>
          <a:p>
            <a:pPr marL="285840" indent="-285840" algn="just" defTabSz="914400">
              <a:lnSpc>
                <a:spcPct val="100000"/>
              </a:lnSpc>
              <a:buClr>
                <a:srgbClr val="000000"/>
              </a:buClr>
              <a:buFont typeface="Arial"/>
              <a:buChar char="•"/>
            </a:pPr>
            <a:r>
              <a:rPr b="1" lang="uk-UA" sz="1600" strike="noStrike" u="none">
                <a:solidFill>
                  <a:schemeClr val="dk1"/>
                </a:solidFill>
                <a:uFillTx/>
                <a:latin typeface="Tahoma"/>
              </a:rPr>
              <a:t>Опціони на відсоткові ставки </a:t>
            </a:r>
            <a:r>
              <a:rPr b="0" lang="uk-UA" sz="1600" strike="noStrike" u="none">
                <a:solidFill>
                  <a:schemeClr val="dk1"/>
                </a:solidFill>
                <a:uFillTx/>
                <a:latin typeface="Tahoma"/>
              </a:rPr>
              <a:t>подібні за особливостями до аналогічних форвардних контрактів. Так само в якості базового активу використовуються процентні ставки. По закінченню контракту платіж здійснюється виходячи із ринкової ставки, яка буде діяти на період після дати закінчення контракту. При цьому береться різниця між ринковою ставкою і ставкою за опціоном. Більшість таких опціонів є європейськими.</a:t>
            </a:r>
            <a:endParaRPr b="0" lang="uk-UA" sz="1600" strike="noStrike" u="none">
              <a:solidFill>
                <a:srgbClr val="000000"/>
              </a:solidFill>
              <a:uFillTx/>
              <a:latin typeface="Arial"/>
            </a:endParaRPr>
          </a:p>
          <a:p>
            <a:pPr marL="285840" indent="-285840" algn="just" defTabSz="914400">
              <a:lnSpc>
                <a:spcPct val="100000"/>
              </a:lnSpc>
              <a:buClr>
                <a:srgbClr val="000000"/>
              </a:buClr>
              <a:buFont typeface="Arial"/>
              <a:buChar char="•"/>
            </a:pPr>
            <a:r>
              <a:rPr b="1" lang="uk-UA" sz="1600" strike="noStrike" u="none">
                <a:solidFill>
                  <a:schemeClr val="dk1"/>
                </a:solidFill>
                <a:uFillTx/>
                <a:latin typeface="Tahoma"/>
              </a:rPr>
              <a:t>Валютні опціони </a:t>
            </a:r>
            <a:r>
              <a:rPr b="0" lang="uk-UA" sz="1600" strike="noStrike" u="none">
                <a:solidFill>
                  <a:schemeClr val="dk1"/>
                </a:solidFill>
                <a:uFillTx/>
                <a:latin typeface="Tahoma"/>
              </a:rPr>
              <a:t>використовуються досить активно, особливо компаніями, які займаються ЗЕД. Переважно контракти укладаються на позабіржовому ринку.</a:t>
            </a:r>
            <a:endParaRPr b="0" lang="uk-UA" sz="1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Опціон </a:t>
            </a:r>
            <a:r>
              <a:rPr b="0" lang="en-US" sz="4400" strike="noStrike" u="none">
                <a:solidFill>
                  <a:schemeClr val="dk1"/>
                </a:solidFill>
                <a:uFillTx/>
                <a:latin typeface="Calibri Light"/>
              </a:rPr>
              <a:t>call</a:t>
            </a:r>
            <a:endParaRPr b="0" lang="ru-UA" sz="4400" strike="noStrike" u="none">
              <a:solidFill>
                <a:schemeClr val="dk1"/>
              </a:solidFill>
              <a:uFillTx/>
              <a:latin typeface="Calibri"/>
            </a:endParaRPr>
          </a:p>
        </p:txBody>
      </p:sp>
      <p:sp>
        <p:nvSpPr>
          <p:cNvPr id="92"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дає покупцеві опціону право </a:t>
            </a:r>
            <a:r>
              <a:rPr b="1" lang="uk-UA" sz="3200" strike="noStrike" u="sng">
                <a:solidFill>
                  <a:schemeClr val="dk1"/>
                </a:solidFill>
                <a:uFillTx/>
                <a:latin typeface="Calibri"/>
              </a:rPr>
              <a:t>купити</a:t>
            </a:r>
            <a:r>
              <a:rPr b="0" lang="uk-UA" sz="3200" strike="noStrike" u="none">
                <a:solidFill>
                  <a:schemeClr val="dk1"/>
                </a:solidFill>
                <a:uFillTx/>
                <a:latin typeface="Calibri"/>
              </a:rPr>
              <a:t> базисний актив у продавця опціону за ціною виконання у встановлені терміни або відмовитися від цієї покупки. </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Інвестор придбає опціон </a:t>
            </a:r>
            <a:r>
              <a:rPr b="0" lang="en-US" sz="3200" strike="noStrike" u="none">
                <a:solidFill>
                  <a:schemeClr val="dk1"/>
                </a:solidFill>
                <a:uFillTx/>
                <a:latin typeface="Calibri"/>
              </a:rPr>
              <a:t>call</a:t>
            </a:r>
            <a:r>
              <a:rPr b="0" lang="uk-UA" sz="3200" strike="noStrike" u="none">
                <a:solidFill>
                  <a:schemeClr val="dk1"/>
                </a:solidFill>
                <a:uFillTx/>
                <a:latin typeface="Calibri"/>
              </a:rPr>
              <a:t>, якщо очікує </a:t>
            </a:r>
            <a:r>
              <a:rPr b="0" lang="uk-UA" sz="3200" strike="noStrike" u="sng">
                <a:solidFill>
                  <a:schemeClr val="dk1"/>
                </a:solidFill>
                <a:uFillTx/>
                <a:latin typeface="Calibri"/>
              </a:rPr>
              <a:t>підвищення</a:t>
            </a:r>
            <a:r>
              <a:rPr b="0" lang="uk-UA" sz="3200" strike="noStrike" u="none">
                <a:solidFill>
                  <a:schemeClr val="dk1"/>
                </a:solidFill>
                <a:uFillTx/>
                <a:latin typeface="Calibri"/>
              </a:rPr>
              <a:t> курсової вартості базисного активу.</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Приклад</a:t>
            </a:r>
            <a:endParaRPr b="0" lang="ru-UA" sz="4400" strike="noStrike" u="none">
              <a:solidFill>
                <a:schemeClr val="dk1"/>
              </a:solidFill>
              <a:uFillTx/>
              <a:latin typeface="Calibri"/>
            </a:endParaRPr>
          </a:p>
        </p:txBody>
      </p:sp>
      <p:sp>
        <p:nvSpPr>
          <p:cNvPr id="94" name="Прямоугольник 1"/>
          <p:cNvSpPr/>
          <p:nvPr/>
        </p:nvSpPr>
        <p:spPr>
          <a:xfrm>
            <a:off x="1992240" y="2205000"/>
            <a:ext cx="8135640" cy="398916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uk-UA" sz="1600" strike="noStrike" u="none">
                <a:solidFill>
                  <a:schemeClr val="dk1"/>
                </a:solidFill>
                <a:uFillTx/>
                <a:latin typeface="Tahoma"/>
              </a:rPr>
              <a:t>Є тримісячний опціон колл на акцію. Ціна виконання опціону дорівнює 100 грн., Опціон коштує 5 грн. Ціна спот акції становить 100 грн. Інвестор купує опціон. Це означає, що він сплачує продавцю опціону 5 грн. і отримує право купити через 3 місяці акцію за ціною виконання, тобто за 100 грн. (Х = 100).</a:t>
            </a:r>
            <a:endParaRPr b="0" lang="uk-UA" sz="1600" strike="noStrike" u="none">
              <a:solidFill>
                <a:srgbClr val="000000"/>
              </a:solidFill>
              <a:uFillTx/>
              <a:latin typeface="Arial"/>
            </a:endParaRPr>
          </a:p>
          <a:p>
            <a:pPr algn="just" defTabSz="914400">
              <a:lnSpc>
                <a:spcPct val="100000"/>
              </a:lnSpc>
            </a:pPr>
            <a:r>
              <a:rPr b="0" lang="uk-UA" sz="1600" strike="noStrike" u="none">
                <a:solidFill>
                  <a:schemeClr val="dk1"/>
                </a:solidFill>
                <a:uFillTx/>
                <a:latin typeface="Tahoma"/>
              </a:rPr>
              <a:t>Припустимо, покупець опціону спекулянт, який грає на підвищення. Він очікує підвищення курсу акцій на момент закінчення терміну дії контракту до 120 грн. Припустимо, він мав рацію. Тоді через 3 місяці спекулянт виконує опціон, тобто купує акцію у продавця опціону за 100 грн. і відразу продає її на спотовому ринку за 120 грн. На різниці цін він виграє 20 грн. Загальний виграш спекулянта слід скорегувати на сплачену премію, тому він складе:</a:t>
            </a:r>
            <a:endParaRPr b="0" lang="uk-UA" sz="1600" strike="noStrike" u="none">
              <a:solidFill>
                <a:srgbClr val="000000"/>
              </a:solidFill>
              <a:uFillTx/>
              <a:latin typeface="Arial"/>
            </a:endParaRPr>
          </a:p>
          <a:p>
            <a:pPr algn="just" defTabSz="914400">
              <a:lnSpc>
                <a:spcPct val="100000"/>
              </a:lnSpc>
            </a:pPr>
            <a:endParaRPr b="0" lang="uk-UA" sz="1600" strike="noStrike" u="none">
              <a:solidFill>
                <a:srgbClr val="000000"/>
              </a:solidFill>
              <a:uFillTx/>
              <a:latin typeface="Arial"/>
            </a:endParaRPr>
          </a:p>
          <a:p>
            <a:pPr algn="just" defTabSz="914400">
              <a:lnSpc>
                <a:spcPct val="100000"/>
              </a:lnSpc>
            </a:pPr>
            <a:r>
              <a:rPr b="0" lang="uk-UA" sz="1600" strike="noStrike" u="none">
                <a:solidFill>
                  <a:schemeClr val="dk1"/>
                </a:solidFill>
                <a:uFillTx/>
                <a:latin typeface="Tahoma"/>
              </a:rPr>
              <a:t>    </a:t>
            </a:r>
            <a:r>
              <a:rPr b="0" lang="uk-UA" sz="1600" strike="noStrike" u="none">
                <a:solidFill>
                  <a:schemeClr val="dk1"/>
                </a:solidFill>
                <a:uFillTx/>
                <a:latin typeface="Tahoma"/>
              </a:rPr>
              <a:t>120 - 100 - 5 = 15 грн.</a:t>
            </a:r>
            <a:endParaRPr b="0" lang="uk-UA" sz="1600" strike="noStrike" u="none">
              <a:solidFill>
                <a:srgbClr val="000000"/>
              </a:solidFill>
              <a:uFillTx/>
              <a:latin typeface="Arial"/>
            </a:endParaRPr>
          </a:p>
          <a:p>
            <a:pPr algn="just" defTabSz="914400">
              <a:lnSpc>
                <a:spcPct val="100000"/>
              </a:lnSpc>
            </a:pPr>
            <a:endParaRPr b="0" lang="uk-UA" sz="1600" strike="noStrike" u="none">
              <a:solidFill>
                <a:srgbClr val="000000"/>
              </a:solidFill>
              <a:uFillTx/>
              <a:latin typeface="Arial"/>
            </a:endParaRPr>
          </a:p>
          <a:p>
            <a:pPr algn="just" defTabSz="914400">
              <a:lnSpc>
                <a:spcPct val="100000"/>
              </a:lnSpc>
            </a:pPr>
            <a:r>
              <a:rPr b="0" lang="uk-UA" sz="1600" strike="noStrike" u="none">
                <a:solidFill>
                  <a:schemeClr val="dk1"/>
                </a:solidFill>
                <a:uFillTx/>
                <a:latin typeface="Tahoma"/>
              </a:rPr>
              <a:t>Якщо спекулянт помилився, і курс акції через 3 місяці впав до 80 грн. Тоді він не виконує опціон, так як немає сенсу купувати акцію по 100 грн. за опціоном, якщо вона стоїть зараз на ринку 80 грн. Підсумок операції інвестора - втрата премії.</a:t>
            </a:r>
            <a:endParaRPr b="0" lang="uk-UA" sz="1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Покупець опціону </a:t>
            </a:r>
            <a:r>
              <a:rPr b="0" lang="en-US" sz="4400" strike="noStrike" u="none">
                <a:solidFill>
                  <a:schemeClr val="dk1"/>
                </a:solidFill>
                <a:uFillTx/>
                <a:latin typeface="Calibri Light"/>
              </a:rPr>
              <a:t>call</a:t>
            </a:r>
            <a:endParaRPr b="0" lang="ru-UA" sz="4400" strike="noStrike" u="none">
              <a:solidFill>
                <a:schemeClr val="dk1"/>
              </a:solidFill>
              <a:uFillTx/>
              <a:latin typeface="Calibri"/>
            </a:endParaRPr>
          </a:p>
        </p:txBody>
      </p:sp>
      <p:sp>
        <p:nvSpPr>
          <p:cNvPr id="96"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Формування фінансових результатів</a:t>
            </a: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p:txBody>
      </p:sp>
      <p:pic>
        <p:nvPicPr>
          <p:cNvPr id="97" name="Picture 2" descr=""/>
          <p:cNvPicPr/>
          <p:nvPr/>
        </p:nvPicPr>
        <p:blipFill>
          <a:blip r:embed="rId1"/>
          <a:srcRect l="0" t="0" r="19825" b="0"/>
          <a:stretch/>
        </p:blipFill>
        <p:spPr>
          <a:xfrm>
            <a:off x="2279520" y="3149640"/>
            <a:ext cx="7730640" cy="2590560"/>
          </a:xfrm>
          <a:prstGeom prst="rect">
            <a:avLst/>
          </a:prstGeom>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Продавець опціону </a:t>
            </a:r>
            <a:r>
              <a:rPr b="0" lang="en-US" sz="4400" strike="noStrike" u="none">
                <a:solidFill>
                  <a:schemeClr val="dk1"/>
                </a:solidFill>
                <a:uFillTx/>
                <a:latin typeface="Calibri Light"/>
              </a:rPr>
              <a:t>call</a:t>
            </a:r>
            <a:endParaRPr b="0" lang="ru-UA" sz="4400" strike="noStrike" u="none">
              <a:solidFill>
                <a:schemeClr val="dk1"/>
              </a:solidFill>
              <a:uFillTx/>
              <a:latin typeface="Calibri"/>
            </a:endParaRPr>
          </a:p>
        </p:txBody>
      </p:sp>
      <p:sp>
        <p:nvSpPr>
          <p:cNvPr id="99"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Формування фінансових результатів</a:t>
            </a: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p:txBody>
      </p:sp>
      <p:pic>
        <p:nvPicPr>
          <p:cNvPr id="100" name="Picture 2" descr=""/>
          <p:cNvPicPr/>
          <p:nvPr/>
        </p:nvPicPr>
        <p:blipFill>
          <a:blip r:embed="rId1"/>
          <a:srcRect l="0" t="0" r="21856" b="0"/>
          <a:stretch/>
        </p:blipFill>
        <p:spPr>
          <a:xfrm>
            <a:off x="2098800" y="3284640"/>
            <a:ext cx="8016480" cy="2238120"/>
          </a:xfrm>
          <a:prstGeom prst="rect">
            <a:avLst/>
          </a:prstGeom>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Опціон </a:t>
            </a:r>
            <a:r>
              <a:rPr b="0" lang="en-US" sz="4400" strike="noStrike" u="none">
                <a:solidFill>
                  <a:schemeClr val="dk1"/>
                </a:solidFill>
                <a:uFillTx/>
                <a:latin typeface="Calibri Light"/>
              </a:rPr>
              <a:t>put</a:t>
            </a:r>
            <a:endParaRPr b="0" lang="ru-UA" sz="4400" strike="noStrike" u="none">
              <a:solidFill>
                <a:schemeClr val="dk1"/>
              </a:solidFill>
              <a:uFillTx/>
              <a:latin typeface="Calibri"/>
            </a:endParaRPr>
          </a:p>
        </p:txBody>
      </p:sp>
      <p:sp>
        <p:nvSpPr>
          <p:cNvPr id="102"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надає покупцеві опціону право </a:t>
            </a:r>
            <a:r>
              <a:rPr b="1" lang="uk-UA" sz="3200" strike="noStrike" u="sng">
                <a:solidFill>
                  <a:schemeClr val="dk1"/>
                </a:solidFill>
                <a:uFillTx/>
                <a:latin typeface="Calibri"/>
              </a:rPr>
              <a:t>продати</a:t>
            </a:r>
            <a:r>
              <a:rPr b="0" lang="uk-UA" sz="3200" strike="noStrike" u="none">
                <a:solidFill>
                  <a:schemeClr val="dk1"/>
                </a:solidFill>
                <a:uFillTx/>
                <a:latin typeface="Calibri"/>
              </a:rPr>
              <a:t> базисний актив за ціною виконання у встановлені терміни продавцю опціону або відмовитися від його продажу. </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Інвестор придбає опціон </a:t>
            </a:r>
            <a:r>
              <a:rPr b="0" lang="en-US" sz="3200" strike="noStrike" u="none">
                <a:solidFill>
                  <a:schemeClr val="dk1"/>
                </a:solidFill>
                <a:uFillTx/>
                <a:latin typeface="Calibri"/>
              </a:rPr>
              <a:t>put</a:t>
            </a:r>
            <a:r>
              <a:rPr b="0" lang="uk-UA" sz="3200" strike="noStrike" u="none">
                <a:solidFill>
                  <a:schemeClr val="dk1"/>
                </a:solidFill>
                <a:uFillTx/>
                <a:latin typeface="Calibri"/>
              </a:rPr>
              <a:t>, якщо очікує </a:t>
            </a:r>
            <a:r>
              <a:rPr b="0" lang="uk-UA" sz="3200" strike="noStrike" u="sng">
                <a:solidFill>
                  <a:schemeClr val="dk1"/>
                </a:solidFill>
                <a:uFillTx/>
                <a:latin typeface="Calibri"/>
              </a:rPr>
              <a:t>падіння</a:t>
            </a:r>
            <a:r>
              <a:rPr b="0" lang="uk-UA" sz="3200" strike="noStrike" u="none">
                <a:solidFill>
                  <a:schemeClr val="dk1"/>
                </a:solidFill>
                <a:uFillTx/>
                <a:latin typeface="Calibri"/>
              </a:rPr>
              <a:t> курсової вартості базисного активу.</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Приклад</a:t>
            </a:r>
            <a:endParaRPr b="0" lang="ru-UA" sz="4400" strike="noStrike" u="none">
              <a:solidFill>
                <a:schemeClr val="dk1"/>
              </a:solidFill>
              <a:uFillTx/>
              <a:latin typeface="Calibri"/>
            </a:endParaRPr>
          </a:p>
        </p:txBody>
      </p:sp>
      <p:sp>
        <p:nvSpPr>
          <p:cNvPr id="104" name="Прямоугольник 1"/>
          <p:cNvSpPr/>
          <p:nvPr/>
        </p:nvSpPr>
        <p:spPr>
          <a:xfrm>
            <a:off x="1955880" y="2133720"/>
            <a:ext cx="8351640" cy="423288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uk-UA" sz="1600" strike="noStrike" u="none">
                <a:solidFill>
                  <a:schemeClr val="dk1"/>
                </a:solidFill>
                <a:uFillTx/>
                <a:latin typeface="Tahoma"/>
              </a:rPr>
              <a:t>Ціна спот акції дорівнює 100 грн. Інвестор купує тримісячний європейський опціон пут на акцію з ціною виконання 100 грн. за 5 грн. Це означає, що він сплачує продавцю опціону 5 грн. і отримує за це право продати йому акцію через три місяці за 100 грн.</a:t>
            </a:r>
            <a:endParaRPr b="0" lang="uk-UA" sz="1600" strike="noStrike" u="none">
              <a:solidFill>
                <a:srgbClr val="000000"/>
              </a:solidFill>
              <a:uFillTx/>
              <a:latin typeface="Arial"/>
            </a:endParaRPr>
          </a:p>
          <a:p>
            <a:pPr algn="just" defTabSz="914400">
              <a:lnSpc>
                <a:spcPct val="100000"/>
              </a:lnSpc>
            </a:pPr>
            <a:r>
              <a:rPr b="0" lang="uk-UA" sz="1600" strike="noStrike" u="none">
                <a:solidFill>
                  <a:schemeClr val="dk1"/>
                </a:solidFill>
                <a:uFillTx/>
                <a:latin typeface="Tahoma"/>
              </a:rPr>
              <a:t>Припустимо, інвестор є спекулянтом, граючим на пониження. Він очікує падіння ціни акції на момент закінчення терміну контракту до 80 грн. Він мав рацію. Тоді через 3 місяці він купує акцію на спотовому ринку за 80 грн. і виконує опціон, тобто продає її за ціною виконання. На різниці цін він отримує виграш:</a:t>
            </a:r>
            <a:endParaRPr b="0" lang="uk-UA" sz="1600" strike="noStrike" u="none">
              <a:solidFill>
                <a:srgbClr val="000000"/>
              </a:solidFill>
              <a:uFillTx/>
              <a:latin typeface="Arial"/>
            </a:endParaRPr>
          </a:p>
          <a:p>
            <a:pPr algn="just" defTabSz="914400">
              <a:lnSpc>
                <a:spcPct val="100000"/>
              </a:lnSpc>
            </a:pPr>
            <a:endParaRPr b="0" lang="uk-UA" sz="1600" strike="noStrike" u="none">
              <a:solidFill>
                <a:srgbClr val="000000"/>
              </a:solidFill>
              <a:uFillTx/>
              <a:latin typeface="Arial"/>
            </a:endParaRPr>
          </a:p>
          <a:p>
            <a:pPr algn="just" defTabSz="914400">
              <a:lnSpc>
                <a:spcPct val="100000"/>
              </a:lnSpc>
            </a:pPr>
            <a:r>
              <a:rPr b="0" lang="uk-UA" sz="1600" strike="noStrike" u="none">
                <a:solidFill>
                  <a:schemeClr val="dk1"/>
                </a:solidFill>
                <a:uFillTx/>
                <a:latin typeface="Tahoma"/>
              </a:rPr>
              <a:t>             </a:t>
            </a:r>
            <a:r>
              <a:rPr b="0" lang="uk-UA" sz="1600" strike="noStrike" u="none">
                <a:solidFill>
                  <a:schemeClr val="dk1"/>
                </a:solidFill>
                <a:uFillTx/>
                <a:latin typeface="Tahoma"/>
              </a:rPr>
              <a:t>100 - 80 = 20 грн.</a:t>
            </a:r>
            <a:endParaRPr b="0" lang="uk-UA" sz="1600" strike="noStrike" u="none">
              <a:solidFill>
                <a:srgbClr val="000000"/>
              </a:solidFill>
              <a:uFillTx/>
              <a:latin typeface="Arial"/>
            </a:endParaRPr>
          </a:p>
          <a:p>
            <a:pPr algn="just" defTabSz="914400">
              <a:lnSpc>
                <a:spcPct val="100000"/>
              </a:lnSpc>
            </a:pPr>
            <a:endParaRPr b="0" lang="uk-UA" sz="1600" strike="noStrike" u="none">
              <a:solidFill>
                <a:srgbClr val="000000"/>
              </a:solidFill>
              <a:uFillTx/>
              <a:latin typeface="Arial"/>
            </a:endParaRPr>
          </a:p>
          <a:p>
            <a:pPr algn="just" defTabSz="914400">
              <a:lnSpc>
                <a:spcPct val="100000"/>
              </a:lnSpc>
            </a:pPr>
            <a:r>
              <a:rPr b="0" lang="uk-UA" sz="1600" strike="noStrike" u="none">
                <a:solidFill>
                  <a:schemeClr val="dk1"/>
                </a:solidFill>
                <a:uFillTx/>
                <a:latin typeface="Tahoma"/>
              </a:rPr>
              <a:t>Чистий виграш з урахуванням сплаченої премії дорівнює:</a:t>
            </a:r>
            <a:endParaRPr b="0" lang="uk-UA" sz="1600" strike="noStrike" u="none">
              <a:solidFill>
                <a:srgbClr val="000000"/>
              </a:solidFill>
              <a:uFillTx/>
              <a:latin typeface="Arial"/>
            </a:endParaRPr>
          </a:p>
          <a:p>
            <a:pPr algn="just" defTabSz="914400">
              <a:lnSpc>
                <a:spcPct val="100000"/>
              </a:lnSpc>
            </a:pPr>
            <a:endParaRPr b="0" lang="uk-UA" sz="1600" strike="noStrike" u="none">
              <a:solidFill>
                <a:srgbClr val="000000"/>
              </a:solidFill>
              <a:uFillTx/>
              <a:latin typeface="Arial"/>
            </a:endParaRPr>
          </a:p>
          <a:p>
            <a:pPr algn="just" defTabSz="914400">
              <a:lnSpc>
                <a:spcPct val="100000"/>
              </a:lnSpc>
            </a:pPr>
            <a:r>
              <a:rPr b="0" lang="uk-UA" sz="1600" strike="noStrike" u="none">
                <a:solidFill>
                  <a:schemeClr val="dk1"/>
                </a:solidFill>
                <a:uFillTx/>
                <a:latin typeface="Tahoma"/>
              </a:rPr>
              <a:t>            </a:t>
            </a:r>
            <a:r>
              <a:rPr b="0" lang="uk-UA" sz="1600" strike="noStrike" u="none">
                <a:solidFill>
                  <a:schemeClr val="dk1"/>
                </a:solidFill>
                <a:uFillTx/>
                <a:latin typeface="Tahoma"/>
              </a:rPr>
              <a:t>20 - 5 = 15 грн.</a:t>
            </a:r>
            <a:endParaRPr b="0" lang="uk-UA" sz="1600" strike="noStrike" u="none">
              <a:solidFill>
                <a:srgbClr val="000000"/>
              </a:solidFill>
              <a:uFillTx/>
              <a:latin typeface="Arial"/>
            </a:endParaRPr>
          </a:p>
          <a:p>
            <a:pPr algn="just" defTabSz="914400">
              <a:lnSpc>
                <a:spcPct val="100000"/>
              </a:lnSpc>
            </a:pPr>
            <a:endParaRPr b="0" lang="uk-UA" sz="1600" strike="noStrike" u="none">
              <a:solidFill>
                <a:srgbClr val="000000"/>
              </a:solidFill>
              <a:uFillTx/>
              <a:latin typeface="Arial"/>
            </a:endParaRPr>
          </a:p>
          <a:p>
            <a:pPr algn="just" defTabSz="914400">
              <a:lnSpc>
                <a:spcPct val="100000"/>
              </a:lnSpc>
            </a:pPr>
            <a:r>
              <a:rPr b="0" lang="uk-UA" sz="1600" strike="noStrike" u="none">
                <a:solidFill>
                  <a:schemeClr val="dk1"/>
                </a:solidFill>
                <a:uFillTx/>
                <a:latin typeface="Tahoma"/>
              </a:rPr>
              <a:t>Якщо спотова ціна на момент виконання контракту дорівнювала 120 грн. опціон не виконується, оскільки відсутня можливість купити акцію за нижчою ціною і продати за вищою.</a:t>
            </a:r>
            <a:endParaRPr b="0" lang="uk-UA" sz="1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Покупець опціону</a:t>
            </a:r>
            <a:r>
              <a:rPr b="0" lang="en-US" sz="4400" strike="noStrike" u="none">
                <a:solidFill>
                  <a:schemeClr val="dk1"/>
                </a:solidFill>
                <a:uFillTx/>
                <a:latin typeface="Calibri Light"/>
              </a:rPr>
              <a:t> put</a:t>
            </a:r>
            <a:endParaRPr b="0" lang="ru-UA" sz="4400" strike="noStrike" u="none">
              <a:solidFill>
                <a:schemeClr val="dk1"/>
              </a:solidFill>
              <a:uFillTx/>
              <a:latin typeface="Calibri"/>
            </a:endParaRPr>
          </a:p>
        </p:txBody>
      </p:sp>
      <p:sp>
        <p:nvSpPr>
          <p:cNvPr id="106"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Формування фінансових результатів</a:t>
            </a: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p:txBody>
      </p:sp>
      <p:pic>
        <p:nvPicPr>
          <p:cNvPr id="107" name="Picture 2" descr=""/>
          <p:cNvPicPr/>
          <p:nvPr/>
        </p:nvPicPr>
        <p:blipFill>
          <a:blip r:embed="rId1"/>
          <a:srcRect l="0" t="0" r="22636" b="0"/>
          <a:stretch/>
        </p:blipFill>
        <p:spPr>
          <a:xfrm>
            <a:off x="2090880" y="3213000"/>
            <a:ext cx="7962480" cy="2552400"/>
          </a:xfrm>
          <a:prstGeom prst="rect">
            <a:avLst/>
          </a:prstGeom>
          <a:ln w="0">
            <a:noFill/>
          </a:ln>
        </p:spPr>
      </p:pic>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Покупець опціону </a:t>
            </a:r>
            <a:r>
              <a:rPr b="0" lang="en-US" sz="4400" strike="noStrike" u="none">
                <a:solidFill>
                  <a:schemeClr val="dk1"/>
                </a:solidFill>
                <a:uFillTx/>
                <a:latin typeface="Calibri Light"/>
              </a:rPr>
              <a:t>put</a:t>
            </a:r>
            <a:endParaRPr b="0" lang="ru-UA" sz="4400" strike="noStrike" u="none">
              <a:solidFill>
                <a:schemeClr val="dk1"/>
              </a:solidFill>
              <a:uFillTx/>
              <a:latin typeface="Calibri"/>
            </a:endParaRPr>
          </a:p>
        </p:txBody>
      </p:sp>
      <p:sp>
        <p:nvSpPr>
          <p:cNvPr id="109"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Формування фінансових результатів</a:t>
            </a: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p:txBody>
      </p:sp>
      <p:pic>
        <p:nvPicPr>
          <p:cNvPr id="110" name="Picture 3" descr=""/>
          <p:cNvPicPr/>
          <p:nvPr/>
        </p:nvPicPr>
        <p:blipFill>
          <a:blip r:embed="rId1"/>
          <a:srcRect l="0" t="0" r="26075" b="0"/>
          <a:stretch/>
        </p:blipFill>
        <p:spPr>
          <a:xfrm>
            <a:off x="2208240" y="3154320"/>
            <a:ext cx="7919640" cy="302544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title"/>
          </p:nvPr>
        </p:nvSpPr>
        <p:spPr>
          <a:xfrm>
            <a:off x="1703520" y="3048120"/>
            <a:ext cx="8713440" cy="1142640"/>
          </a:xfrm>
          <a:prstGeom prst="rect">
            <a:avLst/>
          </a:prstGeom>
          <a:noFill/>
          <a:ln w="0">
            <a:noFill/>
          </a:ln>
        </p:spPr>
        <p:txBody>
          <a:bodyPr lIns="91440" rIns="91440" tIns="45720" bIns="45720" anchor="ctr">
            <a:noAutofit/>
          </a:bodyPr>
          <a:p>
            <a:pPr indent="0" algn="ctr" defTabSz="914400">
              <a:lnSpc>
                <a:spcPct val="90000"/>
              </a:lnSpc>
              <a:buNone/>
            </a:pPr>
            <a:r>
              <a:rPr b="0" lang="ru-RU" sz="3600" strike="noStrike" u="none">
                <a:solidFill>
                  <a:schemeClr val="dk1"/>
                </a:solidFill>
                <a:uFillTx/>
                <a:latin typeface="Calibri Light"/>
              </a:rPr>
              <a:t>Тема.  </a:t>
            </a:r>
            <a:br>
              <a:rPr sz="3600"/>
            </a:br>
            <a:r>
              <a:rPr b="1" lang="uk-UA" sz="3600" strike="noStrike" u="none">
                <a:solidFill>
                  <a:schemeClr val="dk1"/>
                </a:solidFill>
                <a:uFillTx/>
                <a:latin typeface="Calibri Light"/>
              </a:rPr>
              <a:t>ОПЦІОНИ</a:t>
            </a:r>
            <a:endParaRPr b="0" lang="ru-UA" sz="3600" strike="noStrike" u="none">
              <a:solidFill>
                <a:schemeClr val="dk1"/>
              </a:solidFill>
              <a:uFillTx/>
              <a:latin typeface="Calibri"/>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Опціонні стратегії</a:t>
            </a:r>
            <a:endParaRPr b="0" lang="ru-UA" sz="4400" strike="noStrike" u="none">
              <a:solidFill>
                <a:schemeClr val="dk1"/>
              </a:solidFill>
              <a:uFillTx/>
              <a:latin typeface="Calibri"/>
            </a:endParaRPr>
          </a:p>
        </p:txBody>
      </p:sp>
      <p:sp>
        <p:nvSpPr>
          <p:cNvPr id="112" name="Прямоугольник 1"/>
          <p:cNvSpPr/>
          <p:nvPr/>
        </p:nvSpPr>
        <p:spPr>
          <a:xfrm>
            <a:off x="2279520" y="2492280"/>
            <a:ext cx="6246360" cy="2284200"/>
          </a:xfrm>
          <a:prstGeom prst="rect">
            <a:avLst/>
          </a:prstGeom>
          <a:noFill/>
          <a:ln w="0">
            <a:noFill/>
          </a:ln>
        </p:spPr>
        <p:style>
          <a:lnRef idx="0"/>
          <a:fillRef idx="0"/>
          <a:effectRef idx="0"/>
          <a:fontRef idx="minor"/>
        </p:style>
        <p:txBody>
          <a:bodyPr lIns="90000" rIns="90000" tIns="45000" bIns="45000" anchor="t">
            <a:spAutoFit/>
          </a:bodyPr>
          <a:p>
            <a:pPr marL="457200" indent="-457200" defTabSz="914400">
              <a:lnSpc>
                <a:spcPct val="200000"/>
              </a:lnSpc>
              <a:buClr>
                <a:srgbClr val="000000"/>
              </a:buClr>
              <a:buFont typeface="Tahoma"/>
              <a:buAutoNum type="arabicPeriod"/>
            </a:pPr>
            <a:r>
              <a:rPr b="0" lang="uk-UA" sz="2400" strike="noStrike" u="none">
                <a:solidFill>
                  <a:schemeClr val="dk1"/>
                </a:solidFill>
                <a:uFillTx/>
                <a:latin typeface="Tahoma"/>
              </a:rPr>
              <a:t>Найпростіші стратегії;</a:t>
            </a:r>
            <a:endParaRPr b="0" lang="uk-UA" sz="2400" strike="noStrike" u="none">
              <a:solidFill>
                <a:srgbClr val="000000"/>
              </a:solidFill>
              <a:uFillTx/>
              <a:latin typeface="Arial"/>
            </a:endParaRPr>
          </a:p>
          <a:p>
            <a:pPr marL="457200" indent="-457200" defTabSz="914400">
              <a:lnSpc>
                <a:spcPct val="200000"/>
              </a:lnSpc>
              <a:buClr>
                <a:srgbClr val="000000"/>
              </a:buClr>
              <a:buFont typeface="Tahoma"/>
              <a:buAutoNum type="arabicPeriod"/>
            </a:pPr>
            <a:r>
              <a:rPr b="0" lang="uk-UA" sz="2400" strike="noStrike" u="none">
                <a:solidFill>
                  <a:schemeClr val="dk1"/>
                </a:solidFill>
                <a:uFillTx/>
                <a:latin typeface="Tahoma"/>
              </a:rPr>
              <a:t>Вертикальні і горизонтальні спреди;</a:t>
            </a:r>
            <a:endParaRPr b="0" lang="uk-UA" sz="2400" strike="noStrike" u="none">
              <a:solidFill>
                <a:srgbClr val="000000"/>
              </a:solidFill>
              <a:uFillTx/>
              <a:latin typeface="Arial"/>
            </a:endParaRPr>
          </a:p>
          <a:p>
            <a:pPr marL="457200" indent="-457200" defTabSz="914400">
              <a:lnSpc>
                <a:spcPct val="200000"/>
              </a:lnSpc>
              <a:buClr>
                <a:srgbClr val="000000"/>
              </a:buClr>
              <a:buFont typeface="Tahoma"/>
              <a:buAutoNum type="arabicPeriod"/>
            </a:pPr>
            <a:r>
              <a:rPr b="0" lang="uk-UA" sz="2400" strike="noStrike" u="none">
                <a:solidFill>
                  <a:schemeClr val="dk1"/>
                </a:solidFill>
                <a:uFillTx/>
                <a:latin typeface="Tahoma"/>
              </a:rPr>
              <a:t>Волатильні (змінні) стратегії.</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Найпростіші стратегії</a:t>
            </a:r>
            <a:endParaRPr b="0" lang="ru-UA" sz="4400" strike="noStrike" u="none">
              <a:solidFill>
                <a:schemeClr val="dk1"/>
              </a:solidFill>
              <a:uFillTx/>
              <a:latin typeface="Calibri"/>
            </a:endParaRPr>
          </a:p>
        </p:txBody>
      </p:sp>
      <p:sp>
        <p:nvSpPr>
          <p:cNvPr id="114" name="Прямоугольник 1"/>
          <p:cNvSpPr/>
          <p:nvPr/>
        </p:nvSpPr>
        <p:spPr>
          <a:xfrm>
            <a:off x="1992240" y="2459160"/>
            <a:ext cx="8206920" cy="3381480"/>
          </a:xfrm>
          <a:prstGeom prst="rect">
            <a:avLst/>
          </a:prstGeom>
          <a:noFill/>
          <a:ln w="0">
            <a:noFill/>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1" lang="uk-UA" sz="2400" strike="noStrike" u="none">
                <a:solidFill>
                  <a:schemeClr val="dk1"/>
                </a:solidFill>
                <a:uFillTx/>
                <a:latin typeface="Tahoma"/>
              </a:rPr>
              <a:t>довгий «call»</a:t>
            </a:r>
            <a:r>
              <a:rPr b="0" lang="uk-UA" sz="2400" strike="noStrike" u="none">
                <a:solidFill>
                  <a:schemeClr val="dk1"/>
                </a:solidFill>
                <a:uFillTx/>
                <a:latin typeface="Tahoma"/>
              </a:rPr>
              <a:t> – дана стратегія є стратегією покупця і полягає в купівлі одного чи декількох опціонів «call» однієї серії.</a:t>
            </a:r>
            <a:endParaRPr b="0" lang="uk-UA" sz="2400" strike="noStrike" u="none">
              <a:solidFill>
                <a:srgbClr val="000000"/>
              </a:solidFill>
              <a:uFillTx/>
              <a:latin typeface="Arial"/>
            </a:endParaRPr>
          </a:p>
          <a:p>
            <a:pPr marL="457200" indent="-457200" defTabSz="914400">
              <a:lnSpc>
                <a:spcPct val="100000"/>
              </a:lnSpc>
              <a:buClr>
                <a:srgbClr val="000000"/>
              </a:buClr>
              <a:buFont typeface="Arial"/>
              <a:buChar char="•"/>
            </a:pPr>
            <a:r>
              <a:rPr b="1" lang="uk-UA" sz="2400" strike="noStrike" u="none">
                <a:solidFill>
                  <a:schemeClr val="dk1"/>
                </a:solidFill>
                <a:uFillTx/>
                <a:latin typeface="Tahoma"/>
              </a:rPr>
              <a:t>довгий «put»</a:t>
            </a:r>
            <a:r>
              <a:rPr b="0" lang="uk-UA" sz="2400" strike="noStrike" u="none">
                <a:solidFill>
                  <a:schemeClr val="dk1"/>
                </a:solidFill>
                <a:uFillTx/>
                <a:latin typeface="Tahoma"/>
              </a:rPr>
              <a:t> - стратегія полягає в купівлі опціонів «</a:t>
            </a:r>
            <a:r>
              <a:rPr b="0" lang="en-US" sz="2400" strike="noStrike" u="none">
                <a:solidFill>
                  <a:schemeClr val="dk1"/>
                </a:solidFill>
                <a:uFillTx/>
                <a:latin typeface="Tahoma"/>
              </a:rPr>
              <a:t>put</a:t>
            </a:r>
            <a:r>
              <a:rPr b="0" lang="uk-UA" sz="2400" strike="noStrike" u="none">
                <a:solidFill>
                  <a:schemeClr val="dk1"/>
                </a:solidFill>
                <a:uFillTx/>
                <a:latin typeface="Tahoma"/>
              </a:rPr>
              <a:t>»</a:t>
            </a:r>
            <a:endParaRPr b="0" lang="uk-UA" sz="2400" strike="noStrike" u="none">
              <a:solidFill>
                <a:srgbClr val="000000"/>
              </a:solidFill>
              <a:uFillTx/>
              <a:latin typeface="Arial"/>
            </a:endParaRPr>
          </a:p>
          <a:p>
            <a:pPr marL="457200" indent="-457200" defTabSz="914400">
              <a:lnSpc>
                <a:spcPct val="100000"/>
              </a:lnSpc>
              <a:buClr>
                <a:srgbClr val="000000"/>
              </a:buClr>
              <a:buFont typeface="Arial"/>
              <a:buChar char="•"/>
            </a:pPr>
            <a:r>
              <a:rPr b="1" lang="uk-UA" sz="2400" strike="noStrike" u="none">
                <a:solidFill>
                  <a:schemeClr val="dk1"/>
                </a:solidFill>
                <a:uFillTx/>
                <a:latin typeface="Tahoma"/>
              </a:rPr>
              <a:t>короткий «call»</a:t>
            </a:r>
            <a:r>
              <a:rPr b="0" lang="uk-UA" sz="2400" strike="noStrike" u="none">
                <a:solidFill>
                  <a:schemeClr val="dk1"/>
                </a:solidFill>
                <a:uFillTx/>
                <a:latin typeface="Tahoma"/>
              </a:rPr>
              <a:t> - стратегія полягає у продажі опціонів «call».</a:t>
            </a:r>
            <a:endParaRPr b="0" lang="uk-UA" sz="2400" strike="noStrike" u="none">
              <a:solidFill>
                <a:srgbClr val="000000"/>
              </a:solidFill>
              <a:uFillTx/>
              <a:latin typeface="Arial"/>
            </a:endParaRPr>
          </a:p>
          <a:p>
            <a:pPr marL="457200" indent="-457200" defTabSz="914400">
              <a:lnSpc>
                <a:spcPct val="100000"/>
              </a:lnSpc>
              <a:buClr>
                <a:srgbClr val="000000"/>
              </a:buClr>
              <a:buFont typeface="Arial"/>
              <a:buChar char="•"/>
            </a:pPr>
            <a:r>
              <a:rPr b="1" lang="uk-UA" sz="2400" strike="noStrike" u="none">
                <a:solidFill>
                  <a:schemeClr val="dk1"/>
                </a:solidFill>
                <a:uFillTx/>
                <a:latin typeface="Tahoma"/>
              </a:rPr>
              <a:t>короткий «put»</a:t>
            </a:r>
            <a:r>
              <a:rPr b="0" lang="uk-UA" sz="2400" strike="noStrike" u="none">
                <a:solidFill>
                  <a:schemeClr val="dk1"/>
                </a:solidFill>
                <a:uFillTx/>
                <a:latin typeface="Tahoma"/>
              </a:rPr>
              <a:t> - стратегія полягає у продажі опціону «put».</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3200" strike="noStrike" u="none">
                <a:solidFill>
                  <a:schemeClr val="dk1"/>
                </a:solidFill>
                <a:uFillTx/>
                <a:latin typeface="Calibri Light"/>
              </a:rPr>
              <a:t>Вертикальні та горизонтальні спреди</a:t>
            </a:r>
            <a:endParaRPr b="0" lang="ru-UA" sz="3200" strike="noStrike" u="none">
              <a:solidFill>
                <a:schemeClr val="dk1"/>
              </a:solidFill>
              <a:uFillTx/>
              <a:latin typeface="Calibri"/>
            </a:endParaRPr>
          </a:p>
        </p:txBody>
      </p:sp>
      <p:sp>
        <p:nvSpPr>
          <p:cNvPr id="116" name="Прямоугольник 1"/>
          <p:cNvSpPr/>
          <p:nvPr/>
        </p:nvSpPr>
        <p:spPr>
          <a:xfrm>
            <a:off x="2135160" y="2044800"/>
            <a:ext cx="7992720" cy="11869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uk-UA" sz="2400" strike="noStrike" u="none">
                <a:solidFill>
                  <a:schemeClr val="dk1"/>
                </a:solidFill>
                <a:uFillTx/>
                <a:latin typeface="Tahoma"/>
              </a:rPr>
              <a:t>Дані стратегії передбачають одночасну купівлю та продаж опціонів однієї серії з різними цінами виконання.</a:t>
            </a:r>
            <a:endParaRPr b="0" lang="uk-UA" sz="2400" strike="noStrike" u="none">
              <a:solidFill>
                <a:srgbClr val="000000"/>
              </a:solidFill>
              <a:uFillTx/>
              <a:latin typeface="Arial"/>
            </a:endParaRPr>
          </a:p>
        </p:txBody>
      </p:sp>
      <p:sp>
        <p:nvSpPr>
          <p:cNvPr id="117" name="Прямоугольник 2"/>
          <p:cNvSpPr/>
          <p:nvPr/>
        </p:nvSpPr>
        <p:spPr>
          <a:xfrm>
            <a:off x="1847880" y="3429000"/>
            <a:ext cx="8208720" cy="2770560"/>
          </a:xfrm>
          <a:prstGeom prst="rect">
            <a:avLst/>
          </a:prstGeom>
          <a:noFill/>
          <a:ln w="0">
            <a:noFill/>
          </a:ln>
        </p:spPr>
        <p:style>
          <a:lnRef idx="0"/>
          <a:fillRef idx="0"/>
          <a:effectRef idx="0"/>
          <a:fontRef idx="minor"/>
        </p:style>
        <p:txBody>
          <a:bodyPr lIns="90000" rIns="90000" tIns="45000" bIns="45000" anchor="t">
            <a:spAutoFit/>
          </a:bodyPr>
          <a:p>
            <a:pPr marL="343080" indent="-343080" defTabSz="914400">
              <a:lnSpc>
                <a:spcPct val="100000"/>
              </a:lnSpc>
              <a:buClr>
                <a:srgbClr val="000000"/>
              </a:buClr>
              <a:buFont typeface="Tahoma"/>
              <a:buAutoNum type="arabicPeriod"/>
            </a:pPr>
            <a:r>
              <a:rPr b="1" lang="uk-UA" sz="1600" strike="noStrike" u="none">
                <a:solidFill>
                  <a:schemeClr val="dk1"/>
                </a:solidFill>
                <a:uFillTx/>
                <a:latin typeface="Tahoma"/>
              </a:rPr>
              <a:t>Спред «бика» опціону «call»</a:t>
            </a:r>
            <a:r>
              <a:rPr b="0" lang="uk-UA" sz="1600" strike="noStrike" u="none">
                <a:solidFill>
                  <a:schemeClr val="dk1"/>
                </a:solidFill>
                <a:uFillTx/>
                <a:latin typeface="Tahoma"/>
              </a:rPr>
              <a:t> – дана опціонна стратегія використовується в разі очікування зростання ціни базового активу.</a:t>
            </a:r>
            <a:endParaRPr b="0" lang="uk-UA" sz="1600" strike="noStrike" u="none">
              <a:solidFill>
                <a:srgbClr val="000000"/>
              </a:solidFill>
              <a:uFillTx/>
              <a:latin typeface="Arial"/>
            </a:endParaRPr>
          </a:p>
          <a:p>
            <a:pPr marL="343080" indent="-343080" defTabSz="914400">
              <a:lnSpc>
                <a:spcPct val="100000"/>
              </a:lnSpc>
              <a:buClr>
                <a:srgbClr val="000000"/>
              </a:buClr>
              <a:buFont typeface="Tahoma"/>
              <a:buAutoNum type="arabicPeriod"/>
            </a:pPr>
            <a:r>
              <a:rPr b="1" lang="uk-UA" sz="1600" strike="noStrike" u="none">
                <a:solidFill>
                  <a:schemeClr val="dk1"/>
                </a:solidFill>
                <a:uFillTx/>
                <a:latin typeface="Tahoma"/>
              </a:rPr>
              <a:t>Спред «ведмедя» опціону «put»</a:t>
            </a:r>
            <a:r>
              <a:rPr b="0" lang="uk-UA" sz="1600" strike="noStrike" u="none">
                <a:solidFill>
                  <a:schemeClr val="dk1"/>
                </a:solidFill>
                <a:uFillTx/>
                <a:latin typeface="Tahoma"/>
              </a:rPr>
              <a:t> - дана опціонна стратегія використовується у разі очікування зниження ціни базового активу.</a:t>
            </a:r>
            <a:endParaRPr b="0" lang="uk-UA" sz="1600" strike="noStrike" u="none">
              <a:solidFill>
                <a:srgbClr val="000000"/>
              </a:solidFill>
              <a:uFillTx/>
              <a:latin typeface="Arial"/>
            </a:endParaRPr>
          </a:p>
          <a:p>
            <a:pPr marL="343080" indent="-343080" defTabSz="914400">
              <a:lnSpc>
                <a:spcPct val="100000"/>
              </a:lnSpc>
              <a:buClr>
                <a:srgbClr val="000000"/>
              </a:buClr>
              <a:buFont typeface="Tahoma"/>
              <a:buAutoNum type="arabicPeriod"/>
            </a:pPr>
            <a:r>
              <a:rPr b="1" lang="uk-UA" sz="1600" strike="noStrike" u="none">
                <a:solidFill>
                  <a:schemeClr val="dk1"/>
                </a:solidFill>
                <a:uFillTx/>
                <a:latin typeface="Tahoma"/>
              </a:rPr>
              <a:t>Спред «бика» опціону «put»</a:t>
            </a:r>
            <a:r>
              <a:rPr b="0" lang="uk-UA" sz="1600" strike="noStrike" u="none">
                <a:solidFill>
                  <a:schemeClr val="dk1"/>
                </a:solidFill>
                <a:uFillTx/>
                <a:latin typeface="Tahoma"/>
              </a:rPr>
              <a:t> - відбувається купівля опціону «put» з більш низькою ціною реалізації та одночасний продаж опціону «put» з більш високою ціною виконання, при цьому розмір опціонної премії у другому випадку має бути вищим</a:t>
            </a:r>
            <a:endParaRPr b="0" lang="uk-UA" sz="1600" strike="noStrike" u="none">
              <a:solidFill>
                <a:srgbClr val="000000"/>
              </a:solidFill>
              <a:uFillTx/>
              <a:latin typeface="Arial"/>
            </a:endParaRPr>
          </a:p>
          <a:p>
            <a:pPr marL="343080" indent="-343080" defTabSz="914400">
              <a:lnSpc>
                <a:spcPct val="100000"/>
              </a:lnSpc>
              <a:buClr>
                <a:srgbClr val="000000"/>
              </a:buClr>
              <a:buFont typeface="Tahoma"/>
              <a:buAutoNum type="arabicPeriod"/>
            </a:pPr>
            <a:r>
              <a:rPr b="1" lang="uk-UA" sz="1600" strike="noStrike" u="none">
                <a:solidFill>
                  <a:schemeClr val="dk1"/>
                </a:solidFill>
                <a:uFillTx/>
                <a:latin typeface="Tahoma"/>
              </a:rPr>
              <a:t>Спред «ведмедя» опціону «call»</a:t>
            </a:r>
            <a:r>
              <a:rPr b="0" lang="uk-UA" sz="1600" strike="noStrike" u="none">
                <a:solidFill>
                  <a:schemeClr val="dk1"/>
                </a:solidFill>
                <a:uFillTx/>
                <a:latin typeface="Tahoma"/>
              </a:rPr>
              <a:t> - дана опціонна стратегія використовується в тому випадку, коли очікується зниження поточної ціни базового активу, при цьому відбувається одночасна купівля і продаж опціонів «call».</a:t>
            </a:r>
            <a:endParaRPr b="0" lang="uk-UA" sz="1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Волатильні стратегії</a:t>
            </a:r>
            <a:endParaRPr b="0" lang="ru-UA" sz="4400" strike="noStrike" u="none">
              <a:solidFill>
                <a:schemeClr val="dk1"/>
              </a:solidFill>
              <a:uFillTx/>
              <a:latin typeface="Calibri"/>
            </a:endParaRPr>
          </a:p>
        </p:txBody>
      </p:sp>
      <p:sp>
        <p:nvSpPr>
          <p:cNvPr id="119" name="Прямоугольник 1"/>
          <p:cNvSpPr/>
          <p:nvPr/>
        </p:nvSpPr>
        <p:spPr>
          <a:xfrm>
            <a:off x="2063880" y="2251080"/>
            <a:ext cx="8064000" cy="4080960"/>
          </a:xfrm>
          <a:prstGeom prst="rect">
            <a:avLst/>
          </a:prstGeom>
          <a:noFill/>
          <a:ln w="0">
            <a:noFill/>
          </a:ln>
        </p:spPr>
        <p:style>
          <a:lnRef idx="0"/>
          <a:fillRef idx="0"/>
          <a:effectRef idx="0"/>
          <a:fontRef idx="minor"/>
        </p:style>
        <p:txBody>
          <a:bodyPr lIns="90000" rIns="90000" tIns="45000" bIns="45000" anchor="t">
            <a:spAutoFit/>
          </a:bodyPr>
          <a:p>
            <a:pPr marL="343080" indent="-343080" defTabSz="914400">
              <a:lnSpc>
                <a:spcPct val="100000"/>
              </a:lnSpc>
              <a:buClr>
                <a:srgbClr val="000000"/>
              </a:buClr>
              <a:buFont typeface="Arial"/>
              <a:buChar char="•"/>
            </a:pPr>
            <a:r>
              <a:rPr b="0" lang="uk-UA" sz="1800" strike="noStrike" u="none">
                <a:solidFill>
                  <a:schemeClr val="dk1"/>
                </a:solidFill>
                <a:uFillTx/>
                <a:latin typeface="Calibri"/>
              </a:rPr>
              <a:t>стреддл;</a:t>
            </a:r>
            <a:endParaRPr b="0" lang="uk-UA" sz="1800" strike="noStrike" u="none">
              <a:solidFill>
                <a:srgbClr val="000000"/>
              </a:solidFill>
              <a:uFillTx/>
              <a:latin typeface="Arial"/>
            </a:endParaRPr>
          </a:p>
          <a:p>
            <a:pPr defTabSz="914400">
              <a:lnSpc>
                <a:spcPct val="100000"/>
              </a:lnSpc>
            </a:pPr>
            <a:r>
              <a:rPr b="0" lang="uk-UA" sz="1600" strike="noStrike" u="none">
                <a:solidFill>
                  <a:schemeClr val="dk1"/>
                </a:solidFill>
                <a:uFillTx/>
                <a:latin typeface="Calibri"/>
              </a:rPr>
              <a:t>Стреддл – сутність полягає у тому, що відбувається одночасно купівля і продаж опціонів «call» та «put» однієї серії з однаковою страйковою ціною, але з різними строками виконання.</a:t>
            </a:r>
            <a:endParaRPr b="0" lang="uk-UA" sz="1600" strike="noStrike" u="none">
              <a:solidFill>
                <a:srgbClr val="000000"/>
              </a:solidFill>
              <a:uFillTx/>
              <a:latin typeface="Arial"/>
            </a:endParaRPr>
          </a:p>
          <a:p>
            <a:pPr marL="343080" indent="-343080" defTabSz="914400">
              <a:lnSpc>
                <a:spcPct val="100000"/>
              </a:lnSpc>
              <a:buClr>
                <a:srgbClr val="000000"/>
              </a:buClr>
              <a:buFont typeface="Arial"/>
              <a:buChar char="•"/>
            </a:pPr>
            <a:r>
              <a:rPr b="0" lang="uk-UA" sz="1800" strike="noStrike" u="none">
                <a:solidFill>
                  <a:schemeClr val="dk1"/>
                </a:solidFill>
                <a:uFillTx/>
                <a:latin typeface="Calibri"/>
              </a:rPr>
              <a:t>стренгл;</a:t>
            </a:r>
            <a:endParaRPr b="0" lang="uk-UA" sz="1800" strike="noStrike" u="none">
              <a:solidFill>
                <a:srgbClr val="000000"/>
              </a:solidFill>
              <a:uFillTx/>
              <a:latin typeface="Arial"/>
            </a:endParaRPr>
          </a:p>
          <a:p>
            <a:pPr defTabSz="914400">
              <a:lnSpc>
                <a:spcPct val="100000"/>
              </a:lnSpc>
            </a:pPr>
            <a:r>
              <a:rPr b="0" lang="uk-UA" sz="1600" strike="noStrike" u="none">
                <a:solidFill>
                  <a:schemeClr val="dk1"/>
                </a:solidFill>
                <a:uFillTx/>
                <a:latin typeface="Calibri"/>
              </a:rPr>
              <a:t>Опціонна стратегія стренгл передбачає одночасно купівлю і продаж опціонів «call» і «put» однієї серії, але з різними цінами реалізації, при цьому страйкова ціна за опціоном «call» має бути вищою ніж страйкова ціна за опціоном «put».</a:t>
            </a:r>
            <a:endParaRPr b="0" lang="uk-UA" sz="1600" strike="noStrike" u="none">
              <a:solidFill>
                <a:srgbClr val="000000"/>
              </a:solidFill>
              <a:uFillTx/>
              <a:latin typeface="Arial"/>
            </a:endParaRPr>
          </a:p>
          <a:p>
            <a:pPr marL="343080" indent="-343080" defTabSz="914400">
              <a:lnSpc>
                <a:spcPct val="100000"/>
              </a:lnSpc>
              <a:buClr>
                <a:srgbClr val="000000"/>
              </a:buClr>
              <a:buFont typeface="Arial"/>
              <a:buChar char="•"/>
            </a:pPr>
            <a:r>
              <a:rPr b="0" lang="uk-UA" sz="1800" strike="noStrike" u="none">
                <a:solidFill>
                  <a:schemeClr val="dk1"/>
                </a:solidFill>
                <a:uFillTx/>
                <a:latin typeface="Calibri"/>
              </a:rPr>
              <a:t>спред «метелик».</a:t>
            </a:r>
            <a:endParaRPr b="0" lang="uk-UA" sz="1800" strike="noStrike" u="none">
              <a:solidFill>
                <a:srgbClr val="000000"/>
              </a:solidFill>
              <a:uFillTx/>
              <a:latin typeface="Arial"/>
            </a:endParaRPr>
          </a:p>
          <a:p>
            <a:pPr defTabSz="914400">
              <a:lnSpc>
                <a:spcPct val="100000"/>
              </a:lnSpc>
            </a:pPr>
            <a:r>
              <a:rPr b="0" lang="uk-UA" sz="1600" strike="noStrike" u="none">
                <a:solidFill>
                  <a:schemeClr val="dk1"/>
                </a:solidFill>
                <a:uFillTx/>
                <a:latin typeface="Calibri"/>
              </a:rPr>
              <a:t>Застосовуючи </a:t>
            </a:r>
            <a:r>
              <a:rPr b="1" lang="uk-UA" sz="1600" strike="noStrike" u="none">
                <a:solidFill>
                  <a:schemeClr val="dk1"/>
                </a:solidFill>
                <a:uFillTx/>
                <a:latin typeface="Calibri"/>
              </a:rPr>
              <a:t>спред «метелик»</a:t>
            </a:r>
            <a:r>
              <a:rPr b="0" lang="uk-UA" sz="1600" strike="noStrike" u="none">
                <a:solidFill>
                  <a:schemeClr val="dk1"/>
                </a:solidFill>
                <a:uFillTx/>
                <a:latin typeface="Calibri"/>
              </a:rPr>
              <a:t>, трейдер купує один </a:t>
            </a:r>
            <a:r>
              <a:rPr b="0" lang="en-US" sz="1600" strike="noStrike" u="none">
                <a:solidFill>
                  <a:schemeClr val="dk1"/>
                </a:solidFill>
                <a:uFillTx/>
                <a:latin typeface="Calibri"/>
              </a:rPr>
              <a:t>call </a:t>
            </a:r>
            <a:r>
              <a:rPr b="0" lang="uk-UA" sz="1600" strike="noStrike" u="none">
                <a:solidFill>
                  <a:schemeClr val="dk1"/>
                </a:solidFill>
                <a:uFillTx/>
                <a:latin typeface="Calibri"/>
              </a:rPr>
              <a:t>із низькою ціною виконання й один </a:t>
            </a:r>
            <a:r>
              <a:rPr b="0" lang="en-US" sz="1600" strike="noStrike" u="none">
                <a:solidFill>
                  <a:schemeClr val="dk1"/>
                </a:solidFill>
                <a:uFillTx/>
                <a:latin typeface="Calibri"/>
              </a:rPr>
              <a:t>call </a:t>
            </a:r>
            <a:r>
              <a:rPr b="0" lang="uk-UA" sz="1600" strike="noStrike" u="none">
                <a:solidFill>
                  <a:schemeClr val="dk1"/>
                </a:solidFill>
                <a:uFillTx/>
                <a:latin typeface="Calibri"/>
              </a:rPr>
              <a:t>із високою ціною виконання, одночасно продаючи два </a:t>
            </a:r>
            <a:r>
              <a:rPr b="0" lang="en-US" sz="1600" strike="noStrike" u="none">
                <a:solidFill>
                  <a:schemeClr val="dk1"/>
                </a:solidFill>
                <a:uFillTx/>
                <a:latin typeface="Calibri"/>
              </a:rPr>
              <a:t>call </a:t>
            </a:r>
            <a:r>
              <a:rPr b="0" lang="uk-UA" sz="1600" strike="noStrike" u="none">
                <a:solidFill>
                  <a:schemeClr val="dk1"/>
                </a:solidFill>
                <a:uFillTx/>
                <a:latin typeface="Calibri"/>
              </a:rPr>
              <a:t>з середньою ціною виконання. Цей спред дає найвищий прибуток, якщо після закінчення термінів опціонів курс акцій близький до середньої ціни виконання. По суті, спредові «метелик» притаманні ті ж самі характеристики щодо отримання віддачі, що й стредлу. Проте порівняно зі стредлом спред «метелик» пов’язаний з меншим ризиком і нижчим розміром потенційного прибутку.</a:t>
            </a:r>
            <a:endParaRPr b="0" lang="uk-UA" sz="1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Опціони Української біржі</a:t>
            </a:r>
            <a:endParaRPr b="0" lang="ru-UA" sz="4400" strike="noStrike" u="none">
              <a:solidFill>
                <a:schemeClr val="dk1"/>
              </a:solidFill>
              <a:uFillTx/>
              <a:latin typeface="Calibri"/>
            </a:endParaRPr>
          </a:p>
        </p:txBody>
      </p:sp>
      <p:graphicFrame>
        <p:nvGraphicFramePr>
          <p:cNvPr id="121" name="Объект 3"/>
          <p:cNvGraphicFramePr/>
          <p:nvPr/>
        </p:nvGraphicFramePr>
        <p:xfrm>
          <a:off x="1981080" y="2249640"/>
          <a:ext cx="8229240" cy="2966760"/>
        </p:xfrm>
        <a:graphic>
          <a:graphicData uri="http://schemas.openxmlformats.org/drawingml/2006/table">
            <a:tbl>
              <a:tblPr/>
              <a:tblGrid>
                <a:gridCol w="3250440"/>
                <a:gridCol w="4978800"/>
              </a:tblGrid>
              <a:tr h="370800">
                <a:tc>
                  <a:txBody>
                    <a:bodyPr anchor="t">
                      <a:noAutofit/>
                    </a:bodyPr>
                    <a:p>
                      <a:pPr defTabSz="914400">
                        <a:lnSpc>
                          <a:spcPct val="100000"/>
                        </a:lnSpc>
                      </a:pPr>
                      <a:r>
                        <a:rPr b="0" lang="uk-UA" sz="1800" strike="noStrike" u="none">
                          <a:solidFill>
                            <a:schemeClr val="dk1"/>
                          </a:solidFill>
                          <a:uFillTx/>
                          <a:latin typeface="Calibri"/>
                        </a:rPr>
                        <a:t>Код контракту</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lumMod val="85000"/>
                      </a:schemeClr>
                    </a:solidFill>
                  </a:tcPr>
                </a:tc>
                <a:tc>
                  <a:txBody>
                    <a:bodyPr anchor="t">
                      <a:noAutofit/>
                    </a:bodyPr>
                    <a:p>
                      <a:pPr defTabSz="914400">
                        <a:lnSpc>
                          <a:spcPct val="100000"/>
                        </a:lnSpc>
                      </a:pPr>
                      <a:r>
                        <a:rPr b="0" lang="en-US" sz="1800" strike="noStrike" u="none">
                          <a:solidFill>
                            <a:srgbClr val="000000"/>
                          </a:solidFill>
                          <a:uFillTx/>
                          <a:latin typeface="Calibri"/>
                        </a:rPr>
                        <a:t>UX-3.15M</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lumMod val="85000"/>
                      </a:schemeClr>
                    </a:solidFill>
                  </a:tcPr>
                </a:tc>
              </a:tr>
              <a:tr h="370800">
                <a:tc>
                  <a:txBody>
                    <a:bodyPr anchor="t">
                      <a:noAutofit/>
                    </a:bodyPr>
                    <a:p>
                      <a:pPr defTabSz="914400">
                        <a:lnSpc>
                          <a:spcPct val="100000"/>
                        </a:lnSpc>
                      </a:pPr>
                      <a:r>
                        <a:rPr b="0" lang="uk-UA" sz="1800" strike="noStrike" u="none">
                          <a:solidFill>
                            <a:srgbClr val="000000"/>
                          </a:solidFill>
                          <a:uFillTx/>
                          <a:latin typeface="Calibri"/>
                        </a:rPr>
                        <a:t>Базовий актив</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c>
                  <a:txBody>
                    <a:bodyPr anchor="t">
                      <a:noAutofit/>
                    </a:bodyPr>
                    <a:p>
                      <a:pPr defTabSz="914400">
                        <a:lnSpc>
                          <a:spcPct val="100000"/>
                        </a:lnSpc>
                      </a:pPr>
                      <a:r>
                        <a:rPr b="0" lang="uk-UA" sz="1800" strike="noStrike" u="none">
                          <a:solidFill>
                            <a:srgbClr val="000000"/>
                          </a:solidFill>
                          <a:uFillTx/>
                          <a:latin typeface="Calibri"/>
                        </a:rPr>
                        <a:t>Ф'ючерсний контракт </a:t>
                      </a:r>
                      <a:r>
                        <a:rPr b="0" lang="en-US" sz="1800" strike="noStrike" u="none">
                          <a:solidFill>
                            <a:srgbClr val="000000"/>
                          </a:solidFill>
                          <a:uFillTx/>
                          <a:latin typeface="Calibri"/>
                        </a:rPr>
                        <a:t>UX</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r>
              <a:tr h="370800">
                <a:tc>
                  <a:txBody>
                    <a:bodyPr anchor="t">
                      <a:noAutofit/>
                    </a:bodyPr>
                    <a:p>
                      <a:pPr defTabSz="914400">
                        <a:lnSpc>
                          <a:spcPct val="100000"/>
                        </a:lnSpc>
                      </a:pPr>
                      <a:r>
                        <a:rPr b="0" lang="uk-UA" sz="1800" strike="noStrike" u="none">
                          <a:solidFill>
                            <a:srgbClr val="000000"/>
                          </a:solidFill>
                          <a:uFillTx/>
                          <a:latin typeface="Calibri"/>
                        </a:rPr>
                        <a:t>Обсяг контракту</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lumMod val="85000"/>
                      </a:schemeClr>
                    </a:solidFill>
                  </a:tcPr>
                </a:tc>
                <a:tc>
                  <a:txBody>
                    <a:bodyPr anchor="t">
                      <a:noAutofit/>
                    </a:bodyPr>
                    <a:p>
                      <a:pPr defTabSz="914400">
                        <a:lnSpc>
                          <a:spcPct val="100000"/>
                        </a:lnSpc>
                      </a:pPr>
                      <a:r>
                        <a:rPr b="0" lang="en-US" sz="1800" strike="noStrike" u="none">
                          <a:solidFill>
                            <a:srgbClr val="000000"/>
                          </a:solidFill>
                          <a:uFillTx/>
                          <a:latin typeface="Calibri"/>
                        </a:rPr>
                        <a:t>1</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lumMod val="85000"/>
                      </a:schemeClr>
                    </a:solidFill>
                  </a:tcPr>
                </a:tc>
              </a:tr>
              <a:tr h="370800">
                <a:tc>
                  <a:txBody>
                    <a:bodyPr anchor="t">
                      <a:noAutofit/>
                    </a:bodyPr>
                    <a:p>
                      <a:pPr defTabSz="914400">
                        <a:lnSpc>
                          <a:spcPct val="100000"/>
                        </a:lnSpc>
                      </a:pPr>
                      <a:r>
                        <a:rPr b="0" lang="uk-UA" sz="1800" strike="noStrike" u="none">
                          <a:solidFill>
                            <a:srgbClr val="000000"/>
                          </a:solidFill>
                          <a:uFillTx/>
                          <a:latin typeface="Calibri"/>
                        </a:rPr>
                        <a:t>Вид контракту</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c>
                  <a:txBody>
                    <a:bodyPr anchor="t">
                      <a:noAutofit/>
                    </a:bodyPr>
                    <a:p>
                      <a:pPr defTabSz="914400">
                        <a:lnSpc>
                          <a:spcPct val="100000"/>
                        </a:lnSpc>
                      </a:pPr>
                      <a:r>
                        <a:rPr b="0" lang="ru-RU" sz="1800" strike="noStrike" u="none">
                          <a:solidFill>
                            <a:srgbClr val="000000"/>
                          </a:solidFill>
                          <a:uFillTx/>
                          <a:latin typeface="Calibri"/>
                        </a:rPr>
                        <a:t>Опціон американський (</a:t>
                      </a:r>
                      <a:r>
                        <a:rPr b="0" lang="en-US" sz="1800" strike="noStrike" u="none">
                          <a:solidFill>
                            <a:srgbClr val="000000"/>
                          </a:solidFill>
                          <a:uFillTx/>
                          <a:latin typeface="Calibri"/>
                        </a:rPr>
                        <a:t>call/put</a:t>
                      </a:r>
                      <a:r>
                        <a:rPr b="0" lang="ru-RU" sz="1800" strike="noStrike" u="none">
                          <a:solidFill>
                            <a:srgbClr val="000000"/>
                          </a:solidFill>
                          <a:uFillTx/>
                          <a:latin typeface="Calibri"/>
                        </a:rPr>
                        <a:t>)</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r>
              <a:tr h="370800">
                <a:tc>
                  <a:txBody>
                    <a:bodyPr anchor="t">
                      <a:noAutofit/>
                    </a:bodyPr>
                    <a:p>
                      <a:pPr defTabSz="914400">
                        <a:lnSpc>
                          <a:spcPct val="100000"/>
                        </a:lnSpc>
                      </a:pPr>
                      <a:r>
                        <a:rPr b="0" lang="uk-UA" sz="1800" strike="noStrike" u="none">
                          <a:solidFill>
                            <a:srgbClr val="000000"/>
                          </a:solidFill>
                          <a:uFillTx/>
                          <a:latin typeface="Calibri"/>
                        </a:rPr>
                        <a:t>Гарантійне забезпечення</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lumMod val="85000"/>
                      </a:schemeClr>
                    </a:solidFill>
                  </a:tcPr>
                </a:tc>
                <a:tc>
                  <a:txBody>
                    <a:bodyPr anchor="t">
                      <a:noAutofit/>
                    </a:bodyPr>
                    <a:p>
                      <a:pPr defTabSz="914400">
                        <a:lnSpc>
                          <a:spcPct val="100000"/>
                        </a:lnSpc>
                      </a:pPr>
                      <a:r>
                        <a:rPr b="0" lang="uk-UA" sz="1800" strike="noStrike" u="none">
                          <a:solidFill>
                            <a:srgbClr val="000000"/>
                          </a:solidFill>
                          <a:uFillTx/>
                          <a:latin typeface="Calibri"/>
                        </a:rPr>
                        <a:t>250 грн. </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lumMod val="85000"/>
                      </a:schemeClr>
                    </a:solidFill>
                  </a:tcPr>
                </a:tc>
              </a:tr>
              <a:tr h="370800">
                <a:tc>
                  <a:txBody>
                    <a:bodyPr anchor="t">
                      <a:noAutofit/>
                    </a:bodyPr>
                    <a:p>
                      <a:pPr defTabSz="914400">
                        <a:lnSpc>
                          <a:spcPct val="100000"/>
                        </a:lnSpc>
                      </a:pPr>
                      <a:r>
                        <a:rPr b="0" lang="uk-UA" sz="1800" strike="noStrike" u="none">
                          <a:solidFill>
                            <a:srgbClr val="000000"/>
                          </a:solidFill>
                          <a:uFillTx/>
                          <a:latin typeface="Calibri"/>
                        </a:rPr>
                        <a:t>Тип розрахунків</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c>
                  <a:txBody>
                    <a:bodyPr anchor="t">
                      <a:noAutofit/>
                    </a:bodyPr>
                    <a:p>
                      <a:pPr defTabSz="914400">
                        <a:lnSpc>
                          <a:spcPct val="100000"/>
                        </a:lnSpc>
                      </a:pPr>
                      <a:r>
                        <a:rPr b="0" lang="uk-UA" sz="1800" strike="noStrike" u="none">
                          <a:solidFill>
                            <a:srgbClr val="000000"/>
                          </a:solidFill>
                          <a:uFillTx/>
                          <a:latin typeface="Calibri"/>
                        </a:rPr>
                        <a:t>Маржинальний</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solidFill>
                  </a:tcPr>
                </a:tc>
              </a:tr>
              <a:tr h="370800">
                <a:tc>
                  <a:txBody>
                    <a:bodyPr anchor="t">
                      <a:noAutofit/>
                    </a:bodyPr>
                    <a:p>
                      <a:pPr defTabSz="914400">
                        <a:lnSpc>
                          <a:spcPct val="100000"/>
                        </a:lnSpc>
                      </a:pPr>
                      <a:r>
                        <a:rPr b="0" lang="uk-UA" sz="1800" strike="noStrike" u="none">
                          <a:solidFill>
                            <a:srgbClr val="000000"/>
                          </a:solidFill>
                          <a:uFillTx/>
                          <a:latin typeface="Calibri"/>
                        </a:rPr>
                        <a:t>Крок премії</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lumMod val="85000"/>
                      </a:schemeClr>
                    </a:solidFill>
                  </a:tcPr>
                </a:tc>
                <a:tc>
                  <a:txBody>
                    <a:bodyPr anchor="t">
                      <a:noAutofit/>
                    </a:bodyPr>
                    <a:p>
                      <a:pPr defTabSz="914400">
                        <a:lnSpc>
                          <a:spcPct val="100000"/>
                        </a:lnSpc>
                      </a:pPr>
                      <a:r>
                        <a:rPr b="0" lang="uk-UA" sz="1800" strike="noStrike" u="none">
                          <a:solidFill>
                            <a:srgbClr val="000000"/>
                          </a:solidFill>
                          <a:uFillTx/>
                          <a:latin typeface="Calibri"/>
                        </a:rPr>
                        <a:t>0,1 п.</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solidFill>
                      <a:schemeClr val="lt1">
                        <a:lumMod val="85000"/>
                      </a:schemeClr>
                    </a:solidFill>
                  </a:tcPr>
                </a:tc>
              </a:tr>
              <a:tr h="370800">
                <a:tc>
                  <a:txBody>
                    <a:bodyPr anchor="t">
                      <a:noAutofit/>
                    </a:bodyPr>
                    <a:p>
                      <a:pPr defTabSz="914400">
                        <a:lnSpc>
                          <a:spcPct val="100000"/>
                        </a:lnSpc>
                      </a:pPr>
                      <a:r>
                        <a:rPr b="0" lang="uk-UA" sz="1800" strike="noStrike" u="none">
                          <a:solidFill>
                            <a:srgbClr val="000000"/>
                          </a:solidFill>
                          <a:uFillTx/>
                          <a:latin typeface="Calibri"/>
                        </a:rPr>
                        <a:t>Вартість кроку премії</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anchor="t">
                      <a:noAutofit/>
                    </a:bodyPr>
                    <a:p>
                      <a:pPr defTabSz="914400">
                        <a:lnSpc>
                          <a:spcPct val="100000"/>
                        </a:lnSpc>
                      </a:pPr>
                      <a:r>
                        <a:rPr b="0" lang="uk-UA" sz="1800" strike="noStrike" u="none">
                          <a:solidFill>
                            <a:srgbClr val="000000"/>
                          </a:solidFill>
                          <a:uFillTx/>
                          <a:latin typeface="Calibri"/>
                        </a:rPr>
                        <a:t>0,1 п.</a:t>
                      </a:r>
                      <a:endParaRPr b="0" lang="uk-UA" sz="1800" strike="noStrike" u="none">
                        <a:solidFill>
                          <a:srgbClr val="000000"/>
                        </a:solidFill>
                        <a:uFillTx/>
                        <a:latin typeface="Arial"/>
                      </a:endParaRPr>
                    </a:p>
                  </a:txBody>
                  <a:tcPr anchor="t" marL="91440" marR="91440">
                    <a:lnL w="12240">
                      <a:solidFill>
                        <a:srgbClr val="000000"/>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Опціонні контракти Української біржі</a:t>
            </a:r>
            <a:endParaRPr b="0" lang="ru-UA" sz="4400" strike="noStrike" u="none">
              <a:solidFill>
                <a:schemeClr val="dk1"/>
              </a:solidFill>
              <a:uFillTx/>
              <a:latin typeface="Calibri"/>
            </a:endParaRPr>
          </a:p>
        </p:txBody>
      </p:sp>
      <p:graphicFrame>
        <p:nvGraphicFramePr>
          <p:cNvPr id="123" name="Таблица 2"/>
          <p:cNvGraphicFramePr/>
          <p:nvPr/>
        </p:nvGraphicFramePr>
        <p:xfrm>
          <a:off x="2063880" y="2133720"/>
          <a:ext cx="8064000" cy="4397040"/>
        </p:xfrm>
        <a:graphic>
          <a:graphicData uri="http://schemas.openxmlformats.org/drawingml/2006/table">
            <a:tbl>
              <a:tblPr/>
              <a:tblGrid>
                <a:gridCol w="1066680"/>
                <a:gridCol w="1066680"/>
                <a:gridCol w="1937520"/>
                <a:gridCol w="824760"/>
                <a:gridCol w="792000"/>
                <a:gridCol w="792000"/>
                <a:gridCol w="644400"/>
                <a:gridCol w="939240"/>
              </a:tblGrid>
              <a:tr h="773640">
                <a:tc>
                  <a:txBody>
                    <a:bodyPr lIns="7200" rIns="7200" tIns="5760" bIns="5760" anchor="ctr">
                      <a:noAutofit/>
                    </a:bodyPr>
                    <a:p>
                      <a:pPr algn="ctr" defTabSz="914400">
                        <a:lnSpc>
                          <a:spcPct val="100000"/>
                        </a:lnSpc>
                      </a:pPr>
                      <a:r>
                        <a:rPr b="0" lang="uk-UA" sz="1000" strike="noStrike" u="none">
                          <a:solidFill>
                            <a:srgbClr val="ffffff"/>
                          </a:solidFill>
                          <a:uFillTx/>
                          <a:latin typeface="Arial"/>
                        </a:rPr>
                        <a:t>Короткий код</a:t>
                      </a:r>
                      <a:endParaRPr b="0" lang="uk-UA" sz="1000" strike="noStrike" u="none">
                        <a:solidFill>
                          <a:srgbClr val="ffffff"/>
                        </a:solidFill>
                        <a:uFillTx/>
                        <a:latin typeface="Arial"/>
                      </a:endParaRPr>
                    </a:p>
                  </a:txBody>
                  <a:tcPr anchor="ctr" marL="7200" marR="720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609b5b"/>
                    </a:solidFill>
                  </a:tcPr>
                </a:tc>
                <a:tc>
                  <a:txBody>
                    <a:bodyPr lIns="7200" rIns="7200" tIns="5760" bIns="5760" anchor="ctr">
                      <a:noAutofit/>
                    </a:bodyPr>
                    <a:p>
                      <a:pPr algn="ctr" defTabSz="914400">
                        <a:lnSpc>
                          <a:spcPct val="100000"/>
                        </a:lnSpc>
                      </a:pPr>
                      <a:r>
                        <a:rPr b="0" lang="ru-RU" sz="1000" strike="noStrike" u="none">
                          <a:solidFill>
                            <a:srgbClr val="ffffff"/>
                          </a:solidFill>
                          <a:uFillTx/>
                          <a:latin typeface="Arial"/>
                        </a:rPr>
                        <a:t>Повний код,</a:t>
                      </a:r>
                      <a:br>
                        <a:rPr sz="1000"/>
                      </a:br>
                      <a:r>
                        <a:rPr b="0" lang="ru-RU" sz="1000" strike="noStrike" u="none">
                          <a:solidFill>
                            <a:srgbClr val="ffffff"/>
                          </a:solidFill>
                          <a:uFillTx/>
                          <a:latin typeface="Arial"/>
                        </a:rPr>
                        <a:t>де xxxxx - ціна-страйк</a:t>
                      </a:r>
                      <a:br>
                        <a:rPr sz="1000"/>
                      </a:br>
                      <a:r>
                        <a:rPr b="0" lang="ru-RU" sz="1000" strike="noStrike" u="none">
                          <a:solidFill>
                            <a:srgbClr val="ffffff"/>
                          </a:solidFill>
                          <a:uFillTx/>
                          <a:latin typeface="Arial"/>
                        </a:rPr>
                        <a:t>(ціна виконання) опціона</a:t>
                      </a:r>
                      <a:endParaRPr b="0" lang="uk-UA" sz="1000" strike="noStrike" u="none">
                        <a:solidFill>
                          <a:srgbClr val="ffffff"/>
                        </a:solidFill>
                        <a:uFillTx/>
                        <a:latin typeface="Arial"/>
                      </a:endParaRPr>
                    </a:p>
                  </a:txBody>
                  <a:tcPr anchor="ctr" marL="7200" marR="720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609b5b"/>
                    </a:solidFill>
                  </a:tcPr>
                </a:tc>
                <a:tc>
                  <a:txBody>
                    <a:bodyPr lIns="7200" rIns="7200" tIns="5760" bIns="5760" anchor="ctr">
                      <a:noAutofit/>
                    </a:bodyPr>
                    <a:p>
                      <a:pPr algn="ctr" defTabSz="914400">
                        <a:lnSpc>
                          <a:spcPct val="100000"/>
                        </a:lnSpc>
                      </a:pPr>
                      <a:r>
                        <a:rPr b="0" lang="uk-UA" sz="1000" strike="noStrike" u="none">
                          <a:solidFill>
                            <a:srgbClr val="ffffff"/>
                          </a:solidFill>
                          <a:uFillTx/>
                          <a:latin typeface="Arial"/>
                        </a:rPr>
                        <a:t>Розшифровка контракту</a:t>
                      </a:r>
                      <a:endParaRPr b="0" lang="uk-UA" sz="1000" strike="noStrike" u="none">
                        <a:solidFill>
                          <a:srgbClr val="ffffff"/>
                        </a:solidFill>
                        <a:uFillTx/>
                        <a:latin typeface="Arial"/>
                      </a:endParaRPr>
                    </a:p>
                  </a:txBody>
                  <a:tcPr anchor="ctr" marL="7200" marR="720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609b5b"/>
                    </a:solidFill>
                  </a:tcPr>
                </a:tc>
                <a:tc>
                  <a:txBody>
                    <a:bodyPr lIns="7200" rIns="7200" tIns="5760" bIns="5760" anchor="ctr">
                      <a:noAutofit/>
                    </a:bodyPr>
                    <a:p>
                      <a:pPr algn="ctr" defTabSz="914400">
                        <a:lnSpc>
                          <a:spcPct val="100000"/>
                        </a:lnSpc>
                      </a:pPr>
                      <a:r>
                        <a:rPr b="0" lang="uk-UA" sz="1000" strike="noStrike" u="none">
                          <a:solidFill>
                            <a:srgbClr val="ffffff"/>
                          </a:solidFill>
                          <a:uFillTx/>
                          <a:latin typeface="Arial"/>
                        </a:rPr>
                        <a:t>Останній</a:t>
                      </a:r>
                      <a:br>
                        <a:rPr sz="1000"/>
                      </a:br>
                      <a:r>
                        <a:rPr b="0" lang="uk-UA" sz="1000" strike="noStrike" u="none">
                          <a:solidFill>
                            <a:srgbClr val="ffffff"/>
                          </a:solidFill>
                          <a:uFillTx/>
                          <a:latin typeface="Arial"/>
                        </a:rPr>
                        <a:t>день</a:t>
                      </a:r>
                      <a:br>
                        <a:rPr sz="1000"/>
                      </a:br>
                      <a:r>
                        <a:rPr b="0" lang="uk-UA" sz="1000" strike="noStrike" u="none">
                          <a:solidFill>
                            <a:srgbClr val="ffffff"/>
                          </a:solidFill>
                          <a:uFillTx/>
                          <a:latin typeface="Arial"/>
                        </a:rPr>
                        <a:t>укладання</a:t>
                      </a:r>
                      <a:endParaRPr b="0" lang="uk-UA" sz="1000" strike="noStrike" u="none">
                        <a:solidFill>
                          <a:srgbClr val="ffffff"/>
                        </a:solidFill>
                        <a:uFillTx/>
                        <a:latin typeface="Arial"/>
                      </a:endParaRPr>
                    </a:p>
                  </a:txBody>
                  <a:tcPr anchor="ctr" marL="7200" marR="720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609b5b"/>
                    </a:solidFill>
                  </a:tcPr>
                </a:tc>
                <a:tc>
                  <a:txBody>
                    <a:bodyPr lIns="7200" rIns="7200" tIns="5760" bIns="5760" anchor="ctr">
                      <a:noAutofit/>
                    </a:bodyPr>
                    <a:p>
                      <a:pPr algn="ctr" defTabSz="914400">
                        <a:lnSpc>
                          <a:spcPct val="100000"/>
                        </a:lnSpc>
                      </a:pPr>
                      <a:r>
                        <a:rPr b="0" lang="uk-UA" sz="1000" strike="noStrike" u="none">
                          <a:solidFill>
                            <a:srgbClr val="ffffff"/>
                          </a:solidFill>
                          <a:uFillTx/>
                          <a:latin typeface="Arial"/>
                        </a:rPr>
                        <a:t>Останній</a:t>
                      </a:r>
                      <a:br>
                        <a:rPr sz="1000"/>
                      </a:br>
                      <a:r>
                        <a:rPr b="0" lang="uk-UA" sz="1000" strike="noStrike" u="none">
                          <a:solidFill>
                            <a:srgbClr val="ffffff"/>
                          </a:solidFill>
                          <a:uFillTx/>
                          <a:latin typeface="Arial"/>
                        </a:rPr>
                        <a:t>день</a:t>
                      </a:r>
                      <a:br>
                        <a:rPr sz="1000"/>
                      </a:br>
                      <a:r>
                        <a:rPr b="0" lang="uk-UA" sz="1000" strike="noStrike" u="none">
                          <a:solidFill>
                            <a:srgbClr val="ffffff"/>
                          </a:solidFill>
                          <a:uFillTx/>
                          <a:latin typeface="Arial"/>
                        </a:rPr>
                        <a:t>строку дії</a:t>
                      </a:r>
                      <a:endParaRPr b="0" lang="uk-UA" sz="1000" strike="noStrike" u="none">
                        <a:solidFill>
                          <a:srgbClr val="ffffff"/>
                        </a:solidFill>
                        <a:uFillTx/>
                        <a:latin typeface="Arial"/>
                      </a:endParaRPr>
                    </a:p>
                  </a:txBody>
                  <a:tcPr anchor="ctr" marL="7200" marR="720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609b5b"/>
                    </a:solidFill>
                  </a:tcPr>
                </a:tc>
                <a:tc>
                  <a:txBody>
                    <a:bodyPr lIns="7200" rIns="7200" tIns="5760" bIns="5760" anchor="ctr">
                      <a:noAutofit/>
                    </a:bodyPr>
                    <a:p>
                      <a:pPr algn="ctr" defTabSz="914400">
                        <a:lnSpc>
                          <a:spcPct val="100000"/>
                        </a:lnSpc>
                      </a:pPr>
                      <a:r>
                        <a:rPr b="0" lang="uk-UA" sz="1000" strike="noStrike" u="none">
                          <a:solidFill>
                            <a:srgbClr val="ffffff"/>
                          </a:solidFill>
                          <a:uFillTx/>
                          <a:latin typeface="Arial"/>
                        </a:rPr>
                        <a:t>Діапазон</a:t>
                      </a:r>
                      <a:br>
                        <a:rPr sz="1000"/>
                      </a:br>
                      <a:r>
                        <a:rPr b="0" lang="uk-UA" sz="1000" strike="noStrike" u="none">
                          <a:solidFill>
                            <a:srgbClr val="ffffff"/>
                          </a:solidFill>
                          <a:uFillTx/>
                          <a:latin typeface="Arial"/>
                        </a:rPr>
                        <a:t>страйків</a:t>
                      </a:r>
                      <a:endParaRPr b="0" lang="uk-UA" sz="1000" strike="noStrike" u="none">
                        <a:solidFill>
                          <a:srgbClr val="ffffff"/>
                        </a:solidFill>
                        <a:uFillTx/>
                        <a:latin typeface="Arial"/>
                      </a:endParaRPr>
                    </a:p>
                  </a:txBody>
                  <a:tcPr anchor="ctr" marL="7200" marR="720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609b5b"/>
                    </a:solidFill>
                  </a:tcPr>
                </a:tc>
                <a:tc>
                  <a:txBody>
                    <a:bodyPr lIns="7200" rIns="7200" tIns="5760" bIns="5760" anchor="ctr">
                      <a:noAutofit/>
                    </a:bodyPr>
                    <a:p>
                      <a:pPr algn="ctr" defTabSz="914400">
                        <a:lnSpc>
                          <a:spcPct val="100000"/>
                        </a:lnSpc>
                      </a:pPr>
                      <a:r>
                        <a:rPr b="0" lang="uk-UA" sz="1000" strike="noStrike" u="none">
                          <a:solidFill>
                            <a:srgbClr val="ffffff"/>
                          </a:solidFill>
                          <a:uFillTx/>
                          <a:latin typeface="Arial"/>
                        </a:rPr>
                        <a:t>Код</a:t>
                      </a:r>
                      <a:br>
                        <a:rPr sz="1000"/>
                      </a:br>
                      <a:r>
                        <a:rPr b="0" lang="uk-UA" sz="1000" strike="noStrike" u="none">
                          <a:solidFill>
                            <a:srgbClr val="ffffff"/>
                          </a:solidFill>
                          <a:uFillTx/>
                          <a:latin typeface="Arial"/>
                        </a:rPr>
                        <a:t>базового</a:t>
                      </a:r>
                      <a:br>
                        <a:rPr sz="1000"/>
                      </a:br>
                      <a:r>
                        <a:rPr b="0" lang="uk-UA" sz="1000" strike="noStrike" u="none">
                          <a:solidFill>
                            <a:srgbClr val="ffffff"/>
                          </a:solidFill>
                          <a:uFillTx/>
                          <a:latin typeface="Arial"/>
                        </a:rPr>
                        <a:t>активу</a:t>
                      </a:r>
                      <a:endParaRPr b="0" lang="uk-UA" sz="1000" strike="noStrike" u="none">
                        <a:solidFill>
                          <a:srgbClr val="ffffff"/>
                        </a:solidFill>
                        <a:uFillTx/>
                        <a:latin typeface="Arial"/>
                      </a:endParaRPr>
                    </a:p>
                  </a:txBody>
                  <a:tcPr anchor="ctr" marL="7200" marR="720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609b5b"/>
                    </a:solidFill>
                  </a:tcPr>
                </a:tc>
                <a:tc>
                  <a:txBody>
                    <a:bodyPr lIns="7200" rIns="7200" tIns="5760" bIns="5760" anchor="ctr">
                      <a:noAutofit/>
                    </a:bodyPr>
                    <a:p>
                      <a:pPr algn="ctr" defTabSz="914400">
                        <a:lnSpc>
                          <a:spcPct val="100000"/>
                        </a:lnSpc>
                      </a:pPr>
                      <a:r>
                        <a:rPr b="0" lang="uk-UA" sz="1000" strike="noStrike" u="none">
                          <a:solidFill>
                            <a:srgbClr val="ffffff"/>
                          </a:solidFill>
                          <a:uFillTx/>
                          <a:latin typeface="Arial"/>
                        </a:rPr>
                        <a:t>Підсумки</a:t>
                      </a:r>
                      <a:br>
                        <a:rPr sz="1000"/>
                      </a:br>
                      <a:r>
                        <a:rPr b="0" lang="uk-UA" sz="1000" strike="noStrike" u="none">
                          <a:solidFill>
                            <a:srgbClr val="ffffff"/>
                          </a:solidFill>
                          <a:uFillTx/>
                          <a:latin typeface="Arial"/>
                        </a:rPr>
                        <a:t>торгов</a:t>
                      </a:r>
                      <a:endParaRPr b="0" lang="uk-UA" sz="1000" strike="noStrike" u="none">
                        <a:solidFill>
                          <a:srgbClr val="ffffff"/>
                        </a:solidFill>
                        <a:uFillTx/>
                        <a:latin typeface="Arial"/>
                      </a:endParaRPr>
                    </a:p>
                  </a:txBody>
                  <a:tcPr anchor="ctr" marL="7200" marR="720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609b5b"/>
                    </a:solidFill>
                  </a:tcPr>
                </a:tc>
              </a:tr>
              <a:tr h="603720">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1"/>
                        </a:rPr>
                        <a:t>UXxxxxxBB7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2"/>
                        </a:rPr>
                        <a:t>UX-3.17M150217CA xxxxx</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0" lang="ru-RU" sz="1000" strike="noStrike" u="none">
                          <a:solidFill>
                            <a:srgbClr val="262626"/>
                          </a:solidFill>
                          <a:uFillTx/>
                          <a:latin typeface="Arial"/>
                        </a:rPr>
                        <a:t>Опционный контракт CALL на фьючерсный контракт UX. Future delivery date: 15.03.2017.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15.02.2017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15.02.2017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r" defTabSz="914400">
                        <a:lnSpc>
                          <a:spcPct val="100000"/>
                        </a:lnSpc>
                      </a:pPr>
                      <a:r>
                        <a:rPr b="0" lang="uk-UA" sz="1000" strike="noStrike" u="none">
                          <a:solidFill>
                            <a:srgbClr val="262626"/>
                          </a:solidFill>
                          <a:uFillTx/>
                          <a:latin typeface="Arial"/>
                        </a:rPr>
                        <a:t>150 - 1600</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3"/>
                        </a:rPr>
                        <a:t>UXH7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1" lang="uk-UA" sz="1000" strike="noStrike" u="none">
                          <a:solidFill>
                            <a:srgbClr val="0563c1"/>
                          </a:solidFill>
                          <a:uFillTx/>
                          <a:latin typeface="Arial"/>
                          <a:hlinkClick r:id="rId4"/>
                        </a:rPr>
                        <a:t>підсумки</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aaaaaa"/>
                      </a:solidFill>
                      <a:prstDash val="dot"/>
                    </a:lnR>
                    <a:lnT w="9360">
                      <a:solidFill>
                        <a:srgbClr val="c6c6c6"/>
                      </a:solidFill>
                      <a:prstDash val="solid"/>
                    </a:lnT>
                    <a:lnB w="9360">
                      <a:solidFill>
                        <a:srgbClr val="c6c6c6"/>
                      </a:solidFill>
                      <a:prstDash val="solid"/>
                    </a:lnB>
                    <a:solidFill>
                      <a:srgbClr val="e6eaeb"/>
                    </a:solidFill>
                  </a:tcPr>
                </a:tc>
              </a:tr>
              <a:tr h="603720">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5"/>
                        </a:rPr>
                        <a:t>UXxxxxxBN7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6"/>
                        </a:rPr>
                        <a:t>UX-3.17M150217PA xxxxx</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0" lang="ru-RU" sz="1000" strike="noStrike" u="none">
                          <a:solidFill>
                            <a:srgbClr val="262626"/>
                          </a:solidFill>
                          <a:uFillTx/>
                          <a:latin typeface="Arial"/>
                        </a:rPr>
                        <a:t>Опционный контракт PUT на фьючерсный контракт UX. Future delivery date: 15.03.2017.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15.02.2017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15.02.2017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r" defTabSz="914400">
                        <a:lnSpc>
                          <a:spcPct val="100000"/>
                        </a:lnSpc>
                      </a:pPr>
                      <a:r>
                        <a:rPr b="0" lang="uk-UA" sz="1000" strike="noStrike" u="none">
                          <a:solidFill>
                            <a:srgbClr val="262626"/>
                          </a:solidFill>
                          <a:uFillTx/>
                          <a:latin typeface="Arial"/>
                        </a:rPr>
                        <a:t>150 - 1600</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7"/>
                        </a:rPr>
                        <a:t>UXH7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1" lang="uk-UA" sz="1000" strike="noStrike" u="none">
                          <a:solidFill>
                            <a:srgbClr val="0563c1"/>
                          </a:solidFill>
                          <a:uFillTx/>
                          <a:latin typeface="Arial"/>
                          <a:hlinkClick r:id="rId8"/>
                        </a:rPr>
                        <a:t>підсумки</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aaaaaa"/>
                      </a:solidFill>
                      <a:prstDash val="dot"/>
                    </a:lnR>
                    <a:lnT w="9360">
                      <a:solidFill>
                        <a:srgbClr val="c6c6c6"/>
                      </a:solidFill>
                      <a:prstDash val="solid"/>
                    </a:lnT>
                    <a:lnB w="9360">
                      <a:solidFill>
                        <a:srgbClr val="c6c6c6"/>
                      </a:solidFill>
                      <a:prstDash val="solid"/>
                    </a:lnB>
                    <a:solidFill>
                      <a:srgbClr val="ffffff"/>
                    </a:solidFill>
                  </a:tcPr>
                </a:tc>
              </a:tr>
              <a:tr h="603720">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9"/>
                        </a:rPr>
                        <a:t>UXxxxxxBC7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10"/>
                        </a:rPr>
                        <a:t>UX-3.17M150317CA xxxxx</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0" lang="ru-RU" sz="1000" strike="noStrike" u="none">
                          <a:solidFill>
                            <a:srgbClr val="262626"/>
                          </a:solidFill>
                          <a:uFillTx/>
                          <a:latin typeface="Arial"/>
                        </a:rPr>
                        <a:t>Опционный контракт CALL на фьючерсный контракт UX. Future delivery date: 15.03.2017.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15.03.2017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15.03.2017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r" defTabSz="914400">
                        <a:lnSpc>
                          <a:spcPct val="100000"/>
                        </a:lnSpc>
                      </a:pPr>
                      <a:r>
                        <a:rPr b="0" lang="uk-UA" sz="1000" strike="noStrike" u="none">
                          <a:solidFill>
                            <a:srgbClr val="262626"/>
                          </a:solidFill>
                          <a:uFillTx/>
                          <a:latin typeface="Arial"/>
                        </a:rPr>
                        <a:t>50 - 1650</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11"/>
                        </a:rPr>
                        <a:t>UXH7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1" lang="uk-UA" sz="1000" strike="noStrike" u="none">
                          <a:solidFill>
                            <a:srgbClr val="0563c1"/>
                          </a:solidFill>
                          <a:uFillTx/>
                          <a:latin typeface="Arial"/>
                          <a:hlinkClick r:id="rId12"/>
                        </a:rPr>
                        <a:t>підсумки</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aaaaaa"/>
                      </a:solidFill>
                      <a:prstDash val="dot"/>
                    </a:lnR>
                    <a:lnT w="9360">
                      <a:solidFill>
                        <a:srgbClr val="c6c6c6"/>
                      </a:solidFill>
                      <a:prstDash val="solid"/>
                    </a:lnT>
                    <a:lnB w="9360">
                      <a:solidFill>
                        <a:srgbClr val="c6c6c6"/>
                      </a:solidFill>
                      <a:prstDash val="solid"/>
                    </a:lnB>
                    <a:solidFill>
                      <a:srgbClr val="e6eaeb"/>
                    </a:solidFill>
                  </a:tcPr>
                </a:tc>
              </a:tr>
              <a:tr h="603720">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13"/>
                        </a:rPr>
                        <a:t>UXxxxxxBO7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14"/>
                        </a:rPr>
                        <a:t>UX-3.17M150317PA xxxxx</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0" lang="ru-RU" sz="1000" strike="noStrike" u="none">
                          <a:solidFill>
                            <a:srgbClr val="262626"/>
                          </a:solidFill>
                          <a:uFillTx/>
                          <a:latin typeface="Arial"/>
                        </a:rPr>
                        <a:t>Опционный контракт PUT на фьючерсный контракт UX. Future delivery date: 15.03.2017.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15.03.2017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15.03.2017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r" defTabSz="914400">
                        <a:lnSpc>
                          <a:spcPct val="100000"/>
                        </a:lnSpc>
                      </a:pPr>
                      <a:r>
                        <a:rPr b="0" lang="uk-UA" sz="1000" strike="noStrike" u="none">
                          <a:solidFill>
                            <a:srgbClr val="262626"/>
                          </a:solidFill>
                          <a:uFillTx/>
                          <a:latin typeface="Arial"/>
                        </a:rPr>
                        <a:t>50 - 1650</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15"/>
                        </a:rPr>
                        <a:t>UXH7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ffffff"/>
                    </a:solidFill>
                  </a:tcPr>
                </a:tc>
                <a:tc>
                  <a:txBody>
                    <a:bodyPr lIns="8640" rIns="8640" tIns="5760" bIns="5760" anchor="ctr">
                      <a:noAutofit/>
                    </a:bodyPr>
                    <a:p>
                      <a:pPr algn="ctr" defTabSz="914400">
                        <a:lnSpc>
                          <a:spcPct val="100000"/>
                        </a:lnSpc>
                      </a:pPr>
                      <a:r>
                        <a:rPr b="1" lang="uk-UA" sz="1000" strike="noStrike" u="none">
                          <a:solidFill>
                            <a:srgbClr val="0563c1"/>
                          </a:solidFill>
                          <a:uFillTx/>
                          <a:latin typeface="Arial"/>
                          <a:hlinkClick r:id="rId16"/>
                        </a:rPr>
                        <a:t>підсумки</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aaaaaa"/>
                      </a:solidFill>
                      <a:prstDash val="dot"/>
                    </a:lnR>
                    <a:lnT w="9360">
                      <a:solidFill>
                        <a:srgbClr val="c6c6c6"/>
                      </a:solidFill>
                      <a:prstDash val="solid"/>
                    </a:lnT>
                    <a:lnB w="9360">
                      <a:solidFill>
                        <a:srgbClr val="c6c6c6"/>
                      </a:solidFill>
                      <a:prstDash val="solid"/>
                    </a:lnB>
                    <a:solidFill>
                      <a:srgbClr val="ffffff"/>
                    </a:solidFill>
                  </a:tcPr>
                </a:tc>
              </a:tr>
              <a:tr h="603720">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17"/>
                        </a:rPr>
                        <a:t>UXxxxxxBF7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18"/>
                        </a:rPr>
                        <a:t>UX-6.17M150617CA xxxxx</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0" lang="ru-RU" sz="1000" strike="noStrike" u="none">
                          <a:solidFill>
                            <a:srgbClr val="262626"/>
                          </a:solidFill>
                          <a:uFillTx/>
                          <a:latin typeface="Arial"/>
                        </a:rPr>
                        <a:t>Опционный контракт CALL на фьючерсный контракт UX. Future delivery date: 15.06.2017.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15.06.2017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15.06.2017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r" defTabSz="914400">
                        <a:lnSpc>
                          <a:spcPct val="100000"/>
                        </a:lnSpc>
                      </a:pPr>
                      <a:r>
                        <a:rPr b="0" lang="uk-UA" sz="1000" strike="noStrike" u="none">
                          <a:solidFill>
                            <a:srgbClr val="262626"/>
                          </a:solidFill>
                          <a:uFillTx/>
                          <a:latin typeface="Arial"/>
                        </a:rPr>
                        <a:t>100 - 1600</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19"/>
                        </a:rPr>
                        <a:t>UXM7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c6c6c6"/>
                      </a:solidFill>
                      <a:prstDash val="solid"/>
                    </a:lnB>
                    <a:solidFill>
                      <a:srgbClr val="e6eaeb"/>
                    </a:solidFill>
                  </a:tcPr>
                </a:tc>
                <a:tc>
                  <a:txBody>
                    <a:bodyPr lIns="8640" rIns="8640" tIns="5760" bIns="5760" anchor="ctr">
                      <a:noAutofit/>
                    </a:bodyPr>
                    <a:p>
                      <a:pPr algn="ctr" defTabSz="914400">
                        <a:lnSpc>
                          <a:spcPct val="100000"/>
                        </a:lnSpc>
                      </a:pPr>
                      <a:r>
                        <a:rPr b="1" lang="uk-UA" sz="1000" strike="noStrike" u="none">
                          <a:solidFill>
                            <a:srgbClr val="0563c1"/>
                          </a:solidFill>
                          <a:uFillTx/>
                          <a:latin typeface="Arial"/>
                          <a:hlinkClick r:id="rId20"/>
                        </a:rPr>
                        <a:t>підсумки</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aaaaaa"/>
                      </a:solidFill>
                      <a:prstDash val="dot"/>
                    </a:lnR>
                    <a:lnT w="9360">
                      <a:solidFill>
                        <a:srgbClr val="c6c6c6"/>
                      </a:solidFill>
                      <a:prstDash val="solid"/>
                    </a:lnT>
                    <a:lnB w="9360">
                      <a:solidFill>
                        <a:srgbClr val="c6c6c6"/>
                      </a:solidFill>
                      <a:prstDash val="solid"/>
                    </a:lnB>
                    <a:solidFill>
                      <a:srgbClr val="e6eaeb"/>
                    </a:solidFill>
                  </a:tcPr>
                </a:tc>
              </a:tr>
              <a:tr h="603720">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21"/>
                        </a:rPr>
                        <a:t>UXxxxxxBR7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999999"/>
                      </a:solidFill>
                      <a:prstDash val="dot"/>
                    </a:lnB>
                    <a:solidFill>
                      <a:srgbClr val="ffffff"/>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22"/>
                        </a:rPr>
                        <a:t>UX-6.17M150617PA xxxxx</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999999"/>
                      </a:solidFill>
                      <a:prstDash val="dot"/>
                    </a:lnB>
                    <a:solidFill>
                      <a:srgbClr val="ffffff"/>
                    </a:solidFill>
                  </a:tcPr>
                </a:tc>
                <a:tc>
                  <a:txBody>
                    <a:bodyPr lIns="8640" rIns="8640" tIns="5760" bIns="5760" anchor="ctr">
                      <a:noAutofit/>
                    </a:bodyPr>
                    <a:p>
                      <a:pPr algn="ctr" defTabSz="914400">
                        <a:lnSpc>
                          <a:spcPct val="100000"/>
                        </a:lnSpc>
                      </a:pPr>
                      <a:r>
                        <a:rPr b="0" lang="ru-RU" sz="1000" strike="noStrike" u="none">
                          <a:solidFill>
                            <a:srgbClr val="262626"/>
                          </a:solidFill>
                          <a:uFillTx/>
                          <a:latin typeface="Arial"/>
                        </a:rPr>
                        <a:t>Опционный контракт PUT на фьючерсный контракт UX. Future delivery date: 15.06.2017.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999999"/>
                      </a:solidFill>
                      <a:prstDash val="dot"/>
                    </a:lnB>
                    <a:solidFill>
                      <a:srgbClr val="ffffff"/>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15.06.2017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999999"/>
                      </a:solidFill>
                      <a:prstDash val="dot"/>
                    </a:lnB>
                    <a:solidFill>
                      <a:srgbClr val="ffffff"/>
                    </a:solidFill>
                  </a:tcPr>
                </a:tc>
                <a:tc>
                  <a:txBody>
                    <a:bodyPr lIns="8640" rIns="8640" tIns="5760" bIns="5760" anchor="ctr">
                      <a:noAutofit/>
                    </a:bodyPr>
                    <a:p>
                      <a:pPr algn="ctr" defTabSz="914400">
                        <a:lnSpc>
                          <a:spcPct val="100000"/>
                        </a:lnSpc>
                      </a:pPr>
                      <a:r>
                        <a:rPr b="0" lang="uk-UA" sz="1000" strike="noStrike" u="none">
                          <a:solidFill>
                            <a:srgbClr val="262626"/>
                          </a:solidFill>
                          <a:uFillTx/>
                          <a:latin typeface="Arial"/>
                        </a:rPr>
                        <a:t>15.06.2017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999999"/>
                      </a:solidFill>
                      <a:prstDash val="dot"/>
                    </a:lnB>
                    <a:solidFill>
                      <a:srgbClr val="ffffff"/>
                    </a:solidFill>
                  </a:tcPr>
                </a:tc>
                <a:tc>
                  <a:txBody>
                    <a:bodyPr lIns="8640" rIns="8640" tIns="5760" bIns="5760" anchor="ctr">
                      <a:noAutofit/>
                    </a:bodyPr>
                    <a:p>
                      <a:pPr algn="r" defTabSz="914400">
                        <a:lnSpc>
                          <a:spcPct val="100000"/>
                        </a:lnSpc>
                      </a:pPr>
                      <a:r>
                        <a:rPr b="0" lang="uk-UA" sz="1000" strike="noStrike" u="none">
                          <a:solidFill>
                            <a:srgbClr val="262626"/>
                          </a:solidFill>
                          <a:uFillTx/>
                          <a:latin typeface="Arial"/>
                        </a:rPr>
                        <a:t>100 - 1600</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999999"/>
                      </a:solidFill>
                      <a:prstDash val="dot"/>
                    </a:lnB>
                    <a:solidFill>
                      <a:srgbClr val="ffffff"/>
                    </a:solidFill>
                  </a:tcPr>
                </a:tc>
                <a:tc>
                  <a:txBody>
                    <a:bodyPr lIns="8640" rIns="8640" tIns="5760" bIns="5760" anchor="ctr">
                      <a:noAutofit/>
                    </a:bodyPr>
                    <a:p>
                      <a:pPr algn="ctr" defTabSz="914400">
                        <a:lnSpc>
                          <a:spcPct val="100000"/>
                        </a:lnSpc>
                      </a:pPr>
                      <a:r>
                        <a:rPr b="1" lang="en-US" sz="1000" strike="noStrike" u="none">
                          <a:solidFill>
                            <a:srgbClr val="0563c1"/>
                          </a:solidFill>
                          <a:uFillTx/>
                          <a:latin typeface="Arial"/>
                          <a:hlinkClick r:id="rId23"/>
                        </a:rPr>
                        <a:t>UXM7</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c6c6c6"/>
                      </a:solidFill>
                      <a:prstDash val="solid"/>
                    </a:lnR>
                    <a:lnT w="9360">
                      <a:solidFill>
                        <a:srgbClr val="c6c6c6"/>
                      </a:solidFill>
                      <a:prstDash val="solid"/>
                    </a:lnT>
                    <a:lnB w="9360">
                      <a:solidFill>
                        <a:srgbClr val="999999"/>
                      </a:solidFill>
                      <a:prstDash val="dot"/>
                    </a:lnB>
                    <a:solidFill>
                      <a:srgbClr val="ffffff"/>
                    </a:solidFill>
                  </a:tcPr>
                </a:tc>
                <a:tc>
                  <a:txBody>
                    <a:bodyPr lIns="8640" rIns="8640" tIns="5760" bIns="5760" anchor="ctr">
                      <a:noAutofit/>
                    </a:bodyPr>
                    <a:p>
                      <a:pPr algn="ctr" defTabSz="914400">
                        <a:lnSpc>
                          <a:spcPct val="100000"/>
                        </a:lnSpc>
                      </a:pPr>
                      <a:r>
                        <a:rPr b="1" lang="uk-UA" sz="1000" strike="noStrike" u="none">
                          <a:solidFill>
                            <a:srgbClr val="0563c1"/>
                          </a:solidFill>
                          <a:uFillTx/>
                          <a:latin typeface="Arial"/>
                          <a:hlinkClick r:id="rId24"/>
                        </a:rPr>
                        <a:t>підсумки</a:t>
                      </a:r>
                      <a:endParaRPr b="0" lang="uk-UA" sz="1000" strike="noStrike" u="none">
                        <a:solidFill>
                          <a:srgbClr val="000000"/>
                        </a:solidFill>
                        <a:uFillTx/>
                        <a:latin typeface="Arial"/>
                      </a:endParaRPr>
                    </a:p>
                  </a:txBody>
                  <a:tcPr anchor="ctr" marL="8640" marR="8640">
                    <a:lnL w="9360">
                      <a:solidFill>
                        <a:srgbClr val="c6c6c6"/>
                      </a:solidFill>
                      <a:prstDash val="solid"/>
                    </a:lnL>
                    <a:lnR w="9360">
                      <a:solidFill>
                        <a:srgbClr val="aaaaaa"/>
                      </a:solidFill>
                      <a:prstDash val="dot"/>
                    </a:lnR>
                    <a:lnT w="9360">
                      <a:solidFill>
                        <a:srgbClr val="c6c6c6"/>
                      </a:solidFill>
                      <a:prstDash val="solid"/>
                    </a:lnT>
                    <a:lnB w="9360">
                      <a:solidFill>
                        <a:srgbClr val="999999"/>
                      </a:solidFill>
                      <a:prstDash val="dot"/>
                    </a:lnB>
                    <a:solidFill>
                      <a:srgbClr val="ffffff"/>
                    </a:solidFill>
                  </a:tcPr>
                </a:tc>
              </a:tr>
            </a:tbl>
          </a:graphicData>
        </a:graphic>
      </p:graphicFrame>
      <p:pic>
        <p:nvPicPr>
          <p:cNvPr id="124" name="Picture 1" descr="http://www.ux.ua/images/e.gif"/>
          <p:cNvPicPr/>
          <p:nvPr/>
        </p:nvPicPr>
        <p:blipFill>
          <a:blip r:embed="rId25"/>
          <a:stretch/>
        </p:blipFill>
        <p:spPr>
          <a:xfrm>
            <a:off x="2706840" y="3938760"/>
            <a:ext cx="9000" cy="123480"/>
          </a:xfrm>
          <a:prstGeom prst="rect">
            <a:avLst/>
          </a:prstGeom>
          <a:ln w="0">
            <a:noFill/>
          </a:ln>
        </p:spPr>
      </p:pic>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3600" strike="noStrike" u="none">
                <a:solidFill>
                  <a:schemeClr val="dk1"/>
                </a:solidFill>
                <a:uFillTx/>
                <a:latin typeface="Calibri Light"/>
              </a:rPr>
              <a:t>Опціонний контракт на ф</a:t>
            </a:r>
            <a:r>
              <a:rPr b="0" lang="en-US" sz="3600" strike="noStrike" u="none">
                <a:solidFill>
                  <a:schemeClr val="dk1"/>
                </a:solidFill>
                <a:uFillTx/>
                <a:latin typeface="Calibri Light"/>
              </a:rPr>
              <a:t>’</a:t>
            </a:r>
            <a:r>
              <a:rPr b="0" lang="uk-UA" sz="3600" strike="noStrike" u="none">
                <a:solidFill>
                  <a:schemeClr val="dk1"/>
                </a:solidFill>
                <a:uFillTx/>
                <a:latin typeface="Calibri Light"/>
              </a:rPr>
              <a:t>ючерсний контракт </a:t>
            </a:r>
            <a:r>
              <a:rPr b="0" lang="en-US" sz="3600" strike="noStrike" u="none">
                <a:solidFill>
                  <a:schemeClr val="dk1"/>
                </a:solidFill>
                <a:uFillTx/>
                <a:latin typeface="Calibri Light"/>
              </a:rPr>
              <a:t>UX (</a:t>
            </a:r>
            <a:r>
              <a:rPr b="0" lang="uk-UA" sz="3600" strike="noStrike" u="none">
                <a:solidFill>
                  <a:schemeClr val="dk1"/>
                </a:solidFill>
                <a:uFillTx/>
                <a:latin typeface="Calibri Light"/>
              </a:rPr>
              <a:t>специфікація</a:t>
            </a:r>
            <a:r>
              <a:rPr b="0" lang="en-US" sz="3600" strike="noStrike" u="none">
                <a:solidFill>
                  <a:schemeClr val="dk1"/>
                </a:solidFill>
                <a:uFillTx/>
                <a:latin typeface="Calibri Light"/>
              </a:rPr>
              <a:t>)</a:t>
            </a:r>
            <a:endParaRPr b="0" lang="ru-UA" sz="3600" strike="noStrike" u="none">
              <a:solidFill>
                <a:schemeClr val="dk1"/>
              </a:solidFill>
              <a:uFillTx/>
              <a:latin typeface="Calibri"/>
            </a:endParaRPr>
          </a:p>
        </p:txBody>
      </p:sp>
      <p:pic>
        <p:nvPicPr>
          <p:cNvPr id="126" name="Picture 1" descr="http://www.ux.ua/images/e.gif"/>
          <p:cNvPicPr/>
          <p:nvPr/>
        </p:nvPicPr>
        <p:blipFill>
          <a:blip r:embed="rId1"/>
          <a:stretch/>
        </p:blipFill>
        <p:spPr>
          <a:xfrm>
            <a:off x="2706840" y="3938760"/>
            <a:ext cx="9000" cy="123480"/>
          </a:xfrm>
          <a:prstGeom prst="rect">
            <a:avLst/>
          </a:prstGeom>
          <a:ln w="0">
            <a:noFill/>
          </a:ln>
        </p:spPr>
      </p:pic>
      <p:pic>
        <p:nvPicPr>
          <p:cNvPr id="127" name="Picture 1" descr="http://www.ux.ua/images/e.gif"/>
          <p:cNvPicPr/>
          <p:nvPr/>
        </p:nvPicPr>
        <p:blipFill>
          <a:blip r:embed="rId2"/>
          <a:stretch/>
        </p:blipFill>
        <p:spPr>
          <a:xfrm>
            <a:off x="6126120" y="2017800"/>
            <a:ext cx="342720" cy="9000"/>
          </a:xfrm>
          <a:prstGeom prst="rect">
            <a:avLst/>
          </a:prstGeom>
          <a:ln w="0">
            <a:noFill/>
          </a:ln>
        </p:spPr>
      </p:pic>
      <p:graphicFrame>
        <p:nvGraphicFramePr>
          <p:cNvPr id="128" name="Таблица 3"/>
          <p:cNvGraphicFramePr/>
          <p:nvPr/>
        </p:nvGraphicFramePr>
        <p:xfrm>
          <a:off x="1774800" y="2035080"/>
          <a:ext cx="8424360" cy="4228920"/>
        </p:xfrm>
        <a:graphic>
          <a:graphicData uri="http://schemas.openxmlformats.org/drawingml/2006/table">
            <a:tbl>
              <a:tblPr/>
              <a:tblGrid>
                <a:gridCol w="2376000"/>
                <a:gridCol w="6048360"/>
              </a:tblGrid>
              <a:tr h="372600">
                <a:tc>
                  <a:txBody>
                    <a:bodyPr lIns="3960" rIns="6120" tIns="2880" bIns="3960" anchor="t">
                      <a:noAutofit/>
                    </a:bodyPr>
                    <a:p>
                      <a:pPr algn="r" defTabSz="914400">
                        <a:lnSpc>
                          <a:spcPct val="100000"/>
                        </a:lnSpc>
                      </a:pPr>
                      <a:r>
                        <a:rPr b="0" lang="uk-UA" sz="1200" strike="noStrike" u="none">
                          <a:solidFill>
                            <a:schemeClr val="dk1"/>
                          </a:solidFill>
                          <a:uFillTx/>
                          <a:latin typeface="Calibri"/>
                        </a:rPr>
                        <a:t>Полный код контракта</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bcbcbc"/>
                      </a:solidFill>
                      <a:prstDash val="solid"/>
                    </a:lnT>
                    <a:lnB w="12240">
                      <a:solidFill>
                        <a:srgbClr val="000000"/>
                      </a:solidFill>
                      <a:prstDash val="solid"/>
                    </a:lnB>
                    <a:noFill/>
                  </a:tcPr>
                </a:tc>
                <a:tc>
                  <a:txBody>
                    <a:bodyPr lIns="3960" rIns="1800" tIns="2880" bIns="3960" anchor="t">
                      <a:noAutofit/>
                    </a:bodyPr>
                    <a:p>
                      <a:pPr defTabSz="914400">
                        <a:lnSpc>
                          <a:spcPct val="100000"/>
                        </a:lnSpc>
                        <a:tabLst>
                          <a:tab algn="l" pos="0"/>
                        </a:tabLst>
                      </a:pPr>
                      <a:r>
                        <a:rPr b="0" lang="uk-UA" sz="1200" strike="noStrike" u="none">
                          <a:solidFill>
                            <a:schemeClr val="dk1"/>
                          </a:solidFill>
                          <a:uFillTx/>
                          <a:latin typeface="Calibri"/>
                        </a:rPr>
                        <a:t>UX-3.17M150217CA 150</a:t>
                      </a:r>
                      <a:endParaRPr b="0" lang="uk-UA" sz="1200" strike="noStrike" u="none">
                        <a:solidFill>
                          <a:srgbClr val="000000"/>
                        </a:solidFill>
                        <a:uFillTx/>
                        <a:latin typeface="Arial"/>
                      </a:endParaRPr>
                    </a:p>
                    <a:p>
                      <a:pPr defTabSz="914400">
                        <a:lnSpc>
                          <a:spcPct val="100000"/>
                        </a:lnSpc>
                        <a:tabLst>
                          <a:tab algn="l" pos="0"/>
                        </a:tabLst>
                      </a:pP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bcbcbc"/>
                      </a:solidFill>
                      <a:prstDash val="solid"/>
                    </a:lnT>
                    <a:lnB w="12240">
                      <a:solidFill>
                        <a:srgbClr val="000000"/>
                      </a:solidFill>
                      <a:prstDash val="solid"/>
                    </a:lnB>
                    <a:noFill/>
                  </a:tcPr>
                </a:tc>
              </a:tr>
              <a:tr h="228960">
                <a:tc>
                  <a:txBody>
                    <a:bodyPr lIns="3960" rIns="6120" tIns="2880" bIns="3960" anchor="t">
                      <a:noAutofit/>
                    </a:bodyPr>
                    <a:p>
                      <a:pPr algn="r" defTabSz="914400">
                        <a:lnSpc>
                          <a:spcPct val="100000"/>
                        </a:lnSpc>
                      </a:pPr>
                      <a:r>
                        <a:rPr b="0" lang="uk-UA" sz="1200" strike="noStrike" u="none">
                          <a:solidFill>
                            <a:schemeClr val="dk1"/>
                          </a:solidFill>
                          <a:uFillTx/>
                          <a:latin typeface="Calibri"/>
                        </a:rPr>
                        <a:t>Код в торговой системе</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UX150BB7</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254880">
                <a:tc>
                  <a:txBody>
                    <a:bodyPr lIns="3960" rIns="6120" tIns="2880" bIns="3960" anchor="t">
                      <a:noAutofit/>
                    </a:bodyPr>
                    <a:p>
                      <a:pPr algn="r" defTabSz="914400">
                        <a:lnSpc>
                          <a:spcPct val="100000"/>
                        </a:lnSpc>
                      </a:pPr>
                      <a:r>
                        <a:rPr b="0" lang="uk-UA" sz="1200" strike="noStrike" u="none">
                          <a:solidFill>
                            <a:schemeClr val="dk1"/>
                          </a:solidFill>
                          <a:uFillTx/>
                          <a:latin typeface="Calibri"/>
                        </a:rPr>
                        <a:t>Расшифровка контракта</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spcAft>
                          <a:spcPts val="1199"/>
                        </a:spcAft>
                      </a:pPr>
                      <a:r>
                        <a:rPr b="0" lang="uk-UA" sz="1200" strike="noStrike" u="none">
                          <a:solidFill>
                            <a:schemeClr val="dk1"/>
                          </a:solidFill>
                          <a:uFillTx/>
                          <a:latin typeface="Calibri"/>
                        </a:rPr>
                        <a:t>Опционный контракт CALL на фьючерсный контракт UX</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219600">
                <a:tc>
                  <a:txBody>
                    <a:bodyPr lIns="3960" rIns="6120" tIns="2880" bIns="3960" anchor="t">
                      <a:noAutofit/>
                    </a:bodyPr>
                    <a:p>
                      <a:pPr algn="r" defTabSz="914400">
                        <a:lnSpc>
                          <a:spcPct val="100000"/>
                        </a:lnSpc>
                      </a:pPr>
                      <a:r>
                        <a:rPr b="0" lang="uk-UA" sz="1200" strike="noStrike" u="none">
                          <a:solidFill>
                            <a:schemeClr val="dk1"/>
                          </a:solidFill>
                          <a:uFillTx/>
                          <a:latin typeface="Calibri"/>
                        </a:rPr>
                        <a:t>Вид контракта</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Опцион</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268560">
                <a:tc>
                  <a:txBody>
                    <a:bodyPr lIns="3960" rIns="6120" tIns="2880" bIns="3960" anchor="t">
                      <a:noAutofit/>
                    </a:bodyPr>
                    <a:p>
                      <a:pPr algn="r" defTabSz="914400">
                        <a:lnSpc>
                          <a:spcPct val="100000"/>
                        </a:lnSpc>
                      </a:pPr>
                      <a:r>
                        <a:rPr b="0" lang="uk-UA" sz="1200" strike="noStrike" u="none">
                          <a:solidFill>
                            <a:schemeClr val="dk1"/>
                          </a:solidFill>
                          <a:uFillTx/>
                          <a:latin typeface="Calibri"/>
                        </a:rPr>
                        <a:t>Категория опциона</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Американский</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440280">
                <a:tc>
                  <a:txBody>
                    <a:bodyPr lIns="3960" rIns="6120" tIns="2880" bIns="3960" anchor="t">
                      <a:noAutofit/>
                    </a:bodyPr>
                    <a:p>
                      <a:pPr algn="r" defTabSz="914400">
                        <a:lnSpc>
                          <a:spcPct val="100000"/>
                        </a:lnSpc>
                      </a:pPr>
                      <a:r>
                        <a:rPr b="0" lang="uk-UA" sz="1200" strike="noStrike" u="none">
                          <a:solidFill>
                            <a:schemeClr val="dk1"/>
                          </a:solidFill>
                          <a:uFillTx/>
                          <a:latin typeface="Calibri"/>
                        </a:rPr>
                        <a:t>Количество базового актива в контракте</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1</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189720">
                <a:tc>
                  <a:txBody>
                    <a:bodyPr lIns="3960" rIns="6120" tIns="2880" bIns="3960" anchor="t">
                      <a:noAutofit/>
                    </a:bodyPr>
                    <a:p>
                      <a:pPr algn="r" defTabSz="914400">
                        <a:lnSpc>
                          <a:spcPct val="100000"/>
                        </a:lnSpc>
                      </a:pPr>
                      <a:r>
                        <a:rPr b="0" lang="uk-UA" sz="1200" strike="noStrike" u="none">
                          <a:solidFill>
                            <a:schemeClr val="dk1"/>
                          </a:solidFill>
                          <a:uFillTx/>
                          <a:latin typeface="Calibri"/>
                        </a:rPr>
                        <a:t>Цена страйк</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150</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241920">
                <a:tc>
                  <a:txBody>
                    <a:bodyPr lIns="3960" rIns="6120" tIns="2880" bIns="3960" anchor="t">
                      <a:noAutofit/>
                    </a:bodyPr>
                    <a:p>
                      <a:pPr algn="r" defTabSz="914400">
                        <a:lnSpc>
                          <a:spcPct val="100000"/>
                        </a:lnSpc>
                      </a:pPr>
                      <a:r>
                        <a:rPr b="0" lang="uk-UA" sz="1200" strike="noStrike" u="none">
                          <a:solidFill>
                            <a:schemeClr val="dk1"/>
                          </a:solidFill>
                          <a:uFillTx/>
                          <a:latin typeface="Calibri"/>
                        </a:rPr>
                        <a:t>Дата начала обращения</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04.01.2017</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212040">
                <a:tc>
                  <a:txBody>
                    <a:bodyPr lIns="3960" rIns="6120" tIns="2880" bIns="3960" anchor="t">
                      <a:noAutofit/>
                    </a:bodyPr>
                    <a:p>
                      <a:pPr algn="r" defTabSz="914400">
                        <a:lnSpc>
                          <a:spcPct val="100000"/>
                        </a:lnSpc>
                      </a:pPr>
                      <a:r>
                        <a:rPr b="0" lang="uk-UA" sz="1200" strike="noStrike" u="none">
                          <a:solidFill>
                            <a:schemeClr val="dk1"/>
                          </a:solidFill>
                          <a:uFillTx/>
                          <a:latin typeface="Calibri"/>
                        </a:rPr>
                        <a:t>Последний день обращения</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15.02.2017</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235800">
                <a:tc>
                  <a:txBody>
                    <a:bodyPr lIns="3960" rIns="6120" tIns="2880" bIns="3960" anchor="t">
                      <a:noAutofit/>
                    </a:bodyPr>
                    <a:p>
                      <a:pPr algn="r" defTabSz="914400">
                        <a:lnSpc>
                          <a:spcPct val="100000"/>
                        </a:lnSpc>
                      </a:pPr>
                      <a:r>
                        <a:rPr b="0" lang="uk-UA" sz="1200" strike="noStrike" u="none">
                          <a:solidFill>
                            <a:schemeClr val="dk1"/>
                          </a:solidFill>
                          <a:uFillTx/>
                          <a:latin typeface="Calibri"/>
                        </a:rPr>
                        <a:t>Дата исполнения</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15.02.2017</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1104120">
                <a:tc>
                  <a:txBody>
                    <a:bodyPr lIns="3960" rIns="6120" tIns="2880" bIns="3960" anchor="t">
                      <a:noAutofit/>
                    </a:bodyPr>
                    <a:p>
                      <a:pPr algn="r" defTabSz="914400">
                        <a:lnSpc>
                          <a:spcPct val="100000"/>
                        </a:lnSpc>
                      </a:pPr>
                      <a:r>
                        <a:rPr b="0" lang="uk-UA" sz="1200" strike="noStrike" u="none">
                          <a:solidFill>
                            <a:schemeClr val="dk1"/>
                          </a:solidFill>
                          <a:uFillTx/>
                          <a:latin typeface="Calibri"/>
                        </a:rPr>
                        <a:t>Исполнение</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spcAft>
                          <a:spcPts val="1199"/>
                        </a:spcAft>
                      </a:pPr>
                      <a:r>
                        <a:rPr b="0" lang="uk-UA" sz="1200" strike="noStrike" u="none">
                          <a:solidFill>
                            <a:schemeClr val="dk1"/>
                          </a:solidFill>
                          <a:uFillTx/>
                          <a:latin typeface="Calibri"/>
                        </a:rPr>
                        <a:t>Исполнение в течение срока действия опциона - по заявлению держателя. В последний день срока действия опциона автоматическое исполнение опциона "в деньгах". При исполнении опциона заключается фьючерс, являющийся базовым активом опциона, по цене, равной цене исполнения опциона. Держатель опциона становится покупателем фьючерса, подписчик опциона становится продавцом фьючерса.</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268560">
                <a:tc>
                  <a:txBody>
                    <a:bodyPr lIns="3960" rIns="6120" tIns="2880" bIns="3960" anchor="t">
                      <a:noAutofit/>
                    </a:bodyPr>
                    <a:p>
                      <a:pPr algn="r" defTabSz="914400">
                        <a:lnSpc>
                          <a:spcPct val="100000"/>
                        </a:lnSpc>
                      </a:pPr>
                      <a:r>
                        <a:rPr b="0" lang="uk-UA" sz="1200" strike="noStrike" u="none">
                          <a:solidFill>
                            <a:schemeClr val="dk1"/>
                          </a:solidFill>
                          <a:uFillTx/>
                          <a:latin typeface="Calibri"/>
                        </a:rPr>
                        <a:t>Единица измерения</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000000"/>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п.</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000000"/>
                      </a:solidFill>
                      <a:prstDash val="solid"/>
                    </a:lnB>
                    <a:noFill/>
                  </a:tcPr>
                </a:tc>
              </a:tr>
              <a:tr h="189720">
                <a:tc>
                  <a:txBody>
                    <a:bodyPr lIns="3960" rIns="6120" tIns="2880" bIns="3960" anchor="t">
                      <a:noAutofit/>
                    </a:bodyPr>
                    <a:p>
                      <a:pPr algn="r" defTabSz="914400">
                        <a:lnSpc>
                          <a:spcPct val="100000"/>
                        </a:lnSpc>
                      </a:pPr>
                      <a:r>
                        <a:rPr b="0" lang="uk-UA" sz="1200" strike="noStrike" u="none">
                          <a:solidFill>
                            <a:schemeClr val="dk1"/>
                          </a:solidFill>
                          <a:uFillTx/>
                          <a:latin typeface="Calibri"/>
                        </a:rPr>
                        <a:t>Тип расчетов</a:t>
                      </a:r>
                      <a:endParaRPr b="0" lang="uk-UA" sz="1200" strike="noStrike" u="none">
                        <a:solidFill>
                          <a:srgbClr val="000000"/>
                        </a:solidFill>
                        <a:uFillTx/>
                        <a:latin typeface="Arial"/>
                      </a:endParaRPr>
                    </a:p>
                  </a:txBody>
                  <a:tcPr anchor="t" marL="3960" marR="6120">
                    <a:lnL w="12240">
                      <a:solidFill>
                        <a:srgbClr val="bcbcbc"/>
                      </a:solidFill>
                      <a:prstDash val="solid"/>
                    </a:lnL>
                    <a:lnR w="12240">
                      <a:solidFill>
                        <a:srgbClr val="000000"/>
                      </a:solidFill>
                      <a:prstDash val="solid"/>
                    </a:lnR>
                    <a:lnT w="12240">
                      <a:solidFill>
                        <a:srgbClr val="000000"/>
                      </a:solidFill>
                      <a:prstDash val="solid"/>
                    </a:lnT>
                    <a:lnB w="12240">
                      <a:solidFill>
                        <a:srgbClr val="bcbcbc"/>
                      </a:solidFill>
                      <a:prstDash val="solid"/>
                    </a:lnB>
                    <a:noFill/>
                  </a:tcPr>
                </a:tc>
                <a:tc>
                  <a:txBody>
                    <a:bodyPr lIns="3960" rIns="1800" tIns="2880" bIns="3960" anchor="t">
                      <a:noAutofit/>
                    </a:bodyPr>
                    <a:p>
                      <a:pPr defTabSz="914400">
                        <a:lnSpc>
                          <a:spcPct val="100000"/>
                        </a:lnSpc>
                      </a:pPr>
                      <a:r>
                        <a:rPr b="0" lang="uk-UA" sz="1200" strike="noStrike" u="none">
                          <a:solidFill>
                            <a:schemeClr val="dk1"/>
                          </a:solidFill>
                          <a:uFillTx/>
                          <a:latin typeface="Calibri"/>
                        </a:rPr>
                        <a:t>маржируемый</a:t>
                      </a:r>
                      <a:endParaRPr b="0" lang="uk-UA" sz="1200" strike="noStrike" u="none">
                        <a:solidFill>
                          <a:srgbClr val="000000"/>
                        </a:solidFill>
                        <a:uFillTx/>
                        <a:latin typeface="Arial"/>
                      </a:endParaRPr>
                    </a:p>
                  </a:txBody>
                  <a:tcPr anchor="t" marL="3960" marR="1800">
                    <a:lnL w="12240">
                      <a:solidFill>
                        <a:srgbClr val="000000"/>
                      </a:solidFill>
                      <a:prstDash val="solid"/>
                    </a:lnL>
                    <a:lnR w="12240">
                      <a:solidFill>
                        <a:srgbClr val="bcbcbc"/>
                      </a:solidFill>
                      <a:prstDash val="solid"/>
                    </a:lnR>
                    <a:lnT w="12240">
                      <a:solidFill>
                        <a:srgbClr val="000000"/>
                      </a:solidFill>
                      <a:prstDash val="solid"/>
                    </a:lnT>
                    <a:lnB w="12240">
                      <a:solidFill>
                        <a:srgbClr val="bcbcbc"/>
                      </a:solidFill>
                      <a:prstDash val="solid"/>
                    </a:lnB>
                    <a:noFill/>
                  </a:tcPr>
                </a:tc>
              </a:tr>
            </a:tbl>
          </a:graphicData>
        </a:graphic>
      </p:graphicFrame>
      <p:pic>
        <p:nvPicPr>
          <p:cNvPr id="129" name="Picture 2" descr="http://www.ux.ua/images/e.gif"/>
          <p:cNvPicPr/>
          <p:nvPr/>
        </p:nvPicPr>
        <p:blipFill>
          <a:blip r:embed="rId3"/>
          <a:stretch/>
        </p:blipFill>
        <p:spPr>
          <a:xfrm>
            <a:off x="6126120" y="2017800"/>
            <a:ext cx="342720" cy="9000"/>
          </a:xfrm>
          <a:prstGeom prst="rect">
            <a:avLst/>
          </a:prstGeom>
          <a:ln w="0">
            <a:noFill/>
          </a:ln>
        </p:spPr>
      </p:pic>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3600" strike="noStrike" u="none">
                <a:solidFill>
                  <a:schemeClr val="dk1"/>
                </a:solidFill>
                <a:uFillTx/>
                <a:latin typeface="Calibri Light"/>
              </a:rPr>
              <a:t>Теми рефератів</a:t>
            </a:r>
            <a:endParaRPr b="0" lang="ru-UA" sz="3600" strike="noStrike" u="none">
              <a:solidFill>
                <a:schemeClr val="dk1"/>
              </a:solidFill>
              <a:uFillTx/>
              <a:latin typeface="Calibri"/>
            </a:endParaRPr>
          </a:p>
        </p:txBody>
      </p:sp>
      <p:sp>
        <p:nvSpPr>
          <p:cNvPr id="131" name="Прямоугольник 2"/>
          <p:cNvSpPr/>
          <p:nvPr/>
        </p:nvSpPr>
        <p:spPr>
          <a:xfrm>
            <a:off x="4314960" y="2133720"/>
            <a:ext cx="183960" cy="829800"/>
          </a:xfrm>
          <a:prstGeom prst="rect">
            <a:avLst/>
          </a:prstGeom>
          <a:noFill/>
          <a:ln w="0">
            <a:noFill/>
          </a:ln>
        </p:spPr>
        <p:style>
          <a:lnRef idx="0"/>
          <a:fillRef idx="0"/>
          <a:effectRef idx="0"/>
          <a:fontRef idx="minor"/>
        </p:style>
        <p:txBody>
          <a:bodyPr wrap="none" lIns="90000" rIns="90000" tIns="45000" bIns="45000" anchor="t">
            <a:spAutoFit/>
          </a:bodyPr>
          <a:p>
            <a:pPr defTabSz="914400">
              <a:lnSpc>
                <a:spcPct val="100000"/>
              </a:lnSpc>
            </a:pPr>
            <a:endParaRPr b="0" lang="uk-UA" sz="2400" strike="noStrike" u="none">
              <a:solidFill>
                <a:srgbClr val="000000"/>
              </a:solidFill>
              <a:uFillTx/>
              <a:latin typeface="Arial"/>
            </a:endParaRPr>
          </a:p>
          <a:p>
            <a:pPr defTabSz="914400">
              <a:lnSpc>
                <a:spcPct val="100000"/>
              </a:lnSpc>
            </a:pPr>
            <a:endParaRPr b="0" lang="uk-UA" sz="2400" strike="noStrike" u="none">
              <a:solidFill>
                <a:srgbClr val="000000"/>
              </a:solidFill>
              <a:uFillTx/>
              <a:latin typeface="Arial"/>
            </a:endParaRPr>
          </a:p>
        </p:txBody>
      </p:sp>
      <p:sp>
        <p:nvSpPr>
          <p:cNvPr id="132" name="Прямоугольник 3"/>
          <p:cNvSpPr/>
          <p:nvPr/>
        </p:nvSpPr>
        <p:spPr>
          <a:xfrm>
            <a:off x="2351160" y="2205000"/>
            <a:ext cx="7799040" cy="11570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spcAft>
                <a:spcPts val="601"/>
              </a:spcAft>
            </a:pPr>
            <a:endParaRPr b="0" lang="uk-UA" sz="2000" strike="noStrike" u="none">
              <a:solidFill>
                <a:srgbClr val="000000"/>
              </a:solidFill>
              <a:uFillTx/>
              <a:latin typeface="Arial"/>
            </a:endParaRPr>
          </a:p>
          <a:p>
            <a:pPr algn="just" defTabSz="914400">
              <a:lnSpc>
                <a:spcPct val="100000"/>
              </a:lnSpc>
              <a:spcAft>
                <a:spcPts val="601"/>
              </a:spcAft>
            </a:pPr>
            <a:endParaRPr b="0" lang="uk-UA" sz="2000" strike="noStrike" u="none">
              <a:solidFill>
                <a:srgbClr val="000000"/>
              </a:solidFill>
              <a:uFillTx/>
              <a:latin typeface="Arial"/>
            </a:endParaRPr>
          </a:p>
          <a:p>
            <a:pPr algn="just" defTabSz="914400">
              <a:lnSpc>
                <a:spcPct val="100000"/>
              </a:lnSpc>
              <a:spcAft>
                <a:spcPts val="601"/>
              </a:spcAft>
            </a:pPr>
            <a:endParaRPr b="0" lang="uk-UA" sz="2000" strike="noStrike" u="none">
              <a:solidFill>
                <a:srgbClr val="000000"/>
              </a:solidFill>
              <a:uFillTx/>
              <a:latin typeface="Arial"/>
            </a:endParaRPr>
          </a:p>
        </p:txBody>
      </p:sp>
      <p:sp>
        <p:nvSpPr>
          <p:cNvPr id="133" name="Прямоугольник 2"/>
          <p:cNvSpPr/>
          <p:nvPr/>
        </p:nvSpPr>
        <p:spPr>
          <a:xfrm>
            <a:off x="1995480" y="2139840"/>
            <a:ext cx="8280000" cy="4511880"/>
          </a:xfrm>
          <a:prstGeom prst="rect">
            <a:avLst/>
          </a:prstGeom>
          <a:noFill/>
          <a:ln w="0">
            <a:noFill/>
          </a:ln>
        </p:spPr>
        <p:style>
          <a:lnRef idx="0"/>
          <a:fillRef idx="0"/>
          <a:effectRef idx="0"/>
          <a:fontRef idx="minor"/>
        </p:style>
        <p:txBody>
          <a:bodyPr lIns="90000" rIns="90000" tIns="45000" bIns="45000" anchor="t">
            <a:spAutoFit/>
          </a:bodyPr>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Проблеми та перспективи розвитку ринку опціонів в Україні.</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Основні стратегії здійснення операцій з валютними опціонами.</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Моделі опціонного ціноутворення.</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Визначення ціни опціонних контрактів.</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Порівняльна характеристика біржових та позабіржових опціонів.</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Стандартна специфікація валютних опціонів на LIFFE та LSE.</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Опціонна премія та фактори, що впливають на її розмір.</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Опціонні стратегії.</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Прості стратегії.</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Вертикальні та горизонтальні спреди.</a:t>
            </a:r>
            <a:endParaRPr b="0" lang="uk-UA" sz="20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000" strike="noStrike" u="none">
                <a:solidFill>
                  <a:schemeClr val="dk1"/>
                </a:solidFill>
                <a:uFillTx/>
                <a:latin typeface="Tahoma"/>
              </a:rPr>
              <a:t>Волатильні стратегії.</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PlaceHolder 1"/>
          <p:cNvSpPr>
            <a:spLocks noGrp="1"/>
          </p:cNvSpPr>
          <p:nvPr>
            <p:ph type="title"/>
          </p:nvPr>
        </p:nvSpPr>
        <p:spPr>
          <a:xfrm>
            <a:off x="1703520" y="3048120"/>
            <a:ext cx="8713440" cy="1142640"/>
          </a:xfrm>
          <a:prstGeom prst="rect">
            <a:avLst/>
          </a:prstGeom>
          <a:noFill/>
          <a:ln w="0">
            <a:noFill/>
          </a:ln>
        </p:spPr>
        <p:txBody>
          <a:bodyPr lIns="91440" rIns="91440" tIns="45720" bIns="45720" anchor="ctr">
            <a:noAutofit/>
          </a:bodyPr>
          <a:p>
            <a:pPr indent="0" algn="ctr" defTabSz="914400">
              <a:lnSpc>
                <a:spcPct val="90000"/>
              </a:lnSpc>
              <a:buNone/>
            </a:pPr>
            <a:br>
              <a:rPr sz="3600"/>
            </a:br>
            <a:r>
              <a:rPr b="1" lang="uk-UA" sz="3600" strike="noStrike" u="none">
                <a:solidFill>
                  <a:schemeClr val="dk1"/>
                </a:solidFill>
                <a:uFillTx/>
                <a:latin typeface="Calibri Light"/>
              </a:rPr>
              <a:t>ФОРВАРДНІ ОПЕРАЦІЇ</a:t>
            </a:r>
            <a:endParaRPr b="0" lang="ru-UA" sz="3600" strike="noStrike" u="none">
              <a:solidFill>
                <a:schemeClr val="dk1"/>
              </a:solidFill>
              <a:uFillTx/>
              <a:latin typeface="Calibri"/>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424240" y="2060640"/>
            <a:ext cx="7792560" cy="360000"/>
          </a:xfrm>
          <a:prstGeom prst="rect">
            <a:avLst/>
          </a:prstGeom>
          <a:noFill/>
          <a:ln w="0">
            <a:noFill/>
          </a:ln>
        </p:spPr>
        <p:txBody>
          <a:bodyPr lIns="91440" rIns="91440" tIns="45720" bIns="45720" anchor="ctr">
            <a:normAutofit fontScale="92500" lnSpcReduction="19999"/>
          </a:bodyPr>
          <a:p>
            <a:pPr indent="0" algn="ctr" defTabSz="914400">
              <a:lnSpc>
                <a:spcPct val="90000"/>
              </a:lnSpc>
              <a:buNone/>
            </a:pPr>
            <a:r>
              <a:rPr b="1" lang="uk-UA" sz="2400" strike="noStrike" u="none">
                <a:solidFill>
                  <a:schemeClr val="dk1"/>
                </a:solidFill>
                <a:uFillTx/>
                <a:latin typeface="Calibri Light"/>
              </a:rPr>
              <a:t>План</a:t>
            </a:r>
            <a:endParaRPr b="0" lang="ru-UA" sz="2400" strike="noStrike" u="none">
              <a:solidFill>
                <a:schemeClr val="dk1"/>
              </a:solidFill>
              <a:uFillTx/>
              <a:latin typeface="Calibri"/>
            </a:endParaRPr>
          </a:p>
        </p:txBody>
      </p:sp>
      <p:sp>
        <p:nvSpPr>
          <p:cNvPr id="136" name="Прямоугольник 3"/>
          <p:cNvSpPr/>
          <p:nvPr/>
        </p:nvSpPr>
        <p:spPr>
          <a:xfrm>
            <a:off x="1913040" y="2708280"/>
            <a:ext cx="8497440" cy="2284200"/>
          </a:xfrm>
          <a:prstGeom prst="rect">
            <a:avLst/>
          </a:prstGeom>
          <a:noFill/>
          <a:ln w="0">
            <a:noFill/>
          </a:ln>
        </p:spPr>
        <p:style>
          <a:lnRef idx="0"/>
          <a:fillRef idx="0"/>
          <a:effectRef idx="0"/>
          <a:fontRef idx="minor"/>
        </p:style>
        <p:txBody>
          <a:bodyPr lIns="90000" rIns="90000" tIns="45000" bIns="45000" anchor="t">
            <a:spAutoFit/>
          </a:bodyPr>
          <a:p>
            <a:pPr marL="457200" indent="-457200" defTabSz="914400">
              <a:lnSpc>
                <a:spcPct val="200000"/>
              </a:lnSpc>
              <a:buClr>
                <a:srgbClr val="000000"/>
              </a:buClr>
              <a:buFont typeface="Tahoma"/>
              <a:buAutoNum type="arabicPeriod"/>
            </a:pPr>
            <a:r>
              <a:rPr b="0" lang="uk-UA" sz="2400" strike="noStrike" u="none">
                <a:solidFill>
                  <a:schemeClr val="dk1"/>
                </a:solidFill>
                <a:uFillTx/>
                <a:latin typeface="Tahoma"/>
              </a:rPr>
              <a:t>Форвардні угоди: сутність та особливості обігу</a:t>
            </a:r>
            <a:endParaRPr b="0" lang="uk-UA" sz="2400" strike="noStrike" u="none">
              <a:solidFill>
                <a:srgbClr val="000000"/>
              </a:solidFill>
              <a:uFillTx/>
              <a:latin typeface="Arial"/>
            </a:endParaRPr>
          </a:p>
          <a:p>
            <a:pPr marL="457200" indent="-457200" defTabSz="914400">
              <a:lnSpc>
                <a:spcPct val="200000"/>
              </a:lnSpc>
              <a:buClr>
                <a:srgbClr val="000000"/>
              </a:buClr>
              <a:buFont typeface="Tahoma"/>
              <a:buAutoNum type="arabicPeriod"/>
            </a:pPr>
            <a:r>
              <a:rPr b="0" lang="uk-UA" sz="2400" strike="noStrike" u="none">
                <a:solidFill>
                  <a:schemeClr val="dk1"/>
                </a:solidFill>
                <a:uFillTx/>
                <a:latin typeface="Tahoma"/>
              </a:rPr>
              <a:t>Структура форвардних ринків</a:t>
            </a:r>
            <a:endParaRPr b="0" lang="uk-UA" sz="2400" strike="noStrike" u="none">
              <a:solidFill>
                <a:srgbClr val="000000"/>
              </a:solidFill>
              <a:uFillTx/>
              <a:latin typeface="Arial"/>
            </a:endParaRPr>
          </a:p>
          <a:p>
            <a:pPr marL="457200" indent="-457200" defTabSz="914400">
              <a:lnSpc>
                <a:spcPct val="200000"/>
              </a:lnSpc>
              <a:buClr>
                <a:srgbClr val="000000"/>
              </a:buClr>
              <a:buFont typeface="Tahoma"/>
              <a:buAutoNum type="arabicPeriod"/>
            </a:pPr>
            <a:r>
              <a:rPr b="0" lang="uk-UA" sz="2400" strike="noStrike" u="none">
                <a:solidFill>
                  <a:schemeClr val="dk1"/>
                </a:solidFill>
                <a:uFillTx/>
                <a:latin typeface="Tahoma"/>
              </a:rPr>
              <a:t>Види форвардних контрактів</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 name="PlaceHolder 1"/>
          <p:cNvSpPr>
            <a:spLocks noGrp="1"/>
          </p:cNvSpPr>
          <p:nvPr>
            <p:ph type="title"/>
          </p:nvPr>
        </p:nvSpPr>
        <p:spPr>
          <a:xfrm>
            <a:off x="2424240" y="2060640"/>
            <a:ext cx="7792560" cy="360000"/>
          </a:xfrm>
          <a:prstGeom prst="rect">
            <a:avLst/>
          </a:prstGeom>
          <a:noFill/>
          <a:ln w="0">
            <a:noFill/>
          </a:ln>
        </p:spPr>
        <p:txBody>
          <a:bodyPr lIns="91440" rIns="91440" tIns="45720" bIns="45720" anchor="ctr">
            <a:normAutofit fontScale="92500" lnSpcReduction="19999"/>
          </a:bodyPr>
          <a:p>
            <a:pPr indent="0" algn="ctr" defTabSz="914400">
              <a:lnSpc>
                <a:spcPct val="90000"/>
              </a:lnSpc>
              <a:buNone/>
            </a:pPr>
            <a:r>
              <a:rPr b="1" lang="uk-UA" sz="2400" strike="noStrike" u="none">
                <a:solidFill>
                  <a:schemeClr val="dk1"/>
                </a:solidFill>
                <a:uFillTx/>
                <a:latin typeface="Calibri Light"/>
              </a:rPr>
              <a:t>План</a:t>
            </a:r>
            <a:endParaRPr b="0" lang="ru-UA" sz="2400" strike="noStrike" u="none">
              <a:solidFill>
                <a:schemeClr val="dk1"/>
              </a:solidFill>
              <a:uFillTx/>
              <a:latin typeface="Calibri"/>
            </a:endParaRPr>
          </a:p>
        </p:txBody>
      </p:sp>
      <p:sp>
        <p:nvSpPr>
          <p:cNvPr id="70" name="Прямоугольник 3"/>
          <p:cNvSpPr/>
          <p:nvPr/>
        </p:nvSpPr>
        <p:spPr>
          <a:xfrm>
            <a:off x="1913040" y="2708280"/>
            <a:ext cx="8497440" cy="2405880"/>
          </a:xfrm>
          <a:prstGeom prst="rect">
            <a:avLst/>
          </a:prstGeom>
          <a:noFill/>
          <a:ln w="0">
            <a:noFill/>
          </a:ln>
        </p:spPr>
        <p:style>
          <a:lnRef idx="0"/>
          <a:fillRef idx="0"/>
          <a:effectRef idx="0"/>
          <a:fontRef idx="minor"/>
        </p:style>
        <p:txBody>
          <a:bodyPr lIns="90000" rIns="90000" tIns="45000" bIns="45000" anchor="t">
            <a:spAutoFit/>
          </a:bodyPr>
          <a:p>
            <a:pPr marL="457200" indent="-457200" defTabSz="914400">
              <a:lnSpc>
                <a:spcPct val="200000"/>
              </a:lnSpc>
              <a:spcBef>
                <a:spcPts val="479"/>
              </a:spcBef>
              <a:buClr>
                <a:srgbClr val="954f72"/>
              </a:buClr>
              <a:buSzPct val="60000"/>
              <a:buFont typeface="Tahoma"/>
              <a:buAutoNum type="arabicPeriod"/>
            </a:pPr>
            <a:r>
              <a:rPr b="0" lang="uk-UA" sz="2400" strike="noStrike" u="none">
                <a:solidFill>
                  <a:schemeClr val="dk1"/>
                </a:solidFill>
                <a:uFillTx/>
                <a:latin typeface="Tahoma"/>
              </a:rPr>
              <a:t>Сутність опціону та його вартість</a:t>
            </a:r>
            <a:endParaRPr b="0" lang="uk-UA" sz="2400" strike="noStrike" u="none">
              <a:solidFill>
                <a:srgbClr val="000000"/>
              </a:solidFill>
              <a:uFillTx/>
              <a:latin typeface="Arial"/>
            </a:endParaRPr>
          </a:p>
          <a:p>
            <a:pPr marL="457200" indent="-457200" defTabSz="914400">
              <a:lnSpc>
                <a:spcPct val="200000"/>
              </a:lnSpc>
              <a:spcBef>
                <a:spcPts val="479"/>
              </a:spcBef>
              <a:buClr>
                <a:srgbClr val="954f72"/>
              </a:buClr>
              <a:buSzPct val="60000"/>
              <a:buFont typeface="Tahoma"/>
              <a:buAutoNum type="arabicPeriod"/>
            </a:pPr>
            <a:r>
              <a:rPr b="0" lang="uk-UA" sz="2400" strike="noStrike" u="none">
                <a:solidFill>
                  <a:schemeClr val="dk1"/>
                </a:solidFill>
                <a:uFillTx/>
                <a:latin typeface="Tahoma"/>
              </a:rPr>
              <a:t>Види опціонних контрактів</a:t>
            </a:r>
            <a:endParaRPr b="0" lang="uk-UA" sz="2400" strike="noStrike" u="none">
              <a:solidFill>
                <a:srgbClr val="000000"/>
              </a:solidFill>
              <a:uFillTx/>
              <a:latin typeface="Arial"/>
            </a:endParaRPr>
          </a:p>
          <a:p>
            <a:pPr marL="457200" indent="-457200" defTabSz="914400">
              <a:lnSpc>
                <a:spcPct val="200000"/>
              </a:lnSpc>
              <a:spcBef>
                <a:spcPts val="479"/>
              </a:spcBef>
              <a:buClr>
                <a:srgbClr val="954f72"/>
              </a:buClr>
              <a:buSzPct val="60000"/>
              <a:buFont typeface="Tahoma"/>
              <a:buAutoNum type="arabicPeriod"/>
            </a:pPr>
            <a:r>
              <a:rPr b="0" lang="uk-UA" sz="2400" strike="noStrike" u="none">
                <a:solidFill>
                  <a:schemeClr val="dk1"/>
                </a:solidFill>
                <a:uFillTx/>
                <a:latin typeface="Tahoma"/>
              </a:rPr>
              <a:t>Основні опціонні стратегії</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Сутність форварду</a:t>
            </a:r>
            <a:endParaRPr b="0" lang="ru-UA" sz="4400" strike="noStrike" u="none">
              <a:solidFill>
                <a:schemeClr val="dk1"/>
              </a:solidFill>
              <a:uFillTx/>
              <a:latin typeface="Calibri"/>
            </a:endParaRPr>
          </a:p>
        </p:txBody>
      </p:sp>
      <p:sp>
        <p:nvSpPr>
          <p:cNvPr id="138" name="Прямоугольник 1"/>
          <p:cNvSpPr/>
          <p:nvPr/>
        </p:nvSpPr>
        <p:spPr>
          <a:xfrm>
            <a:off x="2135160" y="2205000"/>
            <a:ext cx="8281800" cy="19184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1" lang="uk-UA" sz="2400" strike="noStrike" u="none">
                <a:solidFill>
                  <a:schemeClr val="dk1"/>
                </a:solidFill>
                <a:uFillTx/>
                <a:latin typeface="Tahoma"/>
              </a:rPr>
              <a:t>Форвардна угода</a:t>
            </a:r>
            <a:r>
              <a:rPr b="0" lang="uk-UA" sz="2400" strike="noStrike" u="none">
                <a:solidFill>
                  <a:schemeClr val="dk1"/>
                </a:solidFill>
                <a:uFillTx/>
                <a:latin typeface="Tahoma"/>
              </a:rPr>
              <a:t> – це угода між двома сторонами, за якою одна сторона (покупець) погоджується придбати у іншої сторони (продавця) базовий актив у визначену дату в майбутньому за ціною, яка встановлена в момент укладання угоди.</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Форвардний контракт: поставка активу і розрахунки</a:t>
            </a:r>
            <a:endParaRPr b="0" lang="ru-UA" sz="4400" strike="noStrike" u="none">
              <a:solidFill>
                <a:schemeClr val="dk1"/>
              </a:solidFill>
              <a:uFillTx/>
              <a:latin typeface="Calibri"/>
            </a:endParaRPr>
          </a:p>
        </p:txBody>
      </p:sp>
      <p:sp>
        <p:nvSpPr>
          <p:cNvPr id="140" name="Объект 3"/>
          <p:cNvSpPr/>
          <p:nvPr/>
        </p:nvSpPr>
        <p:spPr>
          <a:xfrm>
            <a:off x="1981080" y="213372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algn="just" defTabSz="914400">
              <a:lnSpc>
                <a:spcPct val="100000"/>
              </a:lnSpc>
              <a:spcBef>
                <a:spcPts val="641"/>
              </a:spcBef>
              <a:buClr>
                <a:srgbClr val="954f72"/>
              </a:buClr>
              <a:buSzPct val="60000"/>
              <a:buFont typeface="Wingdings" charset="2"/>
              <a:buChar char=""/>
            </a:pPr>
            <a:r>
              <a:rPr b="1" lang="uk-UA" sz="3200" strike="noStrike" u="none">
                <a:solidFill>
                  <a:schemeClr val="dk1"/>
                </a:solidFill>
                <a:uFillTx/>
                <a:latin typeface="Calibri"/>
              </a:rPr>
              <a:t>Контракт з поставкою</a:t>
            </a:r>
            <a:r>
              <a:rPr b="0" lang="uk-UA" sz="3200" strike="noStrike" u="none">
                <a:solidFill>
                  <a:schemeClr val="dk1"/>
                </a:solidFill>
                <a:uFillTx/>
                <a:latin typeface="Calibri"/>
              </a:rPr>
              <a:t>: </a:t>
            </a:r>
            <a:r>
              <a:rPr b="0" lang="ru-RU" sz="3200" strike="noStrike" u="none">
                <a:solidFill>
                  <a:schemeClr val="dk1"/>
                </a:solidFill>
                <a:uFillTx/>
                <a:latin typeface="Calibri"/>
              </a:rPr>
              <a:t>постачання базового активу продавцем і його оплата покупцем </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1" lang="ru-RU" sz="3200" strike="noStrike" u="none">
                <a:solidFill>
                  <a:schemeClr val="dk1"/>
                </a:solidFill>
                <a:uFillTx/>
                <a:latin typeface="Calibri"/>
              </a:rPr>
              <a:t>Контракт без поставки</a:t>
            </a:r>
            <a:r>
              <a:rPr b="0" lang="ru-RU" sz="3200" strike="noStrike" u="none">
                <a:solidFill>
                  <a:schemeClr val="dk1"/>
                </a:solidFill>
                <a:uFillTx/>
                <a:latin typeface="Calibri"/>
              </a:rPr>
              <a:t>: виплата продавцем або покупцем цінової різниці між ціною базового активу за форвардним контрактом і його поточною ціною </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Приклад</a:t>
            </a:r>
            <a:endParaRPr b="0" lang="ru-UA" sz="4400" strike="noStrike" u="none">
              <a:solidFill>
                <a:schemeClr val="dk1"/>
              </a:solidFill>
              <a:uFillTx/>
              <a:latin typeface="Calibri"/>
            </a:endParaRPr>
          </a:p>
        </p:txBody>
      </p:sp>
      <p:sp>
        <p:nvSpPr>
          <p:cNvPr id="142" name="Прямоугольник 1"/>
          <p:cNvSpPr/>
          <p:nvPr/>
        </p:nvSpPr>
        <p:spPr>
          <a:xfrm>
            <a:off x="2011320" y="2276640"/>
            <a:ext cx="8280000" cy="37472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uk-UA" sz="2400" strike="noStrike" u="none">
                <a:solidFill>
                  <a:schemeClr val="dk1"/>
                </a:solidFill>
                <a:uFillTx/>
                <a:latin typeface="Tahoma"/>
              </a:rPr>
              <a:t>Дві сторони домовились про поставку у майбутньому безкупонної облігації за ціною 980 грн. Припустимо, що по закінченню контракту поточна ціна облігації на ринку була 982,5 грн. Згідно форвардного контракту продавець повинен поставити таку облігацію (ціна якої 982,5 грн.) покупцю, який сплатить за це 980 грн. Якщо це форвардний контракт без поставки, то продавець просто сплатить 2,5 грн. покупцю. У випадку, якщо ціна облігації дорівнюватиме 975 грн., покупець повинен сплатити продавцю 5 грн.</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Ризик дефолту за форвардними контрактами</a:t>
            </a:r>
            <a:endParaRPr b="0" lang="ru-UA" sz="4400" strike="noStrike" u="none">
              <a:solidFill>
                <a:schemeClr val="dk1"/>
              </a:solidFill>
              <a:uFillTx/>
              <a:latin typeface="Calibri"/>
            </a:endParaRPr>
          </a:p>
        </p:txBody>
      </p:sp>
      <p:sp>
        <p:nvSpPr>
          <p:cNvPr id="144" name="Прямоугольник 1"/>
          <p:cNvSpPr/>
          <p:nvPr/>
        </p:nvSpPr>
        <p:spPr>
          <a:xfrm>
            <a:off x="1992240" y="2492280"/>
            <a:ext cx="8206920" cy="155268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uk-UA" sz="2400" strike="noStrike" u="none">
                <a:solidFill>
                  <a:schemeClr val="dk1"/>
                </a:solidFill>
                <a:uFillTx/>
                <a:latin typeface="Tahoma"/>
              </a:rPr>
              <a:t>Важливою характеристикою форвардного контракту є те, що за ними може виникнути ситуація невиконання зобов’язань однією зі сторін. Незалежно від того, чи це контракт із поставкою або без поставки. </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Ліквідація форвардного контракту</a:t>
            </a:r>
            <a:endParaRPr b="0" lang="ru-UA" sz="4400" strike="noStrike" u="none">
              <a:solidFill>
                <a:schemeClr val="dk1"/>
              </a:solidFill>
              <a:uFillTx/>
              <a:latin typeface="Calibri"/>
            </a:endParaRPr>
          </a:p>
        </p:txBody>
      </p:sp>
      <p:sp>
        <p:nvSpPr>
          <p:cNvPr id="146" name="Прямоугольник 2"/>
          <p:cNvSpPr/>
          <p:nvPr/>
        </p:nvSpPr>
        <p:spPr>
          <a:xfrm>
            <a:off x="1930320" y="1989000"/>
            <a:ext cx="8208720" cy="19184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uk-UA" sz="2400" strike="noStrike" u="none">
                <a:solidFill>
                  <a:schemeClr val="dk1"/>
                </a:solidFill>
                <a:uFillTx/>
                <a:latin typeface="Tahoma"/>
              </a:rPr>
              <a:t>Специфікою форвардних контрактів є те, що сторони чекають до моменту їх закінчення, щоб потім здійснити розрахунки або поставити азів актив. Але існує можливість, що одна зі сторін виявить бажання припинити контракт до моменту його закінчення.</a:t>
            </a:r>
            <a:endParaRPr b="0" lang="uk-UA" sz="2400" strike="noStrike" u="none">
              <a:solidFill>
                <a:srgbClr val="000000"/>
              </a:solidFill>
              <a:uFillTx/>
              <a:latin typeface="Arial"/>
            </a:endParaRPr>
          </a:p>
        </p:txBody>
      </p:sp>
      <p:sp>
        <p:nvSpPr>
          <p:cNvPr id="147" name="Прямоугольник 3"/>
          <p:cNvSpPr/>
          <p:nvPr/>
        </p:nvSpPr>
        <p:spPr>
          <a:xfrm>
            <a:off x="1822320" y="4103640"/>
            <a:ext cx="8424360" cy="26053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spcAft>
                <a:spcPts val="601"/>
              </a:spcAft>
            </a:pPr>
            <a:r>
              <a:rPr b="1" lang="uk-UA" sz="2000" strike="noStrike" u="none">
                <a:solidFill>
                  <a:schemeClr val="dk1"/>
                </a:solidFill>
                <a:uFillTx/>
                <a:latin typeface="Tahoma"/>
              </a:rPr>
              <a:t>Припустимо, що покупець більше не хоче купувати базовий актив і хоче ліквідувати контракт. </a:t>
            </a:r>
            <a:endParaRPr b="0" lang="uk-UA" sz="2000" strike="noStrike" u="none">
              <a:solidFill>
                <a:srgbClr val="000000"/>
              </a:solidFill>
              <a:uFillTx/>
              <a:latin typeface="Arial"/>
            </a:endParaRPr>
          </a:p>
          <a:p>
            <a:pPr defTabSz="914400">
              <a:lnSpc>
                <a:spcPct val="100000"/>
              </a:lnSpc>
              <a:spcAft>
                <a:spcPts val="601"/>
              </a:spcAft>
            </a:pPr>
            <a:r>
              <a:rPr b="0" i="1" lang="uk-UA" sz="2000" strike="noStrike" u="none">
                <a:solidFill>
                  <a:schemeClr val="dk1"/>
                </a:solidFill>
                <a:uFillTx/>
                <a:latin typeface="Tahoma"/>
              </a:rPr>
              <a:t>В цьому випадку він може вийти на форвардний ринок і укласти новий контракт із датою закінчення, яка співпадає із закінченням попереднього контракту, але цього разу займаючи коротку позицію, тобто виступаючи як продавець базового активу. За такої ситуації даний суб’єкт отримує актив за одним контрактом і має поставити той самий актив за іншим контрактом. </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Особливості укладання форвардних угод.</a:t>
            </a:r>
            <a:endParaRPr b="0" lang="ru-UA" sz="4400" strike="noStrike" u="none">
              <a:solidFill>
                <a:schemeClr val="dk1"/>
              </a:solidFill>
              <a:uFillTx/>
              <a:latin typeface="Calibri"/>
            </a:endParaRPr>
          </a:p>
        </p:txBody>
      </p:sp>
      <p:sp>
        <p:nvSpPr>
          <p:cNvPr id="149" name="Прямоугольник 1"/>
          <p:cNvSpPr/>
          <p:nvPr/>
        </p:nvSpPr>
        <p:spPr>
          <a:xfrm>
            <a:off x="1703520" y="2060640"/>
            <a:ext cx="8856360" cy="3977640"/>
          </a:xfrm>
          <a:prstGeom prst="rect">
            <a:avLst/>
          </a:prstGeom>
          <a:noFill/>
          <a:ln w="0">
            <a:noFill/>
          </a:ln>
        </p:spPr>
        <p:style>
          <a:lnRef idx="0"/>
          <a:fillRef idx="0"/>
          <a:effectRef idx="0"/>
          <a:fontRef idx="minor"/>
        </p:style>
        <p:txBody>
          <a:bodyPr lIns="90000" rIns="90000" tIns="45000" bIns="45000" anchor="t">
            <a:spAutoFit/>
          </a:bodyPr>
          <a:p>
            <a:pPr lvl="1" marL="179280" indent="-285840" algn="just" defTabSz="914400">
              <a:lnSpc>
                <a:spcPct val="100000"/>
              </a:lnSpc>
              <a:spcAft>
                <a:spcPts val="601"/>
              </a:spcAft>
              <a:buClr>
                <a:srgbClr val="000000"/>
              </a:buClr>
              <a:buFont typeface="Arial"/>
              <a:buChar char="•"/>
            </a:pPr>
            <a:r>
              <a:rPr b="0" lang="uk-UA" sz="2000" strike="noStrike" u="none">
                <a:solidFill>
                  <a:schemeClr val="dk1"/>
                </a:solidFill>
                <a:uFillTx/>
                <a:latin typeface="Tahoma"/>
              </a:rPr>
              <a:t>Укладення форвардного контракту означає, що одна із сторін (продавець) бере на себе зобов’язання здійснити поставку певної кількості базових інструментів на певну дату, зафіксовану в контракті, але віддалену значним проміжком часу від дати укладення угоди, а інша сторона (покупець) зобов’язується прийняти поставку за обумовленою ціною.</a:t>
            </a:r>
            <a:endParaRPr b="0" lang="uk-UA" sz="2000" strike="noStrike" u="none">
              <a:solidFill>
                <a:srgbClr val="000000"/>
              </a:solidFill>
              <a:uFillTx/>
              <a:latin typeface="Arial"/>
            </a:endParaRPr>
          </a:p>
          <a:p>
            <a:pPr lvl="1" marL="179280" indent="-285840" algn="just" defTabSz="914400">
              <a:lnSpc>
                <a:spcPct val="100000"/>
              </a:lnSpc>
              <a:spcAft>
                <a:spcPts val="601"/>
              </a:spcAft>
              <a:buClr>
                <a:srgbClr val="000000"/>
              </a:buClr>
              <a:buFont typeface="Arial"/>
              <a:buChar char="•"/>
            </a:pPr>
            <a:r>
              <a:rPr b="0" lang="uk-UA" sz="2000" strike="noStrike" u="none">
                <a:solidFill>
                  <a:schemeClr val="dk1"/>
                </a:solidFill>
                <a:uFillTx/>
                <a:latin typeface="Tahoma"/>
              </a:rPr>
              <a:t>Всі умови форвардної угоди визначаються контрагентами в момент її укладання, тобто наперед.</a:t>
            </a:r>
            <a:endParaRPr b="0" lang="uk-UA" sz="2000" strike="noStrike" u="none">
              <a:solidFill>
                <a:srgbClr val="000000"/>
              </a:solidFill>
              <a:uFillTx/>
              <a:latin typeface="Arial"/>
            </a:endParaRPr>
          </a:p>
          <a:p>
            <a:pPr lvl="1" marL="179280" indent="-285840" algn="just" defTabSz="914400">
              <a:lnSpc>
                <a:spcPct val="100000"/>
              </a:lnSpc>
              <a:spcAft>
                <a:spcPts val="601"/>
              </a:spcAft>
              <a:buClr>
                <a:srgbClr val="000000"/>
              </a:buClr>
              <a:buFont typeface="Arial"/>
              <a:buChar char="•"/>
            </a:pPr>
            <a:r>
              <a:rPr b="0" lang="uk-UA" sz="2000" strike="noStrike" u="none">
                <a:solidFill>
                  <a:schemeClr val="dk1"/>
                </a:solidFill>
                <a:uFillTx/>
                <a:latin typeface="Tahoma"/>
              </a:rPr>
              <a:t>Ціна базового активу фіксується в момент укладання форвардної операції.</a:t>
            </a:r>
            <a:endParaRPr b="0" lang="uk-UA" sz="2000" strike="noStrike" u="none">
              <a:solidFill>
                <a:srgbClr val="000000"/>
              </a:solidFill>
              <a:uFillTx/>
              <a:latin typeface="Arial"/>
            </a:endParaRPr>
          </a:p>
          <a:p>
            <a:pPr lvl="1" marL="179280" indent="-285840" algn="just" defTabSz="914400">
              <a:lnSpc>
                <a:spcPct val="100000"/>
              </a:lnSpc>
              <a:spcAft>
                <a:spcPts val="601"/>
              </a:spcAft>
              <a:buClr>
                <a:srgbClr val="000000"/>
              </a:buClr>
              <a:buFont typeface="Arial"/>
              <a:buChar char="•"/>
            </a:pPr>
            <a:r>
              <a:rPr b="0" lang="uk-UA" sz="2000" strike="noStrike" u="none">
                <a:solidFill>
                  <a:schemeClr val="dk1"/>
                </a:solidFill>
                <a:uFillTx/>
                <a:latin typeface="Tahoma"/>
              </a:rPr>
              <a:t>Вибір базових активів не є стандартизованим (об’єктом контракту  можуть бути будь-які активи за вибором контрагентів).</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Особливості укладання форвардних угод.</a:t>
            </a:r>
            <a:endParaRPr b="0" lang="ru-UA" sz="4400" strike="noStrike" u="none">
              <a:solidFill>
                <a:schemeClr val="dk1"/>
              </a:solidFill>
              <a:uFillTx/>
              <a:latin typeface="Calibri"/>
            </a:endParaRPr>
          </a:p>
        </p:txBody>
      </p:sp>
      <p:sp>
        <p:nvSpPr>
          <p:cNvPr id="151" name="Прямоугольник 1"/>
          <p:cNvSpPr/>
          <p:nvPr/>
        </p:nvSpPr>
        <p:spPr>
          <a:xfrm>
            <a:off x="1670040" y="2052720"/>
            <a:ext cx="8856360" cy="4053600"/>
          </a:xfrm>
          <a:prstGeom prst="rect">
            <a:avLst/>
          </a:prstGeom>
          <a:noFill/>
          <a:ln w="0">
            <a:noFill/>
          </a:ln>
        </p:spPr>
        <p:style>
          <a:lnRef idx="0"/>
          <a:fillRef idx="0"/>
          <a:effectRef idx="0"/>
          <a:fontRef idx="minor"/>
        </p:style>
        <p:txBody>
          <a:bodyPr lIns="90000" rIns="90000" tIns="45000" bIns="45000" anchor="t">
            <a:spAutoFit/>
          </a:bodyPr>
          <a:p>
            <a:pPr lvl="1" marL="179280" indent="-285840" algn="just" defTabSz="914400">
              <a:lnSpc>
                <a:spcPct val="100000"/>
              </a:lnSpc>
              <a:buClr>
                <a:srgbClr val="000000"/>
              </a:buClr>
              <a:buFont typeface="Arial"/>
              <a:buChar char="•"/>
            </a:pPr>
            <a:r>
              <a:rPr b="0" lang="uk-UA" sz="2000" strike="noStrike" u="none">
                <a:solidFill>
                  <a:schemeClr val="dk1"/>
                </a:solidFill>
                <a:uFillTx/>
                <a:latin typeface="Tahoma"/>
              </a:rPr>
              <a:t>Форвардні угоди належать до позабіржових інструментів, адже біржова торгівля неможлива через індивідуальні умови укладання контракту. </a:t>
            </a:r>
            <a:endParaRPr b="0" lang="uk-UA" sz="2000" strike="noStrike" u="none">
              <a:solidFill>
                <a:srgbClr val="000000"/>
              </a:solidFill>
              <a:uFillTx/>
              <a:latin typeface="Arial"/>
            </a:endParaRPr>
          </a:p>
          <a:p>
            <a:pPr lvl="1" marL="179280" indent="-285840" algn="just" defTabSz="914400">
              <a:lnSpc>
                <a:spcPct val="100000"/>
              </a:lnSpc>
              <a:buClr>
                <a:srgbClr val="000000"/>
              </a:buClr>
              <a:buFont typeface="Arial"/>
              <a:buChar char="•"/>
            </a:pPr>
            <a:r>
              <a:rPr b="0" lang="uk-UA" sz="2000" strike="noStrike" u="none">
                <a:solidFill>
                  <a:schemeClr val="dk1"/>
                </a:solidFill>
                <a:uFillTx/>
                <a:latin typeface="Tahoma"/>
              </a:rPr>
              <a:t>Форвардні контракти належать до твердих строкових угод, тобто є обов’язковими до виконання обома контрагентами.</a:t>
            </a:r>
            <a:endParaRPr b="0" lang="uk-UA" sz="2000" strike="noStrike" u="none">
              <a:solidFill>
                <a:srgbClr val="000000"/>
              </a:solidFill>
              <a:uFillTx/>
              <a:latin typeface="Arial"/>
            </a:endParaRPr>
          </a:p>
          <a:p>
            <a:pPr lvl="1" marL="179280" indent="-285840" algn="just" defTabSz="914400">
              <a:lnSpc>
                <a:spcPct val="100000"/>
              </a:lnSpc>
              <a:buClr>
                <a:srgbClr val="000000"/>
              </a:buClr>
              <a:buFont typeface="Arial"/>
              <a:buChar char="•"/>
            </a:pPr>
            <a:r>
              <a:rPr b="0" lang="uk-UA" sz="2000" strike="noStrike" u="none">
                <a:solidFill>
                  <a:schemeClr val="dk1"/>
                </a:solidFill>
                <a:uFillTx/>
                <a:latin typeface="Tahoma"/>
              </a:rPr>
              <a:t>Дата, коли сторони підписують форвардний контракт, називається датою угоди. Дата, на яку учасники домовляються здійснити операцію купівлі-продажу базового інструменту, називається датою платежу, або розрахунків. Період між цими датами називають форвардним.</a:t>
            </a:r>
            <a:endParaRPr b="0" lang="uk-UA" sz="2000" strike="noStrike" u="none">
              <a:solidFill>
                <a:srgbClr val="000000"/>
              </a:solidFill>
              <a:uFillTx/>
              <a:latin typeface="Arial"/>
            </a:endParaRPr>
          </a:p>
          <a:p>
            <a:pPr lvl="1" marL="179280" indent="-285840" algn="just" defTabSz="914400">
              <a:lnSpc>
                <a:spcPct val="100000"/>
              </a:lnSpc>
              <a:buClr>
                <a:srgbClr val="000000"/>
              </a:buClr>
              <a:buFont typeface="Arial"/>
              <a:buChar char="•"/>
            </a:pPr>
            <a:r>
              <a:rPr b="0" lang="uk-UA" sz="2000" strike="noStrike" u="none">
                <a:solidFill>
                  <a:schemeClr val="dk1"/>
                </a:solidFill>
                <a:uFillTx/>
                <a:latin typeface="Tahoma"/>
              </a:rPr>
              <a:t>Під час укладання угоди ніякі авансові платежі не здійснюються (не має гарантійного депозиту). </a:t>
            </a:r>
            <a:endParaRPr b="0" lang="uk-UA" sz="2000" strike="noStrike" u="none">
              <a:solidFill>
                <a:srgbClr val="000000"/>
              </a:solidFill>
              <a:uFillTx/>
              <a:latin typeface="Arial"/>
            </a:endParaRPr>
          </a:p>
          <a:p>
            <a:pPr lvl="1" marL="179280" indent="-285840" algn="just" defTabSz="914400">
              <a:lnSpc>
                <a:spcPct val="100000"/>
              </a:lnSpc>
              <a:buClr>
                <a:srgbClr val="000000"/>
              </a:buClr>
              <a:buFont typeface="Arial"/>
              <a:buChar char="•"/>
            </a:pPr>
            <a:r>
              <a:rPr b="0" lang="uk-UA" sz="2000" strike="noStrike" u="none">
                <a:solidFill>
                  <a:schemeClr val="dk1"/>
                </a:solidFill>
                <a:uFillTx/>
                <a:latin typeface="Tahoma"/>
              </a:rPr>
              <a:t>Розрахунки за форвардними угодами здійснюються в момент купівлі-продажу базового активу.</a:t>
            </a:r>
            <a:endParaRPr b="0" lang="uk-UA" sz="2000" strike="noStrike" u="none">
              <a:solidFill>
                <a:srgbClr val="000000"/>
              </a:solidFill>
              <a:uFillTx/>
              <a:latin typeface="Arial"/>
            </a:endParaRPr>
          </a:p>
          <a:p>
            <a:pPr lvl="1" marL="179280" indent="-285840" algn="just" defTabSz="914400">
              <a:lnSpc>
                <a:spcPct val="100000"/>
              </a:lnSpc>
              <a:buClr>
                <a:srgbClr val="000000"/>
              </a:buClr>
              <a:buFont typeface="Arial"/>
              <a:buChar char="•"/>
            </a:pPr>
            <a:r>
              <a:rPr b="0" lang="uk-UA" sz="2000" strike="noStrike" u="none">
                <a:solidFill>
                  <a:schemeClr val="dk1"/>
                </a:solidFill>
                <a:uFillTx/>
                <a:latin typeface="Tahoma"/>
              </a:rPr>
              <a:t>Обсяги контрактів не є стандартизованими. </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Структура форвардних ринків</a:t>
            </a:r>
            <a:endParaRPr b="0" lang="ru-UA" sz="4400" strike="noStrike" u="none">
              <a:solidFill>
                <a:schemeClr val="dk1"/>
              </a:solidFill>
              <a:uFillTx/>
              <a:latin typeface="Calibri"/>
            </a:endParaRPr>
          </a:p>
        </p:txBody>
      </p:sp>
      <p:sp>
        <p:nvSpPr>
          <p:cNvPr id="153" name="Прямоугольник 1"/>
          <p:cNvSpPr/>
          <p:nvPr/>
        </p:nvSpPr>
        <p:spPr>
          <a:xfrm>
            <a:off x="1919160" y="2060640"/>
            <a:ext cx="8280000" cy="118692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uk-UA" sz="2400" strike="noStrike" u="none">
                <a:solidFill>
                  <a:schemeClr val="dk1"/>
                </a:solidFill>
                <a:uFillTx/>
                <a:latin typeface="Tahoma"/>
              </a:rPr>
              <a:t>Глобальний ринок форвардних контрактів є частиною широкої мережі фінансових інститутів, які виступають маркет-мейкерами за різними деривативами</a:t>
            </a:r>
            <a:r>
              <a:rPr b="0" lang="en-US" sz="2400" strike="noStrike" u="none">
                <a:solidFill>
                  <a:schemeClr val="dk1"/>
                </a:solidFill>
                <a:uFillTx/>
                <a:latin typeface="Tahoma"/>
              </a:rPr>
              <a:t>.</a:t>
            </a:r>
            <a:endParaRPr b="0" lang="uk-UA" sz="2400" strike="noStrike" u="none">
              <a:solidFill>
                <a:srgbClr val="000000"/>
              </a:solidFill>
              <a:uFillTx/>
              <a:latin typeface="Arial"/>
            </a:endParaRPr>
          </a:p>
        </p:txBody>
      </p:sp>
      <p:sp>
        <p:nvSpPr>
          <p:cNvPr id="154" name="Прямоугольник 2"/>
          <p:cNvSpPr/>
          <p:nvPr/>
        </p:nvSpPr>
        <p:spPr>
          <a:xfrm>
            <a:off x="2063880" y="3573360"/>
            <a:ext cx="8135640" cy="118692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uk-UA" sz="1800" strike="noStrike" u="none">
                <a:solidFill>
                  <a:schemeClr val="dk1"/>
                </a:solidFill>
                <a:uFillTx/>
                <a:latin typeface="Calibri"/>
              </a:rPr>
              <a:t>Дилери залучені у транзакції із двома типами учасників: </a:t>
            </a:r>
            <a:endParaRPr b="0" lang="uk-UA" sz="1800" strike="noStrike" u="none">
              <a:solidFill>
                <a:srgbClr val="000000"/>
              </a:solidFill>
              <a:uFillTx/>
              <a:latin typeface="Arial"/>
            </a:endParaRPr>
          </a:p>
          <a:p>
            <a:pPr marL="343080" indent="-343080" algn="just" defTabSz="914400">
              <a:lnSpc>
                <a:spcPct val="100000"/>
              </a:lnSpc>
              <a:buClr>
                <a:srgbClr val="000000"/>
              </a:buClr>
              <a:buFont typeface="Arial"/>
              <a:buChar char="•"/>
            </a:pPr>
            <a:r>
              <a:rPr b="0" lang="uk-UA" sz="1800" strike="noStrike" u="none">
                <a:solidFill>
                  <a:schemeClr val="dk1"/>
                </a:solidFill>
                <a:uFillTx/>
                <a:latin typeface="Calibri"/>
              </a:rPr>
              <a:t>кінцеві користувачі, або хеджери, яким необхідно позбутись певних ризиків, пов’язаних із володінням фінансовими активами та</a:t>
            </a:r>
            <a:endParaRPr b="0" lang="uk-UA" sz="1800" strike="noStrike" u="none">
              <a:solidFill>
                <a:srgbClr val="000000"/>
              </a:solidFill>
              <a:uFillTx/>
              <a:latin typeface="Arial"/>
            </a:endParaRPr>
          </a:p>
          <a:p>
            <a:pPr marL="343080" indent="-343080" algn="just" defTabSz="914400">
              <a:lnSpc>
                <a:spcPct val="100000"/>
              </a:lnSpc>
              <a:buClr>
                <a:srgbClr val="000000"/>
              </a:buClr>
              <a:buFont typeface="Arial"/>
              <a:buChar char="•"/>
            </a:pPr>
            <a:r>
              <a:rPr b="0" lang="uk-UA" sz="1800" strike="noStrike" u="none">
                <a:solidFill>
                  <a:schemeClr val="dk1"/>
                </a:solidFill>
                <a:uFillTx/>
                <a:latin typeface="Calibri"/>
              </a:rPr>
              <a:t>інші дилери</a:t>
            </a:r>
            <a:endParaRPr b="0" lang="uk-UA"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Приклад</a:t>
            </a:r>
            <a:endParaRPr b="0" lang="ru-UA" sz="4400" strike="noStrike" u="none">
              <a:solidFill>
                <a:schemeClr val="dk1"/>
              </a:solidFill>
              <a:uFillTx/>
              <a:latin typeface="Calibri"/>
            </a:endParaRPr>
          </a:p>
        </p:txBody>
      </p:sp>
      <p:sp>
        <p:nvSpPr>
          <p:cNvPr id="156" name="Прямоугольник 1"/>
          <p:cNvSpPr/>
          <p:nvPr/>
        </p:nvSpPr>
        <p:spPr>
          <a:xfrm>
            <a:off x="1758960" y="2133720"/>
            <a:ext cx="8424360" cy="444672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ru-RU" sz="2200" strike="noStrike" u="none">
                <a:solidFill>
                  <a:schemeClr val="dk1"/>
                </a:solidFill>
                <a:uFillTx/>
                <a:latin typeface="Tahoma"/>
              </a:rPr>
              <a:t>30 квітня особа А (продавець) уклала з особою Б (покупець) форвардний контракт на поставку 1 вересня 100 акцій фірми Х за ціною 400 грн. за одну акцію. Відповідно до контракту 1 вересня особа А (продавець) передає особі Б (покупцеві) 100 акцій фірми Х, а особа Б (покупець) виплачує за дані цінні папери 100 × 400 грн. = 40.000 грн.</a:t>
            </a:r>
            <a:endParaRPr b="0" lang="uk-UA" sz="2200" strike="noStrike" u="none">
              <a:solidFill>
                <a:srgbClr val="000000"/>
              </a:solidFill>
              <a:uFillTx/>
              <a:latin typeface="Arial"/>
            </a:endParaRPr>
          </a:p>
          <a:p>
            <a:pPr defTabSz="914400">
              <a:lnSpc>
                <a:spcPct val="100000"/>
              </a:lnSpc>
            </a:pPr>
            <a:endParaRPr b="0" lang="uk-UA" sz="2200" strike="noStrike" u="none">
              <a:solidFill>
                <a:srgbClr val="000000"/>
              </a:solidFill>
              <a:uFillTx/>
              <a:latin typeface="Arial"/>
            </a:endParaRPr>
          </a:p>
          <a:p>
            <a:pPr algn="just" defTabSz="914400">
              <a:lnSpc>
                <a:spcPct val="100000"/>
              </a:lnSpc>
            </a:pPr>
            <a:r>
              <a:rPr b="0" lang="ru-RU" sz="2200" strike="noStrike" u="none">
                <a:solidFill>
                  <a:schemeClr val="dk1"/>
                </a:solidFill>
                <a:uFillTx/>
                <a:latin typeface="Tahoma"/>
              </a:rPr>
              <a:t>Особа, яка зобов'язується поставити відповідний актив за контрактом (продавець), відкриває </a:t>
            </a:r>
            <a:r>
              <a:rPr b="1" lang="ru-RU" sz="2200" strike="noStrike" u="none">
                <a:solidFill>
                  <a:schemeClr val="dk1"/>
                </a:solidFill>
                <a:uFillTx/>
                <a:latin typeface="Tahoma"/>
              </a:rPr>
              <a:t>коротку позицію</a:t>
            </a:r>
            <a:r>
              <a:rPr b="0" lang="ru-RU" sz="2200" strike="noStrike" u="none">
                <a:solidFill>
                  <a:schemeClr val="dk1"/>
                </a:solidFill>
                <a:uFillTx/>
                <a:latin typeface="Tahoma"/>
              </a:rPr>
              <a:t>, тобто продає форвардний контракт.</a:t>
            </a:r>
            <a:endParaRPr b="0" lang="uk-UA" sz="2200" strike="noStrike" u="none">
              <a:solidFill>
                <a:srgbClr val="000000"/>
              </a:solidFill>
              <a:uFillTx/>
              <a:latin typeface="Arial"/>
            </a:endParaRPr>
          </a:p>
          <a:p>
            <a:pPr algn="just" defTabSz="914400">
              <a:lnSpc>
                <a:spcPct val="100000"/>
              </a:lnSpc>
            </a:pPr>
            <a:endParaRPr b="0" lang="uk-UA" sz="2200" strike="noStrike" u="none">
              <a:solidFill>
                <a:srgbClr val="000000"/>
              </a:solidFill>
              <a:uFillTx/>
              <a:latin typeface="Arial"/>
            </a:endParaRPr>
          </a:p>
          <a:p>
            <a:pPr algn="just" defTabSz="914400">
              <a:lnSpc>
                <a:spcPct val="100000"/>
              </a:lnSpc>
            </a:pPr>
            <a:r>
              <a:rPr b="0" lang="ru-RU" sz="2200" strike="noStrike" u="none">
                <a:solidFill>
                  <a:schemeClr val="dk1"/>
                </a:solidFill>
                <a:uFillTx/>
                <a:latin typeface="Tahoma"/>
              </a:rPr>
              <a:t>Особа, яка купує актив за контрактом (покупець), відкриває </a:t>
            </a:r>
            <a:r>
              <a:rPr b="1" lang="ru-RU" sz="2200" strike="noStrike" u="none">
                <a:solidFill>
                  <a:schemeClr val="dk1"/>
                </a:solidFill>
                <a:uFillTx/>
                <a:latin typeface="Tahoma"/>
              </a:rPr>
              <a:t>довгу позицію</a:t>
            </a:r>
            <a:r>
              <a:rPr b="0" lang="ru-RU" sz="2200" strike="noStrike" u="none">
                <a:solidFill>
                  <a:schemeClr val="dk1"/>
                </a:solidFill>
                <a:uFillTx/>
                <a:latin typeface="Tahoma"/>
              </a:rPr>
              <a:t>, тобто купує контракт.</a:t>
            </a:r>
            <a:endParaRPr b="0" lang="uk-UA" sz="2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Укладання і виконання форварду</a:t>
            </a:r>
            <a:endParaRPr b="0" lang="ru-UA" sz="4400" strike="noStrike" u="none">
              <a:solidFill>
                <a:schemeClr val="dk1"/>
              </a:solidFill>
              <a:uFillTx/>
              <a:latin typeface="Calibri"/>
            </a:endParaRPr>
          </a:p>
        </p:txBody>
      </p:sp>
      <p:pic>
        <p:nvPicPr>
          <p:cNvPr id="158" name="Picture 2" descr=""/>
          <p:cNvPicPr/>
          <p:nvPr/>
        </p:nvPicPr>
        <p:blipFill>
          <a:blip r:embed="rId1"/>
          <a:srcRect l="0" t="0" r="9557" b="0"/>
          <a:stretch/>
        </p:blipFill>
        <p:spPr>
          <a:xfrm>
            <a:off x="2173320" y="2349360"/>
            <a:ext cx="7921440" cy="351612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Опціонний контракт</a:t>
            </a:r>
            <a:endParaRPr b="0" lang="ru-UA" sz="4400" strike="noStrike" u="none">
              <a:solidFill>
                <a:schemeClr val="dk1"/>
              </a:solidFill>
              <a:uFillTx/>
              <a:latin typeface="Calibri"/>
            </a:endParaRPr>
          </a:p>
        </p:txBody>
      </p:sp>
      <p:sp>
        <p:nvSpPr>
          <p:cNvPr id="72" name="Прямоугольник 1"/>
          <p:cNvSpPr/>
          <p:nvPr/>
        </p:nvSpPr>
        <p:spPr>
          <a:xfrm>
            <a:off x="1992240" y="2276640"/>
            <a:ext cx="8135640" cy="264996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uk-UA" sz="2400" strike="noStrike" u="none">
                <a:solidFill>
                  <a:schemeClr val="dk1"/>
                </a:solidFill>
                <a:uFillTx/>
                <a:latin typeface="Tahoma"/>
              </a:rPr>
              <a:t>форма строкової угоди двох сторін – продавця (емітента) і покупця (власника опціону), внаслідок якої останній отримує право, але не зобов’язання, купити у першого або продати йому заздалегідь визначену кількість базового активу у визначений момент або на протязі певного часового періоду в майбутньому за ціною, що встановлюється у момент укладання угоди. </a:t>
            </a:r>
            <a:endParaRPr b="0" lang="uk-UA" sz="2400" strike="noStrike" u="none">
              <a:solidFill>
                <a:srgbClr val="000000"/>
              </a:solidFill>
              <a:uFillTx/>
              <a:latin typeface="Arial"/>
            </a:endParaRPr>
          </a:p>
        </p:txBody>
      </p:sp>
      <p:sp>
        <p:nvSpPr>
          <p:cNvPr id="73" name="Прямоугольник 2"/>
          <p:cNvSpPr/>
          <p:nvPr/>
        </p:nvSpPr>
        <p:spPr>
          <a:xfrm>
            <a:off x="2100240" y="5407200"/>
            <a:ext cx="7919640" cy="8211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i="1" lang="uk-UA" sz="2400" strike="noStrike" u="none">
                <a:solidFill>
                  <a:schemeClr val="dk1"/>
                </a:solidFill>
                <a:uFillTx/>
                <a:latin typeface="Tahoma"/>
              </a:rPr>
              <a:t>Опціон на відміну від ф'ючерсної чи форвардної угоди є угодою «несиметричною».</a:t>
            </a:r>
            <a:r>
              <a:rPr b="0" lang="uk-UA" sz="2400" strike="noStrike" u="none">
                <a:solidFill>
                  <a:schemeClr val="dk1"/>
                </a:solidFill>
                <a:uFillTx/>
                <a:latin typeface="Tahoma"/>
              </a:rPr>
              <a:t> </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Приклад</a:t>
            </a:r>
            <a:endParaRPr b="0" lang="ru-UA" sz="4400" strike="noStrike" u="none">
              <a:solidFill>
                <a:schemeClr val="dk1"/>
              </a:solidFill>
              <a:uFillTx/>
              <a:latin typeface="Calibri"/>
            </a:endParaRPr>
          </a:p>
        </p:txBody>
      </p:sp>
      <p:sp>
        <p:nvSpPr>
          <p:cNvPr id="160" name="Прямоугольник 1"/>
          <p:cNvSpPr/>
          <p:nvPr/>
        </p:nvSpPr>
        <p:spPr>
          <a:xfrm>
            <a:off x="1847880" y="2276640"/>
            <a:ext cx="8424360" cy="37472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uk-UA" sz="2400" strike="noStrike" u="none">
                <a:solidFill>
                  <a:schemeClr val="dk1"/>
                </a:solidFill>
                <a:uFillTx/>
                <a:latin typeface="Tahoma"/>
              </a:rPr>
              <a:t>Нехай особа Б (покупець) вважає, що до 1 вересня курс акцій фірми Х на спотовому ринку перевищить 400 грн. Тому Б вирішує купити контракт. Нехай розрахунки інвестора виявилися вірними, і курс акцій виріс до 600 грн. Тоді, отримавши акції за форвардними контрактами за 400 грн., Інвестор відразу ж продає їх по касовій угоді за 600 грн. і отримує прибуток в розмірі 200 грн.</a:t>
            </a:r>
            <a:endParaRPr b="0" lang="uk-UA" sz="2400" strike="noStrike" u="none">
              <a:solidFill>
                <a:srgbClr val="000000"/>
              </a:solidFill>
              <a:uFillTx/>
              <a:latin typeface="Arial"/>
            </a:endParaRPr>
          </a:p>
          <a:p>
            <a:pPr algn="just" defTabSz="914400">
              <a:lnSpc>
                <a:spcPct val="100000"/>
              </a:lnSpc>
            </a:pPr>
            <a:r>
              <a:rPr b="0" lang="uk-UA" sz="2400" strike="noStrike" u="none">
                <a:solidFill>
                  <a:schemeClr val="dk1"/>
                </a:solidFill>
                <a:uFillTx/>
                <a:latin typeface="Tahoma"/>
              </a:rPr>
              <a:t>Якщо його розрахунки виявилися невірними, і курс акцій на спотовому ринку впав до 300 грн., То він зазнає втрат у розмірі 100 грн. по одній акції.</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Покупець форвардного контракту</a:t>
            </a:r>
            <a:endParaRPr b="0" lang="ru-UA" sz="4400" strike="noStrike" u="none">
              <a:solidFill>
                <a:schemeClr val="dk1"/>
              </a:solidFill>
              <a:uFillTx/>
              <a:latin typeface="Calibri"/>
            </a:endParaRPr>
          </a:p>
        </p:txBody>
      </p:sp>
      <p:sp>
        <p:nvSpPr>
          <p:cNvPr id="162" name="Объект 4"/>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формування фінансових результатів:</a:t>
            </a: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p:txBody>
      </p:sp>
      <p:pic>
        <p:nvPicPr>
          <p:cNvPr id="163" name="Picture 2" descr=""/>
          <p:cNvPicPr/>
          <p:nvPr/>
        </p:nvPicPr>
        <p:blipFill>
          <a:blip r:embed="rId1"/>
          <a:srcRect l="16965" t="2764" r="13633" b="3962"/>
          <a:stretch/>
        </p:blipFill>
        <p:spPr>
          <a:xfrm>
            <a:off x="2930400" y="2790720"/>
            <a:ext cx="6194160" cy="3374640"/>
          </a:xfrm>
          <a:prstGeom prst="rect">
            <a:avLst/>
          </a:prstGeom>
          <a:ln w="0">
            <a:noFill/>
          </a:ln>
        </p:spPr>
      </p:pic>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Продавець форвардного контракту</a:t>
            </a:r>
            <a:endParaRPr b="0" lang="ru-UA" sz="4400" strike="noStrike" u="none">
              <a:solidFill>
                <a:schemeClr val="dk1"/>
              </a:solidFill>
              <a:uFillTx/>
              <a:latin typeface="Calibri"/>
            </a:endParaRPr>
          </a:p>
        </p:txBody>
      </p:sp>
      <p:sp>
        <p:nvSpPr>
          <p:cNvPr id="165"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формування фінансових результатів:</a:t>
            </a: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p:txBody>
      </p:sp>
      <p:pic>
        <p:nvPicPr>
          <p:cNvPr id="166" name="Picture 2" descr=""/>
          <p:cNvPicPr/>
          <p:nvPr/>
        </p:nvPicPr>
        <p:blipFill>
          <a:blip r:embed="rId1"/>
          <a:srcRect l="0" t="2474" r="20214" b="4274"/>
          <a:stretch/>
        </p:blipFill>
        <p:spPr>
          <a:xfrm>
            <a:off x="3022560" y="3027240"/>
            <a:ext cx="6528960" cy="2993760"/>
          </a:xfrm>
          <a:prstGeom prst="rect">
            <a:avLst/>
          </a:prstGeom>
          <a:ln w="0">
            <a:noFill/>
          </a:ln>
        </p:spPr>
      </p:pic>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Недоліки форвардного контракту</a:t>
            </a:r>
            <a:endParaRPr b="0" lang="ru-UA" sz="4400" strike="noStrike" u="none">
              <a:solidFill>
                <a:schemeClr val="dk1"/>
              </a:solidFill>
              <a:uFillTx/>
              <a:latin typeface="Calibri"/>
            </a:endParaRPr>
          </a:p>
        </p:txBody>
      </p:sp>
      <p:sp>
        <p:nvSpPr>
          <p:cNvPr id="168" name="Прямоугольник 1"/>
          <p:cNvSpPr/>
          <p:nvPr/>
        </p:nvSpPr>
        <p:spPr>
          <a:xfrm>
            <a:off x="1919160" y="2182680"/>
            <a:ext cx="8208720" cy="1309320"/>
          </a:xfrm>
          <a:prstGeom prst="rect">
            <a:avLst/>
          </a:prstGeom>
          <a:noFill/>
          <a:ln w="0">
            <a:noFill/>
          </a:ln>
        </p:spPr>
        <p:style>
          <a:lnRef idx="0"/>
          <a:fillRef idx="0"/>
          <a:effectRef idx="0"/>
          <a:fontRef idx="minor"/>
        </p:style>
        <p:txBody>
          <a:bodyPr lIns="90000" rIns="90000" tIns="45000" bIns="45000" anchor="t">
            <a:spAutoFit/>
          </a:bodyPr>
          <a:p>
            <a:pPr marL="343080" indent="-343080" algn="just" defTabSz="914400">
              <a:lnSpc>
                <a:spcPct val="100000"/>
              </a:lnSpc>
              <a:buClr>
                <a:srgbClr val="000000"/>
              </a:buClr>
              <a:buFont typeface="Arial"/>
              <a:buChar char="•"/>
            </a:pPr>
            <a:r>
              <a:rPr b="0" lang="ru-RU" sz="2000" strike="noStrike" u="none">
                <a:solidFill>
                  <a:schemeClr val="dk1"/>
                </a:solidFill>
                <a:uFillTx/>
                <a:latin typeface="Tahoma"/>
              </a:rPr>
              <a:t>обидва учасники контракту повинні вірити один одному</a:t>
            </a:r>
            <a:endParaRPr b="0" lang="uk-UA" sz="2000" strike="noStrike" u="none">
              <a:solidFill>
                <a:srgbClr val="000000"/>
              </a:solidFill>
              <a:uFillTx/>
              <a:latin typeface="Arial"/>
            </a:endParaRPr>
          </a:p>
          <a:p>
            <a:pPr marL="343080" indent="-343080" algn="just" defTabSz="914400">
              <a:lnSpc>
                <a:spcPct val="100000"/>
              </a:lnSpc>
              <a:buClr>
                <a:srgbClr val="000000"/>
              </a:buClr>
              <a:buFont typeface="Arial"/>
              <a:buChar char="•"/>
            </a:pPr>
            <a:r>
              <a:rPr b="0" lang="ru-RU" sz="2000" strike="noStrike" u="none">
                <a:solidFill>
                  <a:schemeClr val="dk1"/>
                </a:solidFill>
                <a:uFillTx/>
                <a:latin typeface="Tahoma"/>
              </a:rPr>
              <a:t>складність знаходження торгового партнера</a:t>
            </a:r>
            <a:endParaRPr b="0" lang="uk-UA" sz="2000" strike="noStrike" u="none">
              <a:solidFill>
                <a:srgbClr val="000000"/>
              </a:solidFill>
              <a:uFillTx/>
              <a:latin typeface="Arial"/>
            </a:endParaRPr>
          </a:p>
          <a:p>
            <a:pPr marL="343080" indent="-343080" algn="just" defTabSz="914400">
              <a:lnSpc>
                <a:spcPct val="100000"/>
              </a:lnSpc>
              <a:buClr>
                <a:srgbClr val="000000"/>
              </a:buClr>
              <a:buFont typeface="Arial"/>
              <a:buChar char="•"/>
            </a:pPr>
            <a:r>
              <a:rPr b="0" lang="ru-RU" sz="2000" strike="noStrike" u="none">
                <a:solidFill>
                  <a:schemeClr val="dk1"/>
                </a:solidFill>
                <a:uFillTx/>
                <a:latin typeface="Tahoma"/>
              </a:rPr>
              <a:t>ринки форвардних контрактів завжди були обмежені в розмірі та масштабі</a:t>
            </a:r>
            <a:endParaRPr b="0" lang="uk-UA" sz="2000" strike="noStrike" u="none">
              <a:solidFill>
                <a:srgbClr val="000000"/>
              </a:solidFill>
              <a:uFillTx/>
              <a:latin typeface="Arial"/>
            </a:endParaRPr>
          </a:p>
        </p:txBody>
      </p:sp>
      <p:sp>
        <p:nvSpPr>
          <p:cNvPr id="169" name="Прямоугольник 2"/>
          <p:cNvSpPr/>
          <p:nvPr/>
        </p:nvSpPr>
        <p:spPr>
          <a:xfrm>
            <a:off x="1919160" y="3716280"/>
            <a:ext cx="8353080" cy="228312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i="1" lang="ru-RU" sz="1600" strike="noStrike" u="none">
                <a:solidFill>
                  <a:schemeClr val="dk1"/>
                </a:solidFill>
                <a:uFillTx/>
                <a:latin typeface="Tahoma"/>
              </a:rPr>
              <a:t>Форвардний контракт - це контракт, що укладається поза біржею. Оскільки, як правило, дана угода передбачає дійсну поставку або покупку активу, то контрагенти погоджують зручні для них умови. Тому форвардний контракт не є контрактом стандартним, </a:t>
            </a:r>
            <a:r>
              <a:rPr b="1" i="1" lang="ru-RU" sz="1600" strike="noStrike" u="none">
                <a:solidFill>
                  <a:schemeClr val="dk1"/>
                </a:solidFill>
                <a:uFillTx/>
                <a:latin typeface="Tahoma"/>
              </a:rPr>
              <a:t>це контракт індивідуальний</a:t>
            </a:r>
            <a:r>
              <a:rPr b="0" i="1" lang="ru-RU" sz="1600" strike="noStrike" u="none">
                <a:solidFill>
                  <a:schemeClr val="dk1"/>
                </a:solidFill>
                <a:uFillTx/>
                <a:latin typeface="Tahoma"/>
              </a:rPr>
              <a:t>. У зв'язку з цим вторинний ринок для нього або дуже вузький або взагалі відсутній, оскільки важко знайти будь-яку третю особу, інтересам якого в точності б відповідали умови форвардного контракту, спочатку укладеного виходячи з потреб перших двох осіб. Виняток становить форвардний валютний ринок. Валютні форвардні контракти, як правило, мають стандартні терміни звернення: 1, 2, 3, 6, 9 і 12 місяців.</a:t>
            </a:r>
            <a:endParaRPr b="0" lang="uk-UA" sz="1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Типи форвардних контрактів</a:t>
            </a:r>
            <a:endParaRPr b="0" lang="ru-UA" sz="4400" strike="noStrike" u="none">
              <a:solidFill>
                <a:schemeClr val="dk1"/>
              </a:solidFill>
              <a:uFillTx/>
              <a:latin typeface="Calibri"/>
            </a:endParaRPr>
          </a:p>
        </p:txBody>
      </p:sp>
      <p:sp>
        <p:nvSpPr>
          <p:cNvPr id="171"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Форвардний контракт на акції</a:t>
            </a: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Форвардний контракт на облігації</a:t>
            </a: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Форвардний контракт на процентні ставки</a:t>
            </a: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Валютний форвардний контракт</a:t>
            </a: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Інші типи форвардних контрактів</a:t>
            </a: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Форвардна ціна акції, по якій не виплачуються дивіденди</a:t>
            </a:r>
            <a:endParaRPr b="0" lang="ru-UA" sz="4400" strike="noStrike" u="none">
              <a:solidFill>
                <a:schemeClr val="dk1"/>
              </a:solidFill>
              <a:uFillTx/>
              <a:latin typeface="Calibri"/>
            </a:endParaRPr>
          </a:p>
        </p:txBody>
      </p:sp>
      <p:sp>
        <p:nvSpPr>
          <p:cNvPr id="173" name="Rectangle 2"/>
          <p:cNvSpPr/>
          <p:nvPr/>
        </p:nvSpPr>
        <p:spPr>
          <a:xfrm>
            <a:off x="1523880" y="-2160"/>
            <a:ext cx="184320" cy="461160"/>
          </a:xfrm>
          <a:prstGeom prst="rect">
            <a:avLst/>
          </a:prstGeom>
          <a:noFill/>
          <a:ln w="0">
            <a:noFill/>
          </a:ln>
        </p:spPr>
        <p:style>
          <a:lnRef idx="0"/>
          <a:fillRef idx="0"/>
          <a:effectRef idx="0"/>
          <a:fontRef idx="minor"/>
        </p:style>
        <p:txBody>
          <a:bodyPr wrap="none" lIns="90000" rIns="90000" tIns="45000" bIns="45000" anchor="ctr">
            <a:spAutoFit/>
          </a:bodyPr>
          <a:p>
            <a:pPr defTabSz="914400">
              <a:lnSpc>
                <a:spcPct val="100000"/>
              </a:lnSpc>
            </a:pPr>
            <a:endParaRPr b="0" lang="uk-UA" sz="2400" strike="noStrike" u="none">
              <a:solidFill>
                <a:schemeClr val="dk1"/>
              </a:solidFill>
              <a:uFillTx/>
              <a:latin typeface="Tahoma"/>
            </a:endParaRPr>
          </a:p>
        </p:txBody>
      </p:sp>
      <p:pic>
        <p:nvPicPr>
          <p:cNvPr id="174" name="Picture 1" descr=""/>
          <p:cNvPicPr/>
          <p:nvPr/>
        </p:nvPicPr>
        <p:blipFill>
          <a:blip r:embed="rId1"/>
          <a:stretch/>
        </p:blipFill>
        <p:spPr>
          <a:xfrm>
            <a:off x="4151160" y="2192400"/>
            <a:ext cx="4284360" cy="1584000"/>
          </a:xfrm>
          <a:prstGeom prst="rect">
            <a:avLst/>
          </a:prstGeom>
          <a:ln w="0">
            <a:noFill/>
          </a:ln>
        </p:spPr>
      </p:pic>
      <p:sp>
        <p:nvSpPr>
          <p:cNvPr id="175" name="Прямоугольник 5"/>
          <p:cNvSpPr/>
          <p:nvPr/>
        </p:nvSpPr>
        <p:spPr>
          <a:xfrm>
            <a:off x="2460600" y="4005360"/>
            <a:ext cx="6443280" cy="191844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ru-RU" sz="2400" strike="noStrike" u="none">
                <a:solidFill>
                  <a:schemeClr val="dk1"/>
                </a:solidFill>
                <a:uFillTx/>
                <a:latin typeface="Tahoma"/>
              </a:rPr>
              <a:t>F - форвардна ціна;</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S - спотова ціна акції;</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r – безризикова ставка;</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t - час дії контракту;</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T - тривалість фінансового року.</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Форвардна ціна акції, по якій не виплачуються дивіденди</a:t>
            </a:r>
            <a:endParaRPr b="0" lang="ru-UA" sz="4400" strike="noStrike" u="none">
              <a:solidFill>
                <a:schemeClr val="dk1"/>
              </a:solidFill>
              <a:uFillTx/>
              <a:latin typeface="Calibri"/>
            </a:endParaRPr>
          </a:p>
        </p:txBody>
      </p:sp>
      <p:sp>
        <p:nvSpPr>
          <p:cNvPr id="177" name="Rectangle 2"/>
          <p:cNvSpPr/>
          <p:nvPr/>
        </p:nvSpPr>
        <p:spPr>
          <a:xfrm>
            <a:off x="1523880" y="-2160"/>
            <a:ext cx="184320" cy="461160"/>
          </a:xfrm>
          <a:prstGeom prst="rect">
            <a:avLst/>
          </a:prstGeom>
          <a:noFill/>
          <a:ln w="0">
            <a:noFill/>
          </a:ln>
        </p:spPr>
        <p:style>
          <a:lnRef idx="0"/>
          <a:fillRef idx="0"/>
          <a:effectRef idx="0"/>
          <a:fontRef idx="minor"/>
        </p:style>
        <p:txBody>
          <a:bodyPr wrap="none" lIns="90000" rIns="90000" tIns="45000" bIns="45000" anchor="ctr">
            <a:spAutoFit/>
          </a:bodyPr>
          <a:p>
            <a:pPr defTabSz="914400">
              <a:lnSpc>
                <a:spcPct val="100000"/>
              </a:lnSpc>
            </a:pPr>
            <a:endParaRPr b="0" lang="uk-UA" sz="2400" strike="noStrike" u="none">
              <a:solidFill>
                <a:schemeClr val="dk1"/>
              </a:solidFill>
              <a:uFillTx/>
              <a:latin typeface="Tahoma"/>
            </a:endParaRPr>
          </a:p>
        </p:txBody>
      </p:sp>
      <p:sp>
        <p:nvSpPr>
          <p:cNvPr id="178" name="Прямоугольник 2"/>
          <p:cNvSpPr/>
          <p:nvPr/>
        </p:nvSpPr>
        <p:spPr>
          <a:xfrm>
            <a:off x="1903320" y="2997360"/>
            <a:ext cx="8064000" cy="88164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ru-RU" sz="2600" strike="noStrike" u="none">
                <a:solidFill>
                  <a:schemeClr val="dk1"/>
                </a:solidFill>
                <a:uFillTx/>
                <a:latin typeface="Tahoma"/>
              </a:rPr>
              <a:t>Ціна спот акції 10 грн., Ставка без ризику 10%. Визначити тримісячну форвардну ціну акції.</a:t>
            </a:r>
            <a:endParaRPr b="0" lang="uk-UA" sz="2600" strike="noStrike" u="none">
              <a:solidFill>
                <a:srgbClr val="000000"/>
              </a:solidFill>
              <a:uFillTx/>
              <a:latin typeface="Arial"/>
            </a:endParaRPr>
          </a:p>
        </p:txBody>
      </p:sp>
      <p:sp>
        <p:nvSpPr>
          <p:cNvPr id="179" name="Прямоугольник 3"/>
          <p:cNvSpPr/>
          <p:nvPr/>
        </p:nvSpPr>
        <p:spPr>
          <a:xfrm>
            <a:off x="2424240" y="4400640"/>
            <a:ext cx="7343280" cy="8211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ru-RU" sz="2400" strike="noStrike" u="none">
                <a:solidFill>
                  <a:schemeClr val="dk1"/>
                </a:solidFill>
                <a:uFillTx/>
                <a:latin typeface="Tahoma"/>
              </a:rPr>
              <a:t>Форвардна ціна акції, по якій не виплачуються дивіденди, дорівнює:</a:t>
            </a:r>
            <a:endParaRPr b="0" lang="uk-UA" sz="2400" strike="noStrike" u="none">
              <a:solidFill>
                <a:srgbClr val="000000"/>
              </a:solidFill>
              <a:uFillTx/>
              <a:latin typeface="Arial"/>
            </a:endParaRPr>
          </a:p>
        </p:txBody>
      </p:sp>
      <p:sp>
        <p:nvSpPr>
          <p:cNvPr id="180" name="Прямоугольник 4"/>
          <p:cNvSpPr/>
          <p:nvPr/>
        </p:nvSpPr>
        <p:spPr>
          <a:xfrm>
            <a:off x="3432240" y="5433840"/>
            <a:ext cx="583200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en-US" sz="2400" strike="noStrike" u="none">
                <a:solidFill>
                  <a:schemeClr val="dk1"/>
                </a:solidFill>
                <a:uFillTx/>
                <a:latin typeface="Tahoma"/>
              </a:rPr>
              <a:t>F </a:t>
            </a:r>
            <a:r>
              <a:rPr b="0" lang="ru-RU" sz="2400" strike="noStrike" u="none">
                <a:solidFill>
                  <a:schemeClr val="dk1"/>
                </a:solidFill>
                <a:uFillTx/>
                <a:latin typeface="Tahoma"/>
              </a:rPr>
              <a:t>= 10(1+0,1*3/12) = 10,25 грн.</a:t>
            </a:r>
            <a:endParaRPr b="0" lang="uk-UA" sz="2400" strike="noStrike" u="none">
              <a:solidFill>
                <a:srgbClr val="000000"/>
              </a:solidFill>
              <a:uFillTx/>
              <a:latin typeface="Arial"/>
            </a:endParaRPr>
          </a:p>
        </p:txBody>
      </p:sp>
      <p:sp>
        <p:nvSpPr>
          <p:cNvPr id="181" name="Прямоугольник 6"/>
          <p:cNvSpPr/>
          <p:nvPr/>
        </p:nvSpPr>
        <p:spPr>
          <a:xfrm>
            <a:off x="4654080" y="1989000"/>
            <a:ext cx="2260440" cy="638280"/>
          </a:xfrm>
          <a:prstGeom prst="rect">
            <a:avLst/>
          </a:prstGeom>
          <a:noFill/>
          <a:ln w="0">
            <a:noFill/>
          </a:ln>
        </p:spPr>
        <p:style>
          <a:lnRef idx="0"/>
          <a:fillRef idx="0"/>
          <a:effectRef idx="0"/>
          <a:fontRef idx="minor"/>
        </p:style>
        <p:txBody>
          <a:bodyPr wrap="none" lIns="90000" rIns="90000" tIns="45000" bIns="45000" anchor="t">
            <a:spAutoFit/>
          </a:bodyPr>
          <a:p>
            <a:pPr defTabSz="914400">
              <a:lnSpc>
                <a:spcPct val="100000"/>
              </a:lnSpc>
            </a:pPr>
            <a:r>
              <a:rPr b="1" lang="ru-RU" sz="3600" strike="noStrike" u="none">
                <a:solidFill>
                  <a:schemeClr val="dk1"/>
                </a:solidFill>
                <a:uFillTx/>
                <a:latin typeface="Tahoma"/>
              </a:rPr>
              <a:t>Приклад</a:t>
            </a:r>
            <a:endParaRPr b="0" lang="uk-UA" sz="3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Форвардна ціна валюти</a:t>
            </a:r>
            <a:endParaRPr b="0" lang="ru-UA" sz="4400" strike="noStrike" u="none">
              <a:solidFill>
                <a:schemeClr val="dk1"/>
              </a:solidFill>
              <a:uFillTx/>
              <a:latin typeface="Calibri"/>
            </a:endParaRPr>
          </a:p>
        </p:txBody>
      </p:sp>
      <p:sp>
        <p:nvSpPr>
          <p:cNvPr id="183" name="Rectangle 2"/>
          <p:cNvSpPr/>
          <p:nvPr/>
        </p:nvSpPr>
        <p:spPr>
          <a:xfrm>
            <a:off x="1523880" y="-2160"/>
            <a:ext cx="184320" cy="461160"/>
          </a:xfrm>
          <a:prstGeom prst="rect">
            <a:avLst/>
          </a:prstGeom>
          <a:noFill/>
          <a:ln w="0">
            <a:noFill/>
          </a:ln>
        </p:spPr>
        <p:style>
          <a:lnRef idx="0"/>
          <a:fillRef idx="0"/>
          <a:effectRef idx="0"/>
          <a:fontRef idx="minor"/>
        </p:style>
        <p:txBody>
          <a:bodyPr wrap="none" lIns="90000" rIns="90000" tIns="45000" bIns="45000" anchor="ctr">
            <a:spAutoFit/>
          </a:bodyPr>
          <a:p>
            <a:pPr defTabSz="914400">
              <a:lnSpc>
                <a:spcPct val="100000"/>
              </a:lnSpc>
            </a:pPr>
            <a:endParaRPr b="0" lang="uk-UA" sz="2400" strike="noStrike" u="none">
              <a:solidFill>
                <a:schemeClr val="dk1"/>
              </a:solidFill>
              <a:uFillTx/>
              <a:latin typeface="Tahoma"/>
            </a:endParaRPr>
          </a:p>
        </p:txBody>
      </p:sp>
      <p:sp>
        <p:nvSpPr>
          <p:cNvPr id="184" name="Прямоугольник 5"/>
          <p:cNvSpPr/>
          <p:nvPr/>
        </p:nvSpPr>
        <p:spPr>
          <a:xfrm>
            <a:off x="2448000" y="4149720"/>
            <a:ext cx="7164000" cy="22842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ru-RU" sz="2400" strike="noStrike" u="none">
                <a:solidFill>
                  <a:schemeClr val="dk1"/>
                </a:solidFill>
                <a:uFillTx/>
                <a:latin typeface="Tahoma"/>
              </a:rPr>
              <a:t>F - форвардна ціна;</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S - спотова ціна;</a:t>
            </a:r>
            <a:endParaRPr b="0" lang="uk-UA" sz="2400" strike="noStrike" u="none">
              <a:solidFill>
                <a:srgbClr val="000000"/>
              </a:solidFill>
              <a:uFillTx/>
              <a:latin typeface="Arial"/>
            </a:endParaRPr>
          </a:p>
          <a:p>
            <a:pPr defTabSz="914400">
              <a:lnSpc>
                <a:spcPct val="100000"/>
              </a:lnSpc>
            </a:pPr>
            <a:r>
              <a:rPr b="0" lang="en-US" sz="2400" strike="noStrike" u="none">
                <a:solidFill>
                  <a:schemeClr val="dk1"/>
                </a:solidFill>
                <a:uFillTx/>
                <a:latin typeface="Tahoma"/>
              </a:rPr>
              <a:t>r</a:t>
            </a:r>
            <a:r>
              <a:rPr b="0" lang="ru-RU" sz="2400" strike="noStrike" u="none">
                <a:solidFill>
                  <a:schemeClr val="dk1"/>
                </a:solidFill>
                <a:uFillTx/>
                <a:latin typeface="Tahoma"/>
              </a:rPr>
              <a:t> – безризикова ставка національної валюти;</a:t>
            </a:r>
            <a:endParaRPr b="0" lang="uk-UA" sz="2400" strike="noStrike" u="none">
              <a:solidFill>
                <a:srgbClr val="000000"/>
              </a:solidFill>
              <a:uFillTx/>
              <a:latin typeface="Arial"/>
            </a:endParaRPr>
          </a:p>
          <a:p>
            <a:pPr defTabSz="914400">
              <a:lnSpc>
                <a:spcPct val="100000"/>
              </a:lnSpc>
            </a:pPr>
            <a:r>
              <a:rPr b="0" lang="en-US" sz="2400" strike="noStrike" u="none">
                <a:solidFill>
                  <a:schemeClr val="dk1"/>
                </a:solidFill>
                <a:uFillTx/>
                <a:latin typeface="Tahoma"/>
              </a:rPr>
              <a:t>rf</a:t>
            </a:r>
            <a:r>
              <a:rPr b="0" lang="ru-RU" sz="2400" strike="noStrike" u="none">
                <a:solidFill>
                  <a:schemeClr val="dk1"/>
                </a:solidFill>
                <a:uFillTx/>
                <a:latin typeface="Tahoma"/>
              </a:rPr>
              <a:t>- безризикова ставка </a:t>
            </a:r>
            <a:r>
              <a:rPr b="0" lang="uk-UA" sz="2400" strike="noStrike" u="none">
                <a:solidFill>
                  <a:schemeClr val="dk1"/>
                </a:solidFill>
                <a:uFillTx/>
                <a:latin typeface="Tahoma"/>
              </a:rPr>
              <a:t>котируваної валюти</a:t>
            </a:r>
            <a:r>
              <a:rPr b="0" lang="ru-RU" sz="2400" strike="noStrike" u="none">
                <a:solidFill>
                  <a:schemeClr val="dk1"/>
                </a:solidFill>
                <a:uFillTx/>
                <a:latin typeface="Tahoma"/>
              </a:rPr>
              <a:t>;</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T - час дії контракту;</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база - тривалість фінансового року</a:t>
            </a:r>
            <a:endParaRPr b="0" lang="uk-UA" sz="2400" strike="noStrike" u="none">
              <a:solidFill>
                <a:srgbClr val="000000"/>
              </a:solidFill>
              <a:uFillTx/>
              <a:latin typeface="Arial"/>
            </a:endParaRPr>
          </a:p>
        </p:txBody>
      </p:sp>
      <p:pic>
        <p:nvPicPr>
          <p:cNvPr id="185" name="Picture 3" descr=""/>
          <p:cNvPicPr/>
          <p:nvPr/>
        </p:nvPicPr>
        <p:blipFill>
          <a:blip r:embed="rId1"/>
          <a:stretch/>
        </p:blipFill>
        <p:spPr>
          <a:xfrm>
            <a:off x="4656240" y="2106720"/>
            <a:ext cx="3384360" cy="1638000"/>
          </a:xfrm>
          <a:prstGeom prst="rect">
            <a:avLst/>
          </a:prstGeom>
          <a:ln w="0">
            <a:noFill/>
          </a:ln>
        </p:spPr>
      </p:pic>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Форвардна ціна валюти</a:t>
            </a:r>
            <a:endParaRPr b="0" lang="ru-UA" sz="4400" strike="noStrike" u="none">
              <a:solidFill>
                <a:schemeClr val="dk1"/>
              </a:solidFill>
              <a:uFillTx/>
              <a:latin typeface="Calibri"/>
            </a:endParaRPr>
          </a:p>
        </p:txBody>
      </p:sp>
      <p:sp>
        <p:nvSpPr>
          <p:cNvPr id="187" name="Rectangle 2"/>
          <p:cNvSpPr/>
          <p:nvPr/>
        </p:nvSpPr>
        <p:spPr>
          <a:xfrm>
            <a:off x="1523880" y="-2160"/>
            <a:ext cx="184320" cy="461160"/>
          </a:xfrm>
          <a:prstGeom prst="rect">
            <a:avLst/>
          </a:prstGeom>
          <a:noFill/>
          <a:ln w="0">
            <a:noFill/>
          </a:ln>
        </p:spPr>
        <p:style>
          <a:lnRef idx="0"/>
          <a:fillRef idx="0"/>
          <a:effectRef idx="0"/>
          <a:fontRef idx="minor"/>
        </p:style>
        <p:txBody>
          <a:bodyPr wrap="none" lIns="90000" rIns="90000" tIns="45000" bIns="45000" anchor="ctr">
            <a:spAutoFit/>
          </a:bodyPr>
          <a:p>
            <a:pPr defTabSz="914400">
              <a:lnSpc>
                <a:spcPct val="100000"/>
              </a:lnSpc>
            </a:pPr>
            <a:endParaRPr b="0" lang="uk-UA" sz="2400" strike="noStrike" u="none">
              <a:solidFill>
                <a:schemeClr val="dk1"/>
              </a:solidFill>
              <a:uFillTx/>
              <a:latin typeface="Tahoma"/>
            </a:endParaRPr>
          </a:p>
        </p:txBody>
      </p:sp>
      <p:sp>
        <p:nvSpPr>
          <p:cNvPr id="188" name="Прямоугольник 6"/>
          <p:cNvSpPr/>
          <p:nvPr/>
        </p:nvSpPr>
        <p:spPr>
          <a:xfrm>
            <a:off x="4738320" y="2205000"/>
            <a:ext cx="2260440" cy="638280"/>
          </a:xfrm>
          <a:prstGeom prst="rect">
            <a:avLst/>
          </a:prstGeom>
          <a:noFill/>
          <a:ln w="0">
            <a:noFill/>
          </a:ln>
        </p:spPr>
        <p:style>
          <a:lnRef idx="0"/>
          <a:fillRef idx="0"/>
          <a:effectRef idx="0"/>
          <a:fontRef idx="minor"/>
        </p:style>
        <p:txBody>
          <a:bodyPr wrap="none" lIns="90000" rIns="90000" tIns="45000" bIns="45000" anchor="t">
            <a:spAutoFit/>
          </a:bodyPr>
          <a:p>
            <a:pPr defTabSz="914400">
              <a:lnSpc>
                <a:spcPct val="100000"/>
              </a:lnSpc>
            </a:pPr>
            <a:r>
              <a:rPr b="1" lang="ru-RU" sz="3600" strike="noStrike" u="none">
                <a:solidFill>
                  <a:schemeClr val="dk1"/>
                </a:solidFill>
                <a:uFillTx/>
                <a:latin typeface="Tahoma"/>
              </a:rPr>
              <a:t>Приклад</a:t>
            </a:r>
            <a:endParaRPr b="0" lang="uk-UA" sz="3600" strike="noStrike" u="none">
              <a:solidFill>
                <a:srgbClr val="000000"/>
              </a:solidFill>
              <a:uFillTx/>
              <a:latin typeface="Arial"/>
            </a:endParaRPr>
          </a:p>
        </p:txBody>
      </p:sp>
      <p:sp>
        <p:nvSpPr>
          <p:cNvPr id="189" name="Прямоугольник 2"/>
          <p:cNvSpPr/>
          <p:nvPr/>
        </p:nvSpPr>
        <p:spPr>
          <a:xfrm>
            <a:off x="2100240" y="3068640"/>
            <a:ext cx="7991280" cy="155268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ru-RU" sz="2400" strike="noStrike" u="none">
                <a:solidFill>
                  <a:schemeClr val="dk1"/>
                </a:solidFill>
                <a:uFillTx/>
                <a:latin typeface="Tahoma"/>
              </a:rPr>
              <a:t>Курс долара дорівнює 28,2 руб. </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Тримісячна ставка без ризику по рублях 8%,</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по доларах 4% річних. Визначити тримісячний форвардний курс долара.</a:t>
            </a:r>
            <a:endParaRPr b="0" lang="uk-UA" sz="2400" strike="noStrike" u="none">
              <a:solidFill>
                <a:srgbClr val="000000"/>
              </a:solidFill>
              <a:uFillTx/>
              <a:latin typeface="Arial"/>
            </a:endParaRPr>
          </a:p>
        </p:txBody>
      </p:sp>
      <p:pic>
        <p:nvPicPr>
          <p:cNvPr id="190" name="Picture 2" descr=""/>
          <p:cNvPicPr/>
          <p:nvPr/>
        </p:nvPicPr>
        <p:blipFill>
          <a:blip r:embed="rId1"/>
          <a:stretch/>
        </p:blipFill>
        <p:spPr>
          <a:xfrm>
            <a:off x="3359160" y="4869000"/>
            <a:ext cx="5760720" cy="1533240"/>
          </a:xfrm>
          <a:prstGeom prst="rect">
            <a:avLst/>
          </a:prstGeom>
          <a:ln w="0">
            <a:noFill/>
          </a:ln>
        </p:spPr>
      </p:pic>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Ціна форвардного контракту</a:t>
            </a:r>
            <a:endParaRPr b="0" lang="ru-UA" sz="4400" strike="noStrike" u="none">
              <a:solidFill>
                <a:schemeClr val="dk1"/>
              </a:solidFill>
              <a:uFillTx/>
              <a:latin typeface="Calibri"/>
            </a:endParaRPr>
          </a:p>
        </p:txBody>
      </p:sp>
      <p:sp>
        <p:nvSpPr>
          <p:cNvPr id="192" name="Rectangle 2"/>
          <p:cNvSpPr/>
          <p:nvPr/>
        </p:nvSpPr>
        <p:spPr>
          <a:xfrm>
            <a:off x="1523880" y="-2160"/>
            <a:ext cx="184320" cy="461160"/>
          </a:xfrm>
          <a:prstGeom prst="rect">
            <a:avLst/>
          </a:prstGeom>
          <a:noFill/>
          <a:ln w="0">
            <a:noFill/>
          </a:ln>
        </p:spPr>
        <p:style>
          <a:lnRef idx="0"/>
          <a:fillRef idx="0"/>
          <a:effectRef idx="0"/>
          <a:fontRef idx="minor"/>
        </p:style>
        <p:txBody>
          <a:bodyPr wrap="none" lIns="90000" rIns="90000" tIns="45000" bIns="45000" anchor="ctr">
            <a:spAutoFit/>
          </a:bodyPr>
          <a:p>
            <a:pPr defTabSz="914400">
              <a:lnSpc>
                <a:spcPct val="100000"/>
              </a:lnSpc>
            </a:pPr>
            <a:endParaRPr b="0" lang="uk-UA" sz="2400" strike="noStrike" u="none">
              <a:solidFill>
                <a:schemeClr val="dk1"/>
              </a:solidFill>
              <a:uFillTx/>
              <a:latin typeface="Tahoma"/>
            </a:endParaRPr>
          </a:p>
        </p:txBody>
      </p:sp>
      <p:sp>
        <p:nvSpPr>
          <p:cNvPr id="193" name="Прямоугольник 5"/>
          <p:cNvSpPr/>
          <p:nvPr/>
        </p:nvSpPr>
        <p:spPr>
          <a:xfrm>
            <a:off x="2448000" y="4149720"/>
            <a:ext cx="7164000" cy="22842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en-US" sz="2400" strike="noStrike" u="none">
                <a:solidFill>
                  <a:schemeClr val="dk1"/>
                </a:solidFill>
                <a:uFillTx/>
                <a:latin typeface="Tahoma"/>
              </a:rPr>
              <a:t>f</a:t>
            </a:r>
            <a:r>
              <a:rPr b="0" lang="ru-RU" sz="2400" strike="noStrike" u="none">
                <a:solidFill>
                  <a:schemeClr val="dk1"/>
                </a:solidFill>
                <a:uFillTx/>
                <a:latin typeface="Tahoma"/>
              </a:rPr>
              <a:t> – ціна</a:t>
            </a:r>
            <a:r>
              <a:rPr b="0" lang="uk-UA" sz="2400" strike="noStrike" u="none">
                <a:solidFill>
                  <a:schemeClr val="dk1"/>
                </a:solidFill>
                <a:uFillTx/>
                <a:latin typeface="Tahoma"/>
              </a:rPr>
              <a:t> форвардного контракту</a:t>
            </a:r>
            <a:r>
              <a:rPr b="0" lang="ru-RU" sz="2400" strike="noStrike" u="none">
                <a:solidFill>
                  <a:schemeClr val="dk1"/>
                </a:solidFill>
                <a:uFillTx/>
                <a:latin typeface="Tahoma"/>
              </a:rPr>
              <a:t>;</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S - спотова ціна;</a:t>
            </a:r>
            <a:endParaRPr b="0" lang="uk-UA" sz="2400" strike="noStrike" u="none">
              <a:solidFill>
                <a:srgbClr val="000000"/>
              </a:solidFill>
              <a:uFillTx/>
              <a:latin typeface="Arial"/>
            </a:endParaRPr>
          </a:p>
          <a:p>
            <a:pPr defTabSz="914400">
              <a:lnSpc>
                <a:spcPct val="100000"/>
              </a:lnSpc>
            </a:pPr>
            <a:r>
              <a:rPr b="0" lang="en-US" sz="2400" strike="noStrike" u="none">
                <a:solidFill>
                  <a:schemeClr val="dk1"/>
                </a:solidFill>
                <a:uFillTx/>
                <a:latin typeface="Tahoma"/>
              </a:rPr>
              <a:t>K</a:t>
            </a:r>
            <a:r>
              <a:rPr b="0" lang="ru-RU" sz="2400" strike="noStrike" u="none">
                <a:solidFill>
                  <a:schemeClr val="dk1"/>
                </a:solidFill>
                <a:uFillTx/>
                <a:latin typeface="Tahoma"/>
              </a:rPr>
              <a:t> – ціна поставки форвардного контракту;</a:t>
            </a:r>
            <a:endParaRPr b="0" lang="uk-UA" sz="2400" strike="noStrike" u="none">
              <a:solidFill>
                <a:srgbClr val="000000"/>
              </a:solidFill>
              <a:uFillTx/>
              <a:latin typeface="Arial"/>
            </a:endParaRPr>
          </a:p>
          <a:p>
            <a:pPr defTabSz="914400">
              <a:lnSpc>
                <a:spcPct val="100000"/>
              </a:lnSpc>
            </a:pPr>
            <a:r>
              <a:rPr b="0" lang="en-US" sz="2400" strike="noStrike" u="none">
                <a:solidFill>
                  <a:schemeClr val="dk1"/>
                </a:solidFill>
                <a:uFillTx/>
                <a:latin typeface="Tahoma"/>
              </a:rPr>
              <a:t>r</a:t>
            </a:r>
            <a:r>
              <a:rPr b="0" lang="ru-RU" sz="2400" strike="noStrike" u="none">
                <a:solidFill>
                  <a:schemeClr val="dk1"/>
                </a:solidFill>
                <a:uFillTx/>
                <a:latin typeface="Tahoma"/>
              </a:rPr>
              <a:t>- безризикова ставка;</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T - час дії контракту;</a:t>
            </a:r>
            <a:endParaRPr b="0" lang="uk-UA" sz="2400" strike="noStrike" u="none">
              <a:solidFill>
                <a:srgbClr val="000000"/>
              </a:solidFill>
              <a:uFillTx/>
              <a:latin typeface="Arial"/>
            </a:endParaRPr>
          </a:p>
          <a:p>
            <a:pPr defTabSz="914400">
              <a:lnSpc>
                <a:spcPct val="100000"/>
              </a:lnSpc>
            </a:pPr>
            <a:r>
              <a:rPr b="0" lang="ru-RU" sz="2400" strike="noStrike" u="none">
                <a:solidFill>
                  <a:schemeClr val="dk1"/>
                </a:solidFill>
                <a:uFillTx/>
                <a:latin typeface="Tahoma"/>
              </a:rPr>
              <a:t>база - тривалість фінансового року</a:t>
            </a:r>
            <a:endParaRPr b="0" lang="uk-UA" sz="2400" strike="noStrike" u="none">
              <a:solidFill>
                <a:srgbClr val="000000"/>
              </a:solidFill>
              <a:uFillTx/>
              <a:latin typeface="Arial"/>
            </a:endParaRPr>
          </a:p>
        </p:txBody>
      </p:sp>
      <p:pic>
        <p:nvPicPr>
          <p:cNvPr id="194" name="Picture 2" descr=""/>
          <p:cNvPicPr/>
          <p:nvPr/>
        </p:nvPicPr>
        <p:blipFill>
          <a:blip r:embed="rId1"/>
          <a:stretch/>
        </p:blipFill>
        <p:spPr>
          <a:xfrm>
            <a:off x="4295880" y="2205000"/>
            <a:ext cx="4140000" cy="1294920"/>
          </a:xfrm>
          <a:prstGeom prst="rect">
            <a:avLst/>
          </a:prstGeom>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000" strike="noStrike" u="none">
                <a:solidFill>
                  <a:schemeClr val="dk1"/>
                </a:solidFill>
                <a:uFillTx/>
                <a:latin typeface="Calibri Light"/>
              </a:rPr>
              <a:t>Сторони опціонного контракту</a:t>
            </a:r>
            <a:endParaRPr b="0" lang="ru-UA" sz="4000" strike="noStrike" u="none">
              <a:solidFill>
                <a:schemeClr val="dk1"/>
              </a:solidFill>
              <a:uFillTx/>
              <a:latin typeface="Calibri"/>
            </a:endParaRPr>
          </a:p>
        </p:txBody>
      </p:sp>
      <p:sp>
        <p:nvSpPr>
          <p:cNvPr id="75"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marL="343080" indent="-343080" algn="just" defTabSz="914400">
              <a:lnSpc>
                <a:spcPct val="100000"/>
              </a:lnSpc>
              <a:spcBef>
                <a:spcPts val="641"/>
              </a:spcBef>
              <a:buClr>
                <a:srgbClr val="954f72"/>
              </a:buClr>
              <a:buSzPct val="60000"/>
              <a:buFont typeface="Wingdings" charset="2"/>
              <a:buChar char=""/>
            </a:pPr>
            <a:r>
              <a:rPr b="1" i="1" lang="uk-UA" sz="3200" strike="noStrike" u="none">
                <a:solidFill>
                  <a:schemeClr val="dk1"/>
                </a:solidFill>
                <a:uFillTx/>
                <a:latin typeface="Calibri"/>
              </a:rPr>
              <a:t>Покупець (власник опціону) </a:t>
            </a:r>
            <a:r>
              <a:rPr b="1" lang="uk-UA" sz="3200" strike="noStrike" u="sng">
                <a:solidFill>
                  <a:schemeClr val="dk1"/>
                </a:solidFill>
                <a:uFillTx/>
                <a:latin typeface="Calibri"/>
              </a:rPr>
              <a:t>має право</a:t>
            </a:r>
            <a:r>
              <a:rPr b="0" lang="uk-UA" sz="3200" strike="noStrike" u="sng">
                <a:solidFill>
                  <a:schemeClr val="dk1"/>
                </a:solidFill>
                <a:uFillTx/>
                <a:latin typeface="Calibri"/>
              </a:rPr>
              <a:t> </a:t>
            </a:r>
            <a:r>
              <a:rPr b="1" lang="uk-UA" sz="3200" strike="noStrike" u="sng">
                <a:solidFill>
                  <a:schemeClr val="dk1"/>
                </a:solidFill>
                <a:uFillTx/>
                <a:latin typeface="Calibri"/>
              </a:rPr>
              <a:t>вибору</a:t>
            </a:r>
            <a:r>
              <a:rPr b="0" lang="uk-UA" sz="3200" strike="noStrike" u="none">
                <a:solidFill>
                  <a:schemeClr val="dk1"/>
                </a:solidFill>
                <a:uFillTx/>
                <a:latin typeface="Calibri"/>
              </a:rPr>
              <a:t> реалізу­вати опціон або ж відмовитися від його виконання за­лежно від того, наскільки сприятливими для нього буде співвідношення між поточною та страйковою ціною в момент виконання опціону.</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1" i="1" lang="uk-UA" sz="3200" strike="noStrike" u="none">
                <a:solidFill>
                  <a:schemeClr val="dk1"/>
                </a:solidFill>
                <a:uFillTx/>
                <a:latin typeface="Calibri"/>
              </a:rPr>
              <a:t>Продавець (емітент) опціону </a:t>
            </a:r>
            <a:r>
              <a:rPr b="1" lang="uk-UA" sz="3200" strike="noStrike" u="sng">
                <a:solidFill>
                  <a:schemeClr val="dk1"/>
                </a:solidFill>
                <a:uFillTx/>
                <a:latin typeface="Calibri"/>
              </a:rPr>
              <a:t>зобов’язаний</a:t>
            </a:r>
            <a:r>
              <a:rPr b="0" lang="uk-UA" sz="3200" strike="noStrike" u="none">
                <a:solidFill>
                  <a:schemeClr val="dk1"/>
                </a:solidFill>
                <a:uFillTx/>
                <a:latin typeface="Calibri"/>
              </a:rPr>
              <a:t> виконати відповідну операцію за ціною реалізації, встановленою за опціонною уго­дою, та забезпечити власнику опціону вико­нання умов угоди у встановлений термін</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ru-RU" sz="4400" strike="noStrike" u="none">
                <a:solidFill>
                  <a:schemeClr val="dk1"/>
                </a:solidFill>
                <a:uFillTx/>
                <a:latin typeface="Calibri Light"/>
              </a:rPr>
              <a:t>Ціна форвардного контракту</a:t>
            </a:r>
            <a:endParaRPr b="0" lang="ru-UA" sz="4400" strike="noStrike" u="none">
              <a:solidFill>
                <a:schemeClr val="dk1"/>
              </a:solidFill>
              <a:uFillTx/>
              <a:latin typeface="Calibri"/>
            </a:endParaRPr>
          </a:p>
        </p:txBody>
      </p:sp>
      <p:sp>
        <p:nvSpPr>
          <p:cNvPr id="196" name="Rectangle 2"/>
          <p:cNvSpPr/>
          <p:nvPr/>
        </p:nvSpPr>
        <p:spPr>
          <a:xfrm>
            <a:off x="1523880" y="-2160"/>
            <a:ext cx="184320" cy="461160"/>
          </a:xfrm>
          <a:prstGeom prst="rect">
            <a:avLst/>
          </a:prstGeom>
          <a:noFill/>
          <a:ln w="0">
            <a:noFill/>
          </a:ln>
        </p:spPr>
        <p:style>
          <a:lnRef idx="0"/>
          <a:fillRef idx="0"/>
          <a:effectRef idx="0"/>
          <a:fontRef idx="minor"/>
        </p:style>
        <p:txBody>
          <a:bodyPr wrap="none" lIns="90000" rIns="90000" tIns="45000" bIns="45000" anchor="ctr">
            <a:spAutoFit/>
          </a:bodyPr>
          <a:p>
            <a:pPr defTabSz="914400">
              <a:lnSpc>
                <a:spcPct val="100000"/>
              </a:lnSpc>
            </a:pPr>
            <a:endParaRPr b="0" lang="uk-UA" sz="2400" strike="noStrike" u="none">
              <a:solidFill>
                <a:schemeClr val="dk1"/>
              </a:solidFill>
              <a:uFillTx/>
              <a:latin typeface="Tahoma"/>
            </a:endParaRPr>
          </a:p>
        </p:txBody>
      </p:sp>
      <p:sp>
        <p:nvSpPr>
          <p:cNvPr id="197" name="Прямоугольник 6"/>
          <p:cNvSpPr/>
          <p:nvPr/>
        </p:nvSpPr>
        <p:spPr>
          <a:xfrm>
            <a:off x="4640040" y="1989000"/>
            <a:ext cx="2260440" cy="638280"/>
          </a:xfrm>
          <a:prstGeom prst="rect">
            <a:avLst/>
          </a:prstGeom>
          <a:noFill/>
          <a:ln w="0">
            <a:noFill/>
          </a:ln>
        </p:spPr>
        <p:style>
          <a:lnRef idx="0"/>
          <a:fillRef idx="0"/>
          <a:effectRef idx="0"/>
          <a:fontRef idx="minor"/>
        </p:style>
        <p:txBody>
          <a:bodyPr wrap="none" lIns="90000" rIns="90000" tIns="45000" bIns="45000" anchor="t">
            <a:spAutoFit/>
          </a:bodyPr>
          <a:p>
            <a:pPr defTabSz="914400">
              <a:lnSpc>
                <a:spcPct val="100000"/>
              </a:lnSpc>
            </a:pPr>
            <a:r>
              <a:rPr b="1" lang="ru-RU" sz="3600" strike="noStrike" u="none">
                <a:solidFill>
                  <a:schemeClr val="dk1"/>
                </a:solidFill>
                <a:uFillTx/>
                <a:latin typeface="Tahoma"/>
              </a:rPr>
              <a:t>Приклад</a:t>
            </a:r>
            <a:endParaRPr b="0" lang="uk-UA" sz="3600" strike="noStrike" u="none">
              <a:solidFill>
                <a:srgbClr val="000000"/>
              </a:solidFill>
              <a:uFillTx/>
              <a:latin typeface="Arial"/>
            </a:endParaRPr>
          </a:p>
        </p:txBody>
      </p:sp>
      <p:pic>
        <p:nvPicPr>
          <p:cNvPr id="198" name="Picture 2" descr=""/>
          <p:cNvPicPr/>
          <p:nvPr/>
        </p:nvPicPr>
        <p:blipFill>
          <a:blip r:embed="rId1"/>
          <a:stretch/>
        </p:blipFill>
        <p:spPr>
          <a:xfrm>
            <a:off x="4224240" y="5589720"/>
            <a:ext cx="3524040" cy="1037880"/>
          </a:xfrm>
          <a:prstGeom prst="rect">
            <a:avLst/>
          </a:prstGeom>
          <a:ln w="0">
            <a:noFill/>
          </a:ln>
        </p:spPr>
      </p:pic>
      <p:sp>
        <p:nvSpPr>
          <p:cNvPr id="199" name="Прямоугольник 2"/>
          <p:cNvSpPr/>
          <p:nvPr/>
        </p:nvSpPr>
        <p:spPr>
          <a:xfrm>
            <a:off x="1631880" y="2851200"/>
            <a:ext cx="8567280" cy="25290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lang="ru-RU" sz="2000" strike="noStrike" u="none">
                <a:solidFill>
                  <a:schemeClr val="dk1"/>
                </a:solidFill>
                <a:uFillTx/>
                <a:latin typeface="Tahoma"/>
              </a:rPr>
              <a:t>Форвардний контракт з акцію було укладено деякий час назад. </a:t>
            </a:r>
            <a:endParaRPr b="0" lang="uk-UA" sz="2000" strike="noStrike" u="none">
              <a:solidFill>
                <a:srgbClr val="000000"/>
              </a:solidFill>
              <a:uFillTx/>
              <a:latin typeface="Arial"/>
            </a:endParaRPr>
          </a:p>
          <a:p>
            <a:pPr algn="just" defTabSz="914400">
              <a:lnSpc>
                <a:spcPct val="100000"/>
              </a:lnSpc>
            </a:pPr>
            <a:r>
              <a:rPr b="0" lang="ru-RU" sz="2000" strike="noStrike" u="none">
                <a:solidFill>
                  <a:schemeClr val="dk1"/>
                </a:solidFill>
                <a:uFillTx/>
                <a:latin typeface="Tahoma"/>
              </a:rPr>
              <a:t>До його закінчення залишається 90 днів. </a:t>
            </a:r>
            <a:endParaRPr b="0" lang="uk-UA" sz="2000" strike="noStrike" u="none">
              <a:solidFill>
                <a:srgbClr val="000000"/>
              </a:solidFill>
              <a:uFillTx/>
              <a:latin typeface="Arial"/>
            </a:endParaRPr>
          </a:p>
          <a:p>
            <a:pPr algn="just" defTabSz="914400">
              <a:lnSpc>
                <a:spcPct val="100000"/>
              </a:lnSpc>
            </a:pPr>
            <a:r>
              <a:rPr b="0" lang="ru-RU" sz="2000" strike="noStrike" u="none">
                <a:solidFill>
                  <a:schemeClr val="dk1"/>
                </a:solidFill>
                <a:uFillTx/>
                <a:latin typeface="Tahoma"/>
              </a:rPr>
              <a:t>Ціна поставки акції за контрактом дорівнює 86 руб. </a:t>
            </a:r>
            <a:endParaRPr b="0" lang="uk-UA" sz="2000" strike="noStrike" u="none">
              <a:solidFill>
                <a:srgbClr val="000000"/>
              </a:solidFill>
              <a:uFillTx/>
              <a:latin typeface="Arial"/>
            </a:endParaRPr>
          </a:p>
          <a:p>
            <a:pPr algn="just" defTabSz="914400">
              <a:lnSpc>
                <a:spcPct val="100000"/>
              </a:lnSpc>
            </a:pPr>
            <a:r>
              <a:rPr b="0" lang="ru-RU" sz="2000" strike="noStrike" u="none">
                <a:solidFill>
                  <a:schemeClr val="dk1"/>
                </a:solidFill>
                <a:uFillTx/>
                <a:latin typeface="Tahoma"/>
              </a:rPr>
              <a:t>Ціна спот акції 90 руб. </a:t>
            </a:r>
            <a:endParaRPr b="0" lang="uk-UA" sz="2000" strike="noStrike" u="none">
              <a:solidFill>
                <a:srgbClr val="000000"/>
              </a:solidFill>
              <a:uFillTx/>
              <a:latin typeface="Arial"/>
            </a:endParaRPr>
          </a:p>
          <a:p>
            <a:pPr algn="just" defTabSz="914400">
              <a:lnSpc>
                <a:spcPct val="100000"/>
              </a:lnSpc>
            </a:pPr>
            <a:r>
              <a:rPr b="0" lang="ru-RU" sz="2000" strike="noStrike" u="none">
                <a:solidFill>
                  <a:schemeClr val="dk1"/>
                </a:solidFill>
                <a:uFillTx/>
                <a:latin typeface="Tahoma"/>
              </a:rPr>
              <a:t>Ставка без ризику 10% річних. </a:t>
            </a:r>
            <a:endParaRPr b="0" lang="uk-UA" sz="2000" strike="noStrike" u="none">
              <a:solidFill>
                <a:srgbClr val="000000"/>
              </a:solidFill>
              <a:uFillTx/>
              <a:latin typeface="Arial"/>
            </a:endParaRPr>
          </a:p>
          <a:p>
            <a:pPr algn="just" defTabSz="914400">
              <a:lnSpc>
                <a:spcPct val="100000"/>
              </a:lnSpc>
            </a:pPr>
            <a:r>
              <a:rPr b="0" lang="ru-RU" sz="2000" strike="noStrike" u="none">
                <a:solidFill>
                  <a:schemeClr val="dk1"/>
                </a:solidFill>
                <a:uFillTx/>
                <a:latin typeface="Tahoma"/>
              </a:rPr>
              <a:t>Особа з довгою позицією перепродає контракт на вторинному ринку. </a:t>
            </a:r>
            <a:endParaRPr b="0" lang="uk-UA" sz="2000" strike="noStrike" u="none">
              <a:solidFill>
                <a:srgbClr val="000000"/>
              </a:solidFill>
              <a:uFillTx/>
              <a:latin typeface="Arial"/>
            </a:endParaRPr>
          </a:p>
          <a:p>
            <a:pPr algn="just" defTabSz="914400">
              <a:lnSpc>
                <a:spcPct val="100000"/>
              </a:lnSpc>
            </a:pPr>
            <a:r>
              <a:rPr b="0" lang="ru-RU" sz="2000" strike="noStrike" u="none">
                <a:solidFill>
                  <a:schemeClr val="dk1"/>
                </a:solidFill>
                <a:uFillTx/>
                <a:latin typeface="Tahoma"/>
              </a:rPr>
              <a:t>Визначити ціну контракту. </a:t>
            </a:r>
            <a:endParaRPr b="0" lang="uk-UA" sz="2000" strike="noStrike" u="none">
              <a:solidFill>
                <a:srgbClr val="000000"/>
              </a:solidFill>
              <a:uFillTx/>
              <a:latin typeface="Arial"/>
            </a:endParaRPr>
          </a:p>
          <a:p>
            <a:pPr algn="just" defTabSz="914400">
              <a:lnSpc>
                <a:spcPct val="100000"/>
              </a:lnSpc>
            </a:pPr>
            <a:r>
              <a:rPr b="0" lang="ru-RU" sz="2000" strike="noStrike" u="none">
                <a:solidFill>
                  <a:schemeClr val="dk1"/>
                </a:solidFill>
                <a:uFillTx/>
                <a:latin typeface="Tahoma"/>
              </a:rPr>
              <a:t>Фінансовий рік дорівнює 365 дням.</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3600" strike="noStrike" u="none">
                <a:solidFill>
                  <a:schemeClr val="dk1"/>
                </a:solidFill>
                <a:uFillTx/>
                <a:latin typeface="Calibri Light"/>
              </a:rPr>
              <a:t>Теми рефератів</a:t>
            </a:r>
            <a:endParaRPr b="0" lang="ru-UA" sz="3600" strike="noStrike" u="none">
              <a:solidFill>
                <a:schemeClr val="dk1"/>
              </a:solidFill>
              <a:uFillTx/>
              <a:latin typeface="Calibri"/>
            </a:endParaRPr>
          </a:p>
        </p:txBody>
      </p:sp>
      <p:sp>
        <p:nvSpPr>
          <p:cNvPr id="201" name="Прямоугольник 2"/>
          <p:cNvSpPr/>
          <p:nvPr/>
        </p:nvSpPr>
        <p:spPr>
          <a:xfrm>
            <a:off x="4314960" y="2133720"/>
            <a:ext cx="183960" cy="829800"/>
          </a:xfrm>
          <a:prstGeom prst="rect">
            <a:avLst/>
          </a:prstGeom>
          <a:noFill/>
          <a:ln w="0">
            <a:noFill/>
          </a:ln>
        </p:spPr>
        <p:style>
          <a:lnRef idx="0"/>
          <a:fillRef idx="0"/>
          <a:effectRef idx="0"/>
          <a:fontRef idx="minor"/>
        </p:style>
        <p:txBody>
          <a:bodyPr wrap="none" lIns="90000" rIns="90000" tIns="45000" bIns="45000" anchor="t">
            <a:spAutoFit/>
          </a:bodyPr>
          <a:p>
            <a:pPr defTabSz="914400">
              <a:lnSpc>
                <a:spcPct val="100000"/>
              </a:lnSpc>
            </a:pPr>
            <a:endParaRPr b="0" lang="uk-UA" sz="2400" strike="noStrike" u="none">
              <a:solidFill>
                <a:srgbClr val="000000"/>
              </a:solidFill>
              <a:uFillTx/>
              <a:latin typeface="Arial"/>
            </a:endParaRPr>
          </a:p>
          <a:p>
            <a:pPr defTabSz="914400">
              <a:lnSpc>
                <a:spcPct val="100000"/>
              </a:lnSpc>
            </a:pPr>
            <a:endParaRPr b="0" lang="uk-UA" sz="2400" strike="noStrike" u="none">
              <a:solidFill>
                <a:srgbClr val="000000"/>
              </a:solidFill>
              <a:uFillTx/>
              <a:latin typeface="Arial"/>
            </a:endParaRPr>
          </a:p>
        </p:txBody>
      </p:sp>
      <p:sp>
        <p:nvSpPr>
          <p:cNvPr id="202" name="Прямоугольник 3"/>
          <p:cNvSpPr/>
          <p:nvPr/>
        </p:nvSpPr>
        <p:spPr>
          <a:xfrm>
            <a:off x="2351160" y="2205000"/>
            <a:ext cx="7799040" cy="11570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spcAft>
                <a:spcPts val="601"/>
              </a:spcAft>
            </a:pPr>
            <a:endParaRPr b="0" lang="uk-UA" sz="2000" strike="noStrike" u="none">
              <a:solidFill>
                <a:srgbClr val="000000"/>
              </a:solidFill>
              <a:uFillTx/>
              <a:latin typeface="Arial"/>
            </a:endParaRPr>
          </a:p>
          <a:p>
            <a:pPr algn="just" defTabSz="914400">
              <a:lnSpc>
                <a:spcPct val="100000"/>
              </a:lnSpc>
              <a:spcAft>
                <a:spcPts val="601"/>
              </a:spcAft>
            </a:pPr>
            <a:endParaRPr b="0" lang="uk-UA" sz="2000" strike="noStrike" u="none">
              <a:solidFill>
                <a:srgbClr val="000000"/>
              </a:solidFill>
              <a:uFillTx/>
              <a:latin typeface="Arial"/>
            </a:endParaRPr>
          </a:p>
          <a:p>
            <a:pPr algn="just" defTabSz="914400">
              <a:lnSpc>
                <a:spcPct val="100000"/>
              </a:lnSpc>
              <a:spcAft>
                <a:spcPts val="601"/>
              </a:spcAft>
            </a:pPr>
            <a:endParaRPr b="0" lang="uk-UA" sz="2000" strike="noStrike" u="none">
              <a:solidFill>
                <a:srgbClr val="000000"/>
              </a:solidFill>
              <a:uFillTx/>
              <a:latin typeface="Arial"/>
            </a:endParaRPr>
          </a:p>
        </p:txBody>
      </p:sp>
      <p:sp>
        <p:nvSpPr>
          <p:cNvPr id="203" name="Прямоугольник 1"/>
          <p:cNvSpPr/>
          <p:nvPr/>
        </p:nvSpPr>
        <p:spPr>
          <a:xfrm>
            <a:off x="2495520" y="2224080"/>
            <a:ext cx="7488000" cy="118692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endParaRPr b="0" lang="uk-UA" sz="2400" strike="noStrike" u="none">
              <a:solidFill>
                <a:srgbClr val="000000"/>
              </a:solidFill>
              <a:uFillTx/>
              <a:latin typeface="Arial"/>
            </a:endParaRPr>
          </a:p>
          <a:p>
            <a:pPr algn="just" defTabSz="914400">
              <a:lnSpc>
                <a:spcPct val="100000"/>
              </a:lnSpc>
            </a:pPr>
            <a:endParaRPr b="0" lang="uk-UA" sz="2400" strike="noStrike" u="none">
              <a:solidFill>
                <a:srgbClr val="000000"/>
              </a:solidFill>
              <a:uFillTx/>
              <a:latin typeface="Arial"/>
            </a:endParaRPr>
          </a:p>
          <a:p>
            <a:pPr algn="just" defTabSz="914400">
              <a:lnSpc>
                <a:spcPct val="100000"/>
              </a:lnSpc>
            </a:pPr>
            <a:endParaRPr b="0" lang="uk-UA" sz="2400" strike="noStrike" u="none">
              <a:solidFill>
                <a:srgbClr val="000000"/>
              </a:solidFill>
              <a:uFillTx/>
              <a:latin typeface="Arial"/>
            </a:endParaRPr>
          </a:p>
        </p:txBody>
      </p:sp>
      <p:sp>
        <p:nvSpPr>
          <p:cNvPr id="204" name="Прямоугольник 2"/>
          <p:cNvSpPr/>
          <p:nvPr/>
        </p:nvSpPr>
        <p:spPr>
          <a:xfrm>
            <a:off x="2349360" y="2233440"/>
            <a:ext cx="7849800" cy="2391480"/>
          </a:xfrm>
          <a:prstGeom prst="rect">
            <a:avLst/>
          </a:prstGeom>
          <a:noFill/>
          <a:ln w="0">
            <a:noFill/>
          </a:ln>
        </p:spPr>
        <p:style>
          <a:lnRef idx="0"/>
          <a:fillRef idx="0"/>
          <a:effectRef idx="0"/>
          <a:fontRef idx="minor"/>
        </p:style>
        <p:txBody>
          <a:bodyPr lIns="90000" rIns="90000" tIns="45000" bIns="45000" anchor="t">
            <a:spAutoFit/>
          </a:bodyPr>
          <a:p>
            <a:pPr marL="457200" indent="-457200" defTabSz="914400">
              <a:lnSpc>
                <a:spcPct val="100000"/>
              </a:lnSpc>
              <a:spcAft>
                <a:spcPts val="601"/>
              </a:spcAft>
              <a:buClr>
                <a:srgbClr val="000000"/>
              </a:buClr>
              <a:buFont typeface="Calibri Light"/>
              <a:buAutoNum type="arabicPeriod"/>
            </a:pPr>
            <a:r>
              <a:rPr b="0" lang="uk-UA" sz="1800" strike="noStrike" u="none">
                <a:solidFill>
                  <a:schemeClr val="dk1"/>
                </a:solidFill>
                <a:uFillTx/>
                <a:latin typeface="Calibri"/>
              </a:rPr>
              <a:t>Використання валютних операцій “форвард” для хеджування валютних ризиків: вітчизняна практика.</a:t>
            </a:r>
            <a:endParaRPr b="0" lang="uk-UA" sz="1800" strike="noStrike" u="none">
              <a:solidFill>
                <a:srgbClr val="000000"/>
              </a:solidFill>
              <a:uFillTx/>
              <a:latin typeface="Arial"/>
            </a:endParaRPr>
          </a:p>
          <a:p>
            <a:pPr marL="457200" indent="-457200" defTabSz="914400">
              <a:lnSpc>
                <a:spcPct val="100000"/>
              </a:lnSpc>
              <a:spcAft>
                <a:spcPts val="601"/>
              </a:spcAft>
              <a:buClr>
                <a:srgbClr val="000000"/>
              </a:buClr>
              <a:buFont typeface="Calibri Light"/>
              <a:buAutoNum type="arabicPeriod"/>
            </a:pPr>
            <a:r>
              <a:rPr b="0" lang="uk-UA" sz="1800" strike="noStrike" u="none">
                <a:solidFill>
                  <a:schemeClr val="dk1"/>
                </a:solidFill>
                <a:uFillTx/>
                <a:latin typeface="Calibri"/>
              </a:rPr>
              <a:t>Форвардний контракт на акції</a:t>
            </a:r>
            <a:endParaRPr b="0" lang="uk-UA" sz="1800" strike="noStrike" u="none">
              <a:solidFill>
                <a:srgbClr val="000000"/>
              </a:solidFill>
              <a:uFillTx/>
              <a:latin typeface="Arial"/>
            </a:endParaRPr>
          </a:p>
          <a:p>
            <a:pPr marL="457200" indent="-457200" defTabSz="914400">
              <a:lnSpc>
                <a:spcPct val="100000"/>
              </a:lnSpc>
              <a:spcAft>
                <a:spcPts val="601"/>
              </a:spcAft>
              <a:buClr>
                <a:srgbClr val="000000"/>
              </a:buClr>
              <a:buFont typeface="Calibri Light"/>
              <a:buAutoNum type="arabicPeriod"/>
            </a:pPr>
            <a:r>
              <a:rPr b="0" lang="uk-UA" sz="1800" strike="noStrike" u="none">
                <a:solidFill>
                  <a:schemeClr val="dk1"/>
                </a:solidFill>
                <a:uFillTx/>
                <a:latin typeface="Calibri"/>
              </a:rPr>
              <a:t>Форвардний контракт на облігації</a:t>
            </a:r>
            <a:endParaRPr b="0" lang="uk-UA" sz="1800" strike="noStrike" u="none">
              <a:solidFill>
                <a:srgbClr val="000000"/>
              </a:solidFill>
              <a:uFillTx/>
              <a:latin typeface="Arial"/>
            </a:endParaRPr>
          </a:p>
          <a:p>
            <a:pPr marL="457200" indent="-457200" defTabSz="914400">
              <a:lnSpc>
                <a:spcPct val="100000"/>
              </a:lnSpc>
              <a:spcAft>
                <a:spcPts val="601"/>
              </a:spcAft>
              <a:buClr>
                <a:srgbClr val="000000"/>
              </a:buClr>
              <a:buFont typeface="Calibri Light"/>
              <a:buAutoNum type="arabicPeriod"/>
            </a:pPr>
            <a:r>
              <a:rPr b="0" lang="uk-UA" sz="1800" strike="noStrike" u="none">
                <a:solidFill>
                  <a:schemeClr val="dk1"/>
                </a:solidFill>
                <a:uFillTx/>
                <a:latin typeface="Calibri"/>
              </a:rPr>
              <a:t>Форвардний контракт на процентні ставки</a:t>
            </a:r>
            <a:endParaRPr b="0" lang="uk-UA" sz="1800" strike="noStrike" u="none">
              <a:solidFill>
                <a:srgbClr val="000000"/>
              </a:solidFill>
              <a:uFillTx/>
              <a:latin typeface="Arial"/>
            </a:endParaRPr>
          </a:p>
          <a:p>
            <a:pPr marL="457200" indent="-457200" defTabSz="914400">
              <a:lnSpc>
                <a:spcPct val="100000"/>
              </a:lnSpc>
              <a:spcAft>
                <a:spcPts val="601"/>
              </a:spcAft>
              <a:buClr>
                <a:srgbClr val="000000"/>
              </a:buClr>
              <a:buFont typeface="Calibri Light"/>
              <a:buAutoNum type="arabicPeriod"/>
            </a:pPr>
            <a:r>
              <a:rPr b="0" lang="uk-UA" sz="1800" strike="noStrike" u="none">
                <a:solidFill>
                  <a:schemeClr val="dk1"/>
                </a:solidFill>
                <a:uFillTx/>
                <a:latin typeface="Calibri"/>
              </a:rPr>
              <a:t>Валютний форвардний контракт</a:t>
            </a:r>
            <a:endParaRPr b="0" lang="uk-UA" sz="1800" strike="noStrike" u="none">
              <a:solidFill>
                <a:srgbClr val="000000"/>
              </a:solidFill>
              <a:uFillTx/>
              <a:latin typeface="Arial"/>
            </a:endParaRPr>
          </a:p>
          <a:p>
            <a:pPr defTabSz="914400">
              <a:lnSpc>
                <a:spcPct val="100000"/>
              </a:lnSpc>
              <a:spcAft>
                <a:spcPts val="601"/>
              </a:spcAft>
            </a:pPr>
            <a:endParaRPr b="0" lang="uk-UA"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1703520" y="3048120"/>
            <a:ext cx="8713440" cy="1142640"/>
          </a:xfrm>
          <a:prstGeom prst="rect">
            <a:avLst/>
          </a:prstGeom>
          <a:noFill/>
          <a:ln w="0">
            <a:noFill/>
          </a:ln>
        </p:spPr>
        <p:txBody>
          <a:bodyPr lIns="91440" rIns="91440" tIns="45720" bIns="45720" anchor="ctr">
            <a:noAutofit/>
          </a:bodyPr>
          <a:p>
            <a:pPr indent="0" algn="ctr" defTabSz="914400">
              <a:lnSpc>
                <a:spcPct val="90000"/>
              </a:lnSpc>
              <a:buNone/>
            </a:pPr>
            <a:br>
              <a:rPr sz="3600"/>
            </a:br>
            <a:r>
              <a:rPr b="1" lang="uk-UA" sz="3600" strike="noStrike" u="none">
                <a:solidFill>
                  <a:schemeClr val="dk1"/>
                </a:solidFill>
                <a:uFillTx/>
                <a:latin typeface="Calibri Light"/>
              </a:rPr>
              <a:t>СВОПИ</a:t>
            </a:r>
            <a:endParaRPr b="0" lang="ru-UA" sz="3600" strike="noStrike" u="none">
              <a:solidFill>
                <a:schemeClr val="dk1"/>
              </a:solidFill>
              <a:uFillTx/>
              <a:latin typeface="Calibri"/>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 name="PlaceHolder 1"/>
          <p:cNvSpPr>
            <a:spLocks noGrp="1"/>
          </p:cNvSpPr>
          <p:nvPr>
            <p:ph type="title"/>
          </p:nvPr>
        </p:nvSpPr>
        <p:spPr>
          <a:xfrm>
            <a:off x="2424240" y="2060640"/>
            <a:ext cx="7792560" cy="360000"/>
          </a:xfrm>
          <a:prstGeom prst="rect">
            <a:avLst/>
          </a:prstGeom>
          <a:noFill/>
          <a:ln w="0">
            <a:noFill/>
          </a:ln>
        </p:spPr>
        <p:txBody>
          <a:bodyPr lIns="91440" rIns="91440" tIns="45720" bIns="45720" anchor="ctr">
            <a:normAutofit fontScale="92500" lnSpcReduction="19999"/>
          </a:bodyPr>
          <a:p>
            <a:pPr indent="0" algn="ctr" defTabSz="914400">
              <a:lnSpc>
                <a:spcPct val="90000"/>
              </a:lnSpc>
              <a:buNone/>
            </a:pPr>
            <a:r>
              <a:rPr b="1" lang="uk-UA" sz="2400" strike="noStrike" u="none">
                <a:solidFill>
                  <a:schemeClr val="dk1"/>
                </a:solidFill>
                <a:uFillTx/>
                <a:latin typeface="Calibri Light"/>
              </a:rPr>
              <a:t>План</a:t>
            </a:r>
            <a:endParaRPr b="0" lang="ru-UA" sz="2400" strike="noStrike" u="none">
              <a:solidFill>
                <a:schemeClr val="dk1"/>
              </a:solidFill>
              <a:uFillTx/>
              <a:latin typeface="Calibri"/>
            </a:endParaRPr>
          </a:p>
        </p:txBody>
      </p:sp>
      <p:sp>
        <p:nvSpPr>
          <p:cNvPr id="207" name="Прямоугольник 3"/>
          <p:cNvSpPr/>
          <p:nvPr/>
        </p:nvSpPr>
        <p:spPr>
          <a:xfrm>
            <a:off x="1913040" y="2708280"/>
            <a:ext cx="8497440" cy="2405880"/>
          </a:xfrm>
          <a:prstGeom prst="rect">
            <a:avLst/>
          </a:prstGeom>
          <a:noFill/>
          <a:ln w="0">
            <a:noFill/>
          </a:ln>
        </p:spPr>
        <p:style>
          <a:lnRef idx="0"/>
          <a:fillRef idx="0"/>
          <a:effectRef idx="0"/>
          <a:fontRef idx="minor"/>
        </p:style>
        <p:txBody>
          <a:bodyPr lIns="90000" rIns="90000" tIns="45000" bIns="45000" anchor="t">
            <a:spAutoFit/>
          </a:bodyPr>
          <a:p>
            <a:pPr marL="457200" indent="-457200" defTabSz="914400">
              <a:lnSpc>
                <a:spcPct val="200000"/>
              </a:lnSpc>
              <a:spcBef>
                <a:spcPts val="479"/>
              </a:spcBef>
              <a:buClr>
                <a:srgbClr val="954f72"/>
              </a:buClr>
              <a:buSzPct val="60000"/>
              <a:buFont typeface="Tahoma"/>
              <a:buAutoNum type="arabicPeriod"/>
            </a:pPr>
            <a:r>
              <a:rPr b="0" lang="uk-UA" sz="2400" strike="noStrike" u="none">
                <a:solidFill>
                  <a:schemeClr val="dk1"/>
                </a:solidFill>
                <a:uFillTx/>
                <a:latin typeface="Tahoma"/>
              </a:rPr>
              <a:t>Сутність свопу</a:t>
            </a:r>
            <a:endParaRPr b="0" lang="uk-UA" sz="2400" strike="noStrike" u="none">
              <a:solidFill>
                <a:srgbClr val="000000"/>
              </a:solidFill>
              <a:uFillTx/>
              <a:latin typeface="Arial"/>
            </a:endParaRPr>
          </a:p>
          <a:p>
            <a:pPr marL="457200" indent="-457200" defTabSz="914400">
              <a:lnSpc>
                <a:spcPct val="200000"/>
              </a:lnSpc>
              <a:spcBef>
                <a:spcPts val="479"/>
              </a:spcBef>
              <a:buClr>
                <a:srgbClr val="954f72"/>
              </a:buClr>
              <a:buSzPct val="60000"/>
              <a:buFont typeface="Tahoma"/>
              <a:buAutoNum type="arabicPeriod"/>
            </a:pPr>
            <a:r>
              <a:rPr b="0" lang="uk-UA" sz="2400" strike="noStrike" u="none">
                <a:solidFill>
                  <a:schemeClr val="dk1"/>
                </a:solidFill>
                <a:uFillTx/>
                <a:latin typeface="Tahoma"/>
              </a:rPr>
              <a:t>Особливості своп-контрактів</a:t>
            </a:r>
            <a:endParaRPr b="0" lang="uk-UA" sz="2400" strike="noStrike" u="none">
              <a:solidFill>
                <a:srgbClr val="000000"/>
              </a:solidFill>
              <a:uFillTx/>
              <a:latin typeface="Arial"/>
            </a:endParaRPr>
          </a:p>
          <a:p>
            <a:pPr marL="457200" indent="-457200" defTabSz="914400">
              <a:lnSpc>
                <a:spcPct val="200000"/>
              </a:lnSpc>
              <a:spcBef>
                <a:spcPts val="479"/>
              </a:spcBef>
              <a:buClr>
                <a:srgbClr val="954f72"/>
              </a:buClr>
              <a:buSzPct val="60000"/>
              <a:buFont typeface="Tahoma"/>
              <a:buAutoNum type="arabicPeriod"/>
            </a:pPr>
            <a:r>
              <a:rPr b="0" lang="uk-UA" sz="2400" strike="noStrike" u="none">
                <a:solidFill>
                  <a:schemeClr val="dk1"/>
                </a:solidFill>
                <a:uFillTx/>
                <a:latin typeface="Tahoma"/>
              </a:rPr>
              <a:t>Види свопів</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a:buNone/>
            </a:pPr>
            <a:endParaRPr b="0" lang="ru-UA" sz="4400" strike="noStrike" u="none">
              <a:solidFill>
                <a:schemeClr val="dk1"/>
              </a:solidFill>
              <a:uFillTx/>
              <a:latin typeface="Calibri Light"/>
            </a:endParaRPr>
          </a:p>
        </p:txBody>
      </p:sp>
      <p:sp>
        <p:nvSpPr>
          <p:cNvPr id="209" name="Прямоугольник 3"/>
          <p:cNvSpPr/>
          <p:nvPr/>
        </p:nvSpPr>
        <p:spPr>
          <a:xfrm>
            <a:off x="1774800" y="2565360"/>
            <a:ext cx="8496000" cy="176544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uk-UA" sz="2200" strike="noStrike" u="none">
                <a:solidFill>
                  <a:schemeClr val="dk1"/>
                </a:solidFill>
                <a:uFillTx/>
                <a:latin typeface="Tahoma"/>
              </a:rPr>
              <a:t>Банк міжнародних розрахунків оцінює обсяг позабіржового ринку деривативів на рівні 100 трлн. дол. США, з яких 61 трлн. припадає на процентні та валютні свопи. При цьому проценті свопи за обсягами сягають 57 трлн. дол. США і вважаються самим поширеним контрактом серед всіх деривативів. </a:t>
            </a:r>
            <a:endParaRPr b="0" lang="uk-UA" sz="2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0"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Своп</a:t>
            </a:r>
            <a:endParaRPr b="0" lang="ru-UA" sz="4400" strike="noStrike" u="none">
              <a:solidFill>
                <a:schemeClr val="dk1"/>
              </a:solidFill>
              <a:uFillTx/>
              <a:latin typeface="Calibri"/>
            </a:endParaRPr>
          </a:p>
        </p:txBody>
      </p:sp>
      <p:sp>
        <p:nvSpPr>
          <p:cNvPr id="211" name="Объект 2"/>
          <p:cNvSpPr/>
          <p:nvPr/>
        </p:nvSpPr>
        <p:spPr>
          <a:xfrm>
            <a:off x="1981080" y="2249640"/>
            <a:ext cx="8229240" cy="2161800"/>
          </a:xfrm>
          <a:prstGeom prst="rect">
            <a:avLst/>
          </a:prstGeom>
          <a:noFill/>
          <a:ln w="0">
            <a:noFill/>
          </a:ln>
        </p:spPr>
        <p:style>
          <a:lnRef idx="0"/>
          <a:fillRef idx="0"/>
          <a:effectRef idx="0"/>
          <a:fontRef idx="minor"/>
        </p:style>
        <p:txBody>
          <a:bodyPr lIns="90000" rIns="90000" tIns="45000" bIns="45000" anchor="t">
            <a:noAutofit/>
          </a:bodyPr>
          <a:p>
            <a:pPr algn="just" defTabSz="914400">
              <a:lnSpc>
                <a:spcPct val="100000"/>
              </a:lnSpc>
              <a:spcBef>
                <a:spcPts val="439"/>
              </a:spcBef>
              <a:tabLst>
                <a:tab algn="l" pos="0"/>
              </a:tabLst>
            </a:pPr>
            <a:r>
              <a:rPr b="0" lang="uk-UA" sz="2200" strike="noStrike" u="none">
                <a:solidFill>
                  <a:schemeClr val="dk1"/>
                </a:solidFill>
                <a:uFillTx/>
                <a:latin typeface="Calibri"/>
              </a:rPr>
              <a:t>угода між контрагентами про обмін грошовими потоками у майбутньому. У більшості типів свопів одна сторона здійснює платежі, які визначаються змінною величиною: процентною ставкою, валютним курсом, курсом акції або ціною товару. Інша сторона здійснює платежі, які є плаваючими або фіксованими.</a:t>
            </a:r>
            <a:endParaRPr b="0" lang="uk-UA" sz="2200" strike="noStrike" u="none">
              <a:solidFill>
                <a:srgbClr val="000000"/>
              </a:solidFill>
              <a:uFillTx/>
              <a:latin typeface="Arial"/>
            </a:endParaRPr>
          </a:p>
        </p:txBody>
      </p:sp>
      <p:sp>
        <p:nvSpPr>
          <p:cNvPr id="212" name="Прямоугольник 3"/>
          <p:cNvSpPr/>
          <p:nvPr/>
        </p:nvSpPr>
        <p:spPr>
          <a:xfrm>
            <a:off x="1981080" y="4411800"/>
            <a:ext cx="8435520" cy="222408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uk-UA" sz="2000" strike="noStrike" u="sng">
                <a:solidFill>
                  <a:schemeClr val="dk1"/>
                </a:solidFill>
                <a:uFillTx/>
                <a:latin typeface="Tahoma"/>
              </a:rPr>
              <a:t>Основною особливістю «свопів» є взаємовигідність</a:t>
            </a:r>
            <a:r>
              <a:rPr b="0" i="1" lang="uk-UA" sz="2000" strike="noStrike" u="none">
                <a:solidFill>
                  <a:schemeClr val="dk1"/>
                </a:solidFill>
                <a:uFillTx/>
                <a:latin typeface="Tahoma"/>
              </a:rPr>
              <a:t>, коли завдяки проведенню операцій обміну обидві сторони досягають тієї мети, яку вони перед собою поставили. </a:t>
            </a:r>
            <a:r>
              <a:rPr b="0" i="1" lang="uk-UA" sz="2000" strike="noStrike" u="sng">
                <a:solidFill>
                  <a:schemeClr val="dk1"/>
                </a:solidFill>
                <a:uFillTx/>
                <a:latin typeface="Tahoma"/>
              </a:rPr>
              <a:t>Угода «своп» укладається тоді, коли потенційні учасники мають намір скористатися тими можливостями іншої сторони, яких вони самі не мають. Отже, від своп-контракту переваги отримують обидва учасники, жоден з яких не програє та не виграє, завдяки чому вдається знизити вартість операції «своп».</a:t>
            </a:r>
            <a:r>
              <a:rPr b="0" i="1" lang="uk-UA" sz="2000" strike="noStrike" u="none">
                <a:solidFill>
                  <a:schemeClr val="dk1"/>
                </a:solidFill>
                <a:uFillTx/>
                <a:latin typeface="Tahoma"/>
              </a:rPr>
              <a:t> </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Переваги свопів</a:t>
            </a:r>
            <a:endParaRPr b="0" lang="ru-UA" sz="4400" strike="noStrike" u="none">
              <a:solidFill>
                <a:schemeClr val="dk1"/>
              </a:solidFill>
              <a:uFillTx/>
              <a:latin typeface="Calibri"/>
            </a:endParaRPr>
          </a:p>
        </p:txBody>
      </p:sp>
      <p:sp>
        <p:nvSpPr>
          <p:cNvPr id="214"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обидві сторони контракту отримують можливість досягти поставленої мети: хеджування ризику або зниження витрат із залучення коштів;</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вартість «свопів» є нижчою за вартість інших інструментів хеджування;</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угоди укладаються на будь-який період і базовий інструмент;</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ринок «свопів» є добре розвинутим;</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можливість достроково вийти з операції «своп» кількома способами;</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низький ризик за даним видом операцій.</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Недоліки свопів</a:t>
            </a:r>
            <a:endParaRPr b="0" lang="ru-UA" sz="4400" strike="noStrike" u="none">
              <a:solidFill>
                <a:schemeClr val="dk1"/>
              </a:solidFill>
              <a:uFillTx/>
              <a:latin typeface="Calibri"/>
            </a:endParaRPr>
          </a:p>
        </p:txBody>
      </p:sp>
      <p:sp>
        <p:nvSpPr>
          <p:cNvPr id="216" name="Прямоугольник 1"/>
          <p:cNvSpPr/>
          <p:nvPr/>
        </p:nvSpPr>
        <p:spPr>
          <a:xfrm>
            <a:off x="2567160" y="2276640"/>
            <a:ext cx="7129080" cy="11869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uk-UA" sz="2400" strike="noStrike" u="none">
                <a:solidFill>
                  <a:schemeClr val="dk1"/>
                </a:solidFill>
                <a:uFillTx/>
                <a:latin typeface="Tahoma"/>
              </a:rPr>
              <a:t>існування кредитного ризику, хоча і невеликого</a:t>
            </a:r>
            <a:endParaRPr b="0" lang="uk-UA" sz="2400" strike="noStrike" u="none">
              <a:solidFill>
                <a:srgbClr val="000000"/>
              </a:solidFill>
              <a:uFillTx/>
              <a:latin typeface="Arial"/>
            </a:endParaRPr>
          </a:p>
          <a:p>
            <a:pPr defTabSz="914400">
              <a:lnSpc>
                <a:spcPct val="100000"/>
              </a:lnSpc>
            </a:pPr>
            <a:endParaRPr b="0" lang="uk-UA" sz="2400" strike="noStrike" u="none">
              <a:solidFill>
                <a:srgbClr val="000000"/>
              </a:solidFill>
              <a:uFillTx/>
              <a:latin typeface="Arial"/>
            </a:endParaRPr>
          </a:p>
          <a:p>
            <a:pPr defTabSz="914400">
              <a:lnSpc>
                <a:spcPct val="100000"/>
              </a:lnSpc>
            </a:pP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1" lang="uk-UA" sz="4400" strike="noStrike" u="none">
                <a:solidFill>
                  <a:schemeClr val="dk1"/>
                </a:solidFill>
                <a:uFillTx/>
                <a:latin typeface="Calibri Light"/>
              </a:rPr>
              <a:t>Типи своп-контрактів</a:t>
            </a:r>
            <a:endParaRPr b="0" lang="ru-UA" sz="4400" strike="noStrike" u="none">
              <a:solidFill>
                <a:schemeClr val="dk1"/>
              </a:solidFill>
              <a:uFillTx/>
              <a:latin typeface="Calibri"/>
            </a:endParaRPr>
          </a:p>
        </p:txBody>
      </p:sp>
      <p:sp>
        <p:nvSpPr>
          <p:cNvPr id="218"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marL="343080" indent="-343080" algn="just" defTabSz="914400">
              <a:lnSpc>
                <a:spcPct val="100000"/>
              </a:lnSpc>
              <a:spcBef>
                <a:spcPts val="641"/>
              </a:spcBef>
              <a:buClr>
                <a:srgbClr val="954f72"/>
              </a:buClr>
              <a:buSzPct val="60000"/>
              <a:buFont typeface="Wingdings" charset="2"/>
              <a:buChar char=""/>
            </a:pPr>
            <a:r>
              <a:rPr b="1" lang="uk-UA" sz="3200" strike="noStrike" u="none">
                <a:solidFill>
                  <a:schemeClr val="dk1"/>
                </a:solidFill>
                <a:uFillTx/>
                <a:latin typeface="Calibri"/>
              </a:rPr>
              <a:t>Валютний своп </a:t>
            </a:r>
            <a:r>
              <a:rPr b="0" lang="uk-UA" sz="3200" strike="noStrike" u="none">
                <a:solidFill>
                  <a:schemeClr val="dk1"/>
                </a:solidFill>
                <a:uFillTx/>
                <a:latin typeface="Calibri"/>
              </a:rPr>
              <a:t>- передбачає що кожна зі сторін здійснює процентні платежі у різних валютах</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1" lang="uk-UA" sz="3200" strike="noStrike" u="none">
                <a:solidFill>
                  <a:schemeClr val="dk1"/>
                </a:solidFill>
                <a:uFillTx/>
                <a:latin typeface="Calibri"/>
              </a:rPr>
              <a:t>Процентний своп </a:t>
            </a:r>
            <a:r>
              <a:rPr b="0" lang="uk-UA" sz="3200" strike="noStrike" u="none">
                <a:solidFill>
                  <a:schemeClr val="dk1"/>
                </a:solidFill>
                <a:uFillTx/>
                <a:latin typeface="Calibri"/>
              </a:rPr>
              <a:t>- передбачає, що одна сторона платить плаваючу ставку, а інша сторона – фіксовану або іншу плаваючу ставку. </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1" lang="uk-UA" sz="3200" strike="noStrike" u="none">
                <a:solidFill>
                  <a:schemeClr val="dk1"/>
                </a:solidFill>
                <a:uFillTx/>
                <a:latin typeface="Calibri"/>
              </a:rPr>
              <a:t>Своп на акції </a:t>
            </a:r>
            <a:r>
              <a:rPr b="0" lang="uk-UA" sz="3200" strike="noStrike" u="none">
                <a:solidFill>
                  <a:schemeClr val="dk1"/>
                </a:solidFill>
                <a:uFillTx/>
                <a:latin typeface="Calibri"/>
              </a:rPr>
              <a:t>- передбачає обмін платежами, один з яких визначається дохідністю фондового індексу</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1" lang="uk-UA" sz="3200" strike="noStrike" u="none">
                <a:solidFill>
                  <a:schemeClr val="dk1"/>
                </a:solidFill>
                <a:uFillTx/>
                <a:latin typeface="Calibri"/>
              </a:rPr>
              <a:t>Товарний своп </a:t>
            </a:r>
            <a:r>
              <a:rPr b="0" lang="uk-UA" sz="3200" strike="noStrike" u="none">
                <a:solidFill>
                  <a:schemeClr val="dk1"/>
                </a:solidFill>
                <a:uFillTx/>
                <a:latin typeface="Calibri"/>
              </a:rPr>
              <a:t>- передбачає обмін фіксованих</a:t>
            </a:r>
            <a:r>
              <a:rPr b="0" lang="ru-RU" sz="3200" strike="noStrike" u="none">
                <a:solidFill>
                  <a:schemeClr val="dk1"/>
                </a:solidFill>
                <a:uFillTx/>
                <a:latin typeface="Calibri"/>
              </a:rPr>
              <a:t> </a:t>
            </a:r>
            <a:r>
              <a:rPr b="0" lang="uk-UA" sz="3200" strike="noStrike" u="none">
                <a:solidFill>
                  <a:schemeClr val="dk1"/>
                </a:solidFill>
                <a:uFillTx/>
                <a:latin typeface="Calibri"/>
              </a:rPr>
              <a:t>платежів на плаваючі платежі, величина яких прив'язана до ціни певного товару</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Ліквідація своп-контрактів</a:t>
            </a:r>
            <a:endParaRPr b="0" lang="ru-UA" sz="4400" strike="noStrike" u="none">
              <a:solidFill>
                <a:schemeClr val="dk1"/>
              </a:solidFill>
              <a:uFillTx/>
              <a:latin typeface="Calibri"/>
            </a:endParaRPr>
          </a:p>
        </p:txBody>
      </p:sp>
      <p:sp>
        <p:nvSpPr>
          <p:cNvPr id="220" name="Прямоугольник 1"/>
          <p:cNvSpPr/>
          <p:nvPr/>
        </p:nvSpPr>
        <p:spPr>
          <a:xfrm>
            <a:off x="1992240" y="2060640"/>
            <a:ext cx="8206920" cy="8208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uk-UA" sz="1600" strike="noStrike" u="none">
                <a:solidFill>
                  <a:schemeClr val="dk1"/>
                </a:solidFill>
                <a:uFillTx/>
                <a:latin typeface="Tahoma"/>
              </a:rPr>
              <a:t>Своп має ринкову вартість. Тому та сторона, яка володіє свопом може пред’явити його контрагенту для оплати. Оплата означатиме припинення зобов’язань. Це можливе лише за умови, що сторони заздалегідь обговорили таку можливість.</a:t>
            </a:r>
            <a:endParaRPr b="0" lang="uk-UA" sz="1600" strike="noStrike" u="none">
              <a:solidFill>
                <a:srgbClr val="000000"/>
              </a:solidFill>
              <a:uFillTx/>
              <a:latin typeface="Arial"/>
            </a:endParaRPr>
          </a:p>
        </p:txBody>
      </p:sp>
      <p:sp>
        <p:nvSpPr>
          <p:cNvPr id="221" name="Прямоугольник 3"/>
          <p:cNvSpPr/>
          <p:nvPr/>
        </p:nvSpPr>
        <p:spPr>
          <a:xfrm>
            <a:off x="1992240" y="2997360"/>
            <a:ext cx="8206920" cy="8211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uk-UA" sz="2400" strike="noStrike" u="none">
                <a:solidFill>
                  <a:schemeClr val="dk1"/>
                </a:solidFill>
                <a:uFillTx/>
                <a:latin typeface="Tahoma"/>
              </a:rPr>
              <a:t>Більшість свопів ліквідується шляхом укладання протилежної угоди (офсетного своп-контракту). </a:t>
            </a:r>
            <a:endParaRPr b="0" lang="uk-UA" sz="2400" strike="noStrike" u="none">
              <a:solidFill>
                <a:srgbClr val="000000"/>
              </a:solidFill>
              <a:uFillTx/>
              <a:latin typeface="Arial"/>
            </a:endParaRPr>
          </a:p>
        </p:txBody>
      </p:sp>
      <p:sp>
        <p:nvSpPr>
          <p:cNvPr id="222" name="Прямоугольник 4"/>
          <p:cNvSpPr/>
          <p:nvPr/>
        </p:nvSpPr>
        <p:spPr>
          <a:xfrm>
            <a:off x="1969920" y="4037040"/>
            <a:ext cx="8353080" cy="9126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uk-UA" sz="1800" strike="noStrike" u="none">
                <a:solidFill>
                  <a:schemeClr val="dk1"/>
                </a:solidFill>
                <a:uFillTx/>
                <a:latin typeface="Tahoma"/>
              </a:rPr>
              <a:t>Інший спосіб ліквідації свопу – це продаж його третій стороні. В цьому випадку доведеться отримати дозвіл контрагента на проведення подібної операції. Така процедура не набула широкого поширення.</a:t>
            </a:r>
            <a:endParaRPr b="0" lang="uk-UA" sz="1800" strike="noStrike" u="none">
              <a:solidFill>
                <a:srgbClr val="000000"/>
              </a:solidFill>
              <a:uFillTx/>
              <a:latin typeface="Arial"/>
            </a:endParaRPr>
          </a:p>
        </p:txBody>
      </p:sp>
      <p:sp>
        <p:nvSpPr>
          <p:cNvPr id="223" name="Прямоугольник 5"/>
          <p:cNvSpPr/>
          <p:nvPr/>
        </p:nvSpPr>
        <p:spPr>
          <a:xfrm>
            <a:off x="1992240" y="5300640"/>
            <a:ext cx="8330760" cy="13093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uk-UA" sz="2000" strike="noStrike" u="none">
                <a:solidFill>
                  <a:schemeClr val="dk1"/>
                </a:solidFill>
                <a:uFillTx/>
                <a:latin typeface="Tahoma"/>
              </a:rPr>
              <a:t>Ще один спосіб ліквідації свопу це використання свопціону. Цей інструмент є опціоном, що дозволяє відкрити своп-контракт на умовах, які визначені заздалегідь. В більшості випадків це можливість укласти офсетний своп</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Опціонна премія</a:t>
            </a:r>
            <a:endParaRPr b="0" lang="ru-UA" sz="4400" strike="noStrike" u="none">
              <a:solidFill>
                <a:schemeClr val="dk1"/>
              </a:solidFill>
              <a:uFillTx/>
              <a:latin typeface="Calibri"/>
            </a:endParaRPr>
          </a:p>
        </p:txBody>
      </p:sp>
      <p:sp>
        <p:nvSpPr>
          <p:cNvPr id="77"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певна грошова сума, яку покупець опціону сплачує продавцю за право здійснити опціон або відмовитися від його реалізації</a:t>
            </a:r>
            <a:endParaRPr b="0" lang="uk-UA" sz="3200" strike="noStrike" u="none">
              <a:solidFill>
                <a:srgbClr val="000000"/>
              </a:solidFill>
              <a:uFillTx/>
              <a:latin typeface="Arial"/>
            </a:endParaRPr>
          </a:p>
          <a:p>
            <a:pPr marL="343080" indent="-343080" algn="just"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визначається як відсоток від суми опціонної угоди або ж як абсолютна сума за одиницю базового активу і сплачується під час укладання угоди</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4"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Ринок своп-контрактів</a:t>
            </a:r>
            <a:endParaRPr b="0" lang="ru-UA" sz="4400" strike="noStrike" u="none">
              <a:solidFill>
                <a:schemeClr val="dk1"/>
              </a:solidFill>
              <a:uFillTx/>
              <a:latin typeface="Calibri"/>
            </a:endParaRPr>
          </a:p>
        </p:txBody>
      </p:sp>
      <p:sp>
        <p:nvSpPr>
          <p:cNvPr id="225" name="Прямоугольник 1"/>
          <p:cNvSpPr/>
          <p:nvPr/>
        </p:nvSpPr>
        <p:spPr>
          <a:xfrm>
            <a:off x="2135160" y="2206800"/>
            <a:ext cx="8353080" cy="8211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uk-UA" sz="2400" strike="noStrike" u="none">
                <a:solidFill>
                  <a:schemeClr val="dk1"/>
                </a:solidFill>
                <a:uFillTx/>
                <a:latin typeface="Tahoma"/>
              </a:rPr>
              <a:t>ринок за своїми ознаками подібний до ринку форвардів та позабіржових опціонів</a:t>
            </a:r>
            <a:endParaRPr b="0" lang="uk-UA" sz="2400" strike="noStrike" u="none">
              <a:solidFill>
                <a:srgbClr val="000000"/>
              </a:solidFill>
              <a:uFillTx/>
              <a:latin typeface="Arial"/>
            </a:endParaRPr>
          </a:p>
        </p:txBody>
      </p:sp>
      <p:sp>
        <p:nvSpPr>
          <p:cNvPr id="226" name="Прямоугольник 3"/>
          <p:cNvSpPr/>
          <p:nvPr/>
        </p:nvSpPr>
        <p:spPr>
          <a:xfrm>
            <a:off x="2100240" y="3213000"/>
            <a:ext cx="8316720" cy="8211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uk-UA" sz="2400" strike="noStrike" u="none">
                <a:solidFill>
                  <a:schemeClr val="dk1"/>
                </a:solidFill>
                <a:uFillTx/>
                <a:latin typeface="Tahoma"/>
              </a:rPr>
              <a:t>Його учасниками є дилери, представлені великими банками та інвестиційними компаніями. </a:t>
            </a:r>
            <a:endParaRPr b="0" lang="uk-UA" sz="2400" strike="noStrike" u="none">
              <a:solidFill>
                <a:srgbClr val="000000"/>
              </a:solidFill>
              <a:uFillTx/>
              <a:latin typeface="Arial"/>
            </a:endParaRPr>
          </a:p>
        </p:txBody>
      </p:sp>
      <p:sp>
        <p:nvSpPr>
          <p:cNvPr id="227" name="Прямоугольник 4"/>
          <p:cNvSpPr/>
          <p:nvPr/>
        </p:nvSpPr>
        <p:spPr>
          <a:xfrm>
            <a:off x="2004840" y="4365720"/>
            <a:ext cx="8424360" cy="207180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spcAft>
                <a:spcPts val="601"/>
              </a:spcAft>
            </a:pPr>
            <a:r>
              <a:rPr b="0" lang="uk-UA" sz="2000" strike="noStrike" u="none">
                <a:solidFill>
                  <a:schemeClr val="dk1"/>
                </a:solidFill>
                <a:uFillTx/>
                <a:latin typeface="Tahoma"/>
              </a:rPr>
              <a:t>Дилери пропонують свопи за цінами </a:t>
            </a:r>
            <a:r>
              <a:rPr b="0" lang="en-US" sz="2000" strike="noStrike" u="none">
                <a:solidFill>
                  <a:schemeClr val="dk1"/>
                </a:solidFill>
                <a:uFillTx/>
                <a:latin typeface="Tahoma"/>
              </a:rPr>
              <a:t>bid</a:t>
            </a:r>
            <a:r>
              <a:rPr b="0" lang="ru-RU" sz="2000" strike="noStrike" u="none">
                <a:solidFill>
                  <a:schemeClr val="dk1"/>
                </a:solidFill>
                <a:uFillTx/>
                <a:latin typeface="Tahoma"/>
              </a:rPr>
              <a:t>/</a:t>
            </a:r>
            <a:r>
              <a:rPr b="0" lang="en-US" sz="2000" strike="noStrike" u="none">
                <a:solidFill>
                  <a:schemeClr val="dk1"/>
                </a:solidFill>
                <a:uFillTx/>
                <a:latin typeface="Tahoma"/>
              </a:rPr>
              <a:t>ask</a:t>
            </a:r>
            <a:r>
              <a:rPr b="0" lang="uk-UA" sz="2000" strike="noStrike" u="none">
                <a:solidFill>
                  <a:schemeClr val="dk1"/>
                </a:solidFill>
                <a:uFillTx/>
                <a:latin typeface="Tahoma"/>
              </a:rPr>
              <a:t> і погоджуються виступити однією зі сторін своп-контракту. </a:t>
            </a:r>
            <a:endParaRPr b="0" lang="uk-UA" sz="2000" strike="noStrike" u="none">
              <a:solidFill>
                <a:srgbClr val="000000"/>
              </a:solidFill>
              <a:uFillTx/>
              <a:latin typeface="Arial"/>
            </a:endParaRPr>
          </a:p>
          <a:p>
            <a:pPr algn="just" defTabSz="914400">
              <a:lnSpc>
                <a:spcPct val="100000"/>
              </a:lnSpc>
              <a:spcAft>
                <a:spcPts val="601"/>
              </a:spcAft>
            </a:pPr>
            <a:r>
              <a:rPr b="0" lang="uk-UA" sz="2000" strike="noStrike" u="none">
                <a:solidFill>
                  <a:schemeClr val="dk1"/>
                </a:solidFill>
                <a:uFillTx/>
                <a:latin typeface="Tahoma"/>
              </a:rPr>
              <a:t>Перш ніж укласти своп, дилер, як правило, укладає протилежну угоду на іншому ринку, таким чином позбавляючись від ризиків. Такою угодою може бути ф’ючерс, інший своп. </a:t>
            </a:r>
            <a:endParaRPr b="0" lang="uk-UA" sz="2000" strike="noStrike" u="none">
              <a:solidFill>
                <a:srgbClr val="000000"/>
              </a:solidFill>
              <a:uFillTx/>
              <a:latin typeface="Arial"/>
            </a:endParaRPr>
          </a:p>
          <a:p>
            <a:pPr algn="just" defTabSz="914400">
              <a:lnSpc>
                <a:spcPct val="100000"/>
              </a:lnSpc>
              <a:spcAft>
                <a:spcPts val="601"/>
              </a:spcAft>
            </a:pPr>
            <a:r>
              <a:rPr b="0" lang="uk-UA" sz="2000" strike="noStrike" u="none">
                <a:solidFill>
                  <a:schemeClr val="dk1"/>
                </a:solidFill>
                <a:uFillTx/>
                <a:latin typeface="Tahoma"/>
              </a:rPr>
              <a:t>Контрагентами дилерів виступають хеджери або інші дилери. </a:t>
            </a:r>
            <a:endParaRPr b="0" lang="uk-UA"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Укладання своп-контрактів</a:t>
            </a:r>
            <a:endParaRPr b="0" lang="ru-UA" sz="4400" strike="noStrike" u="none">
              <a:solidFill>
                <a:schemeClr val="dk1"/>
              </a:solidFill>
              <a:uFillTx/>
              <a:latin typeface="Calibri"/>
            </a:endParaRPr>
          </a:p>
        </p:txBody>
      </p:sp>
      <p:sp>
        <p:nvSpPr>
          <p:cNvPr id="229" name="Прямоугольник 2"/>
          <p:cNvSpPr/>
          <p:nvPr/>
        </p:nvSpPr>
        <p:spPr>
          <a:xfrm>
            <a:off x="2030400" y="2133720"/>
            <a:ext cx="8064000" cy="7599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uk-UA" sz="2200" strike="noStrike" u="none">
                <a:solidFill>
                  <a:schemeClr val="dk1"/>
                </a:solidFill>
                <a:uFillTx/>
                <a:latin typeface="Tahoma"/>
              </a:rPr>
              <a:t>здійснюється на ос­нові підписання контракту, який має стандарт­ну форму і містить стандартні реквізити</a:t>
            </a:r>
            <a:endParaRPr b="0" lang="uk-UA" sz="2200" strike="noStrike" u="none">
              <a:solidFill>
                <a:srgbClr val="000000"/>
              </a:solidFill>
              <a:uFillTx/>
              <a:latin typeface="Arial"/>
            </a:endParaRPr>
          </a:p>
        </p:txBody>
      </p:sp>
      <p:sp>
        <p:nvSpPr>
          <p:cNvPr id="230" name="Прямоугольник 5"/>
          <p:cNvSpPr/>
          <p:nvPr/>
        </p:nvSpPr>
        <p:spPr>
          <a:xfrm>
            <a:off x="2030400" y="3213000"/>
            <a:ext cx="7881480" cy="2649960"/>
          </a:xfrm>
          <a:prstGeom prst="rect">
            <a:avLst/>
          </a:prstGeom>
          <a:noFill/>
          <a:ln w="0">
            <a:noFill/>
          </a:ln>
        </p:spPr>
        <p:style>
          <a:lnRef idx="0"/>
          <a:fillRef idx="0"/>
          <a:effectRef idx="0"/>
          <a:fontRef idx="minor"/>
        </p:style>
        <p:txBody>
          <a:bodyPr lIns="90000" rIns="90000" tIns="45000" bIns="45000" anchor="t">
            <a:spAutoFit/>
          </a:bodyPr>
          <a:p>
            <a:pPr marL="457200" indent="-457200" algn="just" defTabSz="914400">
              <a:lnSpc>
                <a:spcPct val="100000"/>
              </a:lnSpc>
              <a:buClr>
                <a:srgbClr val="000000"/>
              </a:buClr>
              <a:buFont typeface="Arial"/>
              <a:buChar char="•"/>
            </a:pPr>
            <a:r>
              <a:rPr b="0" lang="uk-UA" sz="2400" strike="noStrike" u="none">
                <a:solidFill>
                  <a:schemeClr val="dk1"/>
                </a:solidFill>
                <a:uFillTx/>
                <a:latin typeface="Tahoma"/>
              </a:rPr>
              <a:t>предмет контракту (зазначаються суми, валюти, терміни платежів, здійснюються не­обхідні розрахунки);</a:t>
            </a:r>
            <a:endParaRPr b="0" lang="uk-UA" sz="2400" strike="noStrike" u="none">
              <a:solidFill>
                <a:srgbClr val="000000"/>
              </a:solidFill>
              <a:uFillTx/>
              <a:latin typeface="Arial"/>
            </a:endParaRPr>
          </a:p>
          <a:p>
            <a:pPr marL="457200" indent="-457200" algn="just" defTabSz="914400">
              <a:lnSpc>
                <a:spcPct val="100000"/>
              </a:lnSpc>
              <a:buClr>
                <a:srgbClr val="000000"/>
              </a:buClr>
              <a:buFont typeface="Arial"/>
              <a:buChar char="•"/>
            </a:pPr>
            <a:r>
              <a:rPr b="0" lang="uk-UA" sz="2400" strike="noStrike" u="none">
                <a:solidFill>
                  <a:schemeClr val="dk1"/>
                </a:solidFill>
                <a:uFillTx/>
                <a:latin typeface="Tahoma"/>
              </a:rPr>
              <a:t>умови анулювання «свопу», ризики не­платежів тощо;</a:t>
            </a:r>
            <a:endParaRPr b="0" lang="uk-UA" sz="2400" strike="noStrike" u="none">
              <a:solidFill>
                <a:srgbClr val="000000"/>
              </a:solidFill>
              <a:uFillTx/>
              <a:latin typeface="Arial"/>
            </a:endParaRPr>
          </a:p>
          <a:p>
            <a:pPr marL="457200" indent="-457200" algn="just" defTabSz="914400">
              <a:lnSpc>
                <a:spcPct val="100000"/>
              </a:lnSpc>
              <a:buClr>
                <a:srgbClr val="000000"/>
              </a:buClr>
              <a:buFont typeface="Arial"/>
              <a:buChar char="•"/>
            </a:pPr>
            <a:r>
              <a:rPr b="0" lang="uk-UA" sz="2400" strike="noStrike" u="none">
                <a:solidFill>
                  <a:schemeClr val="dk1"/>
                </a:solidFill>
                <a:uFillTx/>
                <a:latin typeface="Tahoma"/>
              </a:rPr>
              <a:t>питання кредитування, відповідальність сторін, особливі умови.</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Валютний своп</a:t>
            </a:r>
            <a:endParaRPr b="0" lang="ru-UA" sz="4400" strike="noStrike" u="none">
              <a:solidFill>
                <a:schemeClr val="dk1"/>
              </a:solidFill>
              <a:uFillTx/>
              <a:latin typeface="Calibri"/>
            </a:endParaRPr>
          </a:p>
        </p:txBody>
      </p:sp>
      <p:sp>
        <p:nvSpPr>
          <p:cNvPr id="232"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marL="343080" indent="-343080" defTabSz="914400">
              <a:lnSpc>
                <a:spcPct val="100000"/>
              </a:lnSpc>
              <a:spcBef>
                <a:spcPts val="641"/>
              </a:spcBef>
              <a:buClr>
                <a:srgbClr val="954f72"/>
              </a:buClr>
              <a:buSzPct val="60000"/>
              <a:buFont typeface="Wingdings" charset="2"/>
              <a:buChar char=""/>
            </a:pPr>
            <a:r>
              <a:rPr b="0" lang="en-US" sz="3200" strike="noStrike" u="none">
                <a:solidFill>
                  <a:schemeClr val="dk1"/>
                </a:solidFill>
                <a:uFillTx/>
                <a:latin typeface="Calibri"/>
              </a:rPr>
              <a:t>Target Corporation</a:t>
            </a:r>
            <a:r>
              <a:rPr b="0" lang="uk-UA" sz="3200" strike="noStrike" u="none">
                <a:solidFill>
                  <a:schemeClr val="dk1"/>
                </a:solidFill>
                <a:uFillTx/>
                <a:latin typeface="Calibri"/>
              </a:rPr>
              <a:t> емітує п’ятирічні облігації на суму 10 млн. доларів з купоном 6% річних. Після цього компанія укладає своп-контракт із </a:t>
            </a:r>
            <a:r>
              <a:rPr b="0" lang="en-US" sz="3200" strike="noStrike" u="none">
                <a:solidFill>
                  <a:schemeClr val="dk1"/>
                </a:solidFill>
                <a:uFillTx/>
                <a:latin typeface="Calibri"/>
              </a:rPr>
              <a:t>Deutsche Bank</a:t>
            </a:r>
            <a:r>
              <a:rPr b="0" lang="uk-UA" sz="3200" strike="noStrike" u="none">
                <a:solidFill>
                  <a:schemeClr val="dk1"/>
                </a:solidFill>
                <a:uFillTx/>
                <a:latin typeface="Calibri"/>
              </a:rPr>
              <a:t>, згідно якого </a:t>
            </a:r>
            <a:r>
              <a:rPr b="0" lang="en-US" sz="3200" strike="noStrike" u="none">
                <a:solidFill>
                  <a:schemeClr val="dk1"/>
                </a:solidFill>
                <a:uFillTx/>
                <a:latin typeface="Calibri"/>
              </a:rPr>
              <a:t>DB </a:t>
            </a:r>
            <a:r>
              <a:rPr b="0" lang="uk-UA" sz="3200" strike="noStrike" u="none">
                <a:solidFill>
                  <a:schemeClr val="dk1"/>
                </a:solidFill>
                <a:uFillTx/>
                <a:latin typeface="Calibri"/>
              </a:rPr>
              <a:t>здійснюватиме платежі на користь </a:t>
            </a:r>
            <a:r>
              <a:rPr b="0" lang="en-US" sz="3200" strike="noStrike" u="none">
                <a:solidFill>
                  <a:schemeClr val="dk1"/>
                </a:solidFill>
                <a:uFillTx/>
                <a:latin typeface="Calibri"/>
              </a:rPr>
              <a:t>TC </a:t>
            </a:r>
            <a:r>
              <a:rPr b="0" lang="uk-UA" sz="3200" strike="noStrike" u="none">
                <a:solidFill>
                  <a:schemeClr val="dk1"/>
                </a:solidFill>
                <a:uFillTx/>
                <a:latin typeface="Calibri"/>
              </a:rPr>
              <a:t>у доларах за фіксованою ставкою 5,5%, а </a:t>
            </a:r>
            <a:r>
              <a:rPr b="0" lang="en-US" sz="3200" strike="noStrike" u="none">
                <a:solidFill>
                  <a:schemeClr val="dk1"/>
                </a:solidFill>
                <a:uFillTx/>
                <a:latin typeface="Calibri"/>
              </a:rPr>
              <a:t>TC </a:t>
            </a:r>
            <a:r>
              <a:rPr b="0" lang="uk-UA" sz="3200" strike="noStrike" u="none">
                <a:solidFill>
                  <a:schemeClr val="dk1"/>
                </a:solidFill>
                <a:uFillTx/>
                <a:latin typeface="Calibri"/>
              </a:rPr>
              <a:t>здійснюватиме платежі на користь </a:t>
            </a:r>
            <a:r>
              <a:rPr b="0" lang="en-US" sz="3200" strike="noStrike" u="none">
                <a:solidFill>
                  <a:schemeClr val="dk1"/>
                </a:solidFill>
                <a:uFillTx/>
                <a:latin typeface="Calibri"/>
              </a:rPr>
              <a:t>DB </a:t>
            </a:r>
            <a:r>
              <a:rPr b="0" lang="uk-UA" sz="3200" strike="noStrike" u="none">
                <a:solidFill>
                  <a:schemeClr val="dk1"/>
                </a:solidFill>
                <a:uFillTx/>
                <a:latin typeface="Calibri"/>
              </a:rPr>
              <a:t>у євро за фіксованою ставкою 4,9%. Ці виплати обома сторонами будуть проводитись кожні півроку (15 вересня і 15 березня) протягом 5 років. Платежі основані на номіналах 10 млн. доларів і 9 млн. євро. </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Валютний своп</a:t>
            </a:r>
            <a:endParaRPr b="0" lang="ru-UA" sz="4400" strike="noStrike" u="none">
              <a:solidFill>
                <a:schemeClr val="dk1"/>
              </a:solidFill>
              <a:uFillTx/>
              <a:latin typeface="Calibri"/>
            </a:endParaRPr>
          </a:p>
        </p:txBody>
      </p:sp>
      <p:pic>
        <p:nvPicPr>
          <p:cNvPr id="234" name="Picture 2" descr=""/>
          <p:cNvPicPr/>
          <p:nvPr/>
        </p:nvPicPr>
        <p:blipFill>
          <a:blip r:embed="rId1"/>
          <a:stretch/>
        </p:blipFill>
        <p:spPr>
          <a:xfrm>
            <a:off x="2135160" y="2637000"/>
            <a:ext cx="8079840" cy="3088800"/>
          </a:xfrm>
          <a:prstGeom prst="rect">
            <a:avLst/>
          </a:prstGeom>
          <a:ln w="0">
            <a:noFill/>
          </a:ln>
        </p:spPr>
      </p:pic>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Валютний своп</a:t>
            </a:r>
            <a:endParaRPr b="0" lang="ru-UA" sz="4400" strike="noStrike" u="none">
              <a:solidFill>
                <a:schemeClr val="dk1"/>
              </a:solidFill>
              <a:uFillTx/>
              <a:latin typeface="Calibri"/>
            </a:endParaRPr>
          </a:p>
        </p:txBody>
      </p:sp>
      <p:pic>
        <p:nvPicPr>
          <p:cNvPr id="236" name="Picture 2" descr=""/>
          <p:cNvPicPr/>
          <p:nvPr/>
        </p:nvPicPr>
        <p:blipFill>
          <a:blip r:embed="rId1"/>
          <a:stretch/>
        </p:blipFill>
        <p:spPr>
          <a:xfrm>
            <a:off x="2135160" y="2421000"/>
            <a:ext cx="8249760" cy="2808000"/>
          </a:xfrm>
          <a:prstGeom prst="rect">
            <a:avLst/>
          </a:prstGeom>
          <a:ln w="0">
            <a:noFill/>
          </a:ln>
        </p:spPr>
      </p:pic>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Валютний своп</a:t>
            </a:r>
            <a:endParaRPr b="0" lang="ru-UA" sz="4400" strike="noStrike" u="none">
              <a:solidFill>
                <a:schemeClr val="dk1"/>
              </a:solidFill>
              <a:uFillTx/>
              <a:latin typeface="Calibri"/>
            </a:endParaRPr>
          </a:p>
        </p:txBody>
      </p:sp>
      <p:pic>
        <p:nvPicPr>
          <p:cNvPr id="238" name="Picture 2" descr=""/>
          <p:cNvPicPr/>
          <p:nvPr/>
        </p:nvPicPr>
        <p:blipFill>
          <a:blip r:embed="rId1"/>
          <a:stretch/>
        </p:blipFill>
        <p:spPr>
          <a:xfrm>
            <a:off x="2135160" y="2492280"/>
            <a:ext cx="8226000" cy="2763360"/>
          </a:xfrm>
          <a:prstGeom prst="rect">
            <a:avLst/>
          </a:prstGeom>
          <a:ln w="0">
            <a:noFill/>
          </a:ln>
        </p:spPr>
      </p:pic>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Валютний своп</a:t>
            </a:r>
            <a:endParaRPr b="0" lang="ru-UA" sz="4400" strike="noStrike" u="none">
              <a:solidFill>
                <a:schemeClr val="dk1"/>
              </a:solidFill>
              <a:uFillTx/>
              <a:latin typeface="Calibri"/>
            </a:endParaRPr>
          </a:p>
        </p:txBody>
      </p:sp>
      <p:pic>
        <p:nvPicPr>
          <p:cNvPr id="240" name="Picture 2" descr=""/>
          <p:cNvPicPr/>
          <p:nvPr/>
        </p:nvPicPr>
        <p:blipFill>
          <a:blip r:embed="rId1"/>
          <a:stretch/>
        </p:blipFill>
        <p:spPr>
          <a:xfrm>
            <a:off x="2135160" y="2492280"/>
            <a:ext cx="8324640" cy="2881080"/>
          </a:xfrm>
          <a:prstGeom prst="rect">
            <a:avLst/>
          </a:prstGeom>
          <a:ln w="0">
            <a:noFill/>
          </a:ln>
        </p:spPr>
      </p:pic>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Процентний своп</a:t>
            </a:r>
            <a:endParaRPr b="0" lang="ru-UA" sz="4400" strike="noStrike" u="none">
              <a:solidFill>
                <a:schemeClr val="dk1"/>
              </a:solidFill>
              <a:uFillTx/>
              <a:latin typeface="Calibri"/>
            </a:endParaRPr>
          </a:p>
        </p:txBody>
      </p:sp>
      <p:sp>
        <p:nvSpPr>
          <p:cNvPr id="242"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rmAutofit lnSpcReduction="9999"/>
          </a:bodyPr>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Корпорація </a:t>
            </a:r>
            <a:r>
              <a:rPr b="0" lang="en-US" sz="3200" strike="noStrike" u="none">
                <a:solidFill>
                  <a:schemeClr val="dk1"/>
                </a:solidFill>
                <a:uFillTx/>
                <a:latin typeface="Calibri"/>
              </a:rPr>
              <a:t>General Electric </a:t>
            </a:r>
            <a:r>
              <a:rPr b="0" lang="uk-UA" sz="3200" strike="noStrike" u="none">
                <a:solidFill>
                  <a:schemeClr val="dk1"/>
                </a:solidFill>
                <a:uFillTx/>
                <a:latin typeface="Calibri"/>
              </a:rPr>
              <a:t>бере кредит у </a:t>
            </a:r>
            <a:r>
              <a:rPr b="0" lang="en-US" sz="3200" strike="noStrike" u="none">
                <a:solidFill>
                  <a:schemeClr val="dk1"/>
                </a:solidFill>
                <a:uFillTx/>
                <a:latin typeface="Calibri"/>
              </a:rPr>
              <a:t>Bank of America</a:t>
            </a:r>
            <a:r>
              <a:rPr b="0" lang="uk-UA" sz="3200" strike="noStrike" u="none">
                <a:solidFill>
                  <a:schemeClr val="dk1"/>
                </a:solidFill>
                <a:uFillTx/>
                <a:latin typeface="Calibri"/>
              </a:rPr>
              <a:t> строком на 1 рік із умовою здійснювати щоквартальні процентні виплати. Сума кредиту – 25 млн. дол., надані під плаваючу ставку </a:t>
            </a:r>
            <a:r>
              <a:rPr b="0" lang="en-US" sz="3200" strike="noStrike" u="none">
                <a:solidFill>
                  <a:schemeClr val="dk1"/>
                </a:solidFill>
                <a:uFillTx/>
                <a:latin typeface="Calibri"/>
              </a:rPr>
              <a:t>LIBOR</a:t>
            </a:r>
            <a:r>
              <a:rPr b="0" lang="ru-RU" sz="3200" strike="noStrike" u="none">
                <a:solidFill>
                  <a:schemeClr val="dk1"/>
                </a:solidFill>
                <a:uFillTx/>
                <a:latin typeface="Calibri"/>
              </a:rPr>
              <a:t>+25 </a:t>
            </a:r>
            <a:r>
              <a:rPr b="0" lang="uk-UA" sz="3200" strike="noStrike" u="none">
                <a:solidFill>
                  <a:schemeClr val="dk1"/>
                </a:solidFill>
                <a:uFillTx/>
                <a:latin typeface="Calibri"/>
              </a:rPr>
              <a:t>б.п. </a:t>
            </a: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pPr>
            <a:r>
              <a:rPr b="0" lang="en-US" sz="3200" strike="noStrike" u="none">
                <a:solidFill>
                  <a:schemeClr val="dk1"/>
                </a:solidFill>
                <a:uFillTx/>
                <a:latin typeface="Calibri"/>
              </a:rPr>
              <a:t>GE </a:t>
            </a:r>
            <a:r>
              <a:rPr b="0" lang="uk-UA" sz="3200" strike="noStrike" u="none">
                <a:solidFill>
                  <a:schemeClr val="dk1"/>
                </a:solidFill>
                <a:uFillTx/>
                <a:latin typeface="Calibri"/>
              </a:rPr>
              <a:t>звертається до </a:t>
            </a:r>
            <a:r>
              <a:rPr b="0" lang="en-US" sz="3200" strike="noStrike" u="none">
                <a:solidFill>
                  <a:schemeClr val="dk1"/>
                </a:solidFill>
                <a:uFillTx/>
                <a:latin typeface="Calibri"/>
              </a:rPr>
              <a:t>JP Morgan Chase</a:t>
            </a:r>
            <a:r>
              <a:rPr b="0" lang="uk-UA" sz="3200" strike="noStrike" u="none">
                <a:solidFill>
                  <a:schemeClr val="dk1"/>
                </a:solidFill>
                <a:uFillTx/>
                <a:latin typeface="Calibri"/>
              </a:rPr>
              <a:t> і домовляється про процентний своп, за яким буде сплачувати фіксовану ставку, отримуючи при цьому </a:t>
            </a:r>
            <a:r>
              <a:rPr b="0" lang="en-US" sz="3200" strike="noStrike" u="none">
                <a:solidFill>
                  <a:schemeClr val="dk1"/>
                </a:solidFill>
                <a:uFillTx/>
                <a:latin typeface="Calibri"/>
              </a:rPr>
              <a:t>LIBOR</a:t>
            </a:r>
            <a:r>
              <a:rPr b="0" lang="uk-UA" sz="3200" strike="noStrike" u="none">
                <a:solidFill>
                  <a:schemeClr val="dk1"/>
                </a:solidFill>
                <a:uFillTx/>
                <a:latin typeface="Calibri"/>
              </a:rPr>
              <a:t>. </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Процентний своп</a:t>
            </a:r>
            <a:endParaRPr b="0" lang="ru-UA" sz="4400" strike="noStrike" u="none">
              <a:solidFill>
                <a:schemeClr val="dk1"/>
              </a:solidFill>
              <a:uFillTx/>
              <a:latin typeface="Calibri"/>
            </a:endParaRPr>
          </a:p>
        </p:txBody>
      </p:sp>
      <p:sp>
        <p:nvSpPr>
          <p:cNvPr id="244"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Фіксована ставка дорівнює 6,2% і платежі здійснюються на основі 90/365, а плаваючі платежі – 90/360. Поточний розмір </a:t>
            </a:r>
            <a:r>
              <a:rPr b="0" lang="en-US" sz="3200" strike="noStrike" u="none">
                <a:solidFill>
                  <a:schemeClr val="dk1"/>
                </a:solidFill>
                <a:uFillTx/>
                <a:latin typeface="Calibri"/>
              </a:rPr>
              <a:t>LIBOR</a:t>
            </a:r>
            <a:r>
              <a:rPr b="0" lang="uk-UA" sz="3200" strike="noStrike" u="none">
                <a:solidFill>
                  <a:schemeClr val="dk1"/>
                </a:solidFill>
                <a:uFillTx/>
                <a:latin typeface="Calibri"/>
              </a:rPr>
              <a:t> = 5,9%. </a:t>
            </a: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pPr>
            <a:r>
              <a:rPr b="0" lang="uk-UA" sz="3200" strike="noStrike" u="none">
                <a:solidFill>
                  <a:schemeClr val="dk1"/>
                </a:solidFill>
                <a:uFillTx/>
                <a:latin typeface="Calibri"/>
              </a:rPr>
              <a:t>Відповідно фіксований процентний платіж, який </a:t>
            </a:r>
            <a:r>
              <a:rPr b="0" lang="en-US" sz="3200" strike="noStrike" u="none">
                <a:solidFill>
                  <a:schemeClr val="dk1"/>
                </a:solidFill>
                <a:uFillTx/>
                <a:latin typeface="Calibri"/>
              </a:rPr>
              <a:t>GE </a:t>
            </a:r>
            <a:r>
              <a:rPr b="0" lang="uk-UA" sz="3200" strike="noStrike" u="none">
                <a:solidFill>
                  <a:schemeClr val="dk1"/>
                </a:solidFill>
                <a:uFillTx/>
                <a:latin typeface="Calibri"/>
              </a:rPr>
              <a:t>буде здійснювати на користь </a:t>
            </a:r>
            <a:r>
              <a:rPr b="0" lang="en-US" sz="3200" strike="noStrike" u="none">
                <a:solidFill>
                  <a:schemeClr val="dk1"/>
                </a:solidFill>
                <a:uFillTx/>
                <a:latin typeface="Calibri"/>
              </a:rPr>
              <a:t>JPM</a:t>
            </a:r>
            <a:r>
              <a:rPr b="0" lang="uk-UA" sz="3200" strike="noStrike" u="none">
                <a:solidFill>
                  <a:schemeClr val="dk1"/>
                </a:solidFill>
                <a:uFillTx/>
                <a:latin typeface="Calibri"/>
              </a:rPr>
              <a:t>, дорівнюватиме: </a:t>
            </a:r>
            <a:r>
              <a:rPr b="1" lang="uk-UA" sz="3200" strike="noStrike" u="none">
                <a:solidFill>
                  <a:schemeClr val="dk1"/>
                </a:solidFill>
                <a:uFillTx/>
                <a:latin typeface="Calibri"/>
              </a:rPr>
              <a:t>25 млн. дол.(0,062)(90/365)=382 192 дол.</a:t>
            </a:r>
            <a:endParaRPr b="0" lang="uk-UA" sz="3200" strike="noStrike" u="none">
              <a:solidFill>
                <a:srgbClr val="000000"/>
              </a:solidFill>
              <a:uFillTx/>
              <a:latin typeface="Arial"/>
            </a:endParaRPr>
          </a:p>
          <a:p>
            <a:pPr defTabSz="914400">
              <a:lnSpc>
                <a:spcPct val="100000"/>
              </a:lnSpc>
              <a:spcBef>
                <a:spcPts val="641"/>
              </a:spcBef>
            </a:pP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Процентний своп</a:t>
            </a:r>
            <a:endParaRPr b="0" lang="ru-UA" sz="4400" strike="noStrike" u="none">
              <a:solidFill>
                <a:schemeClr val="dk1"/>
              </a:solidFill>
              <a:uFillTx/>
              <a:latin typeface="Calibri"/>
            </a:endParaRPr>
          </a:p>
        </p:txBody>
      </p:sp>
      <p:pic>
        <p:nvPicPr>
          <p:cNvPr id="246" name="Picture 3" descr=""/>
          <p:cNvPicPr/>
          <p:nvPr/>
        </p:nvPicPr>
        <p:blipFill>
          <a:blip r:embed="rId1"/>
          <a:stretch/>
        </p:blipFill>
        <p:spPr>
          <a:xfrm>
            <a:off x="2639880" y="2276640"/>
            <a:ext cx="7002000" cy="367308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Вартість опціону</a:t>
            </a:r>
            <a:endParaRPr b="0" lang="ru-UA" sz="4400" strike="noStrike" u="none">
              <a:solidFill>
                <a:schemeClr val="dk1"/>
              </a:solidFill>
              <a:uFillTx/>
              <a:latin typeface="Calibri"/>
            </a:endParaRPr>
          </a:p>
        </p:txBody>
      </p:sp>
      <p:sp>
        <p:nvSpPr>
          <p:cNvPr id="79" name="Прямоугольник 1"/>
          <p:cNvSpPr/>
          <p:nvPr/>
        </p:nvSpPr>
        <p:spPr>
          <a:xfrm>
            <a:off x="1919160" y="2138400"/>
            <a:ext cx="8280000" cy="109512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i="1" lang="uk-UA" sz="2200" strike="noStrike" u="none">
                <a:solidFill>
                  <a:schemeClr val="dk1"/>
                </a:solidFill>
                <a:uFillTx/>
                <a:latin typeface="Tahoma"/>
              </a:rPr>
              <a:t>Ціна виконання опціону</a:t>
            </a:r>
            <a:r>
              <a:rPr b="0" lang="uk-UA" sz="2200" strike="noStrike" u="none">
                <a:solidFill>
                  <a:schemeClr val="dk1"/>
                </a:solidFill>
                <a:uFillTx/>
                <a:latin typeface="Tahoma"/>
              </a:rPr>
              <a:t> </a:t>
            </a:r>
            <a:r>
              <a:rPr b="0" lang="en-US" sz="2200" strike="noStrike" u="none">
                <a:solidFill>
                  <a:schemeClr val="dk1"/>
                </a:solidFill>
                <a:uFillTx/>
                <a:latin typeface="Tahoma"/>
              </a:rPr>
              <a:t>–</a:t>
            </a:r>
            <a:r>
              <a:rPr b="0" lang="uk-UA" sz="2200" strike="noStrike" u="none">
                <a:solidFill>
                  <a:schemeClr val="dk1"/>
                </a:solidFill>
                <a:uFillTx/>
                <a:latin typeface="Tahoma"/>
              </a:rPr>
              <a:t> це ціна, яку власник опціону повинен сплатити, якщо вирішить реалізувати своє право купити / продати певний актив. </a:t>
            </a:r>
            <a:endParaRPr b="0" lang="uk-UA" sz="2200" strike="noStrike" u="none">
              <a:solidFill>
                <a:srgbClr val="000000"/>
              </a:solidFill>
              <a:uFillTx/>
              <a:latin typeface="Arial"/>
            </a:endParaRPr>
          </a:p>
        </p:txBody>
      </p:sp>
      <p:sp>
        <p:nvSpPr>
          <p:cNvPr id="80" name="Прямоугольник 2"/>
          <p:cNvSpPr/>
          <p:nvPr/>
        </p:nvSpPr>
        <p:spPr>
          <a:xfrm>
            <a:off x="1919160" y="3338640"/>
            <a:ext cx="8280000" cy="143028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i="1" lang="uk-UA" sz="2200" strike="noStrike" u="none">
                <a:solidFill>
                  <a:schemeClr val="dk1"/>
                </a:solidFill>
                <a:uFillTx/>
                <a:latin typeface="Tahoma"/>
              </a:rPr>
              <a:t>Внутрішня вартість опціону</a:t>
            </a:r>
            <a:r>
              <a:rPr b="0" lang="uk-UA" sz="2200" strike="noStrike" u="none">
                <a:solidFill>
                  <a:schemeClr val="dk1"/>
                </a:solidFill>
                <a:uFillTx/>
                <a:latin typeface="Tahoma"/>
              </a:rPr>
              <a:t> – це різниця між тією величиною, яку треба було б заплатити за базовий актив без опціону, та тією, яку платять, скориставшись опціоном (ціною виконання). </a:t>
            </a:r>
            <a:endParaRPr b="0" lang="uk-UA" sz="2200" strike="noStrike" u="none">
              <a:solidFill>
                <a:srgbClr val="000000"/>
              </a:solidFill>
              <a:uFillTx/>
              <a:latin typeface="Arial"/>
            </a:endParaRPr>
          </a:p>
        </p:txBody>
      </p:sp>
      <p:sp>
        <p:nvSpPr>
          <p:cNvPr id="81" name="Прямоугольник 3"/>
          <p:cNvSpPr/>
          <p:nvPr/>
        </p:nvSpPr>
        <p:spPr>
          <a:xfrm>
            <a:off x="1992240" y="4784760"/>
            <a:ext cx="8206920" cy="82116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pPr>
            <a:r>
              <a:rPr b="0" i="1" lang="uk-UA" sz="2400" strike="noStrike" u="none">
                <a:solidFill>
                  <a:schemeClr val="dk1"/>
                </a:solidFill>
                <a:uFillTx/>
                <a:latin typeface="Tahoma"/>
              </a:rPr>
              <a:t>Надбавка до опціону</a:t>
            </a:r>
            <a:r>
              <a:rPr b="0" lang="uk-UA" sz="2400" strike="noStrike" u="none">
                <a:solidFill>
                  <a:schemeClr val="dk1"/>
                </a:solidFill>
                <a:uFillTx/>
                <a:latin typeface="Tahoma"/>
              </a:rPr>
              <a:t> </a:t>
            </a:r>
            <a:r>
              <a:rPr b="0" lang="en-US" sz="2400" strike="noStrike" u="none">
                <a:solidFill>
                  <a:schemeClr val="dk1"/>
                </a:solidFill>
                <a:uFillTx/>
                <a:latin typeface="Tahoma"/>
              </a:rPr>
              <a:t>–</a:t>
            </a:r>
            <a:r>
              <a:rPr b="0" lang="uk-UA" sz="2400" strike="noStrike" u="none">
                <a:solidFill>
                  <a:schemeClr val="dk1"/>
                </a:solidFill>
                <a:uFillTx/>
                <a:latin typeface="Tahoma"/>
              </a:rPr>
              <a:t> це різниця між ринковою ціною опціону та його внутрішньою вартістю. </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Своп на акції</a:t>
            </a:r>
            <a:endParaRPr b="0" lang="ru-UA" sz="4400" strike="noStrike" u="none">
              <a:solidFill>
                <a:schemeClr val="dk1"/>
              </a:solidFill>
              <a:uFillTx/>
              <a:latin typeface="Calibri"/>
            </a:endParaRPr>
          </a:p>
        </p:txBody>
      </p:sp>
      <p:sp>
        <p:nvSpPr>
          <p:cNvPr id="248"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rmAutofit/>
          </a:bodyPr>
          <a:p>
            <a:pPr algn="just" defTabSz="914400">
              <a:lnSpc>
                <a:spcPct val="100000"/>
              </a:lnSpc>
              <a:spcBef>
                <a:spcPts val="641"/>
              </a:spcBef>
              <a:tabLst>
                <a:tab algn="l" pos="0"/>
              </a:tabLst>
            </a:pPr>
            <a:r>
              <a:rPr b="0" lang="en-US" sz="3200" strike="noStrike" u="none">
                <a:solidFill>
                  <a:schemeClr val="dk1"/>
                </a:solidFill>
                <a:uFillTx/>
                <a:latin typeface="Calibri"/>
              </a:rPr>
              <a:t>Vanguard Asset Allocation Fund </a:t>
            </a:r>
            <a:r>
              <a:rPr b="0" lang="uk-UA" sz="3200" strike="noStrike" u="none">
                <a:solidFill>
                  <a:schemeClr val="dk1"/>
                </a:solidFill>
                <a:uFillTx/>
                <a:latin typeface="Calibri"/>
              </a:rPr>
              <a:t>бажає в кінці року продати акції великих компаній на суму 100 млн. дол. та інвестувати отримані кошти під фіксовану ставку дохідності. Фонд вважає, що своп із </a:t>
            </a:r>
            <a:r>
              <a:rPr b="0" lang="en-US" sz="3200" strike="noStrike" u="none">
                <a:solidFill>
                  <a:schemeClr val="dk1"/>
                </a:solidFill>
                <a:uFillTx/>
                <a:latin typeface="Calibri"/>
              </a:rPr>
              <a:t>Morgan Stanley</a:t>
            </a:r>
            <a:r>
              <a:rPr b="0" lang="uk-UA" sz="3200" strike="noStrike" u="none">
                <a:solidFill>
                  <a:schemeClr val="dk1"/>
                </a:solidFill>
                <a:uFillTx/>
                <a:latin typeface="Calibri"/>
              </a:rPr>
              <a:t>, за яким він буде сплачувати дохідність фондового індексу </a:t>
            </a:r>
            <a:r>
              <a:rPr b="0" lang="en-US" sz="3200" strike="noStrike" u="none">
                <a:solidFill>
                  <a:schemeClr val="dk1"/>
                </a:solidFill>
                <a:uFillTx/>
                <a:latin typeface="Calibri"/>
              </a:rPr>
              <a:t>S</a:t>
            </a:r>
            <a:r>
              <a:rPr b="0" lang="uk-UA" sz="3200" strike="noStrike" u="none">
                <a:solidFill>
                  <a:schemeClr val="dk1"/>
                </a:solidFill>
                <a:uFillTx/>
                <a:latin typeface="Calibri"/>
              </a:rPr>
              <a:t>&amp;</a:t>
            </a:r>
            <a:r>
              <a:rPr b="0" lang="en-US" sz="3200" strike="noStrike" u="none">
                <a:solidFill>
                  <a:schemeClr val="dk1"/>
                </a:solidFill>
                <a:uFillTx/>
                <a:latin typeface="Calibri"/>
              </a:rPr>
              <a:t>P </a:t>
            </a:r>
            <a:r>
              <a:rPr b="0" lang="uk-UA" sz="3200" strike="noStrike" u="none">
                <a:solidFill>
                  <a:schemeClr val="dk1"/>
                </a:solidFill>
                <a:uFillTx/>
                <a:latin typeface="Calibri"/>
              </a:rPr>
              <a:t>500 і отримувати фіксовану ставку, допоможе досягти поставленої мети. </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Своп на акції</a:t>
            </a:r>
            <a:endParaRPr b="0" lang="ru-UA" sz="4400" strike="noStrike" u="none">
              <a:solidFill>
                <a:schemeClr val="dk1"/>
              </a:solidFill>
              <a:uFillTx/>
              <a:latin typeface="Calibri"/>
            </a:endParaRPr>
          </a:p>
        </p:txBody>
      </p:sp>
      <p:sp>
        <p:nvSpPr>
          <p:cNvPr id="250"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algn="just" defTabSz="914400">
              <a:lnSpc>
                <a:spcPct val="100000"/>
              </a:lnSpc>
              <a:spcBef>
                <a:spcPts val="641"/>
              </a:spcBef>
              <a:tabLst>
                <a:tab algn="l" pos="0"/>
              </a:tabLst>
            </a:pPr>
            <a:r>
              <a:rPr b="0" lang="uk-UA" sz="3200" strike="noStrike" u="none">
                <a:solidFill>
                  <a:schemeClr val="dk1"/>
                </a:solidFill>
                <a:uFillTx/>
                <a:latin typeface="Calibri"/>
              </a:rPr>
              <a:t>Платежі будуть здійснюватись протягом року раз на квартал за ставкою 6,5% виходячи із точної кількості днів у періоді. Відповідно розмір фіксованих платежів можна визначити:</a:t>
            </a:r>
            <a:endParaRPr b="0" lang="uk-UA" sz="3200" strike="noStrike" u="none">
              <a:solidFill>
                <a:srgbClr val="000000"/>
              </a:solidFill>
              <a:uFillTx/>
              <a:latin typeface="Arial"/>
            </a:endParaRPr>
          </a:p>
          <a:p>
            <a:pPr defTabSz="914400">
              <a:lnSpc>
                <a:spcPct val="100000"/>
              </a:lnSpc>
              <a:spcBef>
                <a:spcPts val="641"/>
              </a:spcBef>
              <a:tabLst>
                <a:tab algn="l" pos="0"/>
              </a:tabLst>
            </a:pP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tabLst>
                <a:tab algn="l" pos="0"/>
              </a:tabLst>
            </a:pPr>
            <a:r>
              <a:rPr b="0" lang="uk-UA" sz="3200" strike="noStrike" u="none">
                <a:solidFill>
                  <a:schemeClr val="dk1"/>
                </a:solidFill>
                <a:uFillTx/>
                <a:latin typeface="Calibri"/>
              </a:rPr>
              <a:t>Березень: </a:t>
            </a:r>
            <a:r>
              <a:rPr b="0" lang="uk-UA" sz="3200" strike="noStrike" u="none">
                <a:solidFill>
                  <a:schemeClr val="dk1"/>
                </a:solidFill>
                <a:uFillTx/>
                <a:latin typeface="Calibri"/>
              </a:rPr>
              <a:t>	</a:t>
            </a:r>
            <a:endParaRPr b="0" lang="uk-UA" sz="3200" strike="noStrike" u="none">
              <a:solidFill>
                <a:srgbClr val="000000"/>
              </a:solidFill>
              <a:uFillTx/>
              <a:latin typeface="Arial"/>
            </a:endParaRPr>
          </a:p>
          <a:p>
            <a:pPr marL="109800" defTabSz="914400">
              <a:lnSpc>
                <a:spcPct val="100000"/>
              </a:lnSpc>
              <a:spcBef>
                <a:spcPts val="641"/>
              </a:spcBef>
              <a:tabLst>
                <a:tab algn="l" pos="0"/>
              </a:tabLst>
            </a:pPr>
            <a:r>
              <a:rPr b="1" lang="uk-UA" sz="3200" strike="noStrike" u="none">
                <a:solidFill>
                  <a:schemeClr val="dk1"/>
                </a:solidFill>
                <a:uFillTx/>
                <a:latin typeface="Calibri"/>
              </a:rPr>
              <a:t>	</a:t>
            </a:r>
            <a:r>
              <a:rPr b="1" lang="uk-UA" sz="3200" strike="noStrike" u="none">
                <a:solidFill>
                  <a:schemeClr val="dk1"/>
                </a:solidFill>
                <a:uFillTx/>
                <a:latin typeface="Calibri"/>
              </a:rPr>
              <a:t>100 млн.(0,065)(90/365) = 1 602 740 дол.</a:t>
            </a: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tabLst>
                <a:tab algn="l" pos="0"/>
              </a:tabLst>
            </a:pPr>
            <a:r>
              <a:rPr b="0" lang="uk-UA" sz="3200" strike="noStrike" u="none">
                <a:solidFill>
                  <a:schemeClr val="dk1"/>
                </a:solidFill>
                <a:uFillTx/>
                <a:latin typeface="Calibri"/>
              </a:rPr>
              <a:t>Червень: </a:t>
            </a:r>
            <a:r>
              <a:rPr b="0" lang="uk-UA" sz="3200" strike="noStrike" u="none">
                <a:solidFill>
                  <a:schemeClr val="dk1"/>
                </a:solidFill>
                <a:uFillTx/>
                <a:latin typeface="Calibri"/>
              </a:rPr>
              <a:t>	</a:t>
            </a:r>
            <a:endParaRPr b="0" lang="uk-UA" sz="3200" strike="noStrike" u="none">
              <a:solidFill>
                <a:srgbClr val="000000"/>
              </a:solidFill>
              <a:uFillTx/>
              <a:latin typeface="Arial"/>
            </a:endParaRPr>
          </a:p>
          <a:p>
            <a:pPr marL="109800" defTabSz="914400">
              <a:lnSpc>
                <a:spcPct val="100000"/>
              </a:lnSpc>
              <a:spcBef>
                <a:spcPts val="641"/>
              </a:spcBef>
              <a:tabLst>
                <a:tab algn="l" pos="0"/>
              </a:tabLst>
            </a:pPr>
            <a:r>
              <a:rPr b="1" lang="uk-UA" sz="3200" strike="noStrike" u="none">
                <a:solidFill>
                  <a:schemeClr val="dk1"/>
                </a:solidFill>
                <a:uFillTx/>
                <a:latin typeface="Calibri"/>
              </a:rPr>
              <a:t>	</a:t>
            </a:r>
            <a:r>
              <a:rPr b="1" lang="uk-UA" sz="3200" strike="noStrike" u="none">
                <a:solidFill>
                  <a:schemeClr val="dk1"/>
                </a:solidFill>
                <a:uFillTx/>
                <a:latin typeface="Calibri"/>
              </a:rPr>
              <a:t>100 млн.(0,065)(91/365) = 1 620 548 дол.</a:t>
            </a: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tabLst>
                <a:tab algn="l" pos="0"/>
              </a:tabLst>
            </a:pPr>
            <a:r>
              <a:rPr b="0" lang="uk-UA" sz="3200" strike="noStrike" u="none">
                <a:solidFill>
                  <a:schemeClr val="dk1"/>
                </a:solidFill>
                <a:uFillTx/>
                <a:latin typeface="Calibri"/>
              </a:rPr>
              <a:t>Вересень: </a:t>
            </a:r>
            <a:r>
              <a:rPr b="0" lang="uk-UA" sz="3200" strike="noStrike" u="none">
                <a:solidFill>
                  <a:schemeClr val="dk1"/>
                </a:solidFill>
                <a:uFillTx/>
                <a:latin typeface="Calibri"/>
              </a:rPr>
              <a:t>	</a:t>
            </a:r>
            <a:endParaRPr b="0" lang="uk-UA" sz="3200" strike="noStrike" u="none">
              <a:solidFill>
                <a:srgbClr val="000000"/>
              </a:solidFill>
              <a:uFillTx/>
              <a:latin typeface="Arial"/>
            </a:endParaRPr>
          </a:p>
          <a:p>
            <a:pPr marL="109800" defTabSz="914400">
              <a:lnSpc>
                <a:spcPct val="100000"/>
              </a:lnSpc>
              <a:spcBef>
                <a:spcPts val="641"/>
              </a:spcBef>
              <a:tabLst>
                <a:tab algn="l" pos="0"/>
              </a:tabLst>
            </a:pPr>
            <a:r>
              <a:rPr b="0" lang="uk-UA" sz="3200" strike="noStrike" u="none">
                <a:solidFill>
                  <a:schemeClr val="dk1"/>
                </a:solidFill>
                <a:uFillTx/>
                <a:latin typeface="Calibri"/>
              </a:rPr>
              <a:t>	</a:t>
            </a:r>
            <a:r>
              <a:rPr b="1" lang="uk-UA" sz="3200" strike="noStrike" u="none">
                <a:solidFill>
                  <a:schemeClr val="dk1"/>
                </a:solidFill>
                <a:uFillTx/>
                <a:latin typeface="Calibri"/>
              </a:rPr>
              <a:t>100 млн.(0,065)(92/365) = 1 638 356 дол.</a:t>
            </a:r>
            <a:endParaRPr b="0" lang="uk-UA" sz="3200" strike="noStrike" u="none">
              <a:solidFill>
                <a:srgbClr val="000000"/>
              </a:solidFill>
              <a:uFillTx/>
              <a:latin typeface="Arial"/>
            </a:endParaRPr>
          </a:p>
          <a:p>
            <a:pPr marL="343080" indent="-343080" defTabSz="914400">
              <a:lnSpc>
                <a:spcPct val="100000"/>
              </a:lnSpc>
              <a:spcBef>
                <a:spcPts val="641"/>
              </a:spcBef>
              <a:buClr>
                <a:srgbClr val="954f72"/>
              </a:buClr>
              <a:buSzPct val="60000"/>
              <a:buFont typeface="Wingdings" charset="2"/>
              <a:buChar char=""/>
              <a:tabLst>
                <a:tab algn="l" pos="0"/>
              </a:tabLst>
            </a:pPr>
            <a:r>
              <a:rPr b="0" lang="uk-UA" sz="3200" strike="noStrike" u="none">
                <a:solidFill>
                  <a:schemeClr val="dk1"/>
                </a:solidFill>
                <a:uFillTx/>
                <a:latin typeface="Calibri"/>
              </a:rPr>
              <a:t>Грудень: </a:t>
            </a:r>
            <a:r>
              <a:rPr b="0" lang="uk-UA" sz="3200" strike="noStrike" u="none">
                <a:solidFill>
                  <a:schemeClr val="dk1"/>
                </a:solidFill>
                <a:uFillTx/>
                <a:latin typeface="Calibri"/>
              </a:rPr>
              <a:t>	</a:t>
            </a:r>
            <a:endParaRPr b="0" lang="uk-UA" sz="3200" strike="noStrike" u="none">
              <a:solidFill>
                <a:srgbClr val="000000"/>
              </a:solidFill>
              <a:uFillTx/>
              <a:latin typeface="Arial"/>
            </a:endParaRPr>
          </a:p>
          <a:p>
            <a:pPr marL="109800" defTabSz="914400">
              <a:lnSpc>
                <a:spcPct val="100000"/>
              </a:lnSpc>
              <a:spcBef>
                <a:spcPts val="641"/>
              </a:spcBef>
              <a:tabLst>
                <a:tab algn="l" pos="0"/>
              </a:tabLst>
            </a:pPr>
            <a:r>
              <a:rPr b="0" lang="uk-UA" sz="3200" strike="noStrike" u="none">
                <a:solidFill>
                  <a:schemeClr val="dk1"/>
                </a:solidFill>
                <a:uFillTx/>
                <a:latin typeface="Calibri"/>
              </a:rPr>
              <a:t>	</a:t>
            </a:r>
            <a:r>
              <a:rPr b="1" lang="uk-UA" sz="3200" strike="noStrike" u="none">
                <a:solidFill>
                  <a:schemeClr val="dk1"/>
                </a:solidFill>
                <a:uFillTx/>
                <a:latin typeface="Calibri"/>
              </a:rPr>
              <a:t>100 млн.(0,065)(92/365) = 1 638 356 дол.</a:t>
            </a:r>
            <a:endParaRPr b="0" lang="uk-UA" sz="3200" strike="noStrike" u="none">
              <a:solidFill>
                <a:srgbClr val="000000"/>
              </a:solidFill>
              <a:uFillTx/>
              <a:latin typeface="Arial"/>
            </a:endParaRPr>
          </a:p>
          <a:p>
            <a:pPr defTabSz="914400">
              <a:lnSpc>
                <a:spcPct val="100000"/>
              </a:lnSpc>
              <a:spcBef>
                <a:spcPts val="641"/>
              </a:spcBef>
              <a:tabLst>
                <a:tab algn="l" pos="0"/>
              </a:tabLst>
            </a:pP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Своп на акції</a:t>
            </a:r>
            <a:endParaRPr b="0" lang="ru-UA" sz="4400" strike="noStrike" u="none">
              <a:solidFill>
                <a:schemeClr val="dk1"/>
              </a:solidFill>
              <a:uFillTx/>
              <a:latin typeface="Calibri"/>
            </a:endParaRPr>
          </a:p>
        </p:txBody>
      </p:sp>
      <p:sp>
        <p:nvSpPr>
          <p:cNvPr id="252"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rmAutofit/>
          </a:bodyPr>
          <a:p>
            <a:pPr algn="just" defTabSz="914400">
              <a:lnSpc>
                <a:spcPct val="100000"/>
              </a:lnSpc>
              <a:spcBef>
                <a:spcPts val="641"/>
              </a:spcBef>
              <a:tabLst>
                <a:tab algn="l" pos="0"/>
              </a:tabLst>
            </a:pPr>
            <a:r>
              <a:rPr b="0" lang="uk-UA" sz="3200" strike="noStrike" u="none">
                <a:solidFill>
                  <a:schemeClr val="dk1"/>
                </a:solidFill>
                <a:uFillTx/>
                <a:latin typeface="Calibri"/>
              </a:rPr>
              <a:t>Припустимо, що початкове значення індексу в момент укладання свопу дорівнювало 3 517,76. На кінець березня індекс збільшився до 3 579,12. Дохідність індексу склала:</a:t>
            </a:r>
            <a:endParaRPr b="0" lang="uk-UA" sz="3200" strike="noStrike" u="none">
              <a:solidFill>
                <a:srgbClr val="000000"/>
              </a:solidFill>
              <a:uFillTx/>
              <a:latin typeface="Arial"/>
            </a:endParaRPr>
          </a:p>
          <a:p>
            <a:pPr marL="109800" algn="ctr" defTabSz="914400">
              <a:lnSpc>
                <a:spcPct val="100000"/>
              </a:lnSpc>
              <a:spcBef>
                <a:spcPts val="641"/>
              </a:spcBef>
              <a:tabLst>
                <a:tab algn="l" pos="0"/>
              </a:tabLst>
            </a:pPr>
            <a:r>
              <a:rPr b="1" lang="uk-UA" sz="3200" strike="noStrike" u="none">
                <a:solidFill>
                  <a:schemeClr val="dk1"/>
                </a:solidFill>
                <a:uFillTx/>
                <a:latin typeface="Calibri"/>
              </a:rPr>
              <a:t>3 579,12/3 717,76 – 1 = 0,0176</a:t>
            </a:r>
            <a:endParaRPr b="0" lang="uk-UA" sz="3200" strike="noStrike" u="none">
              <a:solidFill>
                <a:srgbClr val="000000"/>
              </a:solidFill>
              <a:uFillTx/>
              <a:latin typeface="Arial"/>
            </a:endParaRPr>
          </a:p>
          <a:p>
            <a:pPr marL="109800" algn="just" defTabSz="914400">
              <a:lnSpc>
                <a:spcPct val="100000"/>
              </a:lnSpc>
              <a:spcBef>
                <a:spcPts val="641"/>
              </a:spcBef>
              <a:tabLst>
                <a:tab algn="l" pos="0"/>
              </a:tabLst>
            </a:pPr>
            <a:r>
              <a:rPr b="0" lang="uk-UA" sz="3200" strike="noStrike" u="none">
                <a:solidFill>
                  <a:schemeClr val="dk1"/>
                </a:solidFill>
                <a:uFillTx/>
                <a:latin typeface="Calibri"/>
              </a:rPr>
              <a:t>Відповідно розмір платежу, який має зробити фонд дорівнюватиме: 100 млн.(0,0174) = 1 740 000 дол.</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Своп на акції</a:t>
            </a:r>
            <a:endParaRPr b="0" lang="ru-UA" sz="4400" strike="noStrike" u="none">
              <a:solidFill>
                <a:schemeClr val="dk1"/>
              </a:solidFill>
              <a:uFillTx/>
              <a:latin typeface="Calibri"/>
            </a:endParaRPr>
          </a:p>
        </p:txBody>
      </p:sp>
      <p:sp>
        <p:nvSpPr>
          <p:cNvPr id="254"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algn="just" defTabSz="914400">
              <a:lnSpc>
                <a:spcPct val="100000"/>
              </a:lnSpc>
              <a:spcBef>
                <a:spcPts val="641"/>
              </a:spcBef>
              <a:spcAft>
                <a:spcPts val="601"/>
              </a:spcAft>
              <a:tabLst>
                <a:tab algn="l" pos="0"/>
              </a:tabLst>
            </a:pPr>
            <a:r>
              <a:rPr b="0" lang="uk-UA" sz="3200" strike="noStrike" u="none">
                <a:solidFill>
                  <a:schemeClr val="dk1"/>
                </a:solidFill>
                <a:uFillTx/>
                <a:latin typeface="Calibri"/>
              </a:rPr>
              <a:t>Нове значення індексу буде базою для розрахунку наступного платежу фонду. Припустимо, що на кінець червня індекс дорівнював 3 452,78. Тоді дохідність буде складати:</a:t>
            </a:r>
            <a:endParaRPr b="0" lang="uk-UA" sz="3200" strike="noStrike" u="none">
              <a:solidFill>
                <a:srgbClr val="000000"/>
              </a:solidFill>
              <a:uFillTx/>
              <a:latin typeface="Arial"/>
            </a:endParaRPr>
          </a:p>
          <a:p>
            <a:pPr marL="109800" algn="just" defTabSz="914400">
              <a:lnSpc>
                <a:spcPct val="100000"/>
              </a:lnSpc>
              <a:spcBef>
                <a:spcPts val="641"/>
              </a:spcBef>
              <a:spcAft>
                <a:spcPts val="601"/>
              </a:spcAft>
              <a:tabLst>
                <a:tab algn="l" pos="0"/>
              </a:tabLst>
            </a:pPr>
            <a:r>
              <a:rPr b="1" lang="uk-UA" sz="3200" strike="noStrike" u="none">
                <a:solidFill>
                  <a:schemeClr val="dk1"/>
                </a:solidFill>
                <a:uFillTx/>
                <a:latin typeface="Calibri"/>
              </a:rPr>
              <a:t>3 452,78/3 579,12 – 1 = - 0,0353</a:t>
            </a:r>
            <a:endParaRPr b="0" lang="uk-UA" sz="3200" strike="noStrike" u="none">
              <a:solidFill>
                <a:srgbClr val="000000"/>
              </a:solidFill>
              <a:uFillTx/>
              <a:latin typeface="Arial"/>
            </a:endParaRPr>
          </a:p>
          <a:p>
            <a:pPr marL="109800" algn="just" defTabSz="914400">
              <a:lnSpc>
                <a:spcPct val="100000"/>
              </a:lnSpc>
              <a:spcBef>
                <a:spcPts val="641"/>
              </a:spcBef>
              <a:spcAft>
                <a:spcPts val="601"/>
              </a:spcAft>
              <a:tabLst>
                <a:tab algn="l" pos="0"/>
              </a:tabLst>
            </a:pPr>
            <a:r>
              <a:rPr b="0" lang="uk-UA" sz="3200" strike="noStrike" u="none">
                <a:solidFill>
                  <a:schemeClr val="dk1"/>
                </a:solidFill>
                <a:uFillTx/>
                <a:latin typeface="Calibri"/>
              </a:rPr>
              <a:t>Тобто розмір платежу: 100 млн.(-0,0353) = - 3 530 000 дол.</a:t>
            </a:r>
            <a:endParaRPr b="0" lang="uk-UA" sz="3200" strike="noStrike" u="none">
              <a:solidFill>
                <a:srgbClr val="000000"/>
              </a:solidFill>
              <a:uFillTx/>
              <a:latin typeface="Arial"/>
            </a:endParaRPr>
          </a:p>
          <a:p>
            <a:pPr marL="109800" algn="just" defTabSz="914400">
              <a:lnSpc>
                <a:spcPct val="100000"/>
              </a:lnSpc>
              <a:spcBef>
                <a:spcPts val="641"/>
              </a:spcBef>
              <a:spcAft>
                <a:spcPts val="601"/>
              </a:spcAft>
              <a:tabLst>
                <a:tab algn="l" pos="0"/>
              </a:tabLst>
            </a:pPr>
            <a:endParaRPr b="0" lang="uk-UA" sz="3200" strike="noStrike" u="none">
              <a:solidFill>
                <a:srgbClr val="000000"/>
              </a:solidFill>
              <a:uFillTx/>
              <a:latin typeface="Arial"/>
            </a:endParaRPr>
          </a:p>
          <a:p>
            <a:pPr algn="just" defTabSz="914400">
              <a:lnSpc>
                <a:spcPct val="100000"/>
              </a:lnSpc>
              <a:spcBef>
                <a:spcPts val="641"/>
              </a:spcBef>
              <a:spcAft>
                <a:spcPts val="601"/>
              </a:spcAft>
              <a:tabLst>
                <a:tab algn="l" pos="0"/>
              </a:tabLst>
            </a:pPr>
            <a:r>
              <a:rPr b="0" lang="uk-UA" sz="3200" strike="noStrike" u="none">
                <a:solidFill>
                  <a:schemeClr val="dk1"/>
                </a:solidFill>
                <a:uFillTx/>
                <a:latin typeface="Calibri"/>
              </a:rPr>
              <a:t>Через те, що дохідність від’ємна, фонд отримає як фіксовану дохідність за ставкою 6,5%, так і дохідність індексу.</a:t>
            </a:r>
            <a:endParaRPr b="0" lang="uk-UA"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Своп на акції</a:t>
            </a:r>
            <a:endParaRPr b="0" lang="ru-UA" sz="4400" strike="noStrike" u="none">
              <a:solidFill>
                <a:schemeClr val="dk1"/>
              </a:solidFill>
              <a:uFillTx/>
              <a:latin typeface="Calibri"/>
            </a:endParaRPr>
          </a:p>
        </p:txBody>
      </p:sp>
      <p:pic>
        <p:nvPicPr>
          <p:cNvPr id="256" name="Picture 3" descr=""/>
          <p:cNvPicPr/>
          <p:nvPr/>
        </p:nvPicPr>
        <p:blipFill>
          <a:blip r:embed="rId1"/>
          <a:stretch/>
        </p:blipFill>
        <p:spPr>
          <a:xfrm>
            <a:off x="2711520" y="2276640"/>
            <a:ext cx="6876720" cy="3600000"/>
          </a:xfrm>
          <a:prstGeom prst="rect">
            <a:avLst/>
          </a:prstGeom>
          <a:ln w="0">
            <a:noFill/>
          </a:ln>
        </p:spPr>
      </p:pic>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Товарний своп</a:t>
            </a:r>
            <a:endParaRPr b="0" lang="ru-UA" sz="4400" strike="noStrike" u="none">
              <a:solidFill>
                <a:schemeClr val="dk1"/>
              </a:solidFill>
              <a:uFillTx/>
              <a:latin typeface="Calibri"/>
            </a:endParaRPr>
          </a:p>
        </p:txBody>
      </p:sp>
      <p:sp>
        <p:nvSpPr>
          <p:cNvPr id="258" name="Объект 2"/>
          <p:cNvSpPr/>
          <p:nvPr/>
        </p:nvSpPr>
        <p:spPr>
          <a:xfrm>
            <a:off x="1981080" y="2249640"/>
            <a:ext cx="8229240" cy="43239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519"/>
              </a:spcBef>
              <a:buClr>
                <a:srgbClr val="954f72"/>
              </a:buClr>
              <a:buSzPct val="60000"/>
              <a:buFont typeface="Wingdings" charset="2"/>
              <a:buChar char=""/>
            </a:pPr>
            <a:r>
              <a:rPr b="0" lang="uk-UA" sz="2600" strike="noStrike" u="none">
                <a:solidFill>
                  <a:schemeClr val="dk1"/>
                </a:solidFill>
                <a:uFillTx/>
                <a:latin typeface="Calibri"/>
              </a:rPr>
              <a:t>Компанія </a:t>
            </a:r>
            <a:r>
              <a:rPr b="1" i="1" lang="uk-UA" sz="2600" strike="noStrike" u="none">
                <a:solidFill>
                  <a:schemeClr val="dk1"/>
                </a:solidFill>
                <a:uFillTx/>
                <a:latin typeface="Calibri"/>
              </a:rPr>
              <a:t>А</a:t>
            </a:r>
            <a:r>
              <a:rPr b="0" lang="uk-UA" sz="2600" strike="noStrike" u="none">
                <a:solidFill>
                  <a:schemeClr val="dk1"/>
                </a:solidFill>
                <a:uFillTx/>
                <a:latin typeface="Calibri"/>
              </a:rPr>
              <a:t> (споживач нафти, потреби якої щорічно складають </a:t>
            </a:r>
            <a:r>
              <a:rPr b="1" lang="uk-UA" sz="2600" strike="noStrike" u="none">
                <a:solidFill>
                  <a:schemeClr val="dk1"/>
                </a:solidFill>
                <a:uFillTx/>
                <a:latin typeface="Calibri"/>
              </a:rPr>
              <a:t>10.000 барелів нафти</a:t>
            </a:r>
            <a:r>
              <a:rPr b="0" lang="uk-UA" sz="2600" strike="noStrike" u="none">
                <a:solidFill>
                  <a:schemeClr val="dk1"/>
                </a:solidFill>
                <a:uFillTx/>
                <a:latin typeface="Calibri"/>
              </a:rPr>
              <a:t>) в рамках свопу бере на себе зобов'язання сплачувати компанії </a:t>
            </a:r>
            <a:r>
              <a:rPr b="1" i="1" lang="uk-UA" sz="2600" strike="noStrike" u="none">
                <a:solidFill>
                  <a:schemeClr val="dk1"/>
                </a:solidFill>
                <a:uFillTx/>
                <a:latin typeface="Calibri"/>
              </a:rPr>
              <a:t>В</a:t>
            </a:r>
            <a:r>
              <a:rPr b="0" lang="uk-UA" sz="2600" strike="noStrike" u="none">
                <a:solidFill>
                  <a:schemeClr val="dk1"/>
                </a:solidFill>
                <a:uFillTx/>
                <a:latin typeface="Calibri"/>
              </a:rPr>
              <a:t> протягом п'яти років по </a:t>
            </a:r>
            <a:r>
              <a:rPr b="1" lang="uk-UA" sz="2600" strike="noStrike" u="none">
                <a:solidFill>
                  <a:schemeClr val="dk1"/>
                </a:solidFill>
                <a:uFillTx/>
                <a:latin typeface="Calibri"/>
              </a:rPr>
              <a:t>$200.000</a:t>
            </a:r>
            <a:r>
              <a:rPr b="0" lang="uk-UA" sz="2600" strike="noStrike" u="none">
                <a:solidFill>
                  <a:schemeClr val="dk1"/>
                </a:solidFill>
                <a:uFillTx/>
                <a:latin typeface="Calibri"/>
              </a:rPr>
              <a:t> щорічно. </a:t>
            </a:r>
            <a:endParaRPr b="0" lang="uk-UA" sz="2600" strike="noStrike" u="none">
              <a:solidFill>
                <a:srgbClr val="000000"/>
              </a:solidFill>
              <a:uFillTx/>
              <a:latin typeface="Arial"/>
            </a:endParaRPr>
          </a:p>
          <a:p>
            <a:pPr marL="343080" indent="-343080" defTabSz="914400">
              <a:lnSpc>
                <a:spcPct val="100000"/>
              </a:lnSpc>
              <a:spcBef>
                <a:spcPts val="519"/>
              </a:spcBef>
              <a:buClr>
                <a:srgbClr val="954f72"/>
              </a:buClr>
              <a:buSzPct val="60000"/>
              <a:buFont typeface="Wingdings" charset="2"/>
              <a:buChar char=""/>
            </a:pPr>
            <a:r>
              <a:rPr b="0" lang="uk-UA" sz="2600" strike="noStrike" u="none">
                <a:solidFill>
                  <a:schemeClr val="dk1"/>
                </a:solidFill>
                <a:uFillTx/>
                <a:latin typeface="Calibri"/>
              </a:rPr>
              <a:t>Компанія </a:t>
            </a:r>
            <a:r>
              <a:rPr b="1" i="1" lang="uk-UA" sz="2600" strike="noStrike" u="none">
                <a:solidFill>
                  <a:schemeClr val="dk1"/>
                </a:solidFill>
                <a:uFillTx/>
                <a:latin typeface="Calibri"/>
              </a:rPr>
              <a:t>В</a:t>
            </a:r>
            <a:r>
              <a:rPr b="0" lang="uk-UA" sz="2600" strike="noStrike" u="none">
                <a:solidFill>
                  <a:schemeClr val="dk1"/>
                </a:solidFill>
                <a:uFillTx/>
                <a:latin typeface="Calibri"/>
              </a:rPr>
              <a:t> зобов'язується сплачувати компанії </a:t>
            </a:r>
            <a:r>
              <a:rPr b="1" i="1" lang="uk-UA" sz="2600" strike="noStrike" u="none">
                <a:solidFill>
                  <a:schemeClr val="dk1"/>
                </a:solidFill>
                <a:uFillTx/>
                <a:latin typeface="Calibri"/>
              </a:rPr>
              <a:t>А</a:t>
            </a:r>
            <a:r>
              <a:rPr b="0" lang="uk-UA" sz="2600" strike="noStrike" u="none">
                <a:solidFill>
                  <a:schemeClr val="dk1"/>
                </a:solidFill>
                <a:uFillTx/>
                <a:latin typeface="Calibri"/>
              </a:rPr>
              <a:t> щорічно суму, яка дорівнює </a:t>
            </a:r>
            <a:r>
              <a:rPr b="1" lang="uk-UA" sz="2600" strike="noStrike" u="none">
                <a:solidFill>
                  <a:schemeClr val="dk1"/>
                </a:solidFill>
                <a:uFillTx/>
                <a:latin typeface="Calibri"/>
              </a:rPr>
              <a:t>10.000 • $P</a:t>
            </a:r>
            <a:r>
              <a:rPr b="0" lang="uk-UA" sz="2600" strike="noStrike" u="none">
                <a:solidFill>
                  <a:schemeClr val="dk1"/>
                </a:solidFill>
                <a:uFillTx/>
                <a:latin typeface="Calibri"/>
              </a:rPr>
              <a:t>, де </a:t>
            </a:r>
            <a:r>
              <a:rPr b="1" i="1" lang="uk-UA" sz="2600" strike="noStrike" u="none">
                <a:solidFill>
                  <a:schemeClr val="dk1"/>
                </a:solidFill>
                <a:uFillTx/>
                <a:latin typeface="Calibri"/>
              </a:rPr>
              <a:t>Р</a:t>
            </a:r>
            <a:r>
              <a:rPr b="0" lang="uk-UA" sz="2600" strike="noStrike" u="none">
                <a:solidFill>
                  <a:schemeClr val="dk1"/>
                </a:solidFill>
                <a:uFillTx/>
                <a:latin typeface="Calibri"/>
              </a:rPr>
              <a:t> – поточна ринкова ціна одного бареля нафти. </a:t>
            </a:r>
            <a:endParaRPr b="0" lang="uk-UA" sz="2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Товарний своп</a:t>
            </a:r>
            <a:endParaRPr b="0" lang="ru-UA" sz="4400" strike="noStrike" u="none">
              <a:solidFill>
                <a:schemeClr val="dk1"/>
              </a:solidFill>
              <a:uFillTx/>
              <a:latin typeface="Calibri"/>
            </a:endParaRPr>
          </a:p>
        </p:txBody>
      </p:sp>
      <p:pic>
        <p:nvPicPr>
          <p:cNvPr id="260" name="Picture 2" descr=""/>
          <p:cNvPicPr/>
          <p:nvPr/>
        </p:nvPicPr>
        <p:blipFill>
          <a:blip r:embed="rId1"/>
          <a:srcRect l="0" t="0" r="35771" b="0"/>
          <a:stretch/>
        </p:blipFill>
        <p:spPr>
          <a:xfrm>
            <a:off x="2424240" y="2997360"/>
            <a:ext cx="7391160" cy="2518920"/>
          </a:xfrm>
          <a:prstGeom prst="rect">
            <a:avLst/>
          </a:prstGeom>
          <a:ln w="0">
            <a:noFill/>
          </a:ln>
        </p:spPr>
      </p:pic>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3600" strike="noStrike" u="none">
                <a:solidFill>
                  <a:schemeClr val="dk1"/>
                </a:solidFill>
                <a:uFillTx/>
                <a:latin typeface="Calibri Light"/>
              </a:rPr>
              <a:t>Теми рефератів</a:t>
            </a:r>
            <a:endParaRPr b="0" lang="ru-UA" sz="3600" strike="noStrike" u="none">
              <a:solidFill>
                <a:schemeClr val="dk1"/>
              </a:solidFill>
              <a:uFillTx/>
              <a:latin typeface="Calibri"/>
            </a:endParaRPr>
          </a:p>
        </p:txBody>
      </p:sp>
      <p:sp>
        <p:nvSpPr>
          <p:cNvPr id="262" name="Прямоугольник 2"/>
          <p:cNvSpPr/>
          <p:nvPr/>
        </p:nvSpPr>
        <p:spPr>
          <a:xfrm>
            <a:off x="4314960" y="2133720"/>
            <a:ext cx="183960" cy="829800"/>
          </a:xfrm>
          <a:prstGeom prst="rect">
            <a:avLst/>
          </a:prstGeom>
          <a:noFill/>
          <a:ln w="0">
            <a:noFill/>
          </a:ln>
        </p:spPr>
        <p:style>
          <a:lnRef idx="0"/>
          <a:fillRef idx="0"/>
          <a:effectRef idx="0"/>
          <a:fontRef idx="minor"/>
        </p:style>
        <p:txBody>
          <a:bodyPr wrap="none" lIns="90000" rIns="90000" tIns="45000" bIns="45000" anchor="t">
            <a:spAutoFit/>
          </a:bodyPr>
          <a:p>
            <a:pPr defTabSz="914400">
              <a:lnSpc>
                <a:spcPct val="100000"/>
              </a:lnSpc>
            </a:pPr>
            <a:endParaRPr b="0" lang="uk-UA" sz="2400" strike="noStrike" u="none">
              <a:solidFill>
                <a:srgbClr val="000000"/>
              </a:solidFill>
              <a:uFillTx/>
              <a:latin typeface="Arial"/>
            </a:endParaRPr>
          </a:p>
          <a:p>
            <a:pPr defTabSz="914400">
              <a:lnSpc>
                <a:spcPct val="100000"/>
              </a:lnSpc>
            </a:pPr>
            <a:endParaRPr b="0" lang="uk-UA" sz="2400" strike="noStrike" u="none">
              <a:solidFill>
                <a:srgbClr val="000000"/>
              </a:solidFill>
              <a:uFillTx/>
              <a:latin typeface="Arial"/>
            </a:endParaRPr>
          </a:p>
        </p:txBody>
      </p:sp>
      <p:sp>
        <p:nvSpPr>
          <p:cNvPr id="263" name="Прямоугольник 3"/>
          <p:cNvSpPr/>
          <p:nvPr/>
        </p:nvSpPr>
        <p:spPr>
          <a:xfrm>
            <a:off x="2351160" y="2205000"/>
            <a:ext cx="7799040" cy="1157040"/>
          </a:xfrm>
          <a:prstGeom prst="rect">
            <a:avLst/>
          </a:prstGeom>
          <a:noFill/>
          <a:ln w="0">
            <a:noFill/>
          </a:ln>
        </p:spPr>
        <p:style>
          <a:lnRef idx="0"/>
          <a:fillRef idx="0"/>
          <a:effectRef idx="0"/>
          <a:fontRef idx="minor"/>
        </p:style>
        <p:txBody>
          <a:bodyPr lIns="90000" rIns="90000" tIns="45000" bIns="45000" anchor="t">
            <a:spAutoFit/>
          </a:bodyPr>
          <a:p>
            <a:pPr algn="just" defTabSz="914400">
              <a:lnSpc>
                <a:spcPct val="100000"/>
              </a:lnSpc>
              <a:spcAft>
                <a:spcPts val="601"/>
              </a:spcAft>
            </a:pPr>
            <a:endParaRPr b="0" lang="uk-UA" sz="2000" strike="noStrike" u="none">
              <a:solidFill>
                <a:srgbClr val="000000"/>
              </a:solidFill>
              <a:uFillTx/>
              <a:latin typeface="Arial"/>
            </a:endParaRPr>
          </a:p>
          <a:p>
            <a:pPr algn="just" defTabSz="914400">
              <a:lnSpc>
                <a:spcPct val="100000"/>
              </a:lnSpc>
              <a:spcAft>
                <a:spcPts val="601"/>
              </a:spcAft>
            </a:pPr>
            <a:endParaRPr b="0" lang="uk-UA" sz="2000" strike="noStrike" u="none">
              <a:solidFill>
                <a:srgbClr val="000000"/>
              </a:solidFill>
              <a:uFillTx/>
              <a:latin typeface="Arial"/>
            </a:endParaRPr>
          </a:p>
          <a:p>
            <a:pPr algn="just" defTabSz="914400">
              <a:lnSpc>
                <a:spcPct val="100000"/>
              </a:lnSpc>
              <a:spcAft>
                <a:spcPts val="601"/>
              </a:spcAft>
            </a:pPr>
            <a:endParaRPr b="0" lang="uk-UA" sz="2000" strike="noStrike" u="none">
              <a:solidFill>
                <a:srgbClr val="000000"/>
              </a:solidFill>
              <a:uFillTx/>
              <a:latin typeface="Arial"/>
            </a:endParaRPr>
          </a:p>
        </p:txBody>
      </p:sp>
      <p:sp>
        <p:nvSpPr>
          <p:cNvPr id="264" name="Прямоугольник 2"/>
          <p:cNvSpPr/>
          <p:nvPr/>
        </p:nvSpPr>
        <p:spPr>
          <a:xfrm>
            <a:off x="2085840" y="2205000"/>
            <a:ext cx="8064000" cy="4205160"/>
          </a:xfrm>
          <a:prstGeom prst="rect">
            <a:avLst/>
          </a:prstGeom>
          <a:noFill/>
          <a:ln w="0">
            <a:noFill/>
          </a:ln>
        </p:spPr>
        <p:style>
          <a:lnRef idx="0"/>
          <a:fillRef idx="0"/>
          <a:effectRef idx="0"/>
          <a:fontRef idx="minor"/>
        </p:style>
        <p:txBody>
          <a:bodyPr lIns="90000" rIns="90000" tIns="45000" bIns="45000" anchor="t">
            <a:spAutoFit/>
          </a:bodyPr>
          <a:p>
            <a:pPr marL="457200" indent="-457200" algn="just" defTabSz="914400">
              <a:lnSpc>
                <a:spcPct val="100000"/>
              </a:lnSpc>
              <a:spcAft>
                <a:spcPts val="601"/>
              </a:spcAft>
              <a:buClr>
                <a:srgbClr val="000000"/>
              </a:buClr>
              <a:buFont typeface="Tahoma"/>
              <a:buAutoNum type="arabicPeriod"/>
            </a:pPr>
            <a:r>
              <a:rPr b="0" lang="uk-UA" sz="2400" strike="noStrike" u="none">
                <a:solidFill>
                  <a:schemeClr val="dk1"/>
                </a:solidFill>
                <a:uFillTx/>
                <a:latin typeface="Tahoma"/>
              </a:rPr>
              <a:t>Переваги та недоліки "свопів".</a:t>
            </a:r>
            <a:endParaRPr b="0" lang="uk-UA" sz="24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400" strike="noStrike" u="none">
                <a:solidFill>
                  <a:schemeClr val="dk1"/>
                </a:solidFill>
                <a:uFillTx/>
                <a:latin typeface="Tahoma"/>
              </a:rPr>
              <a:t>Мотивації до здійснення операцій “своп”. Приклад використання комбінованого “свопу”.</a:t>
            </a:r>
            <a:endParaRPr b="0" lang="uk-UA" sz="24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400" strike="noStrike" u="none">
                <a:solidFill>
                  <a:schemeClr val="dk1"/>
                </a:solidFill>
                <a:uFillTx/>
                <a:latin typeface="Tahoma"/>
              </a:rPr>
              <a:t>Поняття "свопу". Їх основні види.</a:t>
            </a:r>
            <a:endParaRPr b="0" lang="uk-UA" sz="24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400" strike="noStrike" u="none">
                <a:solidFill>
                  <a:schemeClr val="dk1"/>
                </a:solidFill>
                <a:uFillTx/>
                <a:latin typeface="Tahoma"/>
              </a:rPr>
              <a:t>Валютні операції "своп". Класичні та форвардні" свопи". Стандартний запис "свопів".</a:t>
            </a:r>
            <a:endParaRPr b="0" lang="uk-UA" sz="24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400" strike="noStrike" u="none">
                <a:solidFill>
                  <a:schemeClr val="dk1"/>
                </a:solidFill>
                <a:uFillTx/>
                <a:latin typeface="Tahoma"/>
              </a:rPr>
              <a:t>Причини використання "свопів".</a:t>
            </a:r>
            <a:endParaRPr b="0" lang="uk-UA" sz="24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400" strike="noStrike" u="none">
                <a:solidFill>
                  <a:schemeClr val="dk1"/>
                </a:solidFill>
                <a:uFillTx/>
                <a:latin typeface="Tahoma"/>
              </a:rPr>
              <a:t>Переваги та недоліки "свопів".</a:t>
            </a:r>
            <a:endParaRPr b="0" lang="uk-UA" sz="2400" strike="noStrike" u="none">
              <a:solidFill>
                <a:srgbClr val="000000"/>
              </a:solidFill>
              <a:uFillTx/>
              <a:latin typeface="Arial"/>
            </a:endParaRPr>
          </a:p>
          <a:p>
            <a:pPr marL="457200" indent="-457200" algn="just" defTabSz="914400">
              <a:lnSpc>
                <a:spcPct val="100000"/>
              </a:lnSpc>
              <a:spcAft>
                <a:spcPts val="601"/>
              </a:spcAft>
              <a:buClr>
                <a:srgbClr val="000000"/>
              </a:buClr>
              <a:buFont typeface="Tahoma"/>
              <a:buAutoNum type="arabicPeriod"/>
            </a:pPr>
            <a:r>
              <a:rPr b="0" lang="uk-UA" sz="2400" strike="noStrike" u="none">
                <a:solidFill>
                  <a:schemeClr val="dk1"/>
                </a:solidFill>
                <a:uFillTx/>
                <a:latin typeface="Tahoma"/>
              </a:rPr>
              <a:t>Мотивації до здійснення операцій “своп”. Приклад використання комбінованого “свопу”.</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Фактори, що впливають на вартість опціону</a:t>
            </a:r>
            <a:endParaRPr b="0" lang="ru-UA" sz="4400" strike="noStrike" u="none">
              <a:solidFill>
                <a:schemeClr val="dk1"/>
              </a:solidFill>
              <a:uFillTx/>
              <a:latin typeface="Calibri"/>
            </a:endParaRPr>
          </a:p>
        </p:txBody>
      </p:sp>
      <p:sp>
        <p:nvSpPr>
          <p:cNvPr id="83" name="Объект 2"/>
          <p:cNvSpPr/>
          <p:nvPr/>
        </p:nvSpPr>
        <p:spPr>
          <a:xfrm>
            <a:off x="1981080" y="1989000"/>
            <a:ext cx="8229240" cy="3168360"/>
          </a:xfrm>
          <a:prstGeom prst="rect">
            <a:avLst/>
          </a:prstGeom>
          <a:noFill/>
          <a:ln w="0">
            <a:noFill/>
          </a:ln>
        </p:spPr>
        <p:style>
          <a:lnRef idx="0"/>
          <a:fillRef idx="0"/>
          <a:effectRef idx="0"/>
          <a:fontRef idx="minor"/>
        </p:style>
        <p:txBody>
          <a:bodyPr lIns="90000" rIns="90000" tIns="45000" bIns="45000" anchor="t">
            <a:noAutofit/>
          </a:bodyPr>
          <a:p>
            <a:pPr marL="343080" indent="-343080" defTabSz="914400">
              <a:lnSpc>
                <a:spcPct val="100000"/>
              </a:lnSpc>
              <a:spcBef>
                <a:spcPts val="479"/>
              </a:spcBef>
              <a:buClr>
                <a:srgbClr val="954f72"/>
              </a:buClr>
              <a:buSzPct val="60000"/>
              <a:buFont typeface="Wingdings" charset="2"/>
              <a:buChar char=""/>
            </a:pPr>
            <a:r>
              <a:rPr b="0" lang="uk-UA" sz="2400" strike="noStrike" u="none">
                <a:solidFill>
                  <a:schemeClr val="dk1"/>
                </a:solidFill>
                <a:uFillTx/>
                <a:latin typeface="Calibri"/>
              </a:rPr>
              <a:t>Термін опціонного періоду</a:t>
            </a:r>
            <a:endParaRPr b="0" lang="uk-UA" sz="2400" strike="noStrike" u="none">
              <a:solidFill>
                <a:srgbClr val="000000"/>
              </a:solidFill>
              <a:uFillTx/>
              <a:latin typeface="Arial"/>
            </a:endParaRPr>
          </a:p>
          <a:p>
            <a:pPr marL="343080" indent="-343080" defTabSz="914400">
              <a:lnSpc>
                <a:spcPct val="100000"/>
              </a:lnSpc>
              <a:spcBef>
                <a:spcPts val="479"/>
              </a:spcBef>
              <a:buClr>
                <a:srgbClr val="954f72"/>
              </a:buClr>
              <a:buSzPct val="60000"/>
              <a:buFont typeface="Wingdings" charset="2"/>
              <a:buChar char=""/>
            </a:pPr>
            <a:r>
              <a:rPr b="0" lang="uk-UA" sz="2400" strike="noStrike" u="none">
                <a:solidFill>
                  <a:schemeClr val="dk1"/>
                </a:solidFill>
                <a:uFillTx/>
                <a:latin typeface="Calibri"/>
              </a:rPr>
              <a:t>Очікування зміни ціни базового активу</a:t>
            </a:r>
            <a:endParaRPr b="0" lang="uk-UA" sz="2400" strike="noStrike" u="none">
              <a:solidFill>
                <a:srgbClr val="000000"/>
              </a:solidFill>
              <a:uFillTx/>
              <a:latin typeface="Arial"/>
            </a:endParaRPr>
          </a:p>
          <a:p>
            <a:pPr marL="343080" indent="-343080" defTabSz="914400">
              <a:lnSpc>
                <a:spcPct val="100000"/>
              </a:lnSpc>
              <a:spcBef>
                <a:spcPts val="479"/>
              </a:spcBef>
              <a:buClr>
                <a:srgbClr val="954f72"/>
              </a:buClr>
              <a:buSzPct val="60000"/>
              <a:buFont typeface="Wingdings" charset="2"/>
              <a:buChar char=""/>
            </a:pPr>
            <a:r>
              <a:rPr b="0" lang="uk-UA" sz="2400" strike="noStrike" u="none">
                <a:solidFill>
                  <a:schemeClr val="dk1"/>
                </a:solidFill>
                <a:uFillTx/>
                <a:latin typeface="Calibri"/>
              </a:rPr>
              <a:t>Вид опціону</a:t>
            </a:r>
            <a:endParaRPr b="0" lang="uk-UA" sz="2400" strike="noStrike" u="none">
              <a:solidFill>
                <a:srgbClr val="000000"/>
              </a:solidFill>
              <a:uFillTx/>
              <a:latin typeface="Arial"/>
            </a:endParaRPr>
          </a:p>
          <a:p>
            <a:pPr marL="343080" indent="-343080" defTabSz="914400">
              <a:lnSpc>
                <a:spcPct val="100000"/>
              </a:lnSpc>
              <a:spcBef>
                <a:spcPts val="479"/>
              </a:spcBef>
              <a:buClr>
                <a:srgbClr val="954f72"/>
              </a:buClr>
              <a:buSzPct val="60000"/>
              <a:buFont typeface="Wingdings" charset="2"/>
              <a:buChar char=""/>
            </a:pPr>
            <a:r>
              <a:rPr b="0" lang="uk-UA" sz="2400" strike="noStrike" u="none">
                <a:solidFill>
                  <a:schemeClr val="dk1"/>
                </a:solidFill>
                <a:uFillTx/>
                <a:latin typeface="Calibri"/>
              </a:rPr>
              <a:t>Розмір процентної ставки за депозитами для валюти, у якій сплачується опціонна премія</a:t>
            </a:r>
            <a:endParaRPr b="0" lang="uk-UA" sz="2400" strike="noStrike" u="none">
              <a:solidFill>
                <a:srgbClr val="000000"/>
              </a:solidFill>
              <a:uFillTx/>
              <a:latin typeface="Arial"/>
            </a:endParaRPr>
          </a:p>
          <a:p>
            <a:pPr marL="343080" indent="-343080" defTabSz="914400">
              <a:lnSpc>
                <a:spcPct val="100000"/>
              </a:lnSpc>
              <a:spcBef>
                <a:spcPts val="479"/>
              </a:spcBef>
              <a:buClr>
                <a:srgbClr val="954f72"/>
              </a:buClr>
              <a:buSzPct val="60000"/>
              <a:buFont typeface="Wingdings" charset="2"/>
              <a:buChar char=""/>
            </a:pPr>
            <a:r>
              <a:rPr b="0" lang="uk-UA" sz="2400" strike="noStrike" u="none">
                <a:solidFill>
                  <a:schemeClr val="dk1"/>
                </a:solidFill>
                <a:uFillTx/>
                <a:latin typeface="Calibri"/>
              </a:rPr>
              <a:t>Співвідношення між поточною ціною базового активу під час купівлі опціону та страйковою ціною</a:t>
            </a:r>
            <a:endParaRPr b="0" lang="uk-UA"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Стандартні умови опціону</a:t>
            </a:r>
            <a:endParaRPr b="0" lang="ru-UA" sz="4400" strike="noStrike" u="none">
              <a:solidFill>
                <a:schemeClr val="dk1"/>
              </a:solidFill>
              <a:uFillTx/>
              <a:latin typeface="Calibri"/>
            </a:endParaRPr>
          </a:p>
        </p:txBody>
      </p:sp>
      <p:sp>
        <p:nvSpPr>
          <p:cNvPr id="85" name="Прямоугольник 1"/>
          <p:cNvSpPr/>
          <p:nvPr/>
        </p:nvSpPr>
        <p:spPr>
          <a:xfrm>
            <a:off x="2063880" y="1916280"/>
            <a:ext cx="8208720" cy="3443760"/>
          </a:xfrm>
          <a:prstGeom prst="rect">
            <a:avLst/>
          </a:prstGeom>
          <a:noFill/>
          <a:ln w="0">
            <a:noFill/>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0" lang="uk-UA" sz="2000" strike="noStrike" u="none">
                <a:solidFill>
                  <a:schemeClr val="dk1"/>
                </a:solidFill>
                <a:uFillTx/>
                <a:latin typeface="Tahoma"/>
              </a:rPr>
              <a:t>назва контракту;</a:t>
            </a:r>
            <a:endParaRPr b="0" lang="uk-UA" sz="2000" strike="noStrike" u="none">
              <a:solidFill>
                <a:srgbClr val="000000"/>
              </a:solidFill>
              <a:uFillTx/>
              <a:latin typeface="Arial"/>
            </a:endParaRPr>
          </a:p>
          <a:p>
            <a:pPr marL="457200" indent="-457200" defTabSz="914400">
              <a:lnSpc>
                <a:spcPct val="100000"/>
              </a:lnSpc>
              <a:buClr>
                <a:srgbClr val="000000"/>
              </a:buClr>
              <a:buFont typeface="Arial"/>
              <a:buChar char="•"/>
            </a:pPr>
            <a:r>
              <a:rPr b="0" lang="uk-UA" sz="2000" strike="noStrike" u="none">
                <a:solidFill>
                  <a:schemeClr val="dk1"/>
                </a:solidFill>
                <a:uFillTx/>
                <a:latin typeface="Tahoma"/>
              </a:rPr>
              <a:t>тип (вид) опціону;</a:t>
            </a:r>
            <a:endParaRPr b="0" lang="uk-UA" sz="2000" strike="noStrike" u="none">
              <a:solidFill>
                <a:srgbClr val="000000"/>
              </a:solidFill>
              <a:uFillTx/>
              <a:latin typeface="Arial"/>
            </a:endParaRPr>
          </a:p>
          <a:p>
            <a:pPr marL="457200" indent="-457200" defTabSz="914400">
              <a:lnSpc>
                <a:spcPct val="100000"/>
              </a:lnSpc>
              <a:buClr>
                <a:srgbClr val="000000"/>
              </a:buClr>
              <a:buFont typeface="Arial"/>
              <a:buChar char="•"/>
            </a:pPr>
            <a:r>
              <a:rPr b="0" lang="uk-UA" sz="2000" strike="noStrike" u="none">
                <a:solidFill>
                  <a:schemeClr val="dk1"/>
                </a:solidFill>
                <a:uFillTx/>
                <a:latin typeface="Tahoma"/>
              </a:rPr>
              <a:t>базовий актив опціону;</a:t>
            </a:r>
            <a:endParaRPr b="0" lang="uk-UA" sz="2000" strike="noStrike" u="none">
              <a:solidFill>
                <a:srgbClr val="000000"/>
              </a:solidFill>
              <a:uFillTx/>
              <a:latin typeface="Arial"/>
            </a:endParaRPr>
          </a:p>
          <a:p>
            <a:pPr marL="457200" indent="-457200" defTabSz="914400">
              <a:lnSpc>
                <a:spcPct val="100000"/>
              </a:lnSpc>
              <a:buClr>
                <a:srgbClr val="000000"/>
              </a:buClr>
              <a:buFont typeface="Arial"/>
              <a:buChar char="•"/>
            </a:pPr>
            <a:r>
              <a:rPr b="0" lang="uk-UA" sz="2000" strike="noStrike" u="none">
                <a:solidFill>
                  <a:schemeClr val="dk1"/>
                </a:solidFill>
                <a:uFillTx/>
                <a:latin typeface="Tahoma"/>
              </a:rPr>
              <a:t>кількісна та якісна характеристика базового активу;</a:t>
            </a:r>
            <a:endParaRPr b="0" lang="uk-UA" sz="2000" strike="noStrike" u="none">
              <a:solidFill>
                <a:srgbClr val="000000"/>
              </a:solidFill>
              <a:uFillTx/>
              <a:latin typeface="Arial"/>
            </a:endParaRPr>
          </a:p>
          <a:p>
            <a:pPr marL="457200" indent="-457200" defTabSz="914400">
              <a:lnSpc>
                <a:spcPct val="100000"/>
              </a:lnSpc>
              <a:buClr>
                <a:srgbClr val="000000"/>
              </a:buClr>
              <a:buFont typeface="Arial"/>
              <a:buChar char="•"/>
            </a:pPr>
            <a:r>
              <a:rPr b="0" lang="uk-UA" sz="2000" strike="noStrike" u="none">
                <a:solidFill>
                  <a:schemeClr val="dk1"/>
                </a:solidFill>
                <a:uFillTx/>
                <a:latin typeface="Tahoma"/>
              </a:rPr>
              <a:t>перший та останній день обігу (тривалість опціонного періоду);</a:t>
            </a:r>
            <a:endParaRPr b="0" lang="uk-UA" sz="2000" strike="noStrike" u="none">
              <a:solidFill>
                <a:srgbClr val="000000"/>
              </a:solidFill>
              <a:uFillTx/>
              <a:latin typeface="Arial"/>
            </a:endParaRPr>
          </a:p>
          <a:p>
            <a:pPr marL="457200" indent="-457200" defTabSz="914400">
              <a:lnSpc>
                <a:spcPct val="100000"/>
              </a:lnSpc>
              <a:buClr>
                <a:srgbClr val="000000"/>
              </a:buClr>
              <a:buFont typeface="Arial"/>
              <a:buChar char="•"/>
            </a:pPr>
            <a:r>
              <a:rPr b="0" lang="uk-UA" sz="2000" strike="noStrike" u="none">
                <a:solidFill>
                  <a:schemeClr val="dk1"/>
                </a:solidFill>
                <a:uFillTx/>
                <a:latin typeface="Tahoma"/>
              </a:rPr>
              <a:t>порядок визначення вартості опціону;</a:t>
            </a:r>
            <a:endParaRPr b="0" lang="uk-UA" sz="2000" strike="noStrike" u="none">
              <a:solidFill>
                <a:srgbClr val="000000"/>
              </a:solidFill>
              <a:uFillTx/>
              <a:latin typeface="Arial"/>
            </a:endParaRPr>
          </a:p>
          <a:p>
            <a:pPr marL="457200" indent="-457200" defTabSz="914400">
              <a:lnSpc>
                <a:spcPct val="100000"/>
              </a:lnSpc>
              <a:buClr>
                <a:srgbClr val="000000"/>
              </a:buClr>
              <a:buFont typeface="Arial"/>
              <a:buChar char="•"/>
            </a:pPr>
            <a:r>
              <a:rPr b="0" lang="uk-UA" sz="2000" strike="noStrike" u="none">
                <a:solidFill>
                  <a:schemeClr val="dk1"/>
                </a:solidFill>
                <a:uFillTx/>
                <a:latin typeface="Tahoma"/>
              </a:rPr>
              <a:t>«min» зміна ціни базового активу;</a:t>
            </a:r>
            <a:endParaRPr b="0" lang="uk-UA" sz="2000" strike="noStrike" u="none">
              <a:solidFill>
                <a:srgbClr val="000000"/>
              </a:solidFill>
              <a:uFillTx/>
              <a:latin typeface="Arial"/>
            </a:endParaRPr>
          </a:p>
          <a:p>
            <a:pPr marL="457200" indent="-457200" defTabSz="914400">
              <a:lnSpc>
                <a:spcPct val="100000"/>
              </a:lnSpc>
              <a:buClr>
                <a:srgbClr val="000000"/>
              </a:buClr>
              <a:buFont typeface="Arial"/>
              <a:buChar char="•"/>
            </a:pPr>
            <a:r>
              <a:rPr b="0" lang="uk-UA" sz="2000" strike="noStrike" u="none">
                <a:solidFill>
                  <a:schemeClr val="dk1"/>
                </a:solidFill>
                <a:uFillTx/>
                <a:latin typeface="Tahoma"/>
              </a:rPr>
              <a:t>ціна виконання опціону;</a:t>
            </a:r>
            <a:endParaRPr b="0" lang="uk-UA" sz="2000" strike="noStrike" u="none">
              <a:solidFill>
                <a:srgbClr val="000000"/>
              </a:solidFill>
              <a:uFillTx/>
              <a:latin typeface="Arial"/>
            </a:endParaRPr>
          </a:p>
          <a:p>
            <a:pPr marL="457200" indent="-457200" defTabSz="914400">
              <a:lnSpc>
                <a:spcPct val="100000"/>
              </a:lnSpc>
              <a:buClr>
                <a:srgbClr val="000000"/>
              </a:buClr>
              <a:buFont typeface="Arial"/>
              <a:buChar char="•"/>
            </a:pPr>
            <a:r>
              <a:rPr b="0" lang="uk-UA" sz="2000" strike="noStrike" u="none">
                <a:solidFill>
                  <a:schemeClr val="dk1"/>
                </a:solidFill>
                <a:uFillTx/>
                <a:latin typeface="Tahoma"/>
              </a:rPr>
              <a:t>порядок реалізації контрагентами своїх прав та зобов’язань за опціоном;</a:t>
            </a:r>
            <a:endParaRPr b="0" lang="uk-UA" sz="2000" strike="noStrike" u="none">
              <a:solidFill>
                <a:srgbClr val="000000"/>
              </a:solidFill>
              <a:uFillTx/>
              <a:latin typeface="Arial"/>
            </a:endParaRPr>
          </a:p>
          <a:p>
            <a:pPr marL="457200" indent="-457200" defTabSz="914400">
              <a:lnSpc>
                <a:spcPct val="100000"/>
              </a:lnSpc>
              <a:buClr>
                <a:srgbClr val="000000"/>
              </a:buClr>
              <a:buFont typeface="Arial"/>
              <a:buChar char="•"/>
            </a:pPr>
            <a:r>
              <a:rPr b="0" lang="uk-UA" sz="2000" strike="noStrike" u="none">
                <a:solidFill>
                  <a:schemeClr val="dk1"/>
                </a:solidFill>
                <a:uFillTx/>
                <a:latin typeface="Tahoma"/>
              </a:rPr>
              <a:t>порядок проведення розрахунків за опціоном.</a:t>
            </a:r>
            <a:endParaRPr b="0" lang="uk-UA" sz="2000" strike="noStrike" u="none">
              <a:solidFill>
                <a:srgbClr val="000000"/>
              </a:solidFill>
              <a:uFillTx/>
              <a:latin typeface="Arial"/>
            </a:endParaRPr>
          </a:p>
        </p:txBody>
      </p:sp>
      <p:sp>
        <p:nvSpPr>
          <p:cNvPr id="86" name="Прямоугольник 3"/>
          <p:cNvSpPr/>
          <p:nvPr/>
        </p:nvSpPr>
        <p:spPr>
          <a:xfrm>
            <a:off x="2063880" y="5554800"/>
            <a:ext cx="7992720" cy="10951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uk-UA" sz="2200" strike="noStrike" u="none">
                <a:solidFill>
                  <a:schemeClr val="dk1"/>
                </a:solidFill>
                <a:uFillTx/>
                <a:latin typeface="Tahoma"/>
              </a:rPr>
              <a:t>Ціна активу, що зафіксована в опціонному контракті, за якою буде продано актив, називають </a:t>
            </a:r>
            <a:r>
              <a:rPr b="1" i="1" lang="uk-UA" sz="2200" strike="noStrike" u="none">
                <a:solidFill>
                  <a:schemeClr val="dk1"/>
                </a:solidFill>
                <a:uFillTx/>
                <a:latin typeface="Tahoma"/>
              </a:rPr>
              <a:t>страйковою ціною</a:t>
            </a:r>
            <a:r>
              <a:rPr b="0" i="1" lang="uk-UA" sz="2200" strike="noStrike" u="none">
                <a:solidFill>
                  <a:schemeClr val="dk1"/>
                </a:solidFill>
                <a:uFillTx/>
                <a:latin typeface="Tahoma"/>
              </a:rPr>
              <a:t>, або </a:t>
            </a:r>
            <a:r>
              <a:rPr b="1" i="1" lang="uk-UA" sz="2200" strike="noStrike" u="none">
                <a:solidFill>
                  <a:schemeClr val="dk1"/>
                </a:solidFill>
                <a:uFillTx/>
                <a:latin typeface="Tahoma"/>
              </a:rPr>
              <a:t>ціною виконання</a:t>
            </a:r>
            <a:r>
              <a:rPr b="0" i="1" lang="uk-UA" sz="2200" strike="noStrike" u="none">
                <a:solidFill>
                  <a:schemeClr val="dk1"/>
                </a:solidFill>
                <a:uFillTx/>
                <a:latin typeface="Tahoma"/>
              </a:rPr>
              <a:t>.</a:t>
            </a:r>
            <a:endParaRPr b="0" lang="uk-UA" sz="2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0.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1.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3.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5.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6.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7.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8.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9.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TotalTime>
  <Application>LibreOffice/24.8.0.3$Windows_X86_64 LibreOffice_project/0bdf1299c94fe897b119f97f3c613e9dca6be583</Application>
  <AppVersion>15.0000</AppVersion>
  <Words>4479</Words>
  <Paragraphs>431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2025-01-13T10:01:56Z</dcterms:created>
  <dc:creator>Microsoft Office User</dc:creator>
  <dc:description/>
  <dc:language>uk-UA</dc:language>
  <cp:lastModifiedBy>Microsoft Office User</cp:lastModifiedBy>
  <dcterms:modified xsi:type="dcterms:W3CDTF">2025-01-13T10:03:03Z</dcterms:modified>
  <cp:revision>1</cp:revision>
  <dc:subject/>
  <dc:title>Тема 10: Опціони та опціонні угоди та форвардні контракти Опціонний контракт: поняття, види. Механізм укладання опціонних контрактів. Стратегії використання опціонів. Форвардні контракти: відмінності від ф'ючерсних контрактів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Широкоэкранный</vt:lpwstr>
  </property>
  <property fmtid="{D5CDD505-2E9C-101B-9397-08002B2CF9AE}" pid="3" name="Slides">
    <vt:i4>77</vt:i4>
  </property>
</Properties>
</file>