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33"/>
  </p:notesMasterIdLst>
  <p:sldIdLst>
    <p:sldId id="256" r:id="rId2"/>
    <p:sldId id="349" r:id="rId3"/>
    <p:sldId id="350" r:id="rId4"/>
    <p:sldId id="352" r:id="rId5"/>
    <p:sldId id="351" r:id="rId6"/>
    <p:sldId id="353" r:id="rId7"/>
    <p:sldId id="354" r:id="rId8"/>
    <p:sldId id="257" r:id="rId9"/>
    <p:sldId id="309" r:id="rId10"/>
    <p:sldId id="331" r:id="rId11"/>
    <p:sldId id="332" r:id="rId12"/>
    <p:sldId id="361" r:id="rId13"/>
    <p:sldId id="355" r:id="rId14"/>
    <p:sldId id="359" r:id="rId15"/>
    <p:sldId id="360" r:id="rId16"/>
    <p:sldId id="356" r:id="rId17"/>
    <p:sldId id="358" r:id="rId18"/>
    <p:sldId id="341" r:id="rId19"/>
    <p:sldId id="342" r:id="rId20"/>
    <p:sldId id="343" r:id="rId21"/>
    <p:sldId id="362" r:id="rId22"/>
    <p:sldId id="365" r:id="rId23"/>
    <p:sldId id="368" r:id="rId24"/>
    <p:sldId id="366" r:id="rId25"/>
    <p:sldId id="373" r:id="rId26"/>
    <p:sldId id="375" r:id="rId27"/>
    <p:sldId id="378" r:id="rId28"/>
    <p:sldId id="380" r:id="rId29"/>
    <p:sldId id="381" r:id="rId30"/>
    <p:sldId id="379" r:id="rId31"/>
    <p:sldId id="26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26EE"/>
    <a:srgbClr val="8787FF"/>
    <a:srgbClr val="FF9966"/>
    <a:srgbClr val="FFD347"/>
    <a:srgbClr val="EBC1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36" autoAdjust="0"/>
    <p:restoredTop sz="94660"/>
  </p:normalViewPr>
  <p:slideViewPr>
    <p:cSldViewPr snapToGrid="0">
      <p:cViewPr varScale="1">
        <p:scale>
          <a:sx n="88" d="100"/>
          <a:sy n="88" d="100"/>
        </p:scale>
        <p:origin x="720"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A6856D-DDD3-4545-9DC2-D12DFA553DF1}" type="datetimeFigureOut">
              <a:rPr lang="x-none" smtClean="0"/>
              <a:pPr/>
              <a:t>06.04.2026</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558D90-75EB-4358-AF9C-184D6CFD78D5}" type="slidenum">
              <a:rPr lang="x-none" smtClean="0"/>
              <a:pPr/>
              <a:t>‹#›</a:t>
            </a:fld>
            <a:endParaRPr lang="x-none"/>
          </a:p>
        </p:txBody>
      </p:sp>
    </p:spTree>
    <p:extLst>
      <p:ext uri="{BB962C8B-B14F-4D97-AF65-F5344CB8AC3E}">
        <p14:creationId xmlns:p14="http://schemas.microsoft.com/office/powerpoint/2010/main" val="315005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9FE5B2F3-962C-43B8-8FD1-FE83FAA6A984}"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997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D25C6427-DE76-49C0-877F-B351FF15AFB5}"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7740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1353EE7-1CAD-4667-A349-6789356DC218}"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55243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E2F2E392-702E-42A2-A3FD-8C1677FEF812}"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7179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560A20A-D6C3-493C-A25F-ECF19F072113}"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807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1EC40C45-48CC-4A4E-AAC3-4C74D6A1D354}"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539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7E550F-ABB9-4645-9B3D-CE2D2C23369D}"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2228229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069FEF7-74C4-46A0-9CE3-6C396B6509B9}"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732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0934B61-AB56-4355-B7A0-93A4F046C496}"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9485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5372DEE9-B0AE-4928-85CD-9AFD723D6BAA}" type="datetime1">
              <a:rPr lang="en-US" smtClean="0"/>
              <a:pPr/>
              <a:t>4/6/2026</a:t>
            </a:fld>
            <a:endParaRPr lang="en-US" dirty="0"/>
          </a:p>
        </p:txBody>
      </p:sp>
      <p:sp>
        <p:nvSpPr>
          <p:cNvPr id="5" name="Footer Placeholder 4"/>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266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8AE3A97-FA76-4CB7-ACBD-BE358D7C4E63}" type="datetime1">
              <a:rPr lang="en-US" smtClean="0"/>
              <a:pPr/>
              <a:t>4/6/2026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val="3480760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E553CED-2C7C-4337-9576-2FCDB56BBA07}" type="datetime1">
              <a:rPr lang="en-US" smtClean="0"/>
              <a:pPr/>
              <a:t>4/6/2026</a:t>
            </a:fld>
            <a:endParaRPr lang="en-US" dirty="0"/>
          </a:p>
        </p:txBody>
      </p:sp>
      <p:sp>
        <p:nvSpPr>
          <p:cNvPr id="8" name="Footer Placeholder 7"/>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6899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47249D0-D768-4864-8DAE-D39799DD7A44}" type="datetime1">
              <a:rPr lang="en-US" smtClean="0"/>
              <a:pPr/>
              <a:t>4/6/2026</a:t>
            </a:fld>
            <a:endParaRPr lang="en-US" dirty="0"/>
          </a:p>
        </p:txBody>
      </p:sp>
      <p:sp>
        <p:nvSpPr>
          <p:cNvPr id="4" name="Footer Placeholder 3"/>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42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0B7C3-8A76-48B2-ACBB-E73C78280263}" type="datetime1">
              <a:rPr lang="en-US" smtClean="0"/>
              <a:pPr/>
              <a:t>4/6/2026</a:t>
            </a:fld>
            <a:endParaRPr lang="en-US" dirty="0"/>
          </a:p>
        </p:txBody>
      </p:sp>
      <p:sp>
        <p:nvSpPr>
          <p:cNvPr id="3" name="Footer Placeholder 2"/>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603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27FF2A59-F3A7-4C73-9B7A-F33A03A07F2C}" type="datetime1">
              <a:rPr lang="en-US" smtClean="0"/>
              <a:pPr/>
              <a:t>4/6/2026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4173670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69235640-2F62-412E-8B6A-69DFAE038F90}" type="datetime1">
              <a:rPr lang="en-US" smtClean="0"/>
              <a:pPr/>
              <a:t>4/6/2026</a:t>
            </a:fld>
            <a:endParaRPr lang="en-US" dirty="0"/>
          </a:p>
        </p:txBody>
      </p:sp>
      <p:sp>
        <p:nvSpPr>
          <p:cNvPr id="6" name="Footer Placeholder 5"/>
          <p:cNvSpPr>
            <a:spLocks noGrp="1"/>
          </p:cNvSpPr>
          <p:nvPr>
            <p:ph type="ftr" sz="quarter" idx="11"/>
          </p:nvPr>
        </p:nvSpPr>
        <p:spPr/>
        <p:txBody>
          <a:bodyPr/>
          <a:lstStyle/>
          <a:p>
            <a:r>
              <a:rPr lang="en-US"/>
              <a:t>Entrepreneurship and Business Basics / K. Orlova (Zhytomyr Polytechnic State University)</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3976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CDBBC8-E744-43F0-8DE2-022E60DB8DC7}" type="datetime1">
              <a:rPr lang="en-US" smtClean="0"/>
              <a:pPr/>
              <a:t>4/6/2026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Entrepreneurship and Business Basics / K. Orlova (Zhytomyr Polytechnic State University)</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4284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ctrTitle"/>
          </p:nvPr>
        </p:nvSpPr>
        <p:spPr bwMode="auto">
          <a:xfrm>
            <a:off x="1076325" y="115888"/>
            <a:ext cx="7959725" cy="719137"/>
          </a:xfrm>
        </p:spPr>
        <p:txBody>
          <a:bodyPr wrap="square" lIns="91440" tIns="45720" rIns="91440" bIns="45720" numCol="1" anchorCtr="0" compatLnSpc="1">
            <a:prstTxWarp prst="textNoShape">
              <a:avLst/>
            </a:prstTxWarp>
          </a:bodyPr>
          <a:lstStyle/>
          <a:p>
            <a:pPr algn="ctr" eaLnBrk="1" fontAlgn="auto" hangingPunct="1">
              <a:spcAft>
                <a:spcPts val="0"/>
              </a:spcAft>
              <a:defRPr/>
            </a:pPr>
            <a:r>
              <a:rPr lang="ru-RU" altLang="uk-UA" sz="1800" dirty="0" smtClean="0">
                <a:solidFill>
                  <a:schemeClr val="tx1"/>
                </a:solidFill>
                <a:effectLst/>
                <a:latin typeface="Times New Roman" pitchFamily="18" charset="0"/>
                <a:cs typeface="Times New Roman" pitchFamily="18" charset="0"/>
              </a:rPr>
              <a:t>МІНІСТЕРСТВО </a:t>
            </a:r>
            <a:r>
              <a:rPr lang="uk-UA" altLang="uk-UA" sz="1800" dirty="0" smtClean="0">
                <a:solidFill>
                  <a:schemeClr val="tx1"/>
                </a:solidFill>
                <a:effectLst/>
                <a:latin typeface="Times New Roman" pitchFamily="18" charset="0"/>
                <a:cs typeface="Times New Roman" pitchFamily="18" charset="0"/>
              </a:rPr>
              <a:t>ОСВІТИ І НАУКИ</a:t>
            </a:r>
            <a:r>
              <a:rPr lang="en-US" altLang="uk-UA" sz="1800" dirty="0" smtClean="0">
                <a:solidFill>
                  <a:schemeClr val="tx1"/>
                </a:solidFill>
                <a:effectLst/>
                <a:latin typeface="Times New Roman" pitchFamily="18" charset="0"/>
                <a:cs typeface="Times New Roman" pitchFamily="18" charset="0"/>
              </a:rPr>
              <a:t> </a:t>
            </a:r>
            <a:r>
              <a:rPr lang="ru-RU" altLang="uk-UA" sz="1800" dirty="0" smtClean="0">
                <a:solidFill>
                  <a:schemeClr val="tx1"/>
                </a:solidFill>
                <a:effectLst/>
                <a:latin typeface="Times New Roman" pitchFamily="18" charset="0"/>
                <a:cs typeface="Times New Roman" pitchFamily="18" charset="0"/>
              </a:rPr>
              <a:t>УКРАЇНИ</a:t>
            </a:r>
            <a:br>
              <a:rPr lang="ru-RU" altLang="uk-UA" sz="1800" dirty="0" smtClean="0">
                <a:solidFill>
                  <a:schemeClr val="tx1"/>
                </a:solidFill>
                <a:effectLst/>
                <a:latin typeface="Times New Roman" pitchFamily="18" charset="0"/>
                <a:cs typeface="Times New Roman" pitchFamily="18" charset="0"/>
              </a:rPr>
            </a:br>
            <a:r>
              <a:rPr lang="ru-RU" altLang="uk-UA" sz="1800" dirty="0" smtClean="0">
                <a:solidFill>
                  <a:schemeClr val="tx1"/>
                </a:solidFill>
                <a:effectLst/>
                <a:latin typeface="Times New Roman" pitchFamily="18" charset="0"/>
                <a:cs typeface="Times New Roman" pitchFamily="18" charset="0"/>
              </a:rPr>
              <a:t> ДЕРЖАВНИЙ УНІВЕРСИТЕТ «ЖИТОМИРСЬКА ПОЛІТЕХНІКА»</a:t>
            </a:r>
          </a:p>
        </p:txBody>
      </p:sp>
      <p:sp>
        <p:nvSpPr>
          <p:cNvPr id="3" name="Підзаголовок 2">
            <a:extLst>
              <a:ext uri="{FF2B5EF4-FFF2-40B4-BE49-F238E27FC236}">
                <a16:creationId xmlns:a16="http://schemas.microsoft.com/office/drawing/2014/main" xmlns="" id="{462FFA08-9BC7-4E8F-9749-E1B5BD4C4B5A}"/>
              </a:ext>
            </a:extLst>
          </p:cNvPr>
          <p:cNvSpPr>
            <a:spLocks noGrp="1"/>
          </p:cNvSpPr>
          <p:nvPr>
            <p:ph type="subTitle" idx="1"/>
          </p:nvPr>
        </p:nvSpPr>
        <p:spPr>
          <a:xfrm>
            <a:off x="1378173" y="1467772"/>
            <a:ext cx="8145302" cy="643088"/>
          </a:xfrm>
        </p:spPr>
        <p:txBody>
          <a:bodyPr>
            <a:normAutofit fontScale="85000" lnSpcReduction="10000"/>
          </a:bodyPr>
          <a:lstStyle/>
          <a:p>
            <a:pPr algn="ctr">
              <a:spcBef>
                <a:spcPts val="0"/>
              </a:spcBef>
            </a:pPr>
            <a:r>
              <a:rPr lang="ru-RU" sz="3200" b="1" dirty="0">
                <a:solidFill>
                  <a:schemeClr val="tx1"/>
                </a:solidFill>
                <a:latin typeface="Times New Roman" panose="02020603050405020304" pitchFamily="18" charset="0"/>
                <a:cs typeface="Times New Roman" panose="02020603050405020304" pitchFamily="18" charset="0"/>
              </a:rPr>
              <a:t>ТЕМА </a:t>
            </a:r>
            <a:r>
              <a:rPr lang="ru-RU" sz="3200" b="1" dirty="0" smtClean="0">
                <a:solidFill>
                  <a:schemeClr val="tx1"/>
                </a:solidFill>
                <a:latin typeface="Times New Roman" panose="02020603050405020304" pitchFamily="18" charset="0"/>
                <a:cs typeface="Times New Roman" panose="02020603050405020304" pitchFamily="18" charset="0"/>
              </a:rPr>
              <a:t>8. ВИРОБНИЧЕ ПІДПРИЄМНИЦТВО</a:t>
            </a:r>
            <a:endParaRPr lang="x-none" sz="3200"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a:spLocks noChangeArrowheads="1"/>
          </p:cNvSpPr>
          <p:nvPr/>
        </p:nvSpPr>
        <p:spPr bwMode="auto">
          <a:xfrm>
            <a:off x="7923909" y="6373296"/>
            <a:ext cx="4055919" cy="369332"/>
          </a:xfrm>
          <a:prstGeom prst="rect">
            <a:avLst/>
          </a:prstGeom>
          <a:noFill/>
          <a:ln w="9525">
            <a:noFill/>
            <a:miter lim="800000"/>
            <a:headEnd/>
            <a:tailEnd/>
          </a:ln>
        </p:spPr>
        <p:txBody>
          <a:bodyPr wrap="none">
            <a:spAutoFit/>
          </a:bodyPr>
          <a:lstStyle/>
          <a:p>
            <a:pPr fontAlgn="auto">
              <a:spcBef>
                <a:spcPts val="0"/>
              </a:spcBef>
              <a:spcAft>
                <a:spcPts val="0"/>
              </a:spcAft>
              <a:defRPr/>
            </a:pPr>
            <a:r>
              <a:rPr lang="uk-UA" b="1" i="1" dirty="0">
                <a:latin typeface="Palatino Linotype" pitchFamily="18" charset="0"/>
                <a:cs typeface="Times New Roman" pitchFamily="18" charset="0"/>
              </a:rPr>
              <a:t>ЛЕКТОР:  </a:t>
            </a:r>
            <a:r>
              <a:rPr lang="uk-UA" b="1" i="1" dirty="0" err="1" smtClean="0">
                <a:latin typeface="Palatino Linotype" pitchFamily="18" charset="0"/>
                <a:cs typeface="Times New Roman" pitchFamily="18" charset="0"/>
              </a:rPr>
              <a:t>к.е.н</a:t>
            </a:r>
            <a:r>
              <a:rPr lang="uk-UA" b="1" i="1" dirty="0" smtClean="0">
                <a:latin typeface="Palatino Linotype" pitchFamily="18" charset="0"/>
                <a:cs typeface="Times New Roman" pitchFamily="18" charset="0"/>
              </a:rPr>
              <a:t>., доц. Мельник </a:t>
            </a:r>
            <a:r>
              <a:rPr lang="uk-UA" b="1" i="1" dirty="0">
                <a:latin typeface="Palatino Linotype" pitchFamily="18" charset="0"/>
                <a:cs typeface="Times New Roman" pitchFamily="18" charset="0"/>
              </a:rPr>
              <a:t>Т.</a:t>
            </a:r>
            <a:r>
              <a:rPr lang="en-US" b="1" i="1" dirty="0">
                <a:latin typeface="Palatino Linotype" pitchFamily="18" charset="0"/>
                <a:cs typeface="Times New Roman" pitchFamily="18" charset="0"/>
              </a:rPr>
              <a:t> </a:t>
            </a:r>
            <a:r>
              <a:rPr lang="uk-UA" b="1" i="1" dirty="0">
                <a:latin typeface="Palatino Linotype" pitchFamily="18" charset="0"/>
                <a:cs typeface="Times New Roman" pitchFamily="18" charset="0"/>
              </a:rPr>
              <a:t>Ю.</a:t>
            </a:r>
            <a:endParaRPr lang="ru-RU" b="1" i="1" dirty="0">
              <a:latin typeface="Palatino Linotype" pitchFamily="18" charset="0"/>
              <a:cs typeface="Times New Roman" pitchFamily="18" charset="0"/>
            </a:endParaRPr>
          </a:p>
        </p:txBody>
      </p:sp>
      <p:sp>
        <p:nvSpPr>
          <p:cNvPr id="8" name="Text Box 1605"/>
          <p:cNvSpPr txBox="1">
            <a:spLocks noChangeArrowheads="1"/>
          </p:cNvSpPr>
          <p:nvPr/>
        </p:nvSpPr>
        <p:spPr bwMode="auto">
          <a:xfrm>
            <a:off x="3528428" y="6257925"/>
            <a:ext cx="3486150" cy="600075"/>
          </a:xfrm>
          <a:prstGeom prst="rect">
            <a:avLst/>
          </a:prstGeom>
          <a:noFill/>
          <a:ln w="9525">
            <a:noFill/>
            <a:miter lim="800000"/>
            <a:headEnd/>
            <a:tailEnd/>
          </a:ln>
        </p:spPr>
        <p:txBody>
          <a:bodyPr lIns="0" tIns="0" rIns="0" bIns="0" anchor="ctr"/>
          <a:lstStyle/>
          <a:p>
            <a:pPr algn="ctr" eaLnBrk="0" fontAlgn="auto" hangingPunct="0">
              <a:spcBef>
                <a:spcPts val="0"/>
              </a:spcBef>
              <a:spcAft>
                <a:spcPts val="0"/>
              </a:spcAft>
              <a:defRPr/>
            </a:pPr>
            <a:r>
              <a:rPr lang="ru-RU" sz="2000" b="1" dirty="0" smtClean="0">
                <a:solidFill>
                  <a:schemeClr val="tx2">
                    <a:lumMod val="95000"/>
                    <a:lumOff val="5000"/>
                  </a:schemeClr>
                </a:solidFill>
                <a:latin typeface="Courier New" pitchFamily="49" charset="0"/>
                <a:cs typeface="Courier New" pitchFamily="49" charset="0"/>
              </a:rPr>
              <a:t>Житомир-202</a:t>
            </a:r>
            <a:r>
              <a:rPr lang="uk-UA" sz="2000" b="1" dirty="0">
                <a:solidFill>
                  <a:schemeClr val="tx2">
                    <a:lumMod val="95000"/>
                    <a:lumOff val="5000"/>
                  </a:schemeClr>
                </a:solidFill>
                <a:latin typeface="Courier New" pitchFamily="49" charset="0"/>
                <a:cs typeface="Courier New" pitchFamily="49" charset="0"/>
              </a:rPr>
              <a:t>6</a:t>
            </a:r>
            <a:endParaRPr lang="ru-RU" sz="2000" b="1" dirty="0">
              <a:solidFill>
                <a:schemeClr val="tx2">
                  <a:lumMod val="95000"/>
                  <a:lumOff val="5000"/>
                </a:schemeClr>
              </a:solidFill>
              <a:latin typeface="Courier New" pitchFamily="49" charset="0"/>
              <a:cs typeface="Courier New" pitchFamily="49" charset="0"/>
            </a:endParaRPr>
          </a:p>
        </p:txBody>
      </p:sp>
      <p:sp>
        <p:nvSpPr>
          <p:cNvPr id="5" name="Прямоугольник 4"/>
          <p:cNvSpPr/>
          <p:nvPr/>
        </p:nvSpPr>
        <p:spPr>
          <a:xfrm>
            <a:off x="1591880" y="2089486"/>
            <a:ext cx="8024292" cy="1673022"/>
          </a:xfrm>
          <a:prstGeom prst="rect">
            <a:avLst/>
          </a:prstGeom>
        </p:spPr>
        <p:txBody>
          <a:bodyPr wrap="square">
            <a:spAutoFit/>
          </a:bodyPr>
          <a:lstStyle/>
          <a:p>
            <a:pPr algn="just">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1</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Змістова характеристика виробничого підприємництва.</a:t>
            </a:r>
          </a:p>
          <a:p>
            <a:pPr algn="just">
              <a:lnSpc>
                <a:spcPct val="107000"/>
              </a:lnSpc>
              <a:spcAft>
                <a:spcPts val="0"/>
              </a:spcAft>
            </a:pPr>
            <a:r>
              <a:rPr lang="uk-UA" sz="2400" dirty="0" smtClean="0">
                <a:latin typeface="Times New Roman" panose="02020603050405020304" pitchFamily="18" charset="0"/>
                <a:ea typeface="Calibri" panose="020F0502020204030204" pitchFamily="34" charset="0"/>
                <a:cs typeface="Times New Roman" panose="02020603050405020304" pitchFamily="18" charset="0"/>
              </a:rPr>
              <a:t>2. Виробничий </a:t>
            </a:r>
            <a:r>
              <a:rPr lang="uk-UA" sz="2400" dirty="0">
                <a:latin typeface="Times New Roman" panose="02020603050405020304" pitchFamily="18" charset="0"/>
                <a:ea typeface="Calibri" panose="020F0502020204030204" pitchFamily="34" charset="0"/>
                <a:cs typeface="Times New Roman" panose="02020603050405020304" pitchFamily="18" charset="0"/>
              </a:rPr>
              <a:t>процес та виробничий цикл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підприємства.</a:t>
            </a:r>
          </a:p>
          <a:p>
            <a:pPr algn="just">
              <a:lnSpc>
                <a:spcPct val="107000"/>
              </a:lnSpc>
            </a:pPr>
            <a:r>
              <a:rPr lang="uk-UA" sz="2400" dirty="0" smtClean="0">
                <a:latin typeface="Times New Roman" panose="02020603050405020304" pitchFamily="18" charset="0"/>
                <a:ea typeface="Calibri" panose="020F0502020204030204" pitchFamily="34" charset="0"/>
                <a:cs typeface="Times New Roman" panose="02020603050405020304" pitchFamily="18" charset="0"/>
              </a:rPr>
              <a:t>3. </a:t>
            </a:r>
            <a:r>
              <a:rPr lang="uk-UA" sz="2400" dirty="0">
                <a:latin typeface="Times New Roman" panose="02020603050405020304" pitchFamily="18" charset="0"/>
                <a:ea typeface="Calibri" panose="020F0502020204030204" pitchFamily="34" charset="0"/>
                <a:cs typeface="Times New Roman" panose="02020603050405020304" pitchFamily="18" charset="0"/>
              </a:rPr>
              <a:t>Типи виробництва та їх характеристика</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4</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400" dirty="0">
                <a:latin typeface="Times New Roman" panose="02020603050405020304" pitchFamily="18" charset="0"/>
                <a:ea typeface="Calibri" panose="020F0502020204030204" pitchFamily="34" charset="0"/>
                <a:cs typeface="Times New Roman" panose="02020603050405020304" pitchFamily="18" charset="0"/>
              </a:rPr>
              <a:t>Інноваційне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підприємництво.</a:t>
            </a:r>
            <a:endParaRPr lang="uk-UA" sz="24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009" y="4079204"/>
            <a:ext cx="3506258" cy="2633589"/>
          </a:xfrm>
          <a:prstGeom prst="rect">
            <a:avLst/>
          </a:prstGeom>
          <a:ln>
            <a:noFill/>
          </a:ln>
          <a:effectLst>
            <a:softEdge rad="112500"/>
          </a:effectLst>
        </p:spPr>
      </p:pic>
      <p:pic>
        <p:nvPicPr>
          <p:cNvPr id="9" name="Рисунок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0923" y="3926229"/>
            <a:ext cx="4454525" cy="2337011"/>
          </a:xfrm>
          <a:prstGeom prst="rect">
            <a:avLst/>
          </a:prstGeom>
          <a:ln>
            <a:noFill/>
          </a:ln>
          <a:effectLst>
            <a:softEdge rad="112500"/>
          </a:effectLst>
        </p:spPr>
      </p:pic>
    </p:spTree>
    <p:extLst>
      <p:ext uri="{BB962C8B-B14F-4D97-AF65-F5344CB8AC3E}">
        <p14:creationId xmlns:p14="http://schemas.microsoft.com/office/powerpoint/2010/main" val="2156842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422181" y="695962"/>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a:t>2. Залежно </a:t>
            </a:r>
            <a:r>
              <a:rPr lang="uk-UA" b="1" i="1" dirty="0"/>
              <a:t>від стадії виробничого процесу</a:t>
            </a:r>
            <a:r>
              <a:rPr lang="uk-UA" i="1" dirty="0"/>
              <a:t> </a:t>
            </a:r>
            <a:r>
              <a:rPr lang="uk-UA" dirty="0"/>
              <a:t>виділяють</a:t>
            </a:r>
            <a:r>
              <a:rPr lang="uk-UA" dirty="0" smtClean="0"/>
              <a:t>:</a:t>
            </a:r>
            <a:r>
              <a:rPr lang="uk-UA" dirty="0" smtClean="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8" name="Прямоугольник 7"/>
          <p:cNvSpPr/>
          <p:nvPr/>
        </p:nvSpPr>
        <p:spPr>
          <a:xfrm>
            <a:off x="346557" y="1212525"/>
            <a:ext cx="9212309" cy="646331"/>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підготовчі (заготівельні) процеси, </a:t>
            </a:r>
            <a:r>
              <a:rPr lang="uk-UA" dirty="0" smtClean="0">
                <a:solidFill>
                  <a:srgbClr val="000000"/>
                </a:solidFill>
                <a:latin typeface="Times New Roman" panose="02020603050405020304" pitchFamily="18" charset="0"/>
                <a:ea typeface="Times New Roman" panose="02020603050405020304" pitchFamily="18" charset="0"/>
              </a:rPr>
              <a:t>що призначені для підготовки живої праці, предметів і засобів праці до перетворення предметів праці в корисний (кінцевий) продукт</a:t>
            </a:r>
            <a:r>
              <a:rPr lang="ru-RU" dirty="0" smtClean="0">
                <a:solidFill>
                  <a:srgbClr val="000000"/>
                </a:solidFill>
                <a:latin typeface="Times New Roman" panose="02020603050405020304" pitchFamily="18" charset="0"/>
                <a:ea typeface="Times New Roman" panose="02020603050405020304" pitchFamily="18" charset="0"/>
              </a:rPr>
              <a:t>;</a:t>
            </a:r>
            <a:endParaRPr lang="ru-RU" dirty="0"/>
          </a:p>
        </p:txBody>
      </p:sp>
      <p:sp>
        <p:nvSpPr>
          <p:cNvPr id="9" name="Прямоугольник 8"/>
          <p:cNvSpPr/>
          <p:nvPr/>
        </p:nvSpPr>
        <p:spPr>
          <a:xfrm>
            <a:off x="338090" y="1869540"/>
            <a:ext cx="9127643" cy="923330"/>
          </a:xfrm>
          <a:prstGeom prst="rect">
            <a:avLst/>
          </a:prstGeom>
        </p:spPr>
        <p:txBody>
          <a:bodyPr wrap="square">
            <a:spAutoFit/>
          </a:bodyPr>
          <a:lstStyle/>
          <a:p>
            <a:pPr marL="285750" indent="-285750" algn="just">
              <a:spcAft>
                <a:spcPts val="0"/>
              </a:spcAf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перетворювальні </a:t>
            </a:r>
            <a:r>
              <a:rPr lang="uk-UA" b="1" dirty="0">
                <a:solidFill>
                  <a:srgbClr val="000000"/>
                </a:solidFill>
                <a:latin typeface="Times New Roman" panose="02020603050405020304" pitchFamily="18" charset="0"/>
                <a:ea typeface="Times New Roman" panose="02020603050405020304" pitchFamily="18" charset="0"/>
              </a:rPr>
              <a:t>процеси, </a:t>
            </a:r>
            <a:r>
              <a:rPr lang="uk-UA" dirty="0">
                <a:solidFill>
                  <a:srgbClr val="000000"/>
                </a:solidFill>
                <a:latin typeface="Times New Roman" panose="02020603050405020304" pitchFamily="18" charset="0"/>
                <a:ea typeface="Times New Roman" panose="02020603050405020304" pitchFamily="18" charset="0"/>
              </a:rPr>
              <a:t>під час яких відбувається переробка предметів праці в кінцевий продукт шляхом цілеспрямованої зміни форми, розмірів, зовнішнього вигляду, фізичних чи хімічних властивостей;</a:t>
            </a:r>
            <a:endParaRPr lang="ru-RU" sz="1600" dirty="0">
              <a:effectLst/>
              <a:latin typeface="Times New Roman" panose="02020603050405020304" pitchFamily="18" charset="0"/>
              <a:ea typeface="Times New Roman" panose="02020603050405020304" pitchFamily="18" charset="0"/>
            </a:endParaRPr>
          </a:p>
        </p:txBody>
      </p:sp>
      <p:sp>
        <p:nvSpPr>
          <p:cNvPr id="10" name="Прямоугольник 9"/>
          <p:cNvSpPr/>
          <p:nvPr/>
        </p:nvSpPr>
        <p:spPr>
          <a:xfrm>
            <a:off x="338089" y="2803554"/>
            <a:ext cx="9127643" cy="646331"/>
          </a:xfrm>
          <a:prstGeom prst="rect">
            <a:avLst/>
          </a:prstGeom>
        </p:spPr>
        <p:txBody>
          <a:bodyPr wrap="square">
            <a:spAutoFit/>
          </a:bodyPr>
          <a:lstStyle/>
          <a:p>
            <a:pPr marL="285750" indent="-285750" algn="just">
              <a:buFont typeface="Arial" panose="020B0604020202020204" pitchFamily="34" charset="0"/>
              <a:buChar char="•"/>
            </a:pPr>
            <a:r>
              <a:rPr lang="ru-RU" b="1" dirty="0" err="1" smtClean="0">
                <a:solidFill>
                  <a:srgbClr val="000000"/>
                </a:solidFill>
                <a:latin typeface="Times New Roman" panose="02020603050405020304" pitchFamily="18" charset="0"/>
                <a:ea typeface="Times New Roman" panose="02020603050405020304" pitchFamily="18" charset="0"/>
              </a:rPr>
              <a:t>кінцеві</a:t>
            </a:r>
            <a:r>
              <a:rPr lang="ru-RU" b="1" dirty="0" smtClean="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процеси</a:t>
            </a:r>
            <a:r>
              <a:rPr lang="ru-RU" b="1" dirty="0">
                <a:solidFill>
                  <a:srgbClr val="000000"/>
                </a:solidFill>
                <a:latin typeface="Times New Roman" panose="02020603050405020304" pitchFamily="18" charset="0"/>
                <a:ea typeface="Times New Roman" panose="02020603050405020304" pitchFamily="18" charset="0"/>
              </a:rPr>
              <a:t>, </a:t>
            </a:r>
            <a:r>
              <a:rPr lang="uk-UA" dirty="0" smtClean="0">
                <a:solidFill>
                  <a:srgbClr val="000000"/>
                </a:solidFill>
                <a:latin typeface="Times New Roman" panose="02020603050405020304" pitchFamily="18" charset="0"/>
                <a:ea typeface="Times New Roman" panose="02020603050405020304" pitchFamily="18" charset="0"/>
              </a:rPr>
              <a:t>які полягають у підготовці результатів попереднього перетворення в кінцеву продукцію для подальшого споживання.</a:t>
            </a:r>
            <a:endParaRPr lang="uk-UA" dirty="0"/>
          </a:p>
        </p:txBody>
      </p:sp>
      <p:sp>
        <p:nvSpPr>
          <p:cNvPr id="12" name="Прямоугольник 11"/>
          <p:cNvSpPr/>
          <p:nvPr/>
        </p:nvSpPr>
        <p:spPr>
          <a:xfrm>
            <a:off x="338089" y="3669950"/>
            <a:ext cx="8687376"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smtClean="0"/>
              <a:t>3.</a:t>
            </a:r>
            <a:r>
              <a:rPr lang="uk-UA" i="1" dirty="0" smtClean="0"/>
              <a:t> </a:t>
            </a:r>
            <a:r>
              <a:rPr lang="uk-UA" b="1" i="1" dirty="0"/>
              <a:t>За  характером об'єкта виробництва</a:t>
            </a:r>
            <a:r>
              <a:rPr lang="uk-UA" i="1" dirty="0"/>
              <a:t> </a:t>
            </a:r>
            <a:r>
              <a:rPr lang="uk-UA" dirty="0"/>
              <a:t>виробничі процеси поділяються на:</a:t>
            </a:r>
            <a:endParaRPr lang="ru-RU" dirty="0"/>
          </a:p>
        </p:txBody>
      </p:sp>
      <p:sp>
        <p:nvSpPr>
          <p:cNvPr id="2" name="Прямоугольник 1"/>
          <p:cNvSpPr/>
          <p:nvPr/>
        </p:nvSpPr>
        <p:spPr>
          <a:xfrm>
            <a:off x="346557" y="4262359"/>
            <a:ext cx="6096576" cy="646331"/>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прості</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які складаються з операцій, що послідовно виконуються (виготовлення деталі);</a:t>
            </a:r>
            <a:endParaRPr lang="ru-RU" dirty="0"/>
          </a:p>
        </p:txBody>
      </p:sp>
      <p:sp>
        <p:nvSpPr>
          <p:cNvPr id="4" name="Прямоугольник 3"/>
          <p:cNvSpPr/>
          <p:nvPr/>
        </p:nvSpPr>
        <p:spPr>
          <a:xfrm>
            <a:off x="293495" y="5131767"/>
            <a:ext cx="6202699" cy="923330"/>
          </a:xfrm>
          <a:prstGeom prst="rect">
            <a:avLst/>
          </a:prstGeom>
        </p:spPr>
        <p:txBody>
          <a:bodyPr wrap="square">
            <a:spAutoFit/>
          </a:bodyPr>
          <a:lstStyle/>
          <a:p>
            <a:pPr marL="285750" indent="-285750" algn="just">
              <a:buFont typeface="Arial" panose="020B0604020202020204" pitchFamily="34" charset="0"/>
              <a:buChar char="•"/>
            </a:pPr>
            <a:r>
              <a:rPr lang="uk-UA" b="1" dirty="0" smtClean="0">
                <a:solidFill>
                  <a:srgbClr val="000000"/>
                </a:solidFill>
                <a:latin typeface="Times New Roman" panose="02020603050405020304" pitchFamily="18" charset="0"/>
                <a:ea typeface="Times New Roman" panose="02020603050405020304" pitchFamily="18" charset="0"/>
              </a:rPr>
              <a:t>складні</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що включають взаємопов'язані прості процеси, що виконуються і паралельно, і послідовно (виготовлення машини).</a:t>
            </a:r>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9309" y="4039282"/>
            <a:ext cx="5226487" cy="2872272"/>
          </a:xfrm>
          <a:prstGeom prst="rect">
            <a:avLst/>
          </a:prstGeom>
        </p:spPr>
      </p:pic>
    </p:spTree>
    <p:extLst>
      <p:ext uri="{BB962C8B-B14F-4D97-AF65-F5344CB8AC3E}">
        <p14:creationId xmlns:p14="http://schemas.microsoft.com/office/powerpoint/2010/main" val="2173690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396779" y="613138"/>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b="1" i="1" dirty="0" smtClean="0"/>
              <a:t>4. За </a:t>
            </a:r>
            <a:r>
              <a:rPr lang="uk-UA" b="1" i="1" dirty="0"/>
              <a:t>ступенем автоматизації</a:t>
            </a:r>
            <a:r>
              <a:rPr lang="uk-UA" i="1" dirty="0"/>
              <a:t> </a:t>
            </a:r>
            <a:r>
              <a:rPr lang="uk-UA" b="1" i="1" dirty="0"/>
              <a:t>виробничі</a:t>
            </a:r>
            <a:r>
              <a:rPr lang="uk-UA" i="1" dirty="0"/>
              <a:t> </a:t>
            </a:r>
            <a:r>
              <a:rPr lang="uk-UA" dirty="0"/>
              <a:t>процеси поділяють </a:t>
            </a:r>
            <a:r>
              <a:rPr lang="uk-UA" dirty="0" smtClean="0"/>
              <a:t>на:</a:t>
            </a:r>
            <a:r>
              <a:rPr lang="uk-UA" dirty="0" smtClean="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6" name="Прямоугольник 5"/>
          <p:cNvSpPr/>
          <p:nvPr/>
        </p:nvSpPr>
        <p:spPr>
          <a:xfrm>
            <a:off x="396779" y="1058882"/>
            <a:ext cx="10203486" cy="333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ручні процеси, </a:t>
            </a:r>
            <a:r>
              <a:rPr lang="uk-UA" dirty="0">
                <a:solidFill>
                  <a:srgbClr val="000000"/>
                </a:solidFill>
                <a:latin typeface="Times New Roman" panose="02020603050405020304" pitchFamily="18" charset="0"/>
                <a:ea typeface="Times New Roman" panose="02020603050405020304" pitchFamily="18" charset="0"/>
              </a:rPr>
              <a:t>що виконуються робітником за допомогою ручного інструменту, без застосування машин, механізмів і механізованих інструментів;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машинно-ручні, </a:t>
            </a:r>
            <a:r>
              <a:rPr lang="uk-UA" dirty="0">
                <a:solidFill>
                  <a:srgbClr val="000000"/>
                </a:solidFill>
                <a:latin typeface="Times New Roman" panose="02020603050405020304" pitchFamily="18" charset="0"/>
                <a:ea typeface="Times New Roman" panose="02020603050405020304" pitchFamily="18" charset="0"/>
              </a:rPr>
              <a:t>які виконуються робітником за допомогою машин і механізмів (наприклад, обробка деталі на універсальному токарному верстаті); </a:t>
            </a:r>
          </a:p>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машинні, </a:t>
            </a:r>
            <a:r>
              <a:rPr lang="uk-UA" dirty="0">
                <a:solidFill>
                  <a:srgbClr val="000000"/>
                </a:solidFill>
                <a:latin typeface="Times New Roman" panose="02020603050405020304" pitchFamily="18" charset="0"/>
                <a:ea typeface="Times New Roman" panose="02020603050405020304" pitchFamily="18" charset="0"/>
              </a:rPr>
              <a:t>що здійснюються на машинах, верстатах і механізмах за обмеженої участі робітника;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автоматизовані, </a:t>
            </a:r>
            <a:r>
              <a:rPr lang="uk-UA" dirty="0">
                <a:solidFill>
                  <a:srgbClr val="000000"/>
                </a:solidFill>
                <a:latin typeface="Times New Roman" panose="02020603050405020304" pitchFamily="18" charset="0"/>
                <a:ea typeface="Times New Roman" panose="02020603050405020304" pitchFamily="18" charset="0"/>
              </a:rPr>
              <a:t>які здійснюються на машинах-автоматах, при цьому робітник управляє виробничим процесом та контролює його перебіг; </a:t>
            </a:r>
          </a:p>
          <a:p>
            <a:pPr marL="342900" lvl="0" indent="-342900" algn="just">
              <a:lnSpc>
                <a:spcPct val="130000"/>
              </a:lnSpc>
              <a:spcAft>
                <a:spcPts val="0"/>
              </a:spcAft>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комплексно-автоматизовані, </a:t>
            </a:r>
            <a:r>
              <a:rPr lang="uk-UA" dirty="0">
                <a:solidFill>
                  <a:srgbClr val="000000"/>
                </a:solidFill>
                <a:latin typeface="Times New Roman" panose="02020603050405020304" pitchFamily="18" charset="0"/>
                <a:ea typeface="Times New Roman" panose="02020603050405020304" pitchFamily="18" charset="0"/>
              </a:rPr>
              <a:t>під час яких поряд з автоматичним виробництвом здійснюється автоматичне оперативне управління.</a:t>
            </a:r>
          </a:p>
        </p:txBody>
      </p:sp>
      <p:sp>
        <p:nvSpPr>
          <p:cNvPr id="13" name="Прямоугольник 12"/>
          <p:cNvSpPr/>
          <p:nvPr/>
        </p:nvSpPr>
        <p:spPr>
          <a:xfrm>
            <a:off x="396777" y="4514252"/>
            <a:ext cx="645275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smtClean="0"/>
              <a:t>5. </a:t>
            </a:r>
            <a:r>
              <a:rPr lang="ru-RU" i="1" dirty="0"/>
              <a:t>За характером </a:t>
            </a:r>
            <a:r>
              <a:rPr lang="ru-RU" i="1" dirty="0" err="1"/>
              <a:t>впливу</a:t>
            </a:r>
            <a:r>
              <a:rPr lang="ru-RU" i="1" dirty="0"/>
              <a:t> на предмет </a:t>
            </a:r>
            <a:r>
              <a:rPr lang="ru-RU" i="1" dirty="0" err="1"/>
              <a:t>праці</a:t>
            </a:r>
            <a:r>
              <a:rPr lang="ru-RU" i="1" dirty="0"/>
              <a:t>: </a:t>
            </a:r>
          </a:p>
        </p:txBody>
      </p:sp>
      <p:sp>
        <p:nvSpPr>
          <p:cNvPr id="14" name="Прямоугольник 13"/>
          <p:cNvSpPr/>
          <p:nvPr/>
        </p:nvSpPr>
        <p:spPr>
          <a:xfrm>
            <a:off x="396778" y="4818891"/>
            <a:ext cx="10203487" cy="18569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технологічні, </a:t>
            </a:r>
            <a:r>
              <a:rPr lang="uk-UA" dirty="0">
                <a:solidFill>
                  <a:srgbClr val="000000"/>
                </a:solidFill>
                <a:latin typeface="Times New Roman" panose="02020603050405020304" pitchFamily="18" charset="0"/>
                <a:ea typeface="Times New Roman" panose="02020603050405020304" pitchFamily="18" charset="0"/>
              </a:rPr>
              <a:t>під час яких відбувається зміна форми, структури, складу, якості предмета праці під впливом живої праці та знарядь праці; </a:t>
            </a:r>
          </a:p>
          <a:p>
            <a:pPr marL="342900" indent="-342900" algn="just">
              <a:lnSpc>
                <a:spcPct val="130000"/>
              </a:lnSpc>
              <a:buClr>
                <a:srgbClr val="000000"/>
              </a:buClr>
              <a:buFont typeface="Times New Roman" panose="02020603050405020304" pitchFamily="18" charset="0"/>
              <a:buChar char="-"/>
            </a:pPr>
            <a:r>
              <a:rPr lang="uk-UA" i="1" dirty="0">
                <a:solidFill>
                  <a:srgbClr val="000000"/>
                </a:solidFill>
                <a:latin typeface="Times New Roman" panose="02020603050405020304" pitchFamily="18" charset="0"/>
                <a:ea typeface="Times New Roman" panose="02020603050405020304" pitchFamily="18" charset="0"/>
              </a:rPr>
              <a:t>	природні, </a:t>
            </a:r>
            <a:r>
              <a:rPr lang="uk-UA" dirty="0">
                <a:solidFill>
                  <a:srgbClr val="000000"/>
                </a:solidFill>
                <a:latin typeface="Times New Roman" panose="02020603050405020304" pitchFamily="18" charset="0"/>
                <a:ea typeface="Times New Roman" panose="02020603050405020304" pitchFamily="18" charset="0"/>
              </a:rPr>
              <a:t>коли змінюється фізичний стан предмета праці під впливом сил природи (біологічні, хімічні процеси, процеси у аграрних та аграрно-промислових виробництвах, сушіння, остуджування деталей після термічної обробки тощо). </a:t>
            </a:r>
          </a:p>
        </p:txBody>
      </p:sp>
    </p:spTree>
    <p:extLst>
      <p:ext uri="{BB962C8B-B14F-4D97-AF65-F5344CB8AC3E}">
        <p14:creationId xmlns:p14="http://schemas.microsoft.com/office/powerpoint/2010/main" val="1917668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0F9EA392-6EED-453A-8578-E71D278A328D}"/>
              </a:ext>
            </a:extLst>
          </p:cNvPr>
          <p:cNvSpPr txBox="1"/>
          <p:nvPr/>
        </p:nvSpPr>
        <p:spPr>
          <a:xfrm>
            <a:off x="383624" y="1060773"/>
            <a:ext cx="9285031" cy="5262979"/>
          </a:xfrm>
          <a:prstGeom prst="rect">
            <a:avLst/>
          </a:prstGeom>
          <a:noFill/>
        </p:spPr>
        <p:txBody>
          <a:bodyPr wrap="square">
            <a:spAutoFit/>
          </a:bodyPr>
          <a:lstStyle/>
          <a:p>
            <a:pPr marL="285750" indent="-285750" algn="just">
              <a:buFont typeface="Arial" panose="020B0604020202020204" pitchFamily="34" charset="0"/>
              <a:buChar char="•"/>
            </a:pPr>
            <a:r>
              <a:rPr lang="uk-UA" sz="2400" dirty="0">
                <a:latin typeface="Times New Roman" panose="02020603050405020304" pitchFamily="18" charset="0"/>
                <a:cs typeface="Times New Roman" panose="02020603050405020304" pitchFamily="18" charset="0"/>
              </a:rPr>
              <a:t>Однією з найважливіших вимог до раціональної організації виробництва є забезпечення </a:t>
            </a:r>
            <a:r>
              <a:rPr lang="uk-UA" sz="2400" b="1" dirty="0">
                <a:latin typeface="Times New Roman" panose="02020603050405020304" pitchFamily="18" charset="0"/>
                <a:cs typeface="Times New Roman" panose="02020603050405020304" pitchFamily="18" charset="0"/>
              </a:rPr>
              <a:t>найменшої тривалості виробничого процесу, тобто циклу виготовлення продукції</a:t>
            </a:r>
            <a:r>
              <a:rPr lang="uk-UA" sz="2400" dirty="0">
                <a:latin typeface="Times New Roman" panose="02020603050405020304" pitchFamily="18" charset="0"/>
                <a:cs typeface="Times New Roman" panose="02020603050405020304" pitchFamily="18" charset="0"/>
              </a:rPr>
              <a:t>. </a:t>
            </a:r>
          </a:p>
          <a:p>
            <a:pPr marL="285750" indent="-285750" algn="just">
              <a:buFont typeface="Arial" panose="020B0604020202020204" pitchFamily="34" charset="0"/>
              <a:buChar char="•"/>
            </a:pPr>
            <a:endParaRPr lang="uk-UA"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400" dirty="0">
                <a:latin typeface="Times New Roman" panose="02020603050405020304" pitchFamily="18" charset="0"/>
                <a:cs typeface="Times New Roman" panose="02020603050405020304" pitchFamily="18" charset="0"/>
              </a:rPr>
              <a:t>Під </a:t>
            </a:r>
            <a:r>
              <a:rPr lang="uk-UA" sz="2400" b="1" dirty="0">
                <a:latin typeface="Times New Roman" panose="02020603050405020304" pitchFamily="18" charset="0"/>
                <a:cs typeface="Times New Roman" panose="02020603050405020304" pitchFamily="18" charset="0"/>
              </a:rPr>
              <a:t>виробничим циклом</a:t>
            </a:r>
            <a:r>
              <a:rPr lang="uk-UA" sz="2400" dirty="0">
                <a:latin typeface="Times New Roman" panose="02020603050405020304" pitchFamily="18" charset="0"/>
                <a:cs typeface="Times New Roman" panose="02020603050405020304" pitchFamily="18" charset="0"/>
              </a:rPr>
              <a:t> розуміється календарний проміжок часу з моменту запуску сировини, матеріалів у виробництво до повного виготовлення готової продукції або період від початку до закінчення якогось виробничого процесу.</a:t>
            </a:r>
          </a:p>
          <a:p>
            <a:pPr marL="285750" indent="-285750" algn="just">
              <a:buFont typeface="Arial" panose="020B0604020202020204" pitchFamily="34" charset="0"/>
              <a:buChar char="•"/>
            </a:pPr>
            <a:endParaRPr lang="uk-UA"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400" b="1" dirty="0">
                <a:latin typeface="Times New Roman" panose="02020603050405020304" pitchFamily="18" charset="0"/>
                <a:cs typeface="Times New Roman" panose="02020603050405020304" pitchFamily="18" charset="0"/>
              </a:rPr>
              <a:t>Тривалість виробничого циклу </a:t>
            </a:r>
            <a:r>
              <a:rPr lang="uk-UA" sz="2400" dirty="0">
                <a:latin typeface="Times New Roman" panose="02020603050405020304" pitchFamily="18" charset="0"/>
                <a:cs typeface="Times New Roman" panose="02020603050405020304" pitchFamily="18" charset="0"/>
              </a:rPr>
              <a:t>розраховується в одиницях календарного часу (години, дні, місяці). Виробничий цикл як відрізок часу починається з моменту початку виробничого процесу та закінчується моментом виходу готового виробу або партії деталей, складальної одиниці.</a:t>
            </a:r>
          </a:p>
        </p:txBody>
      </p:sp>
      <p:sp>
        <p:nvSpPr>
          <p:cNvPr id="6" name="Прямоугольник 5"/>
          <p:cNvSpPr/>
          <p:nvPr/>
        </p:nvSpPr>
        <p:spPr>
          <a:xfrm>
            <a:off x="383624" y="202131"/>
            <a:ext cx="8202438" cy="461665"/>
          </a:xfrm>
          <a:prstGeom prst="rect">
            <a:avLst/>
          </a:prstGeom>
        </p:spPr>
        <p:txBody>
          <a:bodyPr wrap="none">
            <a:spAutoFit/>
          </a:bodyPr>
          <a:lstStyle/>
          <a:p>
            <a:pPr algn="ctr">
              <a:spcBef>
                <a:spcPts val="0"/>
              </a:spcBef>
            </a:pPr>
            <a:r>
              <a:rPr lang="uk-UA" sz="2400" b="1" dirty="0" smtClean="0">
                <a:latin typeface="Times New Roman" panose="02020603050405020304" pitchFamily="18" charset="0"/>
                <a:cs typeface="Times New Roman" panose="02020603050405020304" pitchFamily="18" charset="0"/>
              </a:rPr>
              <a:t>2. </a:t>
            </a:r>
            <a:r>
              <a:rPr lang="uk-UA" sz="2400" b="1" dirty="0">
                <a:latin typeface="Times New Roman" panose="02020603050405020304" pitchFamily="18" charset="0"/>
                <a:cs typeface="Times New Roman" panose="02020603050405020304" pitchFamily="18" charset="0"/>
              </a:rPr>
              <a:t>Виробничий процес та </a:t>
            </a:r>
            <a:r>
              <a:rPr lang="uk-UA" sz="2400" b="1" dirty="0" smtClean="0">
                <a:latin typeface="Times New Roman" panose="02020603050405020304" pitchFamily="18" charset="0"/>
                <a:cs typeface="Times New Roman" panose="02020603050405020304" pitchFamily="18" charset="0"/>
              </a:rPr>
              <a:t>виробничий цикл підприємства</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178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460" y="94893"/>
            <a:ext cx="10121682"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uk-UA" dirty="0"/>
              <a:t>Виробнича діяльність може здійснюватися з використанням наступних </a:t>
            </a:r>
            <a:r>
              <a:rPr lang="uk-UA" b="1" dirty="0"/>
              <a:t>форм її організації</a:t>
            </a:r>
            <a:r>
              <a:rPr lang="uk-UA" dirty="0"/>
              <a:t>: </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41" y="506400"/>
            <a:ext cx="5439833" cy="6056347"/>
          </a:xfrm>
          <a:prstGeom prst="rect">
            <a:avLst/>
          </a:prstGeom>
        </p:spPr>
      </p:pic>
      <p:sp>
        <p:nvSpPr>
          <p:cNvPr id="4" name="Прямоугольник 3"/>
          <p:cNvSpPr/>
          <p:nvPr/>
        </p:nvSpPr>
        <p:spPr>
          <a:xfrm>
            <a:off x="1287685" y="6350169"/>
            <a:ext cx="4079707" cy="507831"/>
          </a:xfrm>
          <a:prstGeom prst="rect">
            <a:avLst/>
          </a:prstGeom>
        </p:spPr>
        <p:txBody>
          <a:bodyPr wrap="none">
            <a:spAutoFit/>
          </a:bodyPr>
          <a:lstStyle/>
          <a:p>
            <a:pPr algn="ctr">
              <a:lnSpc>
                <a:spcPct val="150000"/>
              </a:lnSpc>
              <a:spcAft>
                <a:spcPts val="0"/>
              </a:spcAft>
            </a:pPr>
            <a:r>
              <a:rPr lang="uk-UA" b="1" dirty="0">
                <a:solidFill>
                  <a:srgbClr val="000000"/>
                </a:solidFill>
                <a:latin typeface="Times New Roman" panose="02020603050405020304" pitchFamily="18" charset="0"/>
                <a:ea typeface="Times New Roman" panose="02020603050405020304" pitchFamily="18" charset="0"/>
              </a:rPr>
              <a:t>Рис</a:t>
            </a:r>
            <a:r>
              <a:rPr lang="uk-UA" b="1" dirty="0" smtClean="0">
                <a:solidFill>
                  <a:srgbClr val="000000"/>
                </a:solidFill>
                <a:latin typeface="Times New Roman" panose="02020603050405020304" pitchFamily="18" charset="0"/>
                <a:ea typeface="Times New Roman" panose="02020603050405020304" pitchFamily="18" charset="0"/>
              </a:rPr>
              <a:t>.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sz="1600" dirty="0">
              <a:effectLst/>
              <a:latin typeface="Times New Roman" panose="02020603050405020304" pitchFamily="18" charset="0"/>
              <a:ea typeface="Times New Roman" panose="02020603050405020304" pitchFamily="18"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0583" y="648967"/>
            <a:ext cx="4397115" cy="2885606"/>
          </a:xfrm>
          <a:prstGeom prst="rect">
            <a:avLst/>
          </a:prstGeom>
        </p:spPr>
      </p:pic>
      <p:sp>
        <p:nvSpPr>
          <p:cNvPr id="7" name="Прямоугольник 6"/>
          <p:cNvSpPr/>
          <p:nvPr/>
        </p:nvSpPr>
        <p:spPr>
          <a:xfrm>
            <a:off x="5596467" y="3334688"/>
            <a:ext cx="6096000" cy="1477328"/>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just">
              <a:spcAft>
                <a:spcPts val="0"/>
              </a:spcAft>
            </a:pPr>
            <a:r>
              <a:rPr lang="uk-UA" b="1" dirty="0">
                <a:solidFill>
                  <a:srgbClr val="000000"/>
                </a:solidFill>
                <a:latin typeface="Times New Roman" panose="02020603050405020304" pitchFamily="18" charset="0"/>
                <a:ea typeface="Times New Roman" panose="02020603050405020304" pitchFamily="18" charset="0"/>
              </a:rPr>
              <a:t>Концентрація виробництва</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означає збільшення розмірів підприємств, зосередження процесів виробництва, робочої сили, засобів виробництва й випуску продукції на все більших підприємствах, наприклад, у транснаціональних корпораціях.</a:t>
            </a:r>
            <a:endParaRPr lang="ru-RU" sz="16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6493601" y="4954601"/>
            <a:ext cx="3139321"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Агрегатна концентрація</a:t>
            </a:r>
            <a:endParaRPr lang="ru-RU" dirty="0"/>
          </a:p>
        </p:txBody>
      </p:sp>
      <p:sp>
        <p:nvSpPr>
          <p:cNvPr id="9" name="Прямоугольник 8"/>
          <p:cNvSpPr/>
          <p:nvPr/>
        </p:nvSpPr>
        <p:spPr>
          <a:xfrm>
            <a:off x="6493602" y="5408284"/>
            <a:ext cx="3139321"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Технологічна концентрація</a:t>
            </a:r>
            <a:endParaRPr lang="ru-RU" dirty="0"/>
          </a:p>
        </p:txBody>
      </p:sp>
      <p:sp>
        <p:nvSpPr>
          <p:cNvPr id="10" name="Прямоугольник 9"/>
          <p:cNvSpPr/>
          <p:nvPr/>
        </p:nvSpPr>
        <p:spPr>
          <a:xfrm>
            <a:off x="6493602" y="5861967"/>
            <a:ext cx="3139321"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i="1" dirty="0">
                <a:solidFill>
                  <a:srgbClr val="000000"/>
                </a:solidFill>
                <a:latin typeface="Times New Roman" panose="02020603050405020304" pitchFamily="18" charset="0"/>
                <a:ea typeface="Times New Roman" panose="02020603050405020304" pitchFamily="18" charset="0"/>
              </a:rPr>
              <a:t>Заводська (фабрична) концентрація</a:t>
            </a:r>
            <a:endParaRPr lang="ru-RU" dirty="0"/>
          </a:p>
        </p:txBody>
      </p:sp>
      <p:sp>
        <p:nvSpPr>
          <p:cNvPr id="11" name="Выгнутая влево стрелка 10"/>
          <p:cNvSpPr/>
          <p:nvPr/>
        </p:nvSpPr>
        <p:spPr>
          <a:xfrm>
            <a:off x="5760854" y="4769840"/>
            <a:ext cx="423808" cy="110818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391143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3" name="Прямоугольник 2"/>
          <p:cNvSpPr/>
          <p:nvPr/>
        </p:nvSpPr>
        <p:spPr>
          <a:xfrm>
            <a:off x="360309" y="922447"/>
            <a:ext cx="10561691"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Агрегатна концентрація</a:t>
            </a:r>
            <a:r>
              <a:rPr lang="uk-UA" sz="2000" dirty="0">
                <a:solidFill>
                  <a:srgbClr val="000000"/>
                </a:solidFill>
                <a:latin typeface="Times New Roman" panose="02020603050405020304" pitchFamily="18" charset="0"/>
                <a:ea typeface="Times New Roman" panose="02020603050405020304" pitchFamily="18" charset="0"/>
              </a:rPr>
              <a:t> – збільшення потужності окремих одиниць обладнання або продуктивності технологічних установок, агрегатів, обладнання.</a:t>
            </a:r>
            <a:endParaRPr lang="ru-RU" dirty="0">
              <a:latin typeface="Times New Roman" panose="02020603050405020304" pitchFamily="18" charset="0"/>
              <a:ea typeface="Times New Roman" panose="02020603050405020304" pitchFamily="18" charset="0"/>
            </a:endParaRPr>
          </a:p>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Технологічна концентрація</a:t>
            </a:r>
            <a:r>
              <a:rPr lang="uk-UA" sz="2000" dirty="0">
                <a:solidFill>
                  <a:srgbClr val="000000"/>
                </a:solidFill>
                <a:latin typeface="Times New Roman" panose="02020603050405020304" pitchFamily="18" charset="0"/>
                <a:ea typeface="Times New Roman" panose="02020603050405020304" pitchFamily="18" charset="0"/>
              </a:rPr>
              <a:t> – збільшення виробничих одиниць (</a:t>
            </a:r>
            <a:r>
              <a:rPr lang="uk-UA" sz="2000" dirty="0" err="1">
                <a:solidFill>
                  <a:srgbClr val="000000"/>
                </a:solidFill>
                <a:latin typeface="Times New Roman" panose="02020603050405020304" pitchFamily="18" charset="0"/>
                <a:ea typeface="Times New Roman" panose="02020603050405020304" pitchFamily="18" charset="0"/>
              </a:rPr>
              <a:t>цехів</a:t>
            </a:r>
            <a:r>
              <a:rPr lang="uk-UA" sz="2000" dirty="0">
                <a:solidFill>
                  <a:srgbClr val="000000"/>
                </a:solidFill>
                <a:latin typeface="Times New Roman" panose="02020603050405020304" pitchFamily="18" charset="0"/>
                <a:ea typeface="Times New Roman" panose="02020603050405020304" pitchFamily="18" charset="0"/>
              </a:rPr>
              <a:t>, відділів, виробництв) підприємства та об’єднання в межах підприємства технологічно однорідних виробництв (наприклад, у м’ясній промисловості – виробництво варених і сирокопчених ковбас, м’ясних консервів, м’ясних напівфабрикатів, м’яса різних видів тощо, а в молочній – виробництво пастеризованого молока, сметани, сиру, вершків, кефіру та ін.). </a:t>
            </a:r>
            <a:endParaRPr lang="ru-RU" dirty="0">
              <a:latin typeface="Times New Roman" panose="02020603050405020304" pitchFamily="18" charset="0"/>
              <a:ea typeface="Times New Roman" panose="02020603050405020304" pitchFamily="18" charset="0"/>
            </a:endParaRPr>
          </a:p>
          <a:p>
            <a:pPr marL="285750" indent="-285750" algn="just">
              <a:spcAft>
                <a:spcPts val="0"/>
              </a:spcAft>
              <a:buFont typeface="Arial" panose="020B0604020202020204" pitchFamily="34" charset="0"/>
              <a:buChar char="•"/>
            </a:pPr>
            <a:r>
              <a:rPr lang="uk-UA" sz="2000" i="1" dirty="0">
                <a:solidFill>
                  <a:srgbClr val="000000"/>
                </a:solidFill>
                <a:latin typeface="Times New Roman" panose="02020603050405020304" pitchFamily="18" charset="0"/>
                <a:ea typeface="Times New Roman" panose="02020603050405020304" pitchFamily="18" charset="0"/>
              </a:rPr>
              <a:t>Заводська (фабрична) концентрація</a:t>
            </a:r>
            <a:r>
              <a:rPr lang="uk-UA" sz="2000" dirty="0">
                <a:solidFill>
                  <a:srgbClr val="000000"/>
                </a:solidFill>
                <a:latin typeface="Times New Roman" panose="02020603050405020304" pitchFamily="18" charset="0"/>
                <a:ea typeface="Times New Roman" panose="02020603050405020304" pitchFamily="18" charset="0"/>
              </a:rPr>
              <a:t> – процес збільшення розміру самостійних підприємств, який базується на поєднанні в межах підприємства різнорідних виробництв та здійснюється на основі агрегатної й технологічної концентрації виробництва.</a:t>
            </a:r>
            <a:endParaRPr lang="ru-RU"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360310" y="553115"/>
            <a:ext cx="312553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Концентрація виробництва</a:t>
            </a:r>
            <a:r>
              <a:rPr lang="uk-UA" i="1" dirty="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8" name="Прямоугольник 7"/>
          <p:cNvSpPr/>
          <p:nvPr/>
        </p:nvSpPr>
        <p:spPr>
          <a:xfrm>
            <a:off x="360309" y="4323927"/>
            <a:ext cx="3364447"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err="1" smtClean="0">
                <a:solidFill>
                  <a:srgbClr val="000000"/>
                </a:solidFill>
                <a:latin typeface="Times New Roman" panose="02020603050405020304" pitchFamily="18" charset="0"/>
                <a:ea typeface="Times New Roman" panose="02020603050405020304" pitchFamily="18" charset="0"/>
              </a:rPr>
              <a:t>Деконцентрація</a:t>
            </a:r>
            <a:r>
              <a:rPr lang="uk-UA" b="1" dirty="0" smtClean="0">
                <a:solidFill>
                  <a:srgbClr val="000000"/>
                </a:solidFill>
                <a:latin typeface="Times New Roman" panose="02020603050405020304" pitchFamily="18" charset="0"/>
                <a:ea typeface="Times New Roman" panose="02020603050405020304" pitchFamily="18" charset="0"/>
              </a:rPr>
              <a:t> </a:t>
            </a:r>
            <a:r>
              <a:rPr lang="uk-UA" b="1" dirty="0">
                <a:solidFill>
                  <a:srgbClr val="000000"/>
                </a:solidFill>
                <a:latin typeface="Times New Roman" panose="02020603050405020304" pitchFamily="18" charset="0"/>
                <a:ea typeface="Times New Roman" panose="02020603050405020304" pitchFamily="18" charset="0"/>
              </a:rPr>
              <a:t>виробництва</a:t>
            </a:r>
            <a:r>
              <a:rPr lang="uk-UA" i="1" dirty="0">
                <a:solidFill>
                  <a:srgbClr val="000000"/>
                </a:solidFill>
                <a:latin typeface="Times New Roman" panose="02020603050405020304" pitchFamily="18" charset="0"/>
                <a:ea typeface="Times New Roman" panose="02020603050405020304" pitchFamily="18" charset="0"/>
              </a:rPr>
              <a:t> </a:t>
            </a:r>
            <a:endParaRPr lang="ru-RU" dirty="0"/>
          </a:p>
        </p:txBody>
      </p:sp>
      <p:sp>
        <p:nvSpPr>
          <p:cNvPr id="9" name="Прямоугольник 8"/>
          <p:cNvSpPr/>
          <p:nvPr/>
        </p:nvSpPr>
        <p:spPr>
          <a:xfrm>
            <a:off x="360309" y="4693259"/>
            <a:ext cx="10159003"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За ринкових </a:t>
            </a:r>
            <a:r>
              <a:rPr lang="uk-UA" dirty="0">
                <a:solidFill>
                  <a:srgbClr val="000000"/>
                </a:solidFill>
                <a:latin typeface="Times New Roman" panose="02020603050405020304" pitchFamily="18" charset="0"/>
                <a:ea typeface="Times New Roman" panose="02020603050405020304" pitchFamily="18" charset="0"/>
              </a:rPr>
              <a:t>відносин між виробниками і споживачами більш важливим стає зворотний процес – </a:t>
            </a:r>
            <a:r>
              <a:rPr lang="uk-UA" b="1" dirty="0" err="1">
                <a:solidFill>
                  <a:srgbClr val="000000"/>
                </a:solidFill>
                <a:latin typeface="Times New Roman" panose="02020603050405020304" pitchFamily="18" charset="0"/>
                <a:ea typeface="Times New Roman" panose="02020603050405020304" pitchFamily="18" charset="0"/>
              </a:rPr>
              <a:t>деконцентрація</a:t>
            </a:r>
            <a:r>
              <a:rPr lang="uk-UA" b="1" dirty="0">
                <a:solidFill>
                  <a:srgbClr val="000000"/>
                </a:solidFill>
                <a:latin typeface="Times New Roman" panose="02020603050405020304" pitchFamily="18" charset="0"/>
                <a:ea typeface="Times New Roman" panose="02020603050405020304" pitchFamily="18" charset="0"/>
              </a:rPr>
              <a:t> виробництва</a:t>
            </a:r>
            <a:r>
              <a:rPr lang="uk-UA" dirty="0">
                <a:solidFill>
                  <a:srgbClr val="000000"/>
                </a:solidFill>
                <a:latin typeface="Times New Roman" panose="02020603050405020304" pitchFamily="18" charset="0"/>
                <a:ea typeface="Times New Roman" panose="02020603050405020304" pitchFamily="18" charset="0"/>
              </a:rPr>
              <a:t>. Такий процес має здійснюватися завдяки утворенню широкої мережі малих та середніх підприємств і поділу існуючих</a:t>
            </a:r>
            <a:r>
              <a:rPr lang="uk-UA" cap="small"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великих підприємств.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rPr>
              <a:t>Світовий досвід свідчить про те, що малі підприємства є більш технічно (технологічно) передовими, спеціалізованими, мобільними та економічно ефективними виробниками, які домінують передусім у науково-виробничій сфері діяльності.</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7457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3" name="Прямоугольник 2"/>
          <p:cNvSpPr/>
          <p:nvPr/>
        </p:nvSpPr>
        <p:spPr>
          <a:xfrm>
            <a:off x="592667" y="1073203"/>
            <a:ext cx="9025466"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smtClean="0">
                <a:solidFill>
                  <a:srgbClr val="000000"/>
                </a:solidFill>
                <a:latin typeface="Times New Roman" panose="02020603050405020304" pitchFamily="18" charset="0"/>
                <a:ea typeface="Times New Roman" panose="02020603050405020304" pitchFamily="18" charset="0"/>
              </a:rPr>
              <a:t>це </a:t>
            </a:r>
            <a:r>
              <a:rPr lang="uk-UA" dirty="0">
                <a:solidFill>
                  <a:srgbClr val="000000"/>
                </a:solidFill>
                <a:latin typeface="Times New Roman" panose="02020603050405020304" pitchFamily="18" charset="0"/>
                <a:ea typeface="Times New Roman" panose="02020603050405020304" pitchFamily="18" charset="0"/>
              </a:rPr>
              <a:t>процес зосередження діяльності підприємства на виготовленні певної продукції або виконання окремих видів робіт. Виокремлюють декілька її видів: предметна, </a:t>
            </a:r>
            <a:r>
              <a:rPr lang="uk-UA" dirty="0" err="1">
                <a:solidFill>
                  <a:srgbClr val="000000"/>
                </a:solidFill>
                <a:latin typeface="Times New Roman" panose="02020603050405020304" pitchFamily="18" charset="0"/>
                <a:ea typeface="Times New Roman" panose="02020603050405020304" pitchFamily="18" charset="0"/>
              </a:rPr>
              <a:t>подетальна</a:t>
            </a:r>
            <a:r>
              <a:rPr lang="uk-UA" dirty="0">
                <a:solidFill>
                  <a:srgbClr val="000000"/>
                </a:solidFill>
                <a:latin typeface="Times New Roman" panose="02020603050405020304" pitchFamily="18" charset="0"/>
                <a:ea typeface="Times New Roman" panose="02020603050405020304" pitchFamily="18" charset="0"/>
              </a:rPr>
              <a:t>, технологічна та функціональна</a:t>
            </a:r>
            <a:endParaRPr lang="ru-RU" dirty="0"/>
          </a:p>
        </p:txBody>
      </p:sp>
      <p:sp>
        <p:nvSpPr>
          <p:cNvPr id="4" name="Прямоугольник 3"/>
          <p:cNvSpPr/>
          <p:nvPr/>
        </p:nvSpPr>
        <p:spPr>
          <a:xfrm>
            <a:off x="592667" y="605135"/>
            <a:ext cx="305449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Спеціалізація виробництва</a:t>
            </a:r>
            <a:endParaRPr lang="ru-RU" dirty="0"/>
          </a:p>
        </p:txBody>
      </p:sp>
      <p:sp>
        <p:nvSpPr>
          <p:cNvPr id="5" name="Выгнутая влево стрелка 4"/>
          <p:cNvSpPr/>
          <p:nvPr/>
        </p:nvSpPr>
        <p:spPr>
          <a:xfrm>
            <a:off x="287867" y="789801"/>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Прямоугольник 6"/>
          <p:cNvSpPr/>
          <p:nvPr/>
        </p:nvSpPr>
        <p:spPr>
          <a:xfrm>
            <a:off x="888999" y="2101671"/>
            <a:ext cx="8729134"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u="sng" dirty="0">
                <a:solidFill>
                  <a:srgbClr val="000000"/>
                </a:solidFill>
                <a:latin typeface="Times New Roman" panose="02020603050405020304" pitchFamily="18" charset="0"/>
                <a:ea typeface="Times New Roman" panose="02020603050405020304" pitchFamily="18" charset="0"/>
              </a:rPr>
              <a:t>До </a:t>
            </a:r>
            <a:r>
              <a:rPr lang="uk-UA" i="1" u="sng" dirty="0">
                <a:solidFill>
                  <a:srgbClr val="000000"/>
                </a:solidFill>
                <a:latin typeface="Times New Roman" panose="02020603050405020304" pitchFamily="18" charset="0"/>
                <a:ea typeface="Times New Roman" panose="02020603050405020304" pitchFamily="18" charset="0"/>
              </a:rPr>
              <a:t>предметної спеціалізованих </a:t>
            </a:r>
            <a:r>
              <a:rPr lang="uk-UA" dirty="0">
                <a:solidFill>
                  <a:srgbClr val="000000"/>
                </a:solidFill>
                <a:latin typeface="Times New Roman" panose="02020603050405020304" pitchFamily="18" charset="0"/>
                <a:ea typeface="Times New Roman" panose="02020603050405020304" pitchFamily="18" charset="0"/>
              </a:rPr>
              <a:t>належать підприємства, що випускають кінцеву, готову до експлуатації продукцію (тракторний, автомобільний заводи).</a:t>
            </a:r>
            <a:endParaRPr lang="ru-RU" dirty="0"/>
          </a:p>
        </p:txBody>
      </p:sp>
      <p:sp>
        <p:nvSpPr>
          <p:cNvPr id="8" name="Прямоугольник 7"/>
          <p:cNvSpPr/>
          <p:nvPr/>
        </p:nvSpPr>
        <p:spPr>
          <a:xfrm>
            <a:off x="888997" y="2852154"/>
            <a:ext cx="8729134" cy="9233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err="1">
                <a:solidFill>
                  <a:srgbClr val="000000"/>
                </a:solidFill>
                <a:latin typeface="Times New Roman" panose="02020603050405020304" pitchFamily="18" charset="0"/>
                <a:ea typeface="Times New Roman" panose="02020603050405020304" pitchFamily="18" charset="0"/>
              </a:rPr>
              <a:t>Подетально</a:t>
            </a:r>
            <a:r>
              <a:rPr lang="uk-UA" i="1" u="sng" dirty="0">
                <a:solidFill>
                  <a:srgbClr val="000000"/>
                </a:solidFill>
                <a:latin typeface="Times New Roman" panose="02020603050405020304" pitchFamily="18" charset="0"/>
                <a:ea typeface="Times New Roman" panose="02020603050405020304" pitchFamily="18" charset="0"/>
              </a:rPr>
              <a:t> спеціалізовані </a:t>
            </a:r>
            <a:r>
              <a:rPr lang="uk-UA" dirty="0">
                <a:solidFill>
                  <a:srgbClr val="000000"/>
                </a:solidFill>
                <a:latin typeface="Times New Roman" panose="02020603050405020304" pitchFamily="18" charset="0"/>
                <a:ea typeface="Times New Roman" panose="02020603050405020304" pitchFamily="18" charset="0"/>
              </a:rPr>
              <a:t>це підприємства з виготовлення окремих деталей, агрегатів і вузлів для комплектування готової продукції (інтегральні схеми, двигуни, електроустаткування тощо).</a:t>
            </a:r>
            <a:endParaRPr lang="ru-RU" dirty="0"/>
          </a:p>
        </p:txBody>
      </p:sp>
      <p:sp>
        <p:nvSpPr>
          <p:cNvPr id="9" name="Прямоугольник 8"/>
          <p:cNvSpPr/>
          <p:nvPr/>
        </p:nvSpPr>
        <p:spPr>
          <a:xfrm>
            <a:off x="897464" y="3878650"/>
            <a:ext cx="8729133"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a:solidFill>
                  <a:srgbClr val="000000"/>
                </a:solidFill>
                <a:latin typeface="Times New Roman" panose="02020603050405020304" pitchFamily="18" charset="0"/>
                <a:ea typeface="Times New Roman" panose="02020603050405020304" pitchFamily="18" charset="0"/>
              </a:rPr>
              <a:t>Технологічно спеціалізовані </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це підприємства з виконання окремих стадій технологічного процесу (ливарні, заготівельні, складальні заводи тощо). </a:t>
            </a:r>
            <a:endParaRPr lang="ru-RU" dirty="0"/>
          </a:p>
        </p:txBody>
      </p:sp>
      <p:sp>
        <p:nvSpPr>
          <p:cNvPr id="10" name="Прямоугольник 9"/>
          <p:cNvSpPr/>
          <p:nvPr/>
        </p:nvSpPr>
        <p:spPr>
          <a:xfrm>
            <a:off x="897464" y="4630119"/>
            <a:ext cx="8729133"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uk-UA" i="1" u="sng" dirty="0">
                <a:solidFill>
                  <a:srgbClr val="000000"/>
                </a:solidFill>
                <a:latin typeface="Times New Roman" panose="02020603050405020304" pitchFamily="18" charset="0"/>
                <a:ea typeface="Times New Roman" panose="02020603050405020304" pitchFamily="18" charset="0"/>
              </a:rPr>
              <a:t>Функціонально спеціалізовані </a:t>
            </a:r>
            <a:r>
              <a:rPr lang="uk-UA" i="1" dirty="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ремонтні заводи, машинно-сервісні організації, станції технічного обслуговування автомобілів тощо.</a:t>
            </a:r>
            <a:endParaRPr lang="ru-RU" dirty="0"/>
          </a:p>
        </p:txBody>
      </p:sp>
    </p:spTree>
    <p:extLst>
      <p:ext uri="{BB962C8B-B14F-4D97-AF65-F5344CB8AC3E}">
        <p14:creationId xmlns:p14="http://schemas.microsoft.com/office/powerpoint/2010/main" val="1949940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7325" y="137068"/>
            <a:ext cx="4456861"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6" name="Прямоугольник 5"/>
          <p:cNvSpPr/>
          <p:nvPr/>
        </p:nvSpPr>
        <p:spPr>
          <a:xfrm>
            <a:off x="592667" y="605135"/>
            <a:ext cx="310687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Кооперування виробництва</a:t>
            </a:r>
            <a:endParaRPr lang="ru-RU" dirty="0"/>
          </a:p>
        </p:txBody>
      </p:sp>
      <p:sp>
        <p:nvSpPr>
          <p:cNvPr id="8" name="Прямоугольник 7"/>
          <p:cNvSpPr/>
          <p:nvPr/>
        </p:nvSpPr>
        <p:spPr>
          <a:xfrm>
            <a:off x="702732" y="987862"/>
            <a:ext cx="9440333" cy="147732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є формою виробничих </a:t>
            </a:r>
            <a:r>
              <a:rPr lang="uk-UA" dirty="0" err="1">
                <a:solidFill>
                  <a:srgbClr val="000000"/>
                </a:solidFill>
                <a:latin typeface="Times New Roman" panose="02020603050405020304" pitchFamily="18" charset="0"/>
                <a:ea typeface="Times New Roman" panose="02020603050405020304" pitchFamily="18" charset="0"/>
              </a:rPr>
              <a:t>зв’язків</a:t>
            </a:r>
            <a:r>
              <a:rPr lang="uk-UA" dirty="0">
                <a:solidFill>
                  <a:srgbClr val="000000"/>
                </a:solidFill>
                <a:latin typeface="Times New Roman" panose="02020603050405020304" pitchFamily="18" charset="0"/>
                <a:ea typeface="Times New Roman" panose="02020603050405020304" pitchFamily="18" charset="0"/>
              </a:rPr>
              <a:t> між підприємствами, що спільно виготовляють певний вид кінцевої продукції. Воно тісно пов’язане з розвитком спеціалізації виробництва, характеризується відносною сталістю та стійкістю </a:t>
            </a:r>
            <a:r>
              <a:rPr lang="uk-UA" dirty="0" err="1">
                <a:solidFill>
                  <a:srgbClr val="000000"/>
                </a:solidFill>
                <a:latin typeface="Times New Roman" panose="02020603050405020304" pitchFamily="18" charset="0"/>
                <a:ea typeface="Times New Roman" panose="02020603050405020304" pitchFamily="18" charset="0"/>
              </a:rPr>
              <a:t>зв’язків</a:t>
            </a:r>
            <a:r>
              <a:rPr lang="uk-UA" dirty="0">
                <a:solidFill>
                  <a:srgbClr val="000000"/>
                </a:solidFill>
                <a:latin typeface="Times New Roman" panose="02020603050405020304" pitchFamily="18" charset="0"/>
                <a:ea typeface="Times New Roman" panose="02020603050405020304" pitchFamily="18" charset="0"/>
              </a:rPr>
              <a:t> між продуцентами, необхідністю дотримання підприємствами-суміжниками відповідних техніко-технологічних вимог із випуску готових до споживання виробів.</a:t>
            </a:r>
            <a:endParaRPr lang="ru-RU" dirty="0"/>
          </a:p>
        </p:txBody>
      </p:sp>
      <p:sp>
        <p:nvSpPr>
          <p:cNvPr id="9" name="Выгнутая влево стрелка 8"/>
          <p:cNvSpPr/>
          <p:nvPr/>
        </p:nvSpPr>
        <p:spPr>
          <a:xfrm>
            <a:off x="287867" y="789801"/>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Прямоугольник 11"/>
          <p:cNvSpPr/>
          <p:nvPr/>
        </p:nvSpPr>
        <p:spPr>
          <a:xfrm>
            <a:off x="614081" y="2828382"/>
            <a:ext cx="174599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Комбінування</a:t>
            </a:r>
            <a:endParaRPr lang="ru-RU" dirty="0"/>
          </a:p>
        </p:txBody>
      </p:sp>
      <p:sp>
        <p:nvSpPr>
          <p:cNvPr id="13" name="Прямоугольник 12"/>
          <p:cNvSpPr/>
          <p:nvPr/>
        </p:nvSpPr>
        <p:spPr>
          <a:xfrm>
            <a:off x="702732" y="3197714"/>
            <a:ext cx="9440333"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це процес органічного поєднання в одному підприємстві (комбінаті) багатьох виробництв, що належать до різних галузей промисловості чи економіки країни в цілому.</a:t>
            </a:r>
            <a:endParaRPr lang="ru-RU" dirty="0"/>
          </a:p>
        </p:txBody>
      </p:sp>
      <p:sp>
        <p:nvSpPr>
          <p:cNvPr id="14" name="Выгнутая влево стрелка 13"/>
          <p:cNvSpPr/>
          <p:nvPr/>
        </p:nvSpPr>
        <p:spPr>
          <a:xfrm>
            <a:off x="324222" y="2961752"/>
            <a:ext cx="245533" cy="86966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рямоугольник 14"/>
          <p:cNvSpPr/>
          <p:nvPr/>
        </p:nvSpPr>
        <p:spPr>
          <a:xfrm>
            <a:off x="1337731" y="4319105"/>
            <a:ext cx="8170334" cy="19482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ct val="150000"/>
              </a:lnSpc>
              <a:spcAft>
                <a:spcPts val="0"/>
              </a:spcAft>
            </a:pPr>
            <a:r>
              <a:rPr lang="uk-UA" b="1" i="1" dirty="0">
                <a:solidFill>
                  <a:srgbClr val="000000"/>
                </a:solidFill>
                <a:latin typeface="Times New Roman" panose="02020603050405020304" pitchFamily="18" charset="0"/>
                <a:ea typeface="Times New Roman" panose="02020603050405020304" pitchFamily="18" charset="0"/>
              </a:rPr>
              <a:t>Комбінування поділяється на такі види: </a:t>
            </a:r>
            <a:endParaRPr lang="ru-RU" sz="1600" b="1" i="1" dirty="0">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вертикальне (об’єднання послідовних стадій обробки одного виду сировини для виробництва різних виробів); </a:t>
            </a:r>
            <a:endParaRPr lang="ru-RU" dirty="0">
              <a:solidFill>
                <a:srgbClr val="000000"/>
              </a:solidFill>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горизонтальне (на базі комплексного використання вихідної сировини); </a:t>
            </a:r>
            <a:endParaRPr lang="ru-RU" dirty="0">
              <a:solidFill>
                <a:srgbClr val="000000"/>
              </a:solidFill>
              <a:latin typeface="Times New Roman" panose="02020603050405020304" pitchFamily="18" charset="0"/>
              <a:ea typeface="Times New Roman" panose="02020603050405020304" pitchFamily="18" charset="0"/>
            </a:endParaRPr>
          </a:p>
          <a:p>
            <a:pPr algn="just">
              <a:lnSpc>
                <a:spcPct val="130000"/>
              </a:lnSpc>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змішане. </a:t>
            </a:r>
            <a:endParaRPr lang="ru-RU" dirty="0">
              <a:solidFill>
                <a:srgbClr val="000000"/>
              </a:solidFill>
              <a:latin typeface="Times New Roman" panose="02020603050405020304" pitchFamily="18" charset="0"/>
              <a:ea typeface="Times New Roman" panose="02020603050405020304" pitchFamily="18" charset="0"/>
            </a:endParaRPr>
          </a:p>
        </p:txBody>
      </p:sp>
      <p:sp>
        <p:nvSpPr>
          <p:cNvPr id="2" name="Стрелка вниз 1"/>
          <p:cNvSpPr/>
          <p:nvPr/>
        </p:nvSpPr>
        <p:spPr>
          <a:xfrm>
            <a:off x="5082988" y="3930238"/>
            <a:ext cx="412377" cy="3888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63530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7325" y="137068"/>
            <a:ext cx="4629985"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Загальні </a:t>
            </a:r>
            <a:r>
              <a:rPr lang="uk-UA" b="1" dirty="0">
                <a:solidFill>
                  <a:srgbClr val="000000"/>
                </a:solidFill>
                <a:latin typeface="Times New Roman" panose="02020603050405020304" pitchFamily="18" charset="0"/>
                <a:ea typeface="Times New Roman" panose="02020603050405020304" pitchFamily="18" charset="0"/>
              </a:rPr>
              <a:t>форми організації виробництва</a:t>
            </a:r>
            <a:endParaRPr lang="ru-RU" dirty="0"/>
          </a:p>
        </p:txBody>
      </p:sp>
      <p:sp>
        <p:nvSpPr>
          <p:cNvPr id="6" name="Прямоугольник 5"/>
          <p:cNvSpPr/>
          <p:nvPr/>
        </p:nvSpPr>
        <p:spPr>
          <a:xfrm>
            <a:off x="592667" y="605135"/>
            <a:ext cx="1309974"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Конверсія</a:t>
            </a:r>
            <a:endParaRPr lang="ru-RU" dirty="0"/>
          </a:p>
        </p:txBody>
      </p:sp>
      <p:sp>
        <p:nvSpPr>
          <p:cNvPr id="8" name="Прямоугольник 7"/>
          <p:cNvSpPr/>
          <p:nvPr/>
        </p:nvSpPr>
        <p:spPr>
          <a:xfrm>
            <a:off x="702732" y="987862"/>
            <a:ext cx="9440333" cy="101566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характеризує значне перепрофілювання частини або всього виробничого потенціалу підприємства на виробництво іншої продукції під впливом змін ринкового середовища або глобальних чинників розвитку економіки.</a:t>
            </a:r>
            <a:endParaRPr lang="ru-RU" sz="2000" dirty="0"/>
          </a:p>
        </p:txBody>
      </p:sp>
      <p:sp>
        <p:nvSpPr>
          <p:cNvPr id="9" name="Выгнутая влево стрелка 8"/>
          <p:cNvSpPr/>
          <p:nvPr/>
        </p:nvSpPr>
        <p:spPr>
          <a:xfrm>
            <a:off x="287867" y="789801"/>
            <a:ext cx="304800" cy="73419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 name="Прямоугольник 9"/>
          <p:cNvSpPr/>
          <p:nvPr/>
        </p:nvSpPr>
        <p:spPr>
          <a:xfrm>
            <a:off x="592667" y="2535535"/>
            <a:ext cx="356379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t>Диверсифікація виробництва</a:t>
            </a:r>
            <a:r>
              <a:rPr lang="uk-UA" dirty="0"/>
              <a:t> </a:t>
            </a:r>
            <a:endParaRPr lang="ru-RU" dirty="0"/>
          </a:p>
        </p:txBody>
      </p:sp>
      <p:sp>
        <p:nvSpPr>
          <p:cNvPr id="11" name="Прямоугольник 10"/>
          <p:cNvSpPr/>
          <p:nvPr/>
        </p:nvSpPr>
        <p:spPr>
          <a:xfrm>
            <a:off x="702732" y="2904867"/>
            <a:ext cx="9440333" cy="163121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є однією з розповсюджених форм його організації за умов розвиненої ринкової економіки та гострої конкуренції продуцентів на ринку. </a:t>
            </a:r>
            <a:r>
              <a:rPr lang="uk-UA" sz="2000" b="1" i="1" dirty="0">
                <a:solidFill>
                  <a:srgbClr val="000000"/>
                </a:solidFill>
                <a:latin typeface="Times New Roman" panose="02020603050405020304" pitchFamily="18" charset="0"/>
                <a:ea typeface="Times New Roman" panose="02020603050405020304" pitchFamily="18" charset="0"/>
              </a:rPr>
              <a:t>Її суть полягає </a:t>
            </a:r>
            <a:r>
              <a:rPr lang="uk-UA" sz="2000" dirty="0">
                <a:solidFill>
                  <a:srgbClr val="000000"/>
                </a:solidFill>
                <a:latin typeface="Times New Roman" panose="02020603050405020304" pitchFamily="18" charset="0"/>
                <a:ea typeface="Times New Roman" panose="02020603050405020304" pitchFamily="18" charset="0"/>
              </a:rPr>
              <a:t>в одночасному розвитку багатьох технологічно не пов’язаних між собою видів виробництва, у значному розширенні номенклатури та асортименту виробів, що виготовляє </a:t>
            </a:r>
            <a:r>
              <a:rPr lang="uk-UA" sz="2000" dirty="0" smtClean="0">
                <a:solidFill>
                  <a:srgbClr val="000000"/>
                </a:solidFill>
                <a:latin typeface="Times New Roman" panose="02020603050405020304" pitchFamily="18" charset="0"/>
                <a:ea typeface="Times New Roman" panose="02020603050405020304" pitchFamily="18" charset="0"/>
              </a:rPr>
              <a:t>підприємство.</a:t>
            </a:r>
            <a:endParaRPr lang="ru-RU" sz="2000" dirty="0"/>
          </a:p>
        </p:txBody>
      </p:sp>
      <p:sp>
        <p:nvSpPr>
          <p:cNvPr id="12" name="Выгнутая влево стрелка 11"/>
          <p:cNvSpPr/>
          <p:nvPr/>
        </p:nvSpPr>
        <p:spPr>
          <a:xfrm>
            <a:off x="241300" y="2895010"/>
            <a:ext cx="304800" cy="73419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Прямоугольник 6"/>
          <p:cNvSpPr/>
          <p:nvPr/>
        </p:nvSpPr>
        <p:spPr>
          <a:xfrm>
            <a:off x="647698" y="4769527"/>
            <a:ext cx="9495367" cy="1015663"/>
          </a:xfrm>
          <a:prstGeom prst="rect">
            <a:avLst/>
          </a:prstGeom>
        </p:spPr>
        <p:txBody>
          <a:bodyPr wrap="square">
            <a:spAutoFit/>
          </a:bodyPr>
          <a:lstStyle/>
          <a:p>
            <a:pPr algn="just"/>
            <a:r>
              <a:rPr lang="uk-UA" sz="2000" dirty="0">
                <a:solidFill>
                  <a:srgbClr val="000000"/>
                </a:solidFill>
                <a:latin typeface="Times New Roman" panose="02020603050405020304" pitchFamily="18" charset="0"/>
                <a:ea typeface="Times New Roman" panose="02020603050405020304" pitchFamily="18" charset="0"/>
              </a:rPr>
              <a:t>Диверсифікацію можна вважати своєрідним видом стратегії маркетингу підприємства, спрямованої на розширення сфер діяльності на ринку нових продуктів, виготовлення яких не пов’язано з основним виробництвом.</a:t>
            </a:r>
            <a:endParaRPr lang="ru-RU" sz="2000" dirty="0"/>
          </a:p>
        </p:txBody>
      </p:sp>
    </p:spTree>
    <p:extLst>
      <p:ext uri="{BB962C8B-B14F-4D97-AF65-F5344CB8AC3E}">
        <p14:creationId xmlns:p14="http://schemas.microsoft.com/office/powerpoint/2010/main" val="3795091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6778" y="103201"/>
            <a:ext cx="6013377"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3. </a:t>
            </a:r>
            <a:r>
              <a:rPr lang="uk-UA" b="1" dirty="0">
                <a:solidFill>
                  <a:srgbClr val="000000"/>
                </a:solidFill>
                <a:latin typeface="Times New Roman" panose="02020603050405020304" pitchFamily="18" charset="0"/>
                <a:ea typeface="Times New Roman" panose="02020603050405020304" pitchFamily="18" charset="0"/>
              </a:rPr>
              <a:t>Типи організації виробництва та їх характеристика</a:t>
            </a:r>
            <a:endParaRPr lang="ru-RU" dirty="0"/>
          </a:p>
        </p:txBody>
      </p:sp>
      <p:sp>
        <p:nvSpPr>
          <p:cNvPr id="6" name="Прямоугольник 5"/>
          <p:cNvSpPr/>
          <p:nvPr/>
        </p:nvSpPr>
        <p:spPr>
          <a:xfrm>
            <a:off x="516467" y="602103"/>
            <a:ext cx="9177866"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2000" b="1" i="1" dirty="0">
                <a:solidFill>
                  <a:srgbClr val="000000"/>
                </a:solidFill>
                <a:latin typeface="Times New Roman" panose="02020603050405020304" pitchFamily="18" charset="0"/>
                <a:ea typeface="Times New Roman" panose="02020603050405020304" pitchFamily="18" charset="0"/>
              </a:rPr>
              <a:t>Тип виробництва </a:t>
            </a:r>
            <a:r>
              <a:rPr lang="uk-UA" sz="2000" i="1" dirty="0">
                <a:solidFill>
                  <a:srgbClr val="000000"/>
                </a:solidFill>
                <a:latin typeface="Times New Roman" panose="02020603050405020304" pitchFamily="18" charset="0"/>
                <a:ea typeface="Times New Roman" panose="02020603050405020304" pitchFamily="18" charset="0"/>
              </a:rPr>
              <a:t>– </a:t>
            </a:r>
            <a:r>
              <a:rPr lang="uk-UA" sz="2000" dirty="0">
                <a:solidFill>
                  <a:srgbClr val="000000"/>
                </a:solidFill>
                <a:latin typeface="Times New Roman" panose="02020603050405020304" pitchFamily="18" charset="0"/>
                <a:ea typeface="Times New Roman" panose="02020603050405020304" pitchFamily="18" charset="0"/>
              </a:rPr>
              <a:t>це класифікаційна категорія виробництва, яка враховує такі його властивості, як широта номенклатури, регулярність, стабільність і обсяг випуску продукції.</a:t>
            </a:r>
            <a:endParaRPr lang="ru-RU" sz="2000" dirty="0"/>
          </a:p>
        </p:txBody>
      </p:sp>
      <p:sp>
        <p:nvSpPr>
          <p:cNvPr id="7" name="Прямоугольник 6"/>
          <p:cNvSpPr/>
          <p:nvPr/>
        </p:nvSpPr>
        <p:spPr>
          <a:xfrm>
            <a:off x="821266" y="1742072"/>
            <a:ext cx="3539067"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spcAft>
                <a:spcPts val="0"/>
              </a:spcAft>
            </a:pPr>
            <a:r>
              <a:rPr lang="uk-UA" b="1" dirty="0">
                <a:solidFill>
                  <a:srgbClr val="000000"/>
                </a:solidFill>
                <a:latin typeface="Times New Roman" panose="02020603050405020304" pitchFamily="18" charset="0"/>
                <a:ea typeface="Times New Roman" panose="02020603050405020304" pitchFamily="18" charset="0"/>
              </a:rPr>
              <a:t>Існують три типи виробництва</a:t>
            </a:r>
            <a:r>
              <a:rPr lang="uk-UA"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одиничне;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серійне; </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uk-UA" dirty="0">
                <a:solidFill>
                  <a:srgbClr val="000000"/>
                </a:solidFill>
                <a:latin typeface="Times New Roman" panose="02020603050405020304" pitchFamily="18" charset="0"/>
                <a:ea typeface="Times New Roman" panose="02020603050405020304" pitchFamily="18" charset="0"/>
              </a:rPr>
              <a:t> масове.</a:t>
            </a:r>
            <a:endParaRPr lang="ru-RU" sz="16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2768600" y="3077235"/>
            <a:ext cx="7408333"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50000"/>
              </a:lnSpc>
              <a:spcAft>
                <a:spcPts val="0"/>
              </a:spcAft>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високою різноманітністю продукції, виготовлення якої здійснюється у невеликій кількості за окремими замовленнями і принципово не повторюється, </a:t>
            </a:r>
            <a:r>
              <a:rPr lang="uk-UA" dirty="0">
                <a:solidFill>
                  <a:srgbClr val="000000"/>
                </a:solidFill>
                <a:latin typeface="Times New Roman" panose="02020603050405020304" pitchFamily="18" charset="0"/>
                <a:ea typeface="Times New Roman" panose="02020603050405020304" pitchFamily="18" charset="0"/>
              </a:rPr>
              <a:t>переважанням технологічної спеціалізації робочих місць і відсутністю постійного закріплення за ними нових операцій, застосуванням універсального устаткування, високою питомою вагою ручних робіт, виконуваних універсальними робітниками, відносно великою тривалістю виробничого циклу та високою собівартістю продукції.</a:t>
            </a:r>
            <a:endParaRPr lang="ru-RU" sz="1600" dirty="0">
              <a:effectLst/>
              <a:latin typeface="Times New Roman" panose="02020603050405020304" pitchFamily="18" charset="0"/>
              <a:ea typeface="Times New Roman" panose="02020603050405020304" pitchFamily="18" charset="0"/>
            </a:endParaRPr>
          </a:p>
        </p:txBody>
      </p:sp>
      <p:sp>
        <p:nvSpPr>
          <p:cNvPr id="3" name="Выноска со стрелкой вправо 2"/>
          <p:cNvSpPr/>
          <p:nvPr/>
        </p:nvSpPr>
        <p:spPr>
          <a:xfrm>
            <a:off x="354578" y="3981272"/>
            <a:ext cx="2236222" cy="1175392"/>
          </a:xfrm>
          <a:prstGeom prst="rightArrowCallout">
            <a:avLst>
              <a:gd name="adj1" fmla="val 25000"/>
              <a:gd name="adj2" fmla="val 25000"/>
              <a:gd name="adj3" fmla="val 25000"/>
              <a:gd name="adj4" fmla="val 789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rgbClr val="000000"/>
                </a:solidFill>
                <a:latin typeface="Times New Roman" panose="02020603050405020304" pitchFamily="18" charset="0"/>
                <a:ea typeface="Times New Roman" panose="02020603050405020304" pitchFamily="18" charset="0"/>
              </a:rPr>
              <a:t>Одиничний тип виробництва </a:t>
            </a:r>
            <a:endParaRPr lang="ru-RU" dirty="0"/>
          </a:p>
        </p:txBody>
      </p:sp>
    </p:spTree>
    <p:extLst>
      <p:ext uri="{BB962C8B-B14F-4D97-AF65-F5344CB8AC3E}">
        <p14:creationId xmlns:p14="http://schemas.microsoft.com/office/powerpoint/2010/main" val="3145295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6778" y="103201"/>
            <a:ext cx="6013377" cy="369332"/>
          </a:xfrm>
          <a:prstGeom prst="rect">
            <a:avLst/>
          </a:prstGeom>
        </p:spPr>
        <p:txBody>
          <a:bodyPr wrap="none">
            <a:spAutoFit/>
          </a:bodyPr>
          <a:lstStyle/>
          <a:p>
            <a:r>
              <a:rPr lang="uk-UA" b="1" dirty="0" smtClean="0">
                <a:solidFill>
                  <a:srgbClr val="000000"/>
                </a:solidFill>
                <a:latin typeface="Times New Roman" panose="02020603050405020304" pitchFamily="18" charset="0"/>
                <a:ea typeface="Times New Roman" panose="02020603050405020304" pitchFamily="18" charset="0"/>
              </a:rPr>
              <a:t>3. </a:t>
            </a:r>
            <a:r>
              <a:rPr lang="uk-UA" b="1" dirty="0">
                <a:solidFill>
                  <a:srgbClr val="000000"/>
                </a:solidFill>
                <a:latin typeface="Times New Roman" panose="02020603050405020304" pitchFamily="18" charset="0"/>
                <a:ea typeface="Times New Roman" panose="02020603050405020304" pitchFamily="18" charset="0"/>
              </a:rPr>
              <a:t>Типи організації виробництва та їх характеристика</a:t>
            </a:r>
            <a:endParaRPr lang="ru-RU" dirty="0"/>
          </a:p>
        </p:txBody>
      </p:sp>
      <p:sp>
        <p:nvSpPr>
          <p:cNvPr id="2" name="Прямоугольник 1"/>
          <p:cNvSpPr/>
          <p:nvPr/>
        </p:nvSpPr>
        <p:spPr>
          <a:xfrm>
            <a:off x="2472267" y="551658"/>
            <a:ext cx="8407400" cy="297312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30000"/>
              </a:lnSpc>
              <a:spcAft>
                <a:spcPts val="0"/>
              </a:spcAft>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випуском продукції відповідними серіями, які періодично повторюються</a:t>
            </a:r>
            <a:r>
              <a:rPr lang="uk-UA" dirty="0">
                <a:solidFill>
                  <a:srgbClr val="000000"/>
                </a:solidFill>
                <a:latin typeface="Times New Roman" panose="02020603050405020304" pitchFamily="18" charset="0"/>
                <a:ea typeface="Times New Roman" panose="02020603050405020304" pitchFamily="18" charset="0"/>
              </a:rPr>
              <a:t>, та обробкою деталей партіями з певною, наперед встановленою черговістю і періодичністю, спеціалізацією робочих місць на виконанні декількох, постійно закріплених операцій, застосуванням поряд з універсальним спеціалізованого та спеціального устаткування, зменшенням питомої ваги ручних робіт, використанням на виконанні основних операцій робітників середньої кваліфікації, відносним скороченням тривалості виробничого циклу, порівняно низькою собівартістю виготовлюваної продукції.</a:t>
            </a:r>
            <a:endParaRPr lang="ru-RU" sz="1600" dirty="0">
              <a:effectLst/>
              <a:latin typeface="Times New Roman" panose="02020603050405020304" pitchFamily="18" charset="0"/>
              <a:ea typeface="Times New Roman" panose="02020603050405020304" pitchFamily="18" charset="0"/>
            </a:endParaRPr>
          </a:p>
        </p:txBody>
      </p:sp>
      <p:sp>
        <p:nvSpPr>
          <p:cNvPr id="3" name="Прямоугольник 2"/>
          <p:cNvSpPr/>
          <p:nvPr/>
        </p:nvSpPr>
        <p:spPr>
          <a:xfrm>
            <a:off x="2802467" y="3825611"/>
            <a:ext cx="8517466" cy="297312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285750" indent="-285750" algn="just">
              <a:lnSpc>
                <a:spcPct val="130000"/>
              </a:lnSpc>
              <a:buFont typeface="Arial" panose="020B0604020202020204" pitchFamily="34" charset="0"/>
              <a:buChar char="•"/>
            </a:pPr>
            <a:r>
              <a:rPr lang="uk-UA" b="1" u="sng" dirty="0" smtClean="0">
                <a:solidFill>
                  <a:srgbClr val="000000"/>
                </a:solidFill>
                <a:latin typeface="Times New Roman" panose="02020603050405020304" pitchFamily="18" charset="0"/>
                <a:ea typeface="Times New Roman" panose="02020603050405020304" pitchFamily="18" charset="0"/>
              </a:rPr>
              <a:t>характеризується </a:t>
            </a:r>
            <a:r>
              <a:rPr lang="uk-UA" b="1" u="sng" dirty="0">
                <a:solidFill>
                  <a:srgbClr val="000000"/>
                </a:solidFill>
                <a:latin typeface="Times New Roman" panose="02020603050405020304" pitchFamily="18" charset="0"/>
                <a:ea typeface="Times New Roman" panose="02020603050405020304" pitchFamily="18" charset="0"/>
              </a:rPr>
              <a:t>великим обсягом виготовлюваних виробів обмеженої номенклатури</a:t>
            </a:r>
            <a:r>
              <a:rPr lang="uk-UA" dirty="0">
                <a:solidFill>
                  <a:srgbClr val="000000"/>
                </a:solidFill>
                <a:latin typeface="Times New Roman" panose="02020603050405020304" pitchFamily="18" charset="0"/>
                <a:ea typeface="Times New Roman" panose="02020603050405020304" pitchFamily="18" charset="0"/>
              </a:rPr>
              <a:t>, які безперервно і постійно виготовляються протягом тривалого періоду часу, вузькою спеціалізацією робочих місць, на яких виконуються від 1 до 3 операцій, стандартизацією всіх видів організаційної діяльності, високою питомою вагою спеціального і спеціалізованого та високопродуктивного оснащення, широким використанням робітників, спеціалізованих на виконанні обмеженої кількості операцій і високою продуктивністю праці, мінімальною тривалістю виробничого циклу, низькою собівартістю виготовлюваної продукції.</a:t>
            </a:r>
            <a:endParaRPr lang="ru-RU" dirty="0"/>
          </a:p>
        </p:txBody>
      </p:sp>
      <p:sp>
        <p:nvSpPr>
          <p:cNvPr id="6" name="Выноска со стрелкой вправо 5"/>
          <p:cNvSpPr/>
          <p:nvPr/>
        </p:nvSpPr>
        <p:spPr>
          <a:xfrm>
            <a:off x="176778" y="1365180"/>
            <a:ext cx="2236222" cy="1183286"/>
          </a:xfrm>
          <a:prstGeom prst="rightArrowCallout">
            <a:avLst>
              <a:gd name="adj1" fmla="val 25000"/>
              <a:gd name="adj2" fmla="val 23559"/>
              <a:gd name="adj3" fmla="val 40127"/>
              <a:gd name="adj4" fmla="val 698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smtClean="0">
                <a:solidFill>
                  <a:srgbClr val="000000"/>
                </a:solidFill>
                <a:latin typeface="Times New Roman" panose="02020603050405020304" pitchFamily="18" charset="0"/>
                <a:ea typeface="Times New Roman" panose="02020603050405020304" pitchFamily="18" charset="0"/>
              </a:rPr>
              <a:t>Серійний </a:t>
            </a:r>
            <a:r>
              <a:rPr lang="uk-UA" b="1" i="1" dirty="0">
                <a:solidFill>
                  <a:srgbClr val="000000"/>
                </a:solidFill>
                <a:latin typeface="Times New Roman" panose="02020603050405020304" pitchFamily="18" charset="0"/>
                <a:ea typeface="Times New Roman" panose="02020603050405020304" pitchFamily="18" charset="0"/>
              </a:rPr>
              <a:t>тип виробництва </a:t>
            </a:r>
            <a:endParaRPr lang="ru-RU" dirty="0"/>
          </a:p>
        </p:txBody>
      </p:sp>
      <p:sp>
        <p:nvSpPr>
          <p:cNvPr id="8" name="Выноска со стрелкой вправо 7"/>
          <p:cNvSpPr/>
          <p:nvPr/>
        </p:nvSpPr>
        <p:spPr>
          <a:xfrm>
            <a:off x="506978" y="4417427"/>
            <a:ext cx="2236222" cy="1183286"/>
          </a:xfrm>
          <a:prstGeom prst="rightArrowCallout">
            <a:avLst>
              <a:gd name="adj1" fmla="val 25000"/>
              <a:gd name="adj2" fmla="val 23559"/>
              <a:gd name="adj3" fmla="val 40127"/>
              <a:gd name="adj4" fmla="val 698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smtClean="0">
                <a:solidFill>
                  <a:srgbClr val="000000"/>
                </a:solidFill>
                <a:latin typeface="Times New Roman" panose="02020603050405020304" pitchFamily="18" charset="0"/>
                <a:ea typeface="Times New Roman" panose="02020603050405020304" pitchFamily="18" charset="0"/>
              </a:rPr>
              <a:t>Масовий </a:t>
            </a:r>
            <a:r>
              <a:rPr lang="uk-UA" b="1" i="1" dirty="0">
                <a:solidFill>
                  <a:srgbClr val="000000"/>
                </a:solidFill>
                <a:latin typeface="Times New Roman" panose="02020603050405020304" pitchFamily="18" charset="0"/>
                <a:ea typeface="Times New Roman" panose="02020603050405020304" pitchFamily="18" charset="0"/>
              </a:rPr>
              <a:t>тип виробництва </a:t>
            </a:r>
            <a:endParaRPr lang="ru-RU" dirty="0"/>
          </a:p>
        </p:txBody>
      </p:sp>
    </p:spTree>
    <p:extLst>
      <p:ext uri="{BB962C8B-B14F-4D97-AF65-F5344CB8AC3E}">
        <p14:creationId xmlns:p14="http://schemas.microsoft.com/office/powerpoint/2010/main" val="3404124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FE74E0B-9FB7-462E-BC8D-BA39C9E9C6B5}"/>
              </a:ext>
            </a:extLst>
          </p:cNvPr>
          <p:cNvSpPr txBox="1"/>
          <p:nvPr/>
        </p:nvSpPr>
        <p:spPr>
          <a:xfrm>
            <a:off x="360491" y="258086"/>
            <a:ext cx="8315908" cy="1938992"/>
          </a:xfrm>
          <a:prstGeom prst="rect">
            <a:avLst/>
          </a:prstGeom>
          <a:noFill/>
        </p:spPr>
        <p:txBody>
          <a:bodyPr wrap="square">
            <a:spAutoFit/>
          </a:bodyPr>
          <a:lstStyle/>
          <a:p>
            <a:pPr algn="just"/>
            <a:r>
              <a:rPr lang="uk-UA" sz="2000"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a:p>
            <a:pPr algn="just"/>
            <a:endParaRPr lang="uk-UA" sz="2000"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Виробниче підприємництво </a:t>
            </a:r>
            <a:r>
              <a:rPr lang="uk-UA" sz="2000" dirty="0">
                <a:latin typeface="Times New Roman" panose="02020603050405020304" pitchFamily="18" charset="0"/>
                <a:cs typeface="Times New Roman" panose="02020603050405020304" pitchFamily="18" charset="0"/>
              </a:rPr>
              <a:t>– це діяльність, яка безпосередньо пов’язана з виробництвом продукції, виконанням робіт, наданням послуг, а також інформації щодо цього для подальшої реалізації їх покупцям та споживачам з відповідним одержанням прибутку.</a:t>
            </a:r>
          </a:p>
        </p:txBody>
      </p:sp>
      <p:sp>
        <p:nvSpPr>
          <p:cNvPr id="6" name="TextBox 5">
            <a:extLst>
              <a:ext uri="{FF2B5EF4-FFF2-40B4-BE49-F238E27FC236}">
                <a16:creationId xmlns:a16="http://schemas.microsoft.com/office/drawing/2014/main" xmlns="" id="{0AEB81EA-E1DA-4728-8AE6-0F8D78282A82}"/>
              </a:ext>
            </a:extLst>
          </p:cNvPr>
          <p:cNvSpPr txBox="1"/>
          <p:nvPr/>
        </p:nvSpPr>
        <p:spPr>
          <a:xfrm>
            <a:off x="521965" y="2563523"/>
            <a:ext cx="7992960" cy="34163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dirty="0">
                <a:latin typeface="Times New Roman" panose="02020603050405020304" pitchFamily="18" charset="0"/>
                <a:cs typeface="Times New Roman" panose="02020603050405020304" pitchFamily="18" charset="0"/>
              </a:rPr>
              <a:t>Виробниче підприємництво характеризується </a:t>
            </a:r>
            <a:r>
              <a:rPr lang="uk-UA" b="1" dirty="0">
                <a:latin typeface="Times New Roman" panose="02020603050405020304" pitchFamily="18" charset="0"/>
                <a:cs typeface="Times New Roman" panose="02020603050405020304" pitchFamily="18" charset="0"/>
              </a:rPr>
              <a:t>етапами</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формами</a:t>
            </a:r>
            <a:r>
              <a:rPr lang="uk-UA" dirty="0">
                <a:latin typeface="Times New Roman" panose="02020603050405020304" pitchFamily="18" charset="0"/>
                <a:cs typeface="Times New Roman" panose="02020603050405020304" pitchFamily="18" charset="0"/>
              </a:rPr>
              <a:t> та </a:t>
            </a:r>
            <a:r>
              <a:rPr lang="uk-UA" b="1" dirty="0">
                <a:latin typeface="Times New Roman" panose="02020603050405020304" pitchFamily="18" charset="0"/>
                <a:cs typeface="Times New Roman" panose="02020603050405020304" pitchFamily="18" charset="0"/>
              </a:rPr>
              <a:t>видами</a:t>
            </a:r>
            <a:r>
              <a:rPr lang="uk-UA" dirty="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Етапи</a:t>
            </a:r>
            <a:r>
              <a:rPr lang="uk-UA" dirty="0">
                <a:latin typeface="Times New Roman" panose="02020603050405020304" pitchFamily="18" charset="0"/>
                <a:cs typeface="Times New Roman" panose="02020603050405020304" pitchFamily="18" charset="0"/>
              </a:rPr>
              <a:t> виробничого підприємництва:</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обґрунтування ідеї виробництва конкретного товару чи надання конкретних видів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маркетингова діяльність (виявлення попиту на товар);</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визначення потреби у фінансових ресурсах;</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придбання чи оренда факторів виробництва;</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ВИРОБНИЦТВО ПРОДУКЦІЇ, ВИКОНАННЯ РОБІТ, НАДАННЯ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реалізація продукції, робіт, послуг;</a:t>
            </a:r>
          </a:p>
          <a:p>
            <a:pPr marL="285750" indent="-285750">
              <a:buFont typeface="Wingdings" panose="05000000000000000000" pitchFamily="2" charset="2"/>
              <a:buChar char="v"/>
            </a:pPr>
            <a:r>
              <a:rPr lang="uk-UA" dirty="0">
                <a:latin typeface="Times New Roman" panose="02020603050405020304" pitchFamily="18" charset="0"/>
                <a:cs typeface="Times New Roman" panose="02020603050405020304" pitchFamily="18" charset="0"/>
              </a:rPr>
              <a:t>	визначення результативності виробничої діяльності.</a:t>
            </a:r>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925" y="2954888"/>
            <a:ext cx="3506258" cy="2633589"/>
          </a:xfrm>
          <a:prstGeom prst="rect">
            <a:avLst/>
          </a:prstGeom>
          <a:ln>
            <a:noFill/>
          </a:ln>
          <a:effectLst>
            <a:softEdge rad="112500"/>
          </a:effectLst>
        </p:spPr>
      </p:pic>
    </p:spTree>
    <p:extLst>
      <p:ext uri="{BB962C8B-B14F-4D97-AF65-F5344CB8AC3E}">
        <p14:creationId xmlns:p14="http://schemas.microsoft.com/office/powerpoint/2010/main" val="3116495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100265485"/>
              </p:ext>
            </p:extLst>
          </p:nvPr>
        </p:nvGraphicFramePr>
        <p:xfrm>
          <a:off x="313267" y="135466"/>
          <a:ext cx="7967133" cy="6655557"/>
        </p:xfrm>
        <a:graphic>
          <a:graphicData uri="http://schemas.openxmlformats.org/drawingml/2006/table">
            <a:tbl>
              <a:tblPr firstRow="1" firstCol="1" bandRow="1">
                <a:tableStyleId>{5C22544A-7EE6-4342-B048-85BDC9FD1C3A}</a:tableStyleId>
              </a:tblPr>
              <a:tblGrid>
                <a:gridCol w="465665"/>
                <a:gridCol w="2015416"/>
                <a:gridCol w="1716612"/>
                <a:gridCol w="1668819"/>
                <a:gridCol w="2100621"/>
              </a:tblGrid>
              <a:tr h="187387">
                <a:tc rowSpan="2">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 з/п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Фактори</a:t>
                      </a:r>
                      <a:endParaRPr lang="ru-RU" sz="140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lnSpc>
                          <a:spcPct val="107000"/>
                        </a:lnSpc>
                        <a:spcAft>
                          <a:spcPts val="0"/>
                        </a:spcAft>
                      </a:pPr>
                      <a:r>
                        <a:rPr lang="uk-UA" sz="1400">
                          <a:effectLst/>
                          <a:latin typeface="Times New Roman" panose="02020603050405020304" pitchFamily="18" charset="0"/>
                          <a:cs typeface="Times New Roman" panose="02020603050405020304" pitchFamily="18" charset="0"/>
                        </a:rPr>
                        <a:t>Типи виробництва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r>
              <a:tr h="219282">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Одиничне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Серійне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7000"/>
                        </a:lnSpc>
                        <a:spcAft>
                          <a:spcPts val="0"/>
                        </a:spcAft>
                      </a:pPr>
                      <a:r>
                        <a:rPr lang="uk-UA" sz="1400" b="1" dirty="0">
                          <a:effectLst/>
                          <a:latin typeface="Times New Roman" panose="02020603050405020304" pitchFamily="18" charset="0"/>
                          <a:cs typeface="Times New Roman" panose="02020603050405020304" pitchFamily="18" charset="0"/>
                        </a:rPr>
                        <a:t>Масове</a:t>
                      </a: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549339">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Номенклатура виготовлюваної продукції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Широка, різноманітна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Обмежена серіями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Вузька, постійна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2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Повторюваність випуску виробів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Періодично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Постійно повторюється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3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Використовуване устаткування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Універсальне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Спеціалізоване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Спеціальне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4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Розміщення виробничого устаткування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технологічним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предметно-технологічним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За предметним принципом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5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Розроблення технологічного процесу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Укрупнений метод (на виріб)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err="1">
                          <a:effectLst/>
                          <a:latin typeface="Times New Roman" panose="02020603050405020304" pitchFamily="18" charset="0"/>
                          <a:cs typeface="Times New Roman" panose="02020603050405020304" pitchFamily="18" charset="0"/>
                        </a:rPr>
                        <a:t>Подетальна</a:t>
                      </a:r>
                      <a:r>
                        <a:rPr lang="uk-UA"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err="1">
                          <a:effectLst/>
                          <a:latin typeface="Times New Roman" panose="02020603050405020304" pitchFamily="18" charset="0"/>
                          <a:cs typeface="Times New Roman" panose="02020603050405020304" pitchFamily="18" charset="0"/>
                        </a:rPr>
                        <a:t>Подетально</a:t>
                      </a:r>
                      <a:r>
                        <a:rPr lang="uk-UA" sz="1400" dirty="0">
                          <a:effectLst/>
                          <a:latin typeface="Times New Roman" panose="02020603050405020304" pitchFamily="18" charset="0"/>
                          <a:cs typeface="Times New Roman" panose="02020603050405020304" pitchFamily="18" charset="0"/>
                        </a:rPr>
                        <a:t>- поопераційна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6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Інструмент, що застосовується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Універсальний,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Уніфікований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Спеціальний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906455">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7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Закріплення деталей та операцій за верстатами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Спеціально не закріплені</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Кзо≥40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20≤Кзо≤40</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10≤Кзо≤20</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1≤Кзо≤1</a:t>
                      </a:r>
                      <a:endParaRPr lang="ru-RU" sz="1400" dirty="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На кожному верстаті виконується одна й та ж операція над однією деталлю </a:t>
                      </a:r>
                      <a:r>
                        <a:rPr lang="uk-UA" sz="1400" dirty="0" err="1">
                          <a:effectLst/>
                          <a:latin typeface="Times New Roman" panose="02020603050405020304" pitchFamily="18" charset="0"/>
                          <a:cs typeface="Times New Roman" panose="02020603050405020304" pitchFamily="18" charset="0"/>
                        </a:rPr>
                        <a:t>Кзо</a:t>
                      </a:r>
                      <a:r>
                        <a:rPr lang="uk-UA" sz="1400" dirty="0">
                          <a:effectLst/>
                          <a:latin typeface="Times New Roman" panose="02020603050405020304" pitchFamily="18" charset="0"/>
                          <a:cs typeface="Times New Roman" panose="02020603050405020304" pitchFamily="18" charset="0"/>
                        </a:rPr>
                        <a:t>=1</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8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Кваліфікація робітників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Висока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42906">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9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Метод організації виробництва</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Непотоковий (одиничний)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Непотоковий (</a:t>
                      </a:r>
                      <a:r>
                        <a:rPr lang="uk-UA" sz="1400" dirty="0" err="1">
                          <a:effectLst/>
                          <a:latin typeface="Times New Roman" panose="02020603050405020304" pitchFamily="18" charset="0"/>
                          <a:cs typeface="Times New Roman" panose="02020603050405020304" pitchFamily="18" charset="0"/>
                        </a:rPr>
                        <a:t>партіонний</a:t>
                      </a:r>
                      <a:r>
                        <a:rPr lang="uk-UA" sz="1400" dirty="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Потоковий (автоматизований)</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423624">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10 </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Собівартість</a:t>
                      </a:r>
                      <a:endParaRPr lang="ru-RU" sz="1400">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одиниці продукції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Висока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515978">
                <a:tc>
                  <a:txBody>
                    <a:bodyPr/>
                    <a:lstStyle/>
                    <a:p>
                      <a:pPr algn="ctr">
                        <a:lnSpc>
                          <a:spcPct val="107000"/>
                        </a:lnSpc>
                        <a:spcAft>
                          <a:spcPts val="0"/>
                        </a:spcAft>
                      </a:pPr>
                      <a:r>
                        <a:rPr lang="uk-UA" sz="1400" dirty="0">
                          <a:solidFill>
                            <a:schemeClr val="tx1"/>
                          </a:solidFill>
                          <a:effectLst/>
                          <a:latin typeface="Times New Roman" panose="02020603050405020304" pitchFamily="18" charset="0"/>
                          <a:cs typeface="Times New Roman" panose="02020603050405020304" pitchFamily="18" charset="0"/>
                        </a:rPr>
                        <a:t>11</a:t>
                      </a:r>
                      <a:endParaRPr lang="ru-RU"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a:effectLst/>
                          <a:latin typeface="Times New Roman" panose="02020603050405020304" pitchFamily="18" charset="0"/>
                          <a:cs typeface="Times New Roman" panose="02020603050405020304" pitchFamily="18" charset="0"/>
                        </a:rPr>
                        <a:t>Тривалість виробничого циклу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Велика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Середня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just">
                        <a:lnSpc>
                          <a:spcPct val="107000"/>
                        </a:lnSpc>
                        <a:spcAft>
                          <a:spcPts val="0"/>
                        </a:spcAft>
                      </a:pPr>
                      <a:r>
                        <a:rPr lang="uk-UA" sz="1400" dirty="0">
                          <a:effectLst/>
                          <a:latin typeface="Times New Roman" panose="02020603050405020304" pitchFamily="18" charset="0"/>
                          <a:cs typeface="Times New Roman" panose="02020603050405020304" pitchFamily="18" charset="0"/>
                        </a:rPr>
                        <a:t>Низька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731" marR="1673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sp>
        <p:nvSpPr>
          <p:cNvPr id="2" name="Выноска со стрелкой влево 1"/>
          <p:cNvSpPr/>
          <p:nvPr/>
        </p:nvSpPr>
        <p:spPr>
          <a:xfrm>
            <a:off x="8365067" y="482600"/>
            <a:ext cx="3090333" cy="1413933"/>
          </a:xfrm>
          <a:prstGeom prst="leftArrowCallout">
            <a:avLst>
              <a:gd name="adj1" fmla="val 22605"/>
              <a:gd name="adj2" fmla="val 25000"/>
              <a:gd name="adj3" fmla="val 25000"/>
              <a:gd name="adj4" fmla="val 8004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uk-UA" b="1"/>
              <a:t>Порівняльна характеристика типів виробництва</a:t>
            </a:r>
            <a:endParaRPr lang="ru-RU"/>
          </a:p>
        </p:txBody>
      </p:sp>
    </p:spTree>
    <p:extLst>
      <p:ext uri="{BB962C8B-B14F-4D97-AF65-F5344CB8AC3E}">
        <p14:creationId xmlns:p14="http://schemas.microsoft.com/office/powerpoint/2010/main" val="2810139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4E37F517-43B2-4337-AB8B-29A50F7C5F0A}"/>
              </a:ext>
            </a:extLst>
          </p:cNvPr>
          <p:cNvSpPr txBox="1"/>
          <p:nvPr/>
        </p:nvSpPr>
        <p:spPr>
          <a:xfrm>
            <a:off x="329316" y="207127"/>
            <a:ext cx="8808097" cy="2031325"/>
          </a:xfrm>
          <a:prstGeom prst="rect">
            <a:avLst/>
          </a:prstGeom>
          <a:noFill/>
        </p:spPr>
        <p:txBody>
          <a:bodyPr wrap="square">
            <a:spAutoFit/>
          </a:bodyPr>
          <a:lstStyle/>
          <a:p>
            <a:pPr algn="just"/>
            <a:r>
              <a:rPr lang="uk-UA" b="1" dirty="0" smtClean="0">
                <a:latin typeface="Times New Roman" panose="02020603050405020304" pitchFamily="18" charset="0"/>
                <a:cs typeface="Times New Roman" panose="02020603050405020304" pitchFamily="18" charset="0"/>
              </a:rPr>
              <a:t>4. </a:t>
            </a:r>
            <a:r>
              <a:rPr lang="uk-UA" b="1" dirty="0">
                <a:latin typeface="Times New Roman" panose="02020603050405020304" pitchFamily="18" charset="0"/>
                <a:cs typeface="Times New Roman" panose="02020603050405020304" pitchFamily="18" charset="0"/>
              </a:rPr>
              <a:t>Інноваційне підприємництво</a:t>
            </a:r>
          </a:p>
          <a:p>
            <a:pPr algn="just"/>
            <a:endParaRPr lang="uk-UA" b="1"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Під </a:t>
            </a:r>
            <a:r>
              <a:rPr lang="uk-UA" b="1" dirty="0">
                <a:latin typeface="Times New Roman" panose="02020603050405020304" pitchFamily="18" charset="0"/>
                <a:cs typeface="Times New Roman" panose="02020603050405020304" pitchFamily="18" charset="0"/>
              </a:rPr>
              <a:t>інновацією</a:t>
            </a:r>
            <a:r>
              <a:rPr lang="uk-UA" dirty="0">
                <a:latin typeface="Times New Roman" panose="02020603050405020304" pitchFamily="18" charset="0"/>
                <a:cs typeface="Times New Roman" panose="02020603050405020304" pitchFamily="18" charset="0"/>
              </a:rPr>
              <a:t>, в процесі здійснення виробничого підприємництва, слід розуміти використання будь-якого нового або значно вдосконаленого продукту (товару, послуги) або процесу, нового методу маркетингу або нового організаційного методу в процесі господарювання підприємства, організації робочих місць або його зовнішньої інтеграції.</a:t>
            </a:r>
          </a:p>
        </p:txBody>
      </p:sp>
      <p:sp>
        <p:nvSpPr>
          <p:cNvPr id="3" name="TextBox 2">
            <a:extLst>
              <a:ext uri="{FF2B5EF4-FFF2-40B4-BE49-F238E27FC236}">
                <a16:creationId xmlns:a16="http://schemas.microsoft.com/office/drawing/2014/main" xmlns="" id="{65115E8C-E2D6-45F1-8971-8CC31DAFB476}"/>
              </a:ext>
            </a:extLst>
          </p:cNvPr>
          <p:cNvSpPr txBox="1"/>
          <p:nvPr/>
        </p:nvSpPr>
        <p:spPr>
          <a:xfrm>
            <a:off x="618564" y="2495110"/>
            <a:ext cx="8518849"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Відповідно до ст. 1 Закону України «Про інноваційну діяльність», </a:t>
            </a:r>
            <a:r>
              <a:rPr lang="uk-UA" b="1" dirty="0">
                <a:latin typeface="Times New Roman" panose="02020603050405020304" pitchFamily="18" charset="0"/>
                <a:cs typeface="Times New Roman" panose="02020603050405020304" pitchFamily="18" charset="0"/>
              </a:rPr>
              <a:t>інноваційне підприємство </a:t>
            </a:r>
            <a:r>
              <a:rPr lang="uk-UA" dirty="0">
                <a:latin typeface="Times New Roman" panose="02020603050405020304" pitchFamily="18" charset="0"/>
                <a:cs typeface="Times New Roman" panose="02020603050405020304" pitchFamily="18" charset="0"/>
              </a:rPr>
              <a:t>(інноваційний центр, технопарк, технополіс, інноваційний бізнес-інкубатор тощо) – підприємство (об’єднання підприємств), що розробляє, виробляє і реалізує інноваційні продукти і (або) продукцію чи послуги, обсяг яких у грошовому вимірі перевищує 70 % його загального обсягу продукції і (або) </a:t>
            </a:r>
            <a:r>
              <a:rPr lang="uk-UA" dirty="0" smtClean="0">
                <a:latin typeface="Times New Roman" panose="02020603050405020304" pitchFamily="18" charset="0"/>
                <a:cs typeface="Times New Roman" panose="02020603050405020304" pitchFamily="18" charset="0"/>
              </a:rPr>
              <a:t>послуг.</a:t>
            </a:r>
            <a:endParaRPr lang="uk-UA"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AA7272B2-68D2-4A29-8235-03EA56EC237F}"/>
              </a:ext>
            </a:extLst>
          </p:cNvPr>
          <p:cNvSpPr txBox="1"/>
          <p:nvPr/>
        </p:nvSpPr>
        <p:spPr>
          <a:xfrm>
            <a:off x="618564" y="4506094"/>
            <a:ext cx="8518848"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Інноваційне підприємництво </a:t>
            </a:r>
            <a:r>
              <a:rPr lang="uk-UA" dirty="0">
                <a:latin typeface="Times New Roman" panose="02020603050405020304" pitchFamily="18" charset="0"/>
                <a:cs typeface="Times New Roman" panose="02020603050405020304" pitchFamily="18" charset="0"/>
              </a:rPr>
              <a:t>– економічна діяльність зі створення та управління інноваційним підприємством з метою розробки, впровадження і комерційного використання різного роду інновацій. Інновації в цьому випадку виступають специфічним інструментом інноваційного </a:t>
            </a:r>
            <a:r>
              <a:rPr lang="uk-UA" dirty="0" smtClean="0">
                <a:latin typeface="Times New Roman" panose="02020603050405020304" pitchFamily="18" charset="0"/>
                <a:cs typeface="Times New Roman" panose="02020603050405020304" pitchFamily="18" charset="0"/>
              </a:rPr>
              <a:t>підприємництва.</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438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C19B5C5-BF6B-461B-BA03-90C6FD2F456F}"/>
              </a:ext>
            </a:extLst>
          </p:cNvPr>
          <p:cNvSpPr txBox="1"/>
          <p:nvPr/>
        </p:nvSpPr>
        <p:spPr>
          <a:xfrm>
            <a:off x="538340" y="1103182"/>
            <a:ext cx="8332237" cy="4062651"/>
          </a:xfrm>
          <a:prstGeom prst="rect">
            <a:avLst/>
          </a:prstGeom>
          <a:noFill/>
        </p:spPr>
        <p:txBody>
          <a:bodyPr wrap="square">
            <a:spAutoFit/>
          </a:bodyPr>
          <a:lstStyle/>
          <a:p>
            <a:r>
              <a:rPr lang="uk-UA" sz="2000" b="1" dirty="0">
                <a:latin typeface="Times New Roman" panose="02020603050405020304" pitchFamily="18" charset="0"/>
                <a:cs typeface="Times New Roman" panose="02020603050405020304" pitchFamily="18" charset="0"/>
              </a:rPr>
              <a:t>Об’єктами інноваційного підприємництва є інтелектуальні продукти</a:t>
            </a:r>
            <a:r>
              <a:rPr lang="uk-UA" sz="2000" dirty="0">
                <a:latin typeface="Times New Roman" panose="02020603050405020304" pitchFamily="18" charset="0"/>
                <a:cs typeface="Times New Roman" panose="02020603050405020304" pitchFamily="18" charset="0"/>
              </a:rPr>
              <a:t> – новації, створені або придбані підприємствами виробничої сфери. У Законі України «Про інноваційну діяльність» такими об’єктами названі: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інноваційні програми й </a:t>
            </a:r>
            <a:r>
              <a:rPr lang="uk-UA" sz="2000" dirty="0" err="1" smtClean="0">
                <a:latin typeface="Times New Roman" panose="02020603050405020304" pitchFamily="18" charset="0"/>
                <a:cs typeface="Times New Roman" panose="02020603050405020304" pitchFamily="18" charset="0"/>
              </a:rPr>
              <a:t>проєкти</a:t>
            </a:r>
            <a:r>
              <a:rPr lang="uk-UA"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нові знання й інтелектуальні продукти,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виробниче устаткування й процеси,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інфраструктура виробництва й підприємництва,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організаційно-технічні рішення виробничого, адміністративного, комерційного або іншого характеру, що суттєво поліпшують структуру і якість виробництва й (або) соціальної сфери,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сировинні ресурси, засоби їх видобутку й переробки, </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товарна продукція,</a:t>
            </a:r>
          </a:p>
          <a:p>
            <a:pPr marL="342900" indent="-342900">
              <a:buFont typeface="Arial" panose="020B0604020202020204" pitchFamily="34" charset="0"/>
              <a:buChar char="•"/>
            </a:pPr>
            <a:r>
              <a:rPr lang="uk-UA" sz="2000" dirty="0">
                <a:latin typeface="Times New Roman" panose="02020603050405020304" pitchFamily="18" charset="0"/>
                <a:cs typeface="Times New Roman" panose="02020603050405020304" pitchFamily="18" charset="0"/>
              </a:rPr>
              <a:t>	механізм формування споживчого ринку й збуту товарної продукції.</a:t>
            </a:r>
          </a:p>
        </p:txBody>
      </p:sp>
      <p:sp>
        <p:nvSpPr>
          <p:cNvPr id="2" name="Прямоугольник 1"/>
          <p:cNvSpPr/>
          <p:nvPr/>
        </p:nvSpPr>
        <p:spPr>
          <a:xfrm>
            <a:off x="152608" y="160475"/>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2077334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50FB693-DD23-44EC-A92A-E672AD30A0F4}"/>
              </a:ext>
            </a:extLst>
          </p:cNvPr>
          <p:cNvSpPr txBox="1"/>
          <p:nvPr/>
        </p:nvSpPr>
        <p:spPr>
          <a:xfrm>
            <a:off x="284034" y="394064"/>
            <a:ext cx="9353026" cy="5909310"/>
          </a:xfrm>
          <a:prstGeom prst="rect">
            <a:avLst/>
          </a:prstGeom>
          <a:noFill/>
        </p:spPr>
        <p:txBody>
          <a:bodyPr wrap="square">
            <a:spAutoFit/>
          </a:bodyPr>
          <a:lstStyle/>
          <a:p>
            <a:pPr algn="just"/>
            <a:r>
              <a:rPr lang="uk-UA" dirty="0">
                <a:latin typeface="Times New Roman" panose="02020603050405020304" pitchFamily="18" charset="0"/>
                <a:cs typeface="Times New Roman" panose="02020603050405020304" pitchFamily="18" charset="0"/>
              </a:rPr>
              <a:t>В процесі здійснення інноваційного підприємництва розрізняють </a:t>
            </a:r>
            <a:r>
              <a:rPr lang="uk-UA" b="1" dirty="0">
                <a:latin typeface="Times New Roman" panose="02020603050405020304" pitchFamily="18" charset="0"/>
                <a:cs typeface="Times New Roman" panose="02020603050405020304" pitchFamily="18" charset="0"/>
              </a:rPr>
              <a:t>чотири типи інновацій</a:t>
            </a:r>
            <a:r>
              <a:rPr lang="uk-UA" b="1" dirty="0" smtClean="0">
                <a:latin typeface="Times New Roman" panose="02020603050405020304" pitchFamily="18" charset="0"/>
                <a:cs typeface="Times New Roman" panose="02020603050405020304" pitchFamily="18" charset="0"/>
              </a:rPr>
              <a:t>:</a:t>
            </a:r>
          </a:p>
          <a:p>
            <a:pPr algn="just"/>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Продуктовою інновацією </a:t>
            </a:r>
            <a:r>
              <a:rPr lang="uk-UA" dirty="0">
                <a:latin typeface="Times New Roman" panose="02020603050405020304" pitchFamily="18" charset="0"/>
                <a:cs typeface="Times New Roman" panose="02020603050405020304" pitchFamily="18" charset="0"/>
              </a:rPr>
              <a:t>є впровадження підприємством товару або послуги, що є новими або значно поліпшеними за властивостями та способами використання. До даної групи інновацій відносяться значно вдосконалені технічні та функціональні компоненти характеристик і матеріали об’єктів виробничого підприємництва тощо</a:t>
            </a:r>
            <a:r>
              <a:rPr lang="uk-UA" dirty="0" smtClean="0">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endParaRPr lang="uk-UA"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err="1" smtClean="0">
                <a:latin typeface="Times New Roman" panose="02020603050405020304" pitchFamily="18" charset="0"/>
                <a:cs typeface="Times New Roman" panose="02020603050405020304" pitchFamily="18" charset="0"/>
              </a:rPr>
              <a:t>Процесова</a:t>
            </a:r>
            <a:r>
              <a:rPr lang="uk-UA" b="1" dirty="0" smtClean="0">
                <a:latin typeface="Times New Roman" panose="02020603050405020304" pitchFamily="18" charset="0"/>
                <a:cs typeface="Times New Roman" panose="02020603050405020304" pitchFamily="18" charset="0"/>
              </a:rPr>
              <a:t> інновація </a:t>
            </a:r>
            <a:r>
              <a:rPr lang="uk-UA" dirty="0" smtClean="0">
                <a:latin typeface="Times New Roman" panose="02020603050405020304" pitchFamily="18" charset="0"/>
                <a:cs typeface="Times New Roman" panose="02020603050405020304" pitchFamily="18" charset="0"/>
              </a:rPr>
              <a:t>є впровадженням нових або значно поліпшених технологій, виробничого устаткування і/або програмного забезпеченні, або значних їх змін.</a:t>
            </a:r>
          </a:p>
          <a:p>
            <a:pPr marL="285750" indent="-285750" algn="just">
              <a:buFont typeface="Arial" panose="020B0604020202020204" pitchFamily="34" charset="0"/>
              <a:buChar char="•"/>
            </a:pPr>
            <a:endParaRPr lang="ru-RU"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Маркетингова інновація </a:t>
            </a:r>
            <a:r>
              <a:rPr lang="uk-UA" dirty="0">
                <a:latin typeface="Times New Roman" panose="02020603050405020304" pitchFamily="18" charset="0"/>
                <a:cs typeface="Times New Roman" panose="02020603050405020304" pitchFamily="18" charset="0"/>
              </a:rPr>
              <a:t>являє собою впровадження нових методів реалізації продукції, включаючи значні зміни в дизайні або упаковці, складуванні та просуванні її на ринок за зміненими цінами, що має покращити задоволення потреб споживача, відкрити нові ринки або завоювати нові позиції на ринку з метою збільшення обсягу продажу продукції підприємства. </a:t>
            </a:r>
            <a:endParaRPr lang="uk-UA"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b="1" dirty="0">
                <a:latin typeface="Times New Roman" panose="02020603050405020304" pitchFamily="18" charset="0"/>
                <a:cs typeface="Times New Roman" panose="02020603050405020304" pitchFamily="18" charset="0"/>
              </a:rPr>
              <a:t>Організаційна інновація </a:t>
            </a:r>
            <a:r>
              <a:rPr lang="uk-UA" dirty="0">
                <a:latin typeface="Times New Roman" panose="02020603050405020304" pitchFamily="18" charset="0"/>
                <a:cs typeface="Times New Roman" panose="02020603050405020304" pitchFamily="18" charset="0"/>
              </a:rPr>
              <a:t>є впровадженням в діяльність підприємства та організацію робочих місць нового організаційного методу. Організаційні інновації можуть бути спрямовані на підвищення ефективності діяльності підприємства за допомогою скорочення адміністративних або оперативних витрат, підвищення задоволеності персоналу станом своїх робочих місць тощо</a:t>
            </a:r>
            <a:r>
              <a:rPr lang="uk-UA"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25714" y="0"/>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4287945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80801BC-A2D7-49E1-8165-EA4F7A05C67F}"/>
              </a:ext>
            </a:extLst>
          </p:cNvPr>
          <p:cNvSpPr txBox="1"/>
          <p:nvPr/>
        </p:nvSpPr>
        <p:spPr>
          <a:xfrm>
            <a:off x="176732" y="98227"/>
            <a:ext cx="8126963"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i="1" u="sng" dirty="0">
                <a:latin typeface="Times New Roman" panose="02020603050405020304" pitchFamily="18" charset="0"/>
                <a:cs typeface="Times New Roman" panose="02020603050405020304" pitchFamily="18" charset="0"/>
              </a:rPr>
              <a:t>Основними організаційно-економічними формами інноваційного підприємництва в Україні є:</a:t>
            </a:r>
          </a:p>
          <a:p>
            <a:pPr algn="just"/>
            <a:r>
              <a:rPr lang="uk-UA" b="1" dirty="0" smtClean="0">
                <a:latin typeface="Times New Roman" panose="02020603050405020304" pitchFamily="18" charset="0"/>
                <a:cs typeface="Times New Roman" panose="02020603050405020304" pitchFamily="18" charset="0"/>
              </a:rPr>
              <a:t>1</a:t>
            </a:r>
            <a:r>
              <a:rPr lang="uk-UA" b="1" dirty="0">
                <a:latin typeface="Times New Roman" panose="02020603050405020304" pitchFamily="18" charset="0"/>
                <a:cs typeface="Times New Roman" panose="02020603050405020304" pitchFamily="18" charset="0"/>
              </a:rPr>
              <a:t>. Мале підприємництво. </a:t>
            </a:r>
            <a:r>
              <a:rPr lang="uk-UA" dirty="0">
                <a:latin typeface="Times New Roman" panose="02020603050405020304" pitchFamily="18" charset="0"/>
                <a:cs typeface="Times New Roman" panose="02020603050405020304" pitchFamily="18" charset="0"/>
              </a:rPr>
              <a:t>Малі інноваційні підприємства здебільшого створюються шляхом об’єднання зусиль кількох ініціативних підприємливих дослідників і розробників з метою налагодження виробництва, реалізації конкурентоздатної і прибуткової наукомісткої продукції, або шляхом відокремлення від великих науково-виробничих об’єднань та науково-дослідних інститутів, котрим складно пристосуватися до ринкових умов господарювання. Малі підприємства здійснюють власні технологічні знахідки та відкриття, які реалізують великим корпораціям для застосування в масовому виробництві.</a:t>
            </a:r>
          </a:p>
        </p:txBody>
      </p:sp>
      <p:sp>
        <p:nvSpPr>
          <p:cNvPr id="3" name="TextBox 2">
            <a:extLst>
              <a:ext uri="{FF2B5EF4-FFF2-40B4-BE49-F238E27FC236}">
                <a16:creationId xmlns:a16="http://schemas.microsoft.com/office/drawing/2014/main" xmlns="" id="{F0F2A931-C897-4223-9FF4-B71D2DBB6842}"/>
              </a:ext>
            </a:extLst>
          </p:cNvPr>
          <p:cNvSpPr txBox="1"/>
          <p:nvPr/>
        </p:nvSpPr>
        <p:spPr>
          <a:xfrm>
            <a:off x="1391085" y="3068126"/>
            <a:ext cx="8488021" cy="36933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2. Венчурне підприємництво. </a:t>
            </a:r>
            <a:r>
              <a:rPr lang="uk-UA" dirty="0">
                <a:latin typeface="Times New Roman" panose="02020603050405020304" pitchFamily="18" charset="0"/>
                <a:cs typeface="Times New Roman" panose="02020603050405020304" pitchFamily="18" charset="0"/>
              </a:rPr>
              <a:t>Венчурний бізнес представлений трьома видами фірм: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самостійними невеликими венчурними фірмами, що спеціалізуються на дослідженнях, розробках та виробництві нової продукції;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венчурними фірмами, які є дочірніми у великих фірм;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спільними підприємствами, що об’єднують малі наукомісткі фірми та великі компанії (в межах такого об’єднання мала фірма, як правило, здійснює розробку нового виробу, а велика компанія фінансує дослідження, надає для цього дослідне обладнання, забезпечує канали збуту, організовує сервісне та </a:t>
            </a:r>
            <a:r>
              <a:rPr lang="uk-UA" dirty="0" err="1">
                <a:latin typeface="Times New Roman" panose="02020603050405020304" pitchFamily="18" charset="0"/>
                <a:cs typeface="Times New Roman" panose="02020603050405020304" pitchFamily="18" charset="0"/>
              </a:rPr>
              <a:t>післяпродажне</a:t>
            </a:r>
            <a:r>
              <a:rPr lang="uk-UA" dirty="0">
                <a:latin typeface="Times New Roman" panose="02020603050405020304" pitchFamily="18" charset="0"/>
                <a:cs typeface="Times New Roman" panose="02020603050405020304" pitchFamily="18" charset="0"/>
              </a:rPr>
              <a:t> обслуговування клієнтів).</a:t>
            </a:r>
          </a:p>
          <a:p>
            <a:pPr algn="just"/>
            <a:r>
              <a:rPr lang="uk-UA" dirty="0">
                <a:latin typeface="Times New Roman" panose="02020603050405020304" pitchFamily="18" charset="0"/>
                <a:cs typeface="Times New Roman" panose="02020603050405020304" pitchFamily="18" charset="0"/>
              </a:rPr>
              <a:t>Венчурні фірми не завжди прибуткові, оскільки власне організацією виробництва продукції не займаються, а передають свої розробки іншим. Діяльність венчурних фірм пов’язана з підвищеним ризиком.</a:t>
            </a:r>
          </a:p>
        </p:txBody>
      </p:sp>
    </p:spTree>
    <p:extLst>
      <p:ext uri="{BB962C8B-B14F-4D97-AF65-F5344CB8AC3E}">
        <p14:creationId xmlns:p14="http://schemas.microsoft.com/office/powerpoint/2010/main" val="2946549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449BB16-3C99-4879-AA2E-D021E24E5D3D}"/>
              </a:ext>
            </a:extLst>
          </p:cNvPr>
          <p:cNvSpPr txBox="1"/>
          <p:nvPr/>
        </p:nvSpPr>
        <p:spPr>
          <a:xfrm>
            <a:off x="383560" y="528574"/>
            <a:ext cx="8806543" cy="2585323"/>
          </a:xfrm>
          <a:prstGeom prst="rect">
            <a:avLst/>
          </a:prstGeom>
          <a:noFill/>
        </p:spPr>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Практика функціонування вітчизняних підприємств показала, що в Україні інноваційне підприємництво ще не набуло рис повноцінної складової інноваційної сфери, не виконує основних функцій – економічної та соціальної, і не може виступати партнером світового інноваційного бізнесу. </a:t>
            </a: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Для усунення цього необхідним є </a:t>
            </a:r>
            <a:r>
              <a:rPr lang="uk-UA" i="1" u="sng" dirty="0">
                <a:latin typeface="Times New Roman" panose="02020603050405020304" pitchFamily="18" charset="0"/>
                <a:cs typeface="Times New Roman" panose="02020603050405020304" pitchFamily="18" charset="0"/>
              </a:rPr>
              <a:t>формування ефективного механізму управління інфраструктурою інноваційного підприємництва</a:t>
            </a:r>
            <a:r>
              <a:rPr lang="uk-UA" dirty="0">
                <a:latin typeface="Times New Roman" panose="02020603050405020304" pitchFamily="18" charset="0"/>
                <a:cs typeface="Times New Roman" panose="02020603050405020304" pitchFamily="18" charset="0"/>
              </a:rPr>
              <a:t>, що дозволить прискорити процес формування взаємозв’язків між її структурними елементами шляхом забезпечення організаційних та економічних умов їх діяльності.</a:t>
            </a:r>
          </a:p>
        </p:txBody>
      </p:sp>
      <p:sp>
        <p:nvSpPr>
          <p:cNvPr id="3" name="TextBox 2">
            <a:extLst>
              <a:ext uri="{FF2B5EF4-FFF2-40B4-BE49-F238E27FC236}">
                <a16:creationId xmlns:a16="http://schemas.microsoft.com/office/drawing/2014/main" xmlns="" id="{F98C7BEF-832D-451D-BC4F-B52B8CCAFE3D}"/>
              </a:ext>
            </a:extLst>
          </p:cNvPr>
          <p:cNvSpPr txBox="1"/>
          <p:nvPr/>
        </p:nvSpPr>
        <p:spPr>
          <a:xfrm>
            <a:off x="663890" y="3333247"/>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graphicFrame>
        <p:nvGraphicFramePr>
          <p:cNvPr id="4" name="Таблиця 5">
            <a:extLst>
              <a:ext uri="{FF2B5EF4-FFF2-40B4-BE49-F238E27FC236}">
                <a16:creationId xmlns:a16="http://schemas.microsoft.com/office/drawing/2014/main" xmlns="" id="{847DACEB-EFFE-4FEE-8C1B-77B6FEB0897D}"/>
              </a:ext>
            </a:extLst>
          </p:cNvPr>
          <p:cNvGraphicFramePr>
            <a:graphicFrameLocks noGrp="1"/>
          </p:cNvGraphicFramePr>
          <p:nvPr>
            <p:extLst>
              <p:ext uri="{D42A27DB-BD31-4B8C-83A1-F6EECF244321}">
                <p14:modId xmlns:p14="http://schemas.microsoft.com/office/powerpoint/2010/main" val="136436998"/>
              </p:ext>
            </p:extLst>
          </p:nvPr>
        </p:nvGraphicFramePr>
        <p:xfrm>
          <a:off x="708576" y="4198928"/>
          <a:ext cx="8481527" cy="1837014"/>
        </p:xfrm>
        <a:graphic>
          <a:graphicData uri="http://schemas.openxmlformats.org/drawingml/2006/table">
            <a:tbl>
              <a:tblPr firstRow="1" firstCol="1" bandRow="1"/>
              <a:tblGrid>
                <a:gridCol w="1472896">
                  <a:extLst>
                    <a:ext uri="{9D8B030D-6E8A-4147-A177-3AD203B41FA5}">
                      <a16:colId xmlns:a16="http://schemas.microsoft.com/office/drawing/2014/main" xmlns="" val="3044897763"/>
                    </a:ext>
                  </a:extLst>
                </a:gridCol>
                <a:gridCol w="7008631">
                  <a:extLst>
                    <a:ext uri="{9D8B030D-6E8A-4147-A177-3AD203B41FA5}">
                      <a16:colId xmlns:a16="http://schemas.microsoft.com/office/drawing/2014/main" xmlns="" val="2206496862"/>
                    </a:ext>
                  </a:extLst>
                </a:gridCol>
              </a:tblGrid>
              <a:tr h="431930">
                <a:tc gridSpan="2">
                  <a:txBody>
                    <a:bodyPr/>
                    <a:lstStyle/>
                    <a:p>
                      <a:pPr algn="ctr">
                        <a:lnSpc>
                          <a:spcPct val="90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Кадрова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2608137804"/>
                  </a:ext>
                </a:extLst>
              </a:tr>
              <a:tr h="863859">
                <a:tc>
                  <a:txBody>
                    <a:bodyPr/>
                    <a:lstStyle/>
                    <a:p>
                      <a:pPr algn="ctr">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Функції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кадрового забезпечення для здійснення інноваційного підприємництва відповідно до потреб інтелектуального та кваліфікаційного рівнів, що включає їх підготовку та підвищення кваліфікації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0245171"/>
                  </a:ext>
                </a:extLst>
              </a:tr>
              <a:tr h="417532">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освітні установи, тренінгові компанії, державні навчальні центри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96500370"/>
                  </a:ext>
                </a:extLst>
              </a:tr>
            </a:tbl>
          </a:graphicData>
        </a:graphic>
      </p:graphicFrame>
      <p:sp>
        <p:nvSpPr>
          <p:cNvPr id="6" name="Прямоугольник 5"/>
          <p:cNvSpPr/>
          <p:nvPr/>
        </p:nvSpPr>
        <p:spPr>
          <a:xfrm>
            <a:off x="152608" y="160475"/>
            <a:ext cx="3818546" cy="400110"/>
          </a:xfrm>
          <a:prstGeom prst="rect">
            <a:avLst/>
          </a:prstGeom>
        </p:spPr>
        <p:txBody>
          <a:bodyPr wrap="none">
            <a:spAutoFit/>
          </a:bodyPr>
          <a:lstStyle/>
          <a:p>
            <a:pPr algn="just"/>
            <a:r>
              <a:rPr lang="uk-UA" sz="2000" b="1" dirty="0">
                <a:latin typeface="Times New Roman" panose="02020603050405020304" pitchFamily="18" charset="0"/>
                <a:cs typeface="Times New Roman" panose="02020603050405020304" pitchFamily="18" charset="0"/>
              </a:rPr>
              <a:t>4. Інноваційне підприємництво</a:t>
            </a:r>
          </a:p>
        </p:txBody>
      </p:sp>
    </p:spTree>
    <p:extLst>
      <p:ext uri="{BB962C8B-B14F-4D97-AF65-F5344CB8AC3E}">
        <p14:creationId xmlns:p14="http://schemas.microsoft.com/office/powerpoint/2010/main" val="1308766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xmlns="" id="{0EABA035-101C-4480-838D-7EB9749DF840}"/>
              </a:ext>
            </a:extLst>
          </p:cNvPr>
          <p:cNvGraphicFramePr>
            <a:graphicFrameLocks noGrp="1"/>
          </p:cNvGraphicFramePr>
          <p:nvPr>
            <p:extLst>
              <p:ext uri="{D42A27DB-BD31-4B8C-83A1-F6EECF244321}">
                <p14:modId xmlns:p14="http://schemas.microsoft.com/office/powerpoint/2010/main" val="2761277672"/>
              </p:ext>
            </p:extLst>
          </p:nvPr>
        </p:nvGraphicFramePr>
        <p:xfrm>
          <a:off x="586913" y="689814"/>
          <a:ext cx="9274629" cy="1287179"/>
        </p:xfrm>
        <a:graphic>
          <a:graphicData uri="http://schemas.openxmlformats.org/drawingml/2006/table">
            <a:tbl>
              <a:tblPr firstRow="1" firstCol="1" bandRow="1"/>
              <a:tblGrid>
                <a:gridCol w="1610626">
                  <a:extLst>
                    <a:ext uri="{9D8B030D-6E8A-4147-A177-3AD203B41FA5}">
                      <a16:colId xmlns:a16="http://schemas.microsoft.com/office/drawing/2014/main" xmlns="" val="2774326022"/>
                    </a:ext>
                  </a:extLst>
                </a:gridCol>
                <a:gridCol w="7664003">
                  <a:extLst>
                    <a:ext uri="{9D8B030D-6E8A-4147-A177-3AD203B41FA5}">
                      <a16:colId xmlns:a16="http://schemas.microsoft.com/office/drawing/2014/main" xmlns="" val="2515857049"/>
                    </a:ext>
                  </a:extLst>
                </a:gridCol>
              </a:tblGrid>
              <a:tr h="257436">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Технологічна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3974850776"/>
                  </a:ext>
                </a:extLst>
              </a:tr>
              <a:tr h="77230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здійснення підтримки та організації взаємозв’язку суб’єктів інноваційного підприємництва, фінансової, наукової та промислової сфер, організація доступу до ресурсного і матеріально-технічного забезпечення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11339485"/>
                  </a:ext>
                </a:extLst>
              </a:tr>
              <a:tr h="257436">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технопарки, інноваційно-технологічні центри і комплекси, бізнес-інкубатори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80148255"/>
                  </a:ext>
                </a:extLst>
              </a:tr>
            </a:tbl>
          </a:graphicData>
        </a:graphic>
      </p:graphicFrame>
      <p:graphicFrame>
        <p:nvGraphicFramePr>
          <p:cNvPr id="3" name="Таблиця 3">
            <a:extLst>
              <a:ext uri="{FF2B5EF4-FFF2-40B4-BE49-F238E27FC236}">
                <a16:creationId xmlns:a16="http://schemas.microsoft.com/office/drawing/2014/main" xmlns="" id="{8E7A08DD-9481-497E-9D7F-9BC710C25C35}"/>
              </a:ext>
            </a:extLst>
          </p:cNvPr>
          <p:cNvGraphicFramePr>
            <a:graphicFrameLocks noGrp="1"/>
          </p:cNvGraphicFramePr>
          <p:nvPr>
            <p:extLst>
              <p:ext uri="{D42A27DB-BD31-4B8C-83A1-F6EECF244321}">
                <p14:modId xmlns:p14="http://schemas.microsoft.com/office/powerpoint/2010/main" val="2186531030"/>
              </p:ext>
            </p:extLst>
          </p:nvPr>
        </p:nvGraphicFramePr>
        <p:xfrm>
          <a:off x="586913" y="2157519"/>
          <a:ext cx="9274629" cy="1909064"/>
        </p:xfrm>
        <a:graphic>
          <a:graphicData uri="http://schemas.openxmlformats.org/drawingml/2006/table">
            <a:tbl>
              <a:tblPr firstRow="1" firstCol="1" bandRow="1"/>
              <a:tblGrid>
                <a:gridCol w="1610625">
                  <a:extLst>
                    <a:ext uri="{9D8B030D-6E8A-4147-A177-3AD203B41FA5}">
                      <a16:colId xmlns:a16="http://schemas.microsoft.com/office/drawing/2014/main" xmlns="" val="2698101972"/>
                    </a:ext>
                  </a:extLst>
                </a:gridCol>
                <a:gridCol w="7664004">
                  <a:extLst>
                    <a:ext uri="{9D8B030D-6E8A-4147-A177-3AD203B41FA5}">
                      <a16:colId xmlns:a16="http://schemas.microsoft.com/office/drawing/2014/main" xmlns="" val="157592469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Інформаційна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168533899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аналітична обробка інформації, сприяння доступу до неї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849626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інформаційні центри, інформаційні біржі, маркетингові компанії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9058308"/>
                  </a:ext>
                </a:extLst>
              </a:tr>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Економіко-консультаційна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79886376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економічно-консультаційної допомоги з розвитку інноваційного бізнесу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95600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консалтингові компанії, бізнес-інкубатори, спеціалізовані державні консультаційні структури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8603921"/>
                  </a:ext>
                </a:extLst>
              </a:tr>
            </a:tbl>
          </a:graphicData>
        </a:graphic>
      </p:graphicFrame>
      <p:graphicFrame>
        <p:nvGraphicFramePr>
          <p:cNvPr id="4" name="Таблиця 6">
            <a:extLst>
              <a:ext uri="{FF2B5EF4-FFF2-40B4-BE49-F238E27FC236}">
                <a16:creationId xmlns:a16="http://schemas.microsoft.com/office/drawing/2014/main" xmlns="" id="{6C4AC161-6BC9-49BB-B63F-B4474F2615DD}"/>
              </a:ext>
            </a:extLst>
          </p:cNvPr>
          <p:cNvGraphicFramePr>
            <a:graphicFrameLocks noGrp="1"/>
          </p:cNvGraphicFramePr>
          <p:nvPr>
            <p:extLst>
              <p:ext uri="{D42A27DB-BD31-4B8C-83A1-F6EECF244321}">
                <p14:modId xmlns:p14="http://schemas.microsoft.com/office/powerpoint/2010/main" val="570435038"/>
              </p:ext>
            </p:extLst>
          </p:nvPr>
        </p:nvGraphicFramePr>
        <p:xfrm>
          <a:off x="586913" y="4247109"/>
          <a:ext cx="9274629" cy="2219610"/>
        </p:xfrm>
        <a:graphic>
          <a:graphicData uri="http://schemas.openxmlformats.org/drawingml/2006/table">
            <a:tbl>
              <a:tblPr firstRow="1" firstCol="1" bandRow="1"/>
              <a:tblGrid>
                <a:gridCol w="1610626">
                  <a:extLst>
                    <a:ext uri="{9D8B030D-6E8A-4147-A177-3AD203B41FA5}">
                      <a16:colId xmlns:a16="http://schemas.microsoft.com/office/drawing/2014/main" xmlns="" val="1524458469"/>
                    </a:ext>
                  </a:extLst>
                </a:gridCol>
                <a:gridCol w="7664003">
                  <a:extLst>
                    <a:ext uri="{9D8B030D-6E8A-4147-A177-3AD203B41FA5}">
                      <a16:colId xmlns:a16="http://schemas.microsoft.com/office/drawing/2014/main" xmlns="" val="3102241330"/>
                    </a:ext>
                  </a:extLst>
                </a:gridCol>
              </a:tblGrid>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Наукова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1188477601"/>
                  </a:ext>
                </a:extLst>
              </a:tr>
              <a:tr h="51149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задоволення потреб здійснення інноваційного підприємництва об’єктами діяльності, генерування та скерування напрямів її здійснення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34240511"/>
                  </a:ext>
                </a:extLst>
              </a:tr>
              <a:tr h="55983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наукові інститути, науково-дослідні інститути, дослідно-конструкторські, проектно-конструкторські, технологічні центри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14946742"/>
                  </a:ext>
                </a:extLst>
              </a:tr>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Фінансова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2259092107"/>
                  </a:ext>
                </a:extLst>
              </a:tr>
              <a:tr h="348281">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сприяння доступу до фінансових ресурсів та їх надання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30155238"/>
                  </a:ext>
                </a:extLst>
              </a:tr>
              <a:tr h="32273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інноваційні фонди, венчурні та інвестиційні компанії, кредитні установи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1507358"/>
                  </a:ext>
                </a:extLst>
              </a:tr>
            </a:tbl>
          </a:graphicData>
        </a:graphic>
      </p:graphicFrame>
      <p:sp>
        <p:nvSpPr>
          <p:cNvPr id="6" name="TextBox 5">
            <a:extLst>
              <a:ext uri="{FF2B5EF4-FFF2-40B4-BE49-F238E27FC236}">
                <a16:creationId xmlns:a16="http://schemas.microsoft.com/office/drawing/2014/main" xmlns="" id="{F98C7BEF-832D-451D-BC4F-B52B8CCAFE3D}"/>
              </a:ext>
            </a:extLst>
          </p:cNvPr>
          <p:cNvSpPr txBox="1"/>
          <p:nvPr/>
        </p:nvSpPr>
        <p:spPr>
          <a:xfrm>
            <a:off x="961120" y="43483"/>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060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xmlns="" id="{5711823C-8367-4C44-8558-C89284D6586A}"/>
              </a:ext>
            </a:extLst>
          </p:cNvPr>
          <p:cNvGraphicFramePr>
            <a:graphicFrameLocks noGrp="1"/>
          </p:cNvGraphicFramePr>
          <p:nvPr>
            <p:extLst>
              <p:ext uri="{D42A27DB-BD31-4B8C-83A1-F6EECF244321}">
                <p14:modId xmlns:p14="http://schemas.microsoft.com/office/powerpoint/2010/main" val="3713829903"/>
              </p:ext>
            </p:extLst>
          </p:nvPr>
        </p:nvGraphicFramePr>
        <p:xfrm>
          <a:off x="764746" y="1080521"/>
          <a:ext cx="8154954" cy="2831435"/>
        </p:xfrm>
        <a:graphic>
          <a:graphicData uri="http://schemas.openxmlformats.org/drawingml/2006/table">
            <a:tbl>
              <a:tblPr firstRow="1" firstCol="1" bandRow="1"/>
              <a:tblGrid>
                <a:gridCol w="1416183">
                  <a:extLst>
                    <a:ext uri="{9D8B030D-6E8A-4147-A177-3AD203B41FA5}">
                      <a16:colId xmlns:a16="http://schemas.microsoft.com/office/drawing/2014/main" xmlns="" val="1669186561"/>
                    </a:ext>
                  </a:extLst>
                </a:gridCol>
                <a:gridCol w="6738771">
                  <a:extLst>
                    <a:ext uri="{9D8B030D-6E8A-4147-A177-3AD203B41FA5}">
                      <a16:colId xmlns:a16="http://schemas.microsoft.com/office/drawing/2014/main" xmlns="" val="2459967930"/>
                    </a:ext>
                  </a:extLst>
                </a:gridCol>
              </a:tblGrid>
              <a:tr h="189326">
                <a:tc gridSpan="2">
                  <a:txBody>
                    <a:bodyPr/>
                    <a:lstStyle/>
                    <a:p>
                      <a:pPr algn="ctr">
                        <a:lnSpc>
                          <a:spcPct val="87000"/>
                        </a:lnSpc>
                        <a:spcAft>
                          <a:spcPts val="1000"/>
                        </a:spcAft>
                      </a:pPr>
                      <a:r>
                        <a:rPr lang="uk-UA" sz="1600" i="1" spc="-10" dirty="0">
                          <a:effectLst/>
                          <a:latin typeface="Times New Roman" panose="02020603050405020304" pitchFamily="18" charset="0"/>
                          <a:ea typeface="TimesNewRomanPSMT"/>
                          <a:cs typeface="Times New Roman" panose="02020603050405020304" pitchFamily="18" charset="0"/>
                        </a:rPr>
                        <a:t>Комерціалізація інноваційного продукту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1942261392"/>
                  </a:ext>
                </a:extLst>
              </a:tr>
              <a:tr h="991170">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Функції</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просування інноваційної продукції/продукту на ринок, забезпечення взаємодії суб’єктів інноваційного підприємництва щодо задоволення інноваційного попиту інноваційною пропозицією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56255126"/>
                  </a:ext>
                </a:extLst>
              </a:tr>
              <a:tr h="566383">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центри трансферу технологій, посередницькі торговельні підприємства, малі інноваційні підприємства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30805776"/>
                  </a:ext>
                </a:extLst>
              </a:tr>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Промислова складова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455260074"/>
                  </a:ext>
                </a:extLst>
              </a:tr>
              <a:tr h="566383">
                <a:tc>
                  <a:txBody>
                    <a:bodyPr/>
                    <a:lstStyle/>
                    <a:p>
                      <a:pPr algn="ctr">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Функції</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сприяння доведенню інновацій до рівня товару з метою забезпечення потреб кінцевих споживачів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16273954"/>
                  </a:ext>
                </a:extLst>
              </a:tr>
              <a:tr h="283191">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виробничі підприємства промислової сфери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966256"/>
                  </a:ext>
                </a:extLst>
              </a:tr>
            </a:tbl>
          </a:graphicData>
        </a:graphic>
      </p:graphicFrame>
      <p:sp>
        <p:nvSpPr>
          <p:cNvPr id="3" name="TextBox 2">
            <a:extLst>
              <a:ext uri="{FF2B5EF4-FFF2-40B4-BE49-F238E27FC236}">
                <a16:creationId xmlns:a16="http://schemas.microsoft.com/office/drawing/2014/main" xmlns="" id="{F98C7BEF-832D-451D-BC4F-B52B8CCAFE3D}"/>
              </a:ext>
            </a:extLst>
          </p:cNvPr>
          <p:cNvSpPr txBox="1"/>
          <p:nvPr/>
        </p:nvSpPr>
        <p:spPr>
          <a:xfrm>
            <a:off x="393487" y="213529"/>
            <a:ext cx="8526213" cy="646331"/>
          </a:xfrm>
          <a:prstGeom prst="rect">
            <a:avLst/>
          </a:prstGeom>
          <a:noFill/>
        </p:spPr>
        <p:txBody>
          <a:bodyPr wrap="square">
            <a:spAutoFit/>
          </a:bodyPr>
          <a:lstStyle/>
          <a:p>
            <a:pPr algn="ctr"/>
            <a:r>
              <a:rPr lang="uk-UA" b="1" dirty="0" smtClean="0">
                <a:latin typeface="Times New Roman" panose="02020603050405020304" pitchFamily="18" charset="0"/>
                <a:cs typeface="Times New Roman" panose="02020603050405020304" pitchFamily="18" charset="0"/>
              </a:rPr>
              <a:t>Складові механізму організаційно-інфраструктурного забезпечення інноваційного підприємництва</a:t>
            </a:r>
            <a:endParaRPr lang="uk-UA" b="1" dirty="0">
              <a:latin typeface="Times New Roman" panose="02020603050405020304" pitchFamily="18" charset="0"/>
              <a:cs typeface="Times New Roman" panose="02020603050405020304" pitchFamily="18" charset="0"/>
            </a:endParaRPr>
          </a:p>
        </p:txBody>
      </p:sp>
      <p:graphicFrame>
        <p:nvGraphicFramePr>
          <p:cNvPr id="4" name="Таблиця 3">
            <a:extLst>
              <a:ext uri="{FF2B5EF4-FFF2-40B4-BE49-F238E27FC236}">
                <a16:creationId xmlns:a16="http://schemas.microsoft.com/office/drawing/2014/main" xmlns="" id="{5F630111-C46E-4B31-8A3A-98DCB4D80E2D}"/>
              </a:ext>
            </a:extLst>
          </p:cNvPr>
          <p:cNvGraphicFramePr>
            <a:graphicFrameLocks noGrp="1"/>
          </p:cNvGraphicFramePr>
          <p:nvPr>
            <p:extLst>
              <p:ext uri="{D42A27DB-BD31-4B8C-83A1-F6EECF244321}">
                <p14:modId xmlns:p14="http://schemas.microsoft.com/office/powerpoint/2010/main" val="4092421616"/>
              </p:ext>
            </p:extLst>
          </p:nvPr>
        </p:nvGraphicFramePr>
        <p:xfrm>
          <a:off x="764746" y="4250827"/>
          <a:ext cx="8154954" cy="954532"/>
        </p:xfrm>
        <a:graphic>
          <a:graphicData uri="http://schemas.openxmlformats.org/drawingml/2006/table">
            <a:tbl>
              <a:tblPr firstRow="1" firstCol="1" bandRow="1"/>
              <a:tblGrid>
                <a:gridCol w="1416184">
                  <a:extLst>
                    <a:ext uri="{9D8B030D-6E8A-4147-A177-3AD203B41FA5}">
                      <a16:colId xmlns:a16="http://schemas.microsoft.com/office/drawing/2014/main" xmlns="" val="3116516935"/>
                    </a:ext>
                  </a:extLst>
                </a:gridCol>
                <a:gridCol w="6738770">
                  <a:extLst>
                    <a:ext uri="{9D8B030D-6E8A-4147-A177-3AD203B41FA5}">
                      <a16:colId xmlns:a16="http://schemas.microsoft.com/office/drawing/2014/main" xmlns="" val="386355713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Правова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xmlns="" val="273327849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забезпечення інноваційного підприємництва нормативним та законодавчим регулюванням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72653361"/>
                  </a:ext>
                </a:extLst>
              </a:tr>
              <a:tr h="0">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державні органи влади, правові інститути, юридичні фірми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01317015"/>
                  </a:ext>
                </a:extLst>
              </a:tr>
            </a:tbl>
          </a:graphicData>
        </a:graphic>
      </p:graphicFrame>
    </p:spTree>
    <p:extLst>
      <p:ext uri="{BB962C8B-B14F-4D97-AF65-F5344CB8AC3E}">
        <p14:creationId xmlns:p14="http://schemas.microsoft.com/office/powerpoint/2010/main" val="4037496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87680" y="0"/>
            <a:ext cx="9292046" cy="6555641"/>
          </a:xfrm>
          <a:prstGeom prst="rect">
            <a:avLst/>
          </a:prstGeom>
        </p:spPr>
        <p:txBody>
          <a:bodyPr wrap="square">
            <a:spAutoFit/>
          </a:bodyPr>
          <a:lstStyle/>
          <a:p>
            <a:pPr algn="ctr"/>
            <a:r>
              <a:rPr lang="uk-UA" b="1" dirty="0"/>
              <a:t>Питання для </a:t>
            </a:r>
            <a:r>
              <a:rPr lang="uk-UA" b="1" dirty="0" smtClean="0"/>
              <a:t>обговорення:</a:t>
            </a:r>
            <a:endParaRPr lang="uk-UA" b="1" dirty="0"/>
          </a:p>
          <a:p>
            <a:r>
              <a:rPr lang="uk-UA" dirty="0"/>
              <a:t>1</a:t>
            </a:r>
            <a:r>
              <a:rPr lang="uk-UA" sz="1600" dirty="0"/>
              <a:t>. Що таке виробниче підприємництво</a:t>
            </a:r>
            <a:r>
              <a:rPr lang="uk-UA" sz="1600" dirty="0" smtClean="0"/>
              <a:t>?</a:t>
            </a:r>
            <a:endParaRPr lang="uk-UA" sz="1600" dirty="0"/>
          </a:p>
          <a:p>
            <a:r>
              <a:rPr lang="uk-UA" sz="1600" dirty="0"/>
              <a:t>2. Назвіть етапи виробничого підприємництва. </a:t>
            </a:r>
          </a:p>
          <a:p>
            <a:r>
              <a:rPr lang="uk-UA" sz="1600" dirty="0"/>
              <a:t>3. В яких формах здійснюється виробниче підприємництво? </a:t>
            </a:r>
          </a:p>
          <a:p>
            <a:r>
              <a:rPr lang="uk-UA" sz="1600" dirty="0"/>
              <a:t>4. Які існують види виробничого підприємництва? </a:t>
            </a:r>
          </a:p>
          <a:p>
            <a:r>
              <a:rPr lang="uk-UA" sz="1600" dirty="0"/>
              <a:t>5. Назвіть основні фактори виробництва. </a:t>
            </a:r>
          </a:p>
          <a:p>
            <a:r>
              <a:rPr lang="uk-UA" sz="1600" dirty="0"/>
              <a:t>6. Чим є земля, як фактор виробництва? </a:t>
            </a:r>
          </a:p>
          <a:p>
            <a:r>
              <a:rPr lang="uk-UA" sz="1600" dirty="0"/>
              <a:t>7. Праця як фактор виробництва. </a:t>
            </a:r>
          </a:p>
          <a:p>
            <a:r>
              <a:rPr lang="uk-UA" sz="1600" dirty="0"/>
              <a:t>8. Чому зростає значення цього фактору? </a:t>
            </a:r>
          </a:p>
          <a:p>
            <a:r>
              <a:rPr lang="uk-UA" sz="1600" dirty="0"/>
              <a:t>9. Дайте характеристику капіталу, як фактору виробництва. </a:t>
            </a:r>
          </a:p>
          <a:p>
            <a:r>
              <a:rPr lang="uk-UA" sz="1600" dirty="0"/>
              <a:t>10. Сутність підприємницьких здібностей, як фактору виробництва. </a:t>
            </a:r>
          </a:p>
          <a:p>
            <a:r>
              <a:rPr lang="uk-UA" sz="1600" dirty="0"/>
              <a:t>11. Опишіть кругообіг ресурсів в процесі виробництва. Якими показниками характеризується його ефективність? </a:t>
            </a:r>
          </a:p>
          <a:p>
            <a:r>
              <a:rPr lang="uk-UA" sz="1600" dirty="0"/>
              <a:t>12. Що таке операційний цикл виробничої діяльності? </a:t>
            </a:r>
          </a:p>
          <a:p>
            <a:r>
              <a:rPr lang="uk-UA" sz="1600" dirty="0"/>
              <a:t>13. Які види виробничої діяльності виділяють за обсягами її відтворення? </a:t>
            </a:r>
          </a:p>
          <a:p>
            <a:r>
              <a:rPr lang="uk-UA" sz="1600" dirty="0"/>
              <a:t>14. Що таке відтворення виробництва? </a:t>
            </a:r>
          </a:p>
          <a:p>
            <a:r>
              <a:rPr lang="uk-UA" sz="1600" dirty="0"/>
              <a:t>15. Чим визначаються обсяги виробничої діяльності? </a:t>
            </a:r>
            <a:endParaRPr lang="uk-UA" sz="1600" dirty="0" smtClean="0"/>
          </a:p>
          <a:p>
            <a:r>
              <a:rPr lang="uk-UA" sz="1600" dirty="0" smtClean="0">
                <a:ea typeface="Calibri" panose="020F0502020204030204" pitchFamily="34" charset="0"/>
                <a:cs typeface="Times New Roman" panose="02020603050405020304" pitchFamily="18" charset="0"/>
              </a:rPr>
              <a:t>16</a:t>
            </a:r>
            <a:r>
              <a:rPr lang="uk-UA" sz="1600" dirty="0">
                <a:ea typeface="Calibri" panose="020F0502020204030204" pitchFamily="34" charset="0"/>
                <a:cs typeface="Times New Roman" panose="02020603050405020304" pitchFamily="18" charset="0"/>
              </a:rPr>
              <a:t>. Що таке організація виробництва? </a:t>
            </a:r>
            <a:endParaRPr lang="uk-UA" sz="1600" dirty="0" smtClean="0">
              <a:ea typeface="Calibri" panose="020F0502020204030204" pitchFamily="34" charset="0"/>
              <a:cs typeface="Times New Roman" panose="02020603050405020304" pitchFamily="18" charset="0"/>
            </a:endParaRPr>
          </a:p>
          <a:p>
            <a:r>
              <a:rPr lang="uk-UA" sz="1600" dirty="0" smtClean="0">
                <a:ea typeface="Calibri" panose="020F0502020204030204" pitchFamily="34" charset="0"/>
                <a:cs typeface="Times New Roman" panose="02020603050405020304" pitchFamily="18" charset="0"/>
              </a:rPr>
              <a:t>17</a:t>
            </a:r>
            <a:r>
              <a:rPr lang="uk-UA" sz="1600" dirty="0">
                <a:ea typeface="Calibri" panose="020F0502020204030204" pitchFamily="34" charset="0"/>
                <a:cs typeface="Times New Roman" panose="02020603050405020304" pitchFamily="18" charset="0"/>
              </a:rPr>
              <a:t>. За якими властивостями організації виробництва розрізняють типи виробництва? Назвіть їх. </a:t>
            </a:r>
            <a:endParaRPr lang="uk-UA" sz="1600" dirty="0" smtClean="0">
              <a:ea typeface="Calibri" panose="020F0502020204030204" pitchFamily="34" charset="0"/>
              <a:cs typeface="Times New Roman" panose="02020603050405020304" pitchFamily="18" charset="0"/>
            </a:endParaRPr>
          </a:p>
          <a:p>
            <a:r>
              <a:rPr lang="ru-RU" sz="1600" dirty="0" smtClean="0">
                <a:ea typeface="Calibri" panose="020F0502020204030204" pitchFamily="34" charset="0"/>
                <a:cs typeface="Times New Roman" panose="02020603050405020304" pitchFamily="18" charset="0"/>
              </a:rPr>
              <a:t>18</a:t>
            </a:r>
            <a:r>
              <a:rPr lang="ru-RU" sz="1600" dirty="0">
                <a:ea typeface="Calibri" panose="020F0502020204030204" pitchFamily="34" charset="0"/>
                <a:cs typeface="Times New Roman" panose="02020603050405020304" pitchFamily="18" charset="0"/>
              </a:rPr>
              <a:t>. Характеристика </a:t>
            </a:r>
            <a:r>
              <a:rPr lang="uk-UA" sz="1600" dirty="0" smtClean="0">
                <a:ea typeface="Calibri" panose="020F0502020204030204" pitchFamily="34" charset="0"/>
                <a:cs typeface="Times New Roman" panose="02020603050405020304" pitchFamily="18" charset="0"/>
              </a:rPr>
              <a:t>одиничного, серійного та масового виробництва </a:t>
            </a:r>
          </a:p>
          <a:p>
            <a:r>
              <a:rPr lang="ru-RU" sz="1600" dirty="0" smtClean="0">
                <a:ea typeface="Calibri" panose="020F0502020204030204" pitchFamily="34" charset="0"/>
                <a:cs typeface="Times New Roman" panose="02020603050405020304" pitchFamily="18" charset="0"/>
              </a:rPr>
              <a:t>19</a:t>
            </a:r>
            <a:r>
              <a:rPr lang="ru-RU" sz="1600" dirty="0">
                <a:ea typeface="Calibri" panose="020F0502020204030204" pitchFamily="34" charset="0"/>
                <a:cs typeface="Times New Roman" panose="02020603050405020304" pitchFamily="18" charset="0"/>
              </a:rPr>
              <a:t>. Охарактеризуйте </a:t>
            </a:r>
            <a:r>
              <a:rPr lang="uk-UA" sz="1600" dirty="0" smtClean="0">
                <a:ea typeface="Calibri" panose="020F0502020204030204" pitchFamily="34" charset="0"/>
                <a:cs typeface="Times New Roman" panose="02020603050405020304" pitchFamily="18" charset="0"/>
              </a:rPr>
              <a:t>форми організації виробничої діяльності (концентрація, комбінування, спеціалізація, кооперування, розміщення). </a:t>
            </a:r>
          </a:p>
          <a:p>
            <a:r>
              <a:rPr lang="uk-UA" sz="1600" dirty="0" smtClean="0">
                <a:ea typeface="Calibri" panose="020F0502020204030204" pitchFamily="34" charset="0"/>
                <a:cs typeface="Times New Roman" panose="02020603050405020304" pitchFamily="18" charset="0"/>
              </a:rPr>
              <a:t>20</a:t>
            </a:r>
            <a:r>
              <a:rPr lang="uk-UA" sz="1600" dirty="0">
                <a:ea typeface="Calibri" panose="020F0502020204030204" pitchFamily="34" charset="0"/>
                <a:cs typeface="Times New Roman" panose="02020603050405020304" pitchFamily="18" charset="0"/>
              </a:rPr>
              <a:t>. Що таке виробничий процес? </a:t>
            </a:r>
            <a:endParaRPr lang="uk-UA" sz="1600" dirty="0" smtClean="0">
              <a:ea typeface="Calibri" panose="020F0502020204030204" pitchFamily="34" charset="0"/>
              <a:cs typeface="Times New Roman" panose="02020603050405020304" pitchFamily="18" charset="0"/>
            </a:endParaRPr>
          </a:p>
          <a:p>
            <a:r>
              <a:rPr lang="uk-UA" sz="1600" dirty="0" smtClean="0">
                <a:ea typeface="Calibri" panose="020F0502020204030204" pitchFamily="34" charset="0"/>
                <a:cs typeface="Times New Roman" panose="02020603050405020304" pitchFamily="18" charset="0"/>
              </a:rPr>
              <a:t>21</a:t>
            </a:r>
            <a:r>
              <a:rPr lang="uk-UA" sz="1600" dirty="0">
                <a:ea typeface="Calibri" panose="020F0502020204030204" pitchFamily="34" charset="0"/>
                <a:cs typeface="Times New Roman" panose="02020603050405020304" pitchFamily="18" charset="0"/>
              </a:rPr>
              <a:t>. Які виробничі процеси розрізняють залежно від їх ролі в загальному процесі виготовлення продукції? </a:t>
            </a:r>
            <a:endParaRPr lang="uk-UA" sz="1600" dirty="0" smtClean="0">
              <a:ea typeface="Calibri" panose="020F0502020204030204" pitchFamily="34" charset="0"/>
              <a:cs typeface="Times New Roman" panose="02020603050405020304" pitchFamily="18" charset="0"/>
            </a:endParaRPr>
          </a:p>
          <a:p>
            <a:r>
              <a:rPr lang="uk-UA" sz="1600" dirty="0" smtClean="0">
                <a:ea typeface="Calibri" panose="020F0502020204030204" pitchFamily="34" charset="0"/>
                <a:cs typeface="Times New Roman" panose="02020603050405020304" pitchFamily="18" charset="0"/>
              </a:rPr>
              <a:t>22</a:t>
            </a:r>
            <a:r>
              <a:rPr lang="uk-UA" sz="1600" dirty="0">
                <a:ea typeface="Calibri" panose="020F0502020204030204" pitchFamily="34" charset="0"/>
                <a:cs typeface="Times New Roman" panose="02020603050405020304" pitchFamily="18" charset="0"/>
              </a:rPr>
              <a:t>. Яка головна відмінність між ними? </a:t>
            </a:r>
          </a:p>
        </p:txBody>
      </p:sp>
    </p:spTree>
    <p:extLst>
      <p:ext uri="{BB962C8B-B14F-4D97-AF65-F5344CB8AC3E}">
        <p14:creationId xmlns:p14="http://schemas.microsoft.com/office/powerpoint/2010/main" val="4047201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9353006" cy="6786473"/>
          </a:xfrm>
          <a:prstGeom prst="rect">
            <a:avLst/>
          </a:prstGeom>
        </p:spPr>
        <p:txBody>
          <a:bodyPr wrap="square">
            <a:spAutoFit/>
          </a:bodyPr>
          <a:lstStyle/>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23. Які виробничі процеси виділяють за характером впливу на предмет праці?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24. Які види виробничих процесів виділяють за рівнем механізації?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25. Що таке виробничий цикл? В чому розраховується його тривалість</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smtClean="0">
                <a:latin typeface="Trebuchet MS" panose="020B0603020202020204" pitchFamily="34" charset="0"/>
                <a:ea typeface="Calibri" panose="020F0502020204030204" pitchFamily="34" charset="0"/>
                <a:cs typeface="Times New Roman" panose="02020603050405020304" pitchFamily="18" charset="0"/>
              </a:rPr>
              <a:t>26. </a:t>
            </a:r>
            <a:r>
              <a:rPr lang="uk-UA" sz="1500" dirty="0">
                <a:latin typeface="Trebuchet MS" panose="020B0603020202020204" pitchFamily="34" charset="0"/>
                <a:ea typeface="Calibri" panose="020F0502020204030204" pitchFamily="34" charset="0"/>
                <a:cs typeface="Times New Roman" panose="02020603050405020304" pitchFamily="18" charset="0"/>
              </a:rPr>
              <a:t>Яка різниця між оперативним та виробничим </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циклом?</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27. Що таке інновація?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28. Що таке інноваційне підприємство?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29. Що таке інноваційне підприємництво?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30. Що є об’єктом інноваційного підприємництва? </a:t>
            </a:r>
            <a:endParaRPr lang="uk-UA" sz="1500" dirty="0" smtClean="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30. Мале підприємництво, як основна організаційно-економічна форма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31. Що таке венчурне підприємництво?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32. Що таке корпоративні інноваційні підприємства</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33. Що таке продуктова інновація?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34. Що таке </a:t>
            </a:r>
            <a:r>
              <a:rPr lang="uk-UA" sz="1500" dirty="0" err="1">
                <a:latin typeface="Trebuchet MS" panose="020B0603020202020204" pitchFamily="34" charset="0"/>
                <a:ea typeface="Calibri" panose="020F0502020204030204" pitchFamily="34" charset="0"/>
                <a:cs typeface="Times New Roman" panose="02020603050405020304" pitchFamily="18" charset="0"/>
              </a:rPr>
              <a:t>процесова</a:t>
            </a:r>
            <a:r>
              <a:rPr lang="uk-UA" sz="1500" dirty="0">
                <a:latin typeface="Trebuchet MS" panose="020B0603020202020204" pitchFamily="34" charset="0"/>
                <a:ea typeface="Calibri" panose="020F0502020204030204" pitchFamily="34" charset="0"/>
                <a:cs typeface="Times New Roman" panose="02020603050405020304" pitchFamily="18" charset="0"/>
              </a:rPr>
              <a:t> інновація</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35. Що таке маркетингова інновація</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36. Що таке організаційна інновація</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endParaRPr lang="uk-UA" sz="1500" dirty="0">
              <a:latin typeface="Trebuchet MS" panose="020B0603020202020204" pitchFamily="34" charset="0"/>
              <a:ea typeface="Calibri" panose="020F0502020204030204" pitchFamily="34" charset="0"/>
              <a:cs typeface="Times New Roman" panose="02020603050405020304" pitchFamily="18" charset="0"/>
            </a:endParaRP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37. Що необхідно для розвитку інноваційного підприємництва в Україні?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38. Функції та суб’єкти кадрової складової механізму організаційно-інфраструктурного забезпечення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39. Функції та суб’єкти технологічної складової механізму організаційно-інфраструктурного забезпечення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40. Функції та суб’єкти інформаційної та економіко-консультативної складових механізму організаційно-інфраструктурного забезпечення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41. Функції та суб’єкти наукової та фінансової складових механізму організаційно-інфраструктурного забезпечення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42. Функції та суб’єкти комерціалізації інноваційного продукту та промислової складової механізму організаційно-інфраструктурного забезпечення інноваційного підприємництва. </a:t>
            </a:r>
          </a:p>
          <a:p>
            <a:pPr indent="450215" algn="just">
              <a:spcAft>
                <a:spcPts val="0"/>
              </a:spcAft>
            </a:pPr>
            <a:r>
              <a:rPr lang="uk-UA" sz="1500" dirty="0">
                <a:latin typeface="Trebuchet MS" panose="020B0603020202020204" pitchFamily="34" charset="0"/>
                <a:ea typeface="Calibri" panose="020F0502020204030204" pitchFamily="34" charset="0"/>
                <a:cs typeface="Times New Roman" panose="02020603050405020304" pitchFamily="18" charset="0"/>
              </a:rPr>
              <a:t>43. Функції та суб’єкти правової складової механізму організаційно-інфраструктурного забезпечення інноваційного підприємництва</a:t>
            </a:r>
            <a:r>
              <a:rPr lang="uk-UA" sz="1500" dirty="0" smtClean="0">
                <a:latin typeface="Trebuchet MS" panose="020B060302020202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98920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B0C8D5D-F278-46D0-B356-CAAFCCA79BD5}"/>
              </a:ext>
            </a:extLst>
          </p:cNvPr>
          <p:cNvSpPr txBox="1"/>
          <p:nvPr/>
        </p:nvSpPr>
        <p:spPr>
          <a:xfrm>
            <a:off x="444380" y="650779"/>
            <a:ext cx="8602825"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Основними </a:t>
            </a:r>
            <a:r>
              <a:rPr lang="uk-UA" b="1" dirty="0">
                <a:latin typeface="Times New Roman" panose="02020603050405020304" pitchFamily="18" charset="0"/>
                <a:cs typeface="Times New Roman" panose="02020603050405020304" pitchFamily="18" charset="0"/>
              </a:rPr>
              <a:t>формами</a:t>
            </a:r>
            <a:r>
              <a:rPr lang="uk-UA" dirty="0">
                <a:latin typeface="Times New Roman" panose="02020603050405020304" pitchFamily="18" charset="0"/>
                <a:cs typeface="Times New Roman" panose="02020603050405020304" pitchFamily="18" charset="0"/>
              </a:rPr>
              <a:t> виробничого підприємництва є:</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1. </a:t>
            </a:r>
            <a:r>
              <a:rPr lang="uk-UA" b="1" dirty="0">
                <a:latin typeface="Times New Roman" panose="02020603050405020304" pitchFamily="18" charset="0"/>
                <a:cs typeface="Times New Roman" panose="02020603050405020304" pitchFamily="18" charset="0"/>
              </a:rPr>
              <a:t>Традиціоналістичне</a:t>
            </a:r>
            <a:r>
              <a:rPr lang="uk-UA" dirty="0">
                <a:latin typeface="Times New Roman" panose="02020603050405020304" pitchFamily="18" charset="0"/>
                <a:cs typeface="Times New Roman" panose="02020603050405020304" pitchFamily="18" charset="0"/>
              </a:rPr>
              <a:t> – це виробництво та пропозиція традиційних товарів для забезпечення попиту ринку. Асортимент товарів, який вже давно випускається виробником, відносно стабільний, не підлягає суттєвим змінам за асортиментом.</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2. </a:t>
            </a:r>
            <a:r>
              <a:rPr lang="uk-UA" b="1" dirty="0">
                <a:latin typeface="Times New Roman" panose="02020603050405020304" pitchFamily="18" charset="0"/>
                <a:cs typeface="Times New Roman" panose="02020603050405020304" pitchFamily="18" charset="0"/>
              </a:rPr>
              <a:t>Інноваційне</a:t>
            </a:r>
            <a:r>
              <a:rPr lang="uk-UA" dirty="0">
                <a:latin typeface="Times New Roman" panose="02020603050405020304" pitchFamily="18" charset="0"/>
                <a:cs typeface="Times New Roman" panose="02020603050405020304" pitchFamily="18" charset="0"/>
              </a:rPr>
              <a:t> – виробництво нових, не існуючих раніше товарів з принципово новими характеристиками, особливостями та сферами використання з обов’язковим використанням інновацій.</a:t>
            </a:r>
          </a:p>
        </p:txBody>
      </p:sp>
      <p:sp>
        <p:nvSpPr>
          <p:cNvPr id="6" name="TextBox 5">
            <a:extLst>
              <a:ext uri="{FF2B5EF4-FFF2-40B4-BE49-F238E27FC236}">
                <a16:creationId xmlns:a16="http://schemas.microsoft.com/office/drawing/2014/main" xmlns="" id="{B06D70B0-9BB8-45AC-A25A-E33D44A18647}"/>
              </a:ext>
            </a:extLst>
          </p:cNvPr>
          <p:cNvSpPr txBox="1"/>
          <p:nvPr/>
        </p:nvSpPr>
        <p:spPr>
          <a:xfrm>
            <a:off x="444380" y="3424118"/>
            <a:ext cx="8584164"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Види виробничого підприємництва можуть бути </a:t>
            </a:r>
            <a:r>
              <a:rPr lang="uk-UA" b="1" dirty="0">
                <a:latin typeface="Times New Roman" panose="02020603050405020304" pitchFamily="18" charset="0"/>
                <a:cs typeface="Times New Roman" panose="02020603050405020304" pitchFamily="18" charset="0"/>
              </a:rPr>
              <a:t>основні </a:t>
            </a:r>
            <a:r>
              <a:rPr lang="uk-UA" dirty="0">
                <a:latin typeface="Times New Roman" panose="02020603050405020304" pitchFamily="18" charset="0"/>
                <a:cs typeface="Times New Roman" panose="02020603050405020304" pitchFamily="18" charset="0"/>
              </a:rPr>
              <a:t>та </a:t>
            </a:r>
            <a:r>
              <a:rPr lang="uk-UA" b="1" dirty="0">
                <a:latin typeface="Times New Roman" panose="02020603050405020304" pitchFamily="18" charset="0"/>
                <a:cs typeface="Times New Roman" panose="02020603050405020304" pitchFamily="18" charset="0"/>
              </a:rPr>
              <a:t>допоміжні</a:t>
            </a:r>
            <a:r>
              <a:rPr lang="en-US"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До </a:t>
            </a:r>
            <a:r>
              <a:rPr lang="uk-UA" b="1" dirty="0">
                <a:latin typeface="Times New Roman" panose="02020603050405020304" pitchFamily="18" charset="0"/>
                <a:cs typeface="Times New Roman" panose="02020603050405020304" pitchFamily="18" charset="0"/>
              </a:rPr>
              <a:t>основних </a:t>
            </a:r>
            <a:r>
              <a:rPr lang="uk-UA" dirty="0">
                <a:latin typeface="Times New Roman" panose="02020603050405020304" pitchFamily="18" charset="0"/>
                <a:cs typeface="Times New Roman" panose="02020603050405020304" pitchFamily="18" charset="0"/>
              </a:rPr>
              <a:t>відносять види виробничого підприємництва, результатом яких є виробництво товару, готового до споживання (виробничого або індивідуального). Функція виробництва в цих випадках є провідною в процесі підприємницької діяльності. </a:t>
            </a:r>
          </a:p>
          <a:p>
            <a:pPr marL="285750" indent="-285750" algn="just">
              <a:buFont typeface="Arial" panose="020B0604020202020204" pitchFamily="34" charset="0"/>
              <a:buChar char="•"/>
            </a:pPr>
            <a:endParaRPr lang="uk-UA"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Серед </a:t>
            </a:r>
            <a:r>
              <a:rPr lang="uk-UA" b="1" dirty="0">
                <a:latin typeface="Times New Roman" panose="02020603050405020304" pitchFamily="18" charset="0"/>
                <a:cs typeface="Times New Roman" panose="02020603050405020304" pitchFamily="18" charset="0"/>
              </a:rPr>
              <a:t>допоміжних</a:t>
            </a:r>
            <a:r>
              <a:rPr lang="uk-UA" dirty="0">
                <a:latin typeface="Times New Roman" panose="02020603050405020304" pitchFamily="18" charset="0"/>
                <a:cs typeface="Times New Roman" panose="02020603050405020304" pitchFamily="18" charset="0"/>
              </a:rPr>
              <a:t> розрізняють види підприємницької діяльності, які обслуговують, супроводжують виробництво (інноваційна, науково-технічна, інформаційна, інжинірингова, конструкторська, консультаційна, маркетингова, лізингова тощо).</a:t>
            </a:r>
          </a:p>
        </p:txBody>
      </p:sp>
      <p:sp>
        <p:nvSpPr>
          <p:cNvPr id="7" name="Прямоугольник 6"/>
          <p:cNvSpPr/>
          <p:nvPr/>
        </p:nvSpPr>
        <p:spPr>
          <a:xfrm>
            <a:off x="358589" y="13959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Tree>
    <p:extLst>
      <p:ext uri="{BB962C8B-B14F-4D97-AF65-F5344CB8AC3E}">
        <p14:creationId xmlns:p14="http://schemas.microsoft.com/office/powerpoint/2010/main" val="460298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92480" y="2274838"/>
            <a:ext cx="8351520" cy="3447098"/>
          </a:xfrm>
          <a:prstGeom prst="rect">
            <a:avLst/>
          </a:prstGeom>
        </p:spPr>
        <p:txBody>
          <a:bodyPr wrap="square">
            <a:spAutoFit/>
          </a:bodyPr>
          <a:lstStyle/>
          <a:p>
            <a:pPr algn="ctr"/>
            <a:r>
              <a:rPr lang="uk-UA" sz="2800" dirty="0">
                <a:solidFill>
                  <a:srgbClr val="0070C0"/>
                </a:solidFill>
              </a:rPr>
              <a:t>Теми презентацій (доповідей</a:t>
            </a:r>
            <a:r>
              <a:rPr lang="uk-UA" sz="2800" dirty="0" smtClean="0">
                <a:solidFill>
                  <a:srgbClr val="0070C0"/>
                </a:solidFill>
              </a:rPr>
              <a:t>):</a:t>
            </a:r>
          </a:p>
          <a:p>
            <a:pPr algn="ctr"/>
            <a:endParaRPr lang="uk-UA" sz="2800" dirty="0" smtClean="0"/>
          </a:p>
          <a:p>
            <a:r>
              <a:rPr lang="uk-UA" dirty="0" smtClean="0"/>
              <a:t>1</a:t>
            </a:r>
            <a:r>
              <a:rPr lang="uk-UA" dirty="0"/>
              <a:t>. Інноваційна діяльність:</a:t>
            </a:r>
          </a:p>
          <a:p>
            <a:pPr lvl="1"/>
            <a:r>
              <a:rPr lang="uk-UA" dirty="0"/>
              <a:t>в Україні та інших країнах світу</a:t>
            </a:r>
          </a:p>
          <a:p>
            <a:pPr lvl="1"/>
            <a:r>
              <a:rPr lang="uk-UA" dirty="0"/>
              <a:t>в різних видах господарської діяльності (промисловість, торгівля, фінанси, сфера обслуговування тощо).</a:t>
            </a:r>
          </a:p>
          <a:p>
            <a:pPr lvl="1"/>
            <a:endParaRPr lang="uk-UA" dirty="0"/>
          </a:p>
          <a:p>
            <a:pPr marL="0" lvl="1" indent="0">
              <a:buNone/>
            </a:pPr>
            <a:r>
              <a:rPr lang="uk-UA" dirty="0"/>
              <a:t>2. Нові інноваційні продукти та інноваційні технології.</a:t>
            </a:r>
          </a:p>
          <a:p>
            <a:pPr marL="0" lvl="1" indent="0">
              <a:buNone/>
            </a:pPr>
            <a:endParaRPr lang="uk-UA" dirty="0" smtClean="0"/>
          </a:p>
          <a:p>
            <a:pPr marL="0" lvl="1"/>
            <a:r>
              <a:rPr lang="uk-UA" i="1" dirty="0"/>
              <a:t>Доповідь до 5 хвилин з презентацією до 10 слайдів.</a:t>
            </a:r>
          </a:p>
          <a:p>
            <a:pPr marL="0" lvl="1" indent="0">
              <a:buNone/>
            </a:pPr>
            <a:endParaRPr lang="uk-UA" dirty="0"/>
          </a:p>
        </p:txBody>
      </p:sp>
    </p:spTree>
    <p:extLst>
      <p:ext uri="{BB962C8B-B14F-4D97-AF65-F5344CB8AC3E}">
        <p14:creationId xmlns:p14="http://schemas.microsoft.com/office/powerpoint/2010/main" val="2363099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227144E-1103-4DC3-89B8-B71EDED2D586}"/>
              </a:ext>
            </a:extLst>
          </p:cNvPr>
          <p:cNvSpPr>
            <a:spLocks noGrp="1"/>
          </p:cNvSpPr>
          <p:nvPr>
            <p:ph type="title"/>
          </p:nvPr>
        </p:nvSpPr>
        <p:spPr>
          <a:xfrm>
            <a:off x="1961147" y="974558"/>
            <a:ext cx="4813265" cy="1335681"/>
          </a:xfrm>
        </p:spPr>
        <p:txBody>
          <a:bodyPr>
            <a:noAutofit/>
          </a:bodyPr>
          <a:lstStyle/>
          <a:p>
            <a:pPr algn="ctr"/>
            <a:r>
              <a:rPr lang="uk-UA"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rPr>
              <a:t>Дякую за увагу</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rPr>
              <a:t>!</a:t>
            </a:r>
            <a:endParaRPr lang="uk-UA"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anose="020B0A04020102020204" pitchFamily="34" charset="0"/>
            </a:endParaRPr>
          </a:p>
        </p:txBody>
      </p:sp>
      <p:sp>
        <p:nvSpPr>
          <p:cNvPr id="3" name="Заголовок 1">
            <a:extLst>
              <a:ext uri="{FF2B5EF4-FFF2-40B4-BE49-F238E27FC236}">
                <a16:creationId xmlns:a16="http://schemas.microsoft.com/office/drawing/2014/main" xmlns="" id="{7B7DB14C-6D1E-46FF-B761-8983A822EB55}"/>
              </a:ext>
            </a:extLst>
          </p:cNvPr>
          <p:cNvSpPr txBox="1">
            <a:spLocks/>
          </p:cNvSpPr>
          <p:nvPr/>
        </p:nvSpPr>
        <p:spPr>
          <a:xfrm>
            <a:off x="4506956" y="4998965"/>
            <a:ext cx="4596002" cy="1094913"/>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k-UA"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rPr>
              <a:t>Гарного Вам дня</a:t>
            </a:r>
            <a:r>
              <a:rPr lang="en-US"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rPr>
              <a:t>!</a:t>
            </a:r>
            <a:endParaRPr lang="uk-UA"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Black" panose="020B0A04020102020204" pitchFamily="34" charset="0"/>
            </a:endParaRPr>
          </a:p>
        </p:txBody>
      </p:sp>
      <p:sp>
        <p:nvSpPr>
          <p:cNvPr id="6" name="Улыбающееся лицо 5"/>
          <p:cNvSpPr/>
          <p:nvPr/>
        </p:nvSpPr>
        <p:spPr>
          <a:xfrm>
            <a:off x="2983831" y="2442411"/>
            <a:ext cx="2731169" cy="2490536"/>
          </a:xfrm>
          <a:prstGeom prst="smileyFace">
            <a:avLst/>
          </a:prstGeom>
          <a:solidFill>
            <a:schemeClr val="accent4">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93085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880" y="137067"/>
            <a:ext cx="4459619" cy="400110"/>
          </a:xfrm>
          <a:prstGeom prst="rect">
            <a:avLst/>
          </a:prstGeom>
        </p:spPr>
        <p:txBody>
          <a:bodyPr wrap="none">
            <a:spAutoFit/>
          </a:bodyPr>
          <a:lstStyle/>
          <a:p>
            <a:r>
              <a:rPr lang="uk-UA" sz="2000" b="1" dirty="0" smtClean="0">
                <a:solidFill>
                  <a:srgbClr val="000000"/>
                </a:solidFill>
                <a:latin typeface="Times New Roman" panose="02020603050405020304" pitchFamily="18" charset="0"/>
                <a:ea typeface="Times New Roman" panose="02020603050405020304" pitchFamily="18" charset="0"/>
              </a:rPr>
              <a:t>Підприємство </a:t>
            </a:r>
            <a:r>
              <a:rPr lang="uk-UA" sz="2000" b="1" dirty="0">
                <a:solidFill>
                  <a:srgbClr val="000000"/>
                </a:solidFill>
                <a:latin typeface="Times New Roman" panose="02020603050405020304" pitchFamily="18" charset="0"/>
                <a:ea typeface="Times New Roman" panose="02020603050405020304" pitchFamily="18" charset="0"/>
              </a:rPr>
              <a:t>як виробнича система</a:t>
            </a:r>
            <a:endParaRPr lang="ru-RU" sz="2000" dirty="0"/>
          </a:p>
        </p:txBody>
      </p:sp>
      <p:sp>
        <p:nvSpPr>
          <p:cNvPr id="5" name="Прямоугольник 4"/>
          <p:cNvSpPr/>
          <p:nvPr/>
        </p:nvSpPr>
        <p:spPr>
          <a:xfrm>
            <a:off x="541867" y="606554"/>
            <a:ext cx="8949266"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Система</a:t>
            </a:r>
            <a:r>
              <a:rPr lang="uk-UA" dirty="0">
                <a:solidFill>
                  <a:srgbClr val="000000"/>
                </a:solidFill>
                <a:latin typeface="Times New Roman" panose="02020603050405020304" pitchFamily="18" charset="0"/>
                <a:ea typeface="Times New Roman" panose="02020603050405020304" pitchFamily="18" charset="0"/>
              </a:rPr>
              <a:t> </a:t>
            </a:r>
            <a:r>
              <a:rPr lang="uk-UA" i="1" spc="-10" dirty="0">
                <a:solidFill>
                  <a:srgbClr val="000000"/>
                </a:solidFill>
                <a:latin typeface="Times New Roman" panose="02020603050405020304" pitchFamily="18" charset="0"/>
                <a:ea typeface="Times New Roman" panose="02020603050405020304" pitchFamily="18" charset="0"/>
              </a:rPr>
              <a:t>–</a:t>
            </a:r>
            <a:r>
              <a:rPr lang="uk-UA" dirty="0">
                <a:solidFill>
                  <a:srgbClr val="000000"/>
                </a:solidFill>
                <a:latin typeface="Times New Roman" panose="02020603050405020304" pitchFamily="18" charset="0"/>
                <a:ea typeface="Times New Roman" panose="02020603050405020304" pitchFamily="18" charset="0"/>
              </a:rPr>
              <a:t> це сукупність взаємопов'язаних елементів, що перебувають у відношеннях і взаємозв’язках між собою і утворюють певну цілісність і єдність. </a:t>
            </a:r>
            <a:endParaRPr lang="ru-RU" dirty="0"/>
          </a:p>
        </p:txBody>
      </p:sp>
      <p:sp>
        <p:nvSpPr>
          <p:cNvPr id="9" name="Прямоугольник 8"/>
          <p:cNvSpPr/>
          <p:nvPr/>
        </p:nvSpPr>
        <p:spPr>
          <a:xfrm>
            <a:off x="7711781" y="2245044"/>
            <a:ext cx="4079905" cy="2585323"/>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algn="just"/>
            <a:r>
              <a:rPr lang="uk-UA" dirty="0">
                <a:solidFill>
                  <a:srgbClr val="000000"/>
                </a:solidFill>
                <a:latin typeface="Times New Roman" panose="02020603050405020304" pitchFamily="18" charset="0"/>
                <a:ea typeface="Times New Roman" panose="02020603050405020304" pitchFamily="18" charset="0"/>
              </a:rPr>
              <a:t>Система має часову сутність (її склад можна визначити в кожний момент), а також свої межі та навколишнє середовище. Перша особливість підприємства як системи полягає в тому, що підприємство – це відкрита система, яка може існувати лише за умови активної взаємодії з навколишнім середовищем.</a:t>
            </a:r>
            <a:endParaRPr lang="ru-RU" dirty="0"/>
          </a:p>
        </p:txBody>
      </p:sp>
      <p:pic>
        <p:nvPicPr>
          <p:cNvPr id="11" name="Рисунок 10">
            <a:extLst>
              <a:ext uri="{FF2B5EF4-FFF2-40B4-BE49-F238E27FC236}">
                <a16:creationId xmlns:a16="http://schemas.microsoft.com/office/drawing/2014/main" xmlns="" id="{BCBBA7D0-0C16-46A6-B428-9FBFDCDAC611}"/>
              </a:ext>
            </a:extLst>
          </p:cNvPr>
          <p:cNvPicPr>
            <a:picLocks noChangeAspect="1"/>
          </p:cNvPicPr>
          <p:nvPr/>
        </p:nvPicPr>
        <p:blipFill>
          <a:blip r:embed="rId2"/>
          <a:stretch>
            <a:fillRect/>
          </a:stretch>
        </p:blipFill>
        <p:spPr>
          <a:xfrm>
            <a:off x="969285" y="1450819"/>
            <a:ext cx="6332749" cy="4806546"/>
          </a:xfrm>
          <a:prstGeom prst="rect">
            <a:avLst/>
          </a:prstGeom>
        </p:spPr>
      </p:pic>
    </p:spTree>
    <p:extLst>
      <p:ext uri="{BB962C8B-B14F-4D97-AF65-F5344CB8AC3E}">
        <p14:creationId xmlns:p14="http://schemas.microsoft.com/office/powerpoint/2010/main" val="268835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B24C6B6-8F4B-4D37-8BE1-B5CBAE1794A6}"/>
              </a:ext>
            </a:extLst>
          </p:cNvPr>
          <p:cNvSpPr txBox="1"/>
          <p:nvPr/>
        </p:nvSpPr>
        <p:spPr>
          <a:xfrm>
            <a:off x="475932" y="792486"/>
            <a:ext cx="8098971"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Земля як фактор виробництва </a:t>
            </a:r>
            <a:r>
              <a:rPr lang="uk-UA" dirty="0">
                <a:latin typeface="Times New Roman" panose="02020603050405020304" pitchFamily="18" charset="0"/>
                <a:cs typeface="Times New Roman" panose="02020603050405020304" pitchFamily="18" charset="0"/>
              </a:rPr>
              <a:t>є одночасно базисом виробничої діяльності, сховищем природних ресурсів (родовища мінералів, нафти, газу), природною основою сільськогосподарського виробництва (орні землі, ліси, водоймища).</a:t>
            </a:r>
          </a:p>
        </p:txBody>
      </p:sp>
      <p:sp>
        <p:nvSpPr>
          <p:cNvPr id="6" name="TextBox 5">
            <a:extLst>
              <a:ext uri="{FF2B5EF4-FFF2-40B4-BE49-F238E27FC236}">
                <a16:creationId xmlns:a16="http://schemas.microsoft.com/office/drawing/2014/main" xmlns="" id="{B44492D2-A4AC-40C4-8538-1451C31AAA70}"/>
              </a:ext>
            </a:extLst>
          </p:cNvPr>
          <p:cNvSpPr txBox="1"/>
          <p:nvPr/>
        </p:nvSpPr>
        <p:spPr>
          <a:xfrm>
            <a:off x="962426" y="1906691"/>
            <a:ext cx="8047103"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Праця як фактор виробничої діяльності </a:t>
            </a:r>
            <a:r>
              <a:rPr lang="uk-UA" dirty="0">
                <a:latin typeface="Times New Roman" panose="02020603050405020304" pitchFamily="18" charset="0"/>
                <a:cs typeface="Times New Roman" panose="02020603050405020304" pitchFamily="18" charset="0"/>
              </a:rPr>
              <a:t>охоплює людські ресурси: фізичні та розумові здібності, освітній та професійний рівень, виробничий досвід.</a:t>
            </a:r>
          </a:p>
          <a:p>
            <a:pPr algn="just"/>
            <a:r>
              <a:rPr lang="uk-UA"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Зростання ролі цього фактору висуває нові вимоги до кваліфікації працівників, їх компетентності, до знань організації виробництва та ринкової діяльності. Культурна, освічена людина інакше розуміє відповідальність, є ініціативнішою, вимогливішою до себе.</a:t>
            </a:r>
          </a:p>
        </p:txBody>
      </p:sp>
      <p:sp>
        <p:nvSpPr>
          <p:cNvPr id="7" name="TextBox 6">
            <a:extLst>
              <a:ext uri="{FF2B5EF4-FFF2-40B4-BE49-F238E27FC236}">
                <a16:creationId xmlns:a16="http://schemas.microsoft.com/office/drawing/2014/main" xmlns="" id="{1ECF6236-9EAB-4C70-848A-16B67ACCB8FA}"/>
              </a:ext>
            </a:extLst>
          </p:cNvPr>
          <p:cNvSpPr txBox="1"/>
          <p:nvPr/>
        </p:nvSpPr>
        <p:spPr>
          <a:xfrm>
            <a:off x="1509615" y="4129241"/>
            <a:ext cx="7903326"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Капітал як фактор виробництва </a:t>
            </a:r>
            <a:r>
              <a:rPr lang="uk-UA" dirty="0">
                <a:latin typeface="Times New Roman" panose="02020603050405020304" pitchFamily="18" charset="0"/>
                <a:cs typeface="Times New Roman" panose="02020603050405020304" pitchFamily="18" charset="0"/>
              </a:rPr>
              <a:t>є майном (засобами виробництва), що належить підприємству і використовується в процесі виробничої діяльності.</a:t>
            </a:r>
          </a:p>
          <a:p>
            <a:pPr algn="just"/>
            <a:r>
              <a:rPr lang="uk-UA" dirty="0" smtClean="0">
                <a:latin typeface="Times New Roman" panose="02020603050405020304" pitchFamily="18" charset="0"/>
                <a:cs typeface="Times New Roman" panose="02020603050405020304" pitchFamily="18" charset="0"/>
              </a:rPr>
              <a:t>Матеріально-речова основа капіталу – </a:t>
            </a:r>
            <a:r>
              <a:rPr lang="uk-UA" i="1" dirty="0" smtClean="0">
                <a:latin typeface="Times New Roman" panose="02020603050405020304" pitchFamily="18" charset="0"/>
                <a:cs typeface="Times New Roman" panose="02020603050405020304" pitchFamily="18" charset="0"/>
              </a:rPr>
              <a:t>засоби та предмети праці</a:t>
            </a:r>
            <a:r>
              <a:rPr lang="uk-UA" dirty="0" smtClean="0">
                <a:latin typeface="Times New Roman" panose="02020603050405020304" pitchFamily="18" charset="0"/>
                <a:cs typeface="Times New Roman" panose="02020603050405020304" pitchFamily="18" charset="0"/>
              </a:rPr>
              <a:t>, що перебувають у процесі постійних змін. </a:t>
            </a:r>
          </a:p>
          <a:p>
            <a:pPr algn="just"/>
            <a:r>
              <a:rPr lang="uk-UA" b="1" dirty="0" smtClean="0">
                <a:latin typeface="Times New Roman" panose="02020603050405020304" pitchFamily="18" charset="0"/>
                <a:cs typeface="Times New Roman" panose="02020603050405020304" pitchFamily="18" charset="0"/>
              </a:rPr>
              <a:t>Предмети праці </a:t>
            </a:r>
            <a:r>
              <a:rPr lang="uk-UA" dirty="0" smtClean="0">
                <a:latin typeface="Times New Roman" panose="02020603050405020304" pitchFamily="18" charset="0"/>
                <a:cs typeface="Times New Roman" panose="02020603050405020304" pitchFamily="18" charset="0"/>
              </a:rPr>
              <a:t>– це те, на що спрямована праця людини. Вони можуть бути створені як самою природою, так і людьми. </a:t>
            </a:r>
          </a:p>
          <a:p>
            <a:pPr algn="just"/>
            <a:r>
              <a:rPr lang="uk-UA" b="1" dirty="0" smtClean="0">
                <a:latin typeface="Times New Roman" panose="02020603050405020304" pitchFamily="18" charset="0"/>
                <a:cs typeface="Times New Roman" panose="02020603050405020304" pitchFamily="18" charset="0"/>
              </a:rPr>
              <a:t>Засоби праці </a:t>
            </a:r>
            <a:r>
              <a:rPr lang="uk-UA" dirty="0" smtClean="0">
                <a:latin typeface="Times New Roman" panose="02020603050405020304" pitchFamily="18" charset="0"/>
                <a:cs typeface="Times New Roman" panose="02020603050405020304" pitchFamily="18" charset="0"/>
              </a:rPr>
              <a:t>– майно, за допомогою якого людина активно діє на предмети праці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358589" y="13959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Tree>
    <p:extLst>
      <p:ext uri="{BB962C8B-B14F-4D97-AF65-F5344CB8AC3E}">
        <p14:creationId xmlns:p14="http://schemas.microsoft.com/office/powerpoint/2010/main" val="2727358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66F6FDB-1AA4-44E3-B88D-296F4759E0EE}"/>
              </a:ext>
            </a:extLst>
          </p:cNvPr>
          <p:cNvSpPr txBox="1"/>
          <p:nvPr/>
        </p:nvSpPr>
        <p:spPr>
          <a:xfrm>
            <a:off x="298628" y="688330"/>
            <a:ext cx="8899415"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indent="457200" algn="just"/>
            <a:r>
              <a:rPr lang="uk-UA" dirty="0" smtClean="0">
                <a:latin typeface="Times New Roman" panose="02020603050405020304" pitchFamily="18" charset="0"/>
                <a:cs typeface="Times New Roman" panose="02020603050405020304" pitchFamily="18" charset="0"/>
              </a:rPr>
              <a:t>Крім трьох основних факторів виробництва: землі, праці та капіталу, існує особливий, четвертий фактор – </a:t>
            </a:r>
            <a:r>
              <a:rPr lang="uk-UA" b="1" dirty="0" smtClean="0">
                <a:latin typeface="Times New Roman" panose="02020603050405020304" pitchFamily="18" charset="0"/>
                <a:cs typeface="Times New Roman" panose="02020603050405020304" pitchFamily="18" charset="0"/>
              </a:rPr>
              <a:t>здатність до підприємництва.</a:t>
            </a:r>
            <a:r>
              <a:rPr lang="uk-UA" dirty="0" smtClean="0">
                <a:latin typeface="Times New Roman" panose="02020603050405020304" pitchFamily="18" charset="0"/>
                <a:cs typeface="Times New Roman" panose="02020603050405020304" pitchFamily="18" charset="0"/>
              </a:rPr>
              <a:t> </a:t>
            </a:r>
          </a:p>
          <a:p>
            <a:pPr indent="457200" algn="just"/>
            <a:r>
              <a:rPr lang="uk-UA" dirty="0" smtClean="0">
                <a:latin typeface="Times New Roman" panose="02020603050405020304" pitchFamily="18" charset="0"/>
                <a:cs typeface="Times New Roman" panose="02020603050405020304" pitchFamily="18" charset="0"/>
              </a:rPr>
              <a:t>За допомогою підприємницьких здібностей економічні ресурси перетворюються в нову вартість, яка формується в товарі</a:t>
            </a:r>
            <a:r>
              <a:rPr lang="ru-RU"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Підприємницькі здібності знаходять своє матеріальне втілення у прибутку, який отримує підприємець. Щоб розпочата виробнича діяльність продовжувала діяти і розвивалась, її необхідно щоденно організовувати, ризикувати, знаходити джерела фінансування, покупців і постачальників. </a:t>
            </a:r>
          </a:p>
        </p:txBody>
      </p:sp>
      <p:sp>
        <p:nvSpPr>
          <p:cNvPr id="6" name="Прямоугольник 5"/>
          <p:cNvSpPr/>
          <p:nvPr/>
        </p:nvSpPr>
        <p:spPr>
          <a:xfrm>
            <a:off x="298628" y="16957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
        <p:nvSpPr>
          <p:cNvPr id="7" name="TextBox 6">
            <a:extLst>
              <a:ext uri="{FF2B5EF4-FFF2-40B4-BE49-F238E27FC236}">
                <a16:creationId xmlns:a16="http://schemas.microsoft.com/office/drawing/2014/main" xmlns="" id="{A09ADE18-DAAF-44B8-8EED-6F79B9A2095F}"/>
              </a:ext>
            </a:extLst>
          </p:cNvPr>
          <p:cNvSpPr txBox="1"/>
          <p:nvPr/>
        </p:nvSpPr>
        <p:spPr>
          <a:xfrm>
            <a:off x="723042" y="2908234"/>
            <a:ext cx="9308463"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Об’єктом діяльності в галузі виробництва є процес господарювання з виробництва продукції, виконання робіт та надання послуг при кругообігу ресурсів: </a:t>
            </a:r>
            <a:endParaRPr lang="uk-UA" dirty="0" smtClean="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ctr"/>
            <a:r>
              <a:rPr lang="uk-UA" b="1" dirty="0" smtClean="0">
                <a:latin typeface="Times New Roman" panose="02020603050405020304" pitchFamily="18" charset="0"/>
                <a:cs typeface="Times New Roman" panose="02020603050405020304" pitchFamily="18" charset="0"/>
              </a:rPr>
              <a:t>виробничі </a:t>
            </a:r>
            <a:r>
              <a:rPr lang="uk-UA" b="1" dirty="0">
                <a:latin typeface="Times New Roman" panose="02020603050405020304" pitchFamily="18" charset="0"/>
                <a:cs typeface="Times New Roman" panose="02020603050405020304" pitchFamily="18" charset="0"/>
              </a:rPr>
              <a:t>ресурси – виробництво – готова продукція (роботи, послуги) – товар – продаж – валовий дохід – фінансовий результат. </a:t>
            </a:r>
            <a:endParaRPr lang="uk-UA" b="1" dirty="0" smtClean="0">
              <a:latin typeface="Times New Roman" panose="02020603050405020304" pitchFamily="18" charset="0"/>
              <a:cs typeface="Times New Roman" panose="02020603050405020304" pitchFamily="18" charset="0"/>
            </a:endParaRPr>
          </a:p>
          <a:p>
            <a:pPr algn="ct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Фінансовий </a:t>
            </a:r>
            <a:r>
              <a:rPr lang="uk-UA" dirty="0">
                <a:latin typeface="Times New Roman" panose="02020603050405020304" pitchFamily="18" charset="0"/>
                <a:cs typeface="Times New Roman" panose="02020603050405020304" pitchFamily="18" charset="0"/>
              </a:rPr>
              <a:t>результат виробничого підприємництва характеризують прибуток і рентабельність продукції (відношення прибутку до затрат виробництва). Чим успішніше працює підприємство, тим вищі ці показники.</a:t>
            </a:r>
          </a:p>
        </p:txBody>
      </p:sp>
      <p:sp>
        <p:nvSpPr>
          <p:cNvPr id="8" name="TextBox 7">
            <a:extLst>
              <a:ext uri="{FF2B5EF4-FFF2-40B4-BE49-F238E27FC236}">
                <a16:creationId xmlns:a16="http://schemas.microsoft.com/office/drawing/2014/main" xmlns="" id="{3637A96D-04A2-4DC4-9F30-5CEBC90DA4F3}"/>
              </a:ext>
            </a:extLst>
          </p:cNvPr>
          <p:cNvSpPr txBox="1"/>
          <p:nvPr/>
        </p:nvSpPr>
        <p:spPr>
          <a:xfrm>
            <a:off x="1228165" y="5696396"/>
            <a:ext cx="9547411"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Проміжок часу між придбанням виробничих ресурсів для здійснення діяльності та отриманням валового доходу від реалізації виробленої з них продукції або товарів і послуг складає </a:t>
            </a:r>
            <a:r>
              <a:rPr lang="uk-UA" b="1" dirty="0">
                <a:latin typeface="Times New Roman" panose="02020603050405020304" pitchFamily="18" charset="0"/>
                <a:cs typeface="Times New Roman" panose="02020603050405020304" pitchFamily="18" charset="0"/>
              </a:rPr>
              <a:t>операційний цикл виробничої діяльності</a:t>
            </a:r>
            <a:r>
              <a:rPr lang="uk-UA"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11677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8628" y="169577"/>
            <a:ext cx="7682752" cy="369332"/>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1. Змістова характеристика виробничого підприємництва</a:t>
            </a:r>
          </a:p>
        </p:txBody>
      </p:sp>
      <p:sp>
        <p:nvSpPr>
          <p:cNvPr id="4" name="TextBox 3">
            <a:extLst>
              <a:ext uri="{FF2B5EF4-FFF2-40B4-BE49-F238E27FC236}">
                <a16:creationId xmlns:a16="http://schemas.microsoft.com/office/drawing/2014/main" xmlns="" id="{630A6E6D-B84B-4ED5-A1FA-C1D58195ECF1}"/>
              </a:ext>
            </a:extLst>
          </p:cNvPr>
          <p:cNvSpPr txBox="1"/>
          <p:nvPr/>
        </p:nvSpPr>
        <p:spPr>
          <a:xfrm>
            <a:off x="415275" y="787894"/>
            <a:ext cx="9070559"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latin typeface="Times New Roman" panose="02020603050405020304" pitchFamily="18" charset="0"/>
                <a:cs typeface="Times New Roman" panose="02020603050405020304" pitchFamily="18" charset="0"/>
              </a:rPr>
              <a:t>За обсягами відтворення підприємництва виробнича діяльність буває двох видів: </a:t>
            </a:r>
            <a:r>
              <a:rPr lang="uk-UA" dirty="0">
                <a:latin typeface="Times New Roman" panose="02020603050405020304" pitchFamily="18" charset="0"/>
                <a:cs typeface="Times New Roman" panose="02020603050405020304" pitchFamily="18" charset="0"/>
              </a:rPr>
              <a:t>проста і розширена.</a:t>
            </a:r>
          </a:p>
          <a:p>
            <a:pPr algn="just"/>
            <a:r>
              <a:rPr lang="uk-UA" dirty="0">
                <a:latin typeface="Times New Roman" panose="02020603050405020304" pitchFamily="18" charset="0"/>
                <a:cs typeface="Times New Roman" panose="02020603050405020304" pitchFamily="18" charset="0"/>
              </a:rPr>
              <a:t>	При </a:t>
            </a:r>
            <a:r>
              <a:rPr lang="uk-UA" b="1" dirty="0">
                <a:latin typeface="Times New Roman" panose="02020603050405020304" pitchFamily="18" charset="0"/>
                <a:cs typeface="Times New Roman" panose="02020603050405020304" pitchFamily="18" charset="0"/>
              </a:rPr>
              <a:t>простій виробничій діяльності </a:t>
            </a:r>
            <a:r>
              <a:rPr lang="uk-UA" dirty="0">
                <a:latin typeface="Times New Roman" panose="02020603050405020304" pitchFamily="18" charset="0"/>
                <a:cs typeface="Times New Roman" panose="02020603050405020304" pitchFamily="18" charset="0"/>
              </a:rPr>
              <a:t>розміри створеного продукту (валової продукції), а також його якість залишаються незмінними, тобто весь створений додатковий доход (прибуток) використовується для формування доходів працівникам, власникам і державі.</a:t>
            </a:r>
          </a:p>
          <a:p>
            <a:pPr algn="just"/>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Розширена виробнича діяльність </a:t>
            </a:r>
            <a:r>
              <a:rPr lang="uk-UA" dirty="0">
                <a:latin typeface="Times New Roman" panose="02020603050405020304" pitchFamily="18" charset="0"/>
                <a:cs typeface="Times New Roman" panose="02020603050405020304" pitchFamily="18" charset="0"/>
              </a:rPr>
              <a:t>– це повторення її у зростаючих розмірах, коли кількісно та якісно збільшується валова продукція. При цьому на формування доходів працівникам, власникам і державі спрямовується лише частина створеного прибутку або здійснюється додаткове інвестування виробничої діяльності власниками.</a:t>
            </a:r>
          </a:p>
        </p:txBody>
      </p:sp>
      <p:sp>
        <p:nvSpPr>
          <p:cNvPr id="5" name="TextBox 4">
            <a:extLst>
              <a:ext uri="{FF2B5EF4-FFF2-40B4-BE49-F238E27FC236}">
                <a16:creationId xmlns:a16="http://schemas.microsoft.com/office/drawing/2014/main" xmlns="" id="{D961C255-8D1A-4417-BC01-E9A18FC5FC70}"/>
              </a:ext>
            </a:extLst>
          </p:cNvPr>
          <p:cNvSpPr txBox="1"/>
          <p:nvPr/>
        </p:nvSpPr>
        <p:spPr>
          <a:xfrm>
            <a:off x="415275" y="4168142"/>
            <a:ext cx="9070559"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dirty="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Обсяги господарської виробничої діяльності визначаються виробничою потужністю підприємства.</a:t>
            </a:r>
          </a:p>
          <a:p>
            <a:pPr algn="just"/>
            <a:endParaRPr lang="ru-RU"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Виробнича потужність підприємства </a:t>
            </a:r>
            <a:r>
              <a:rPr lang="uk-UA" dirty="0">
                <a:latin typeface="Times New Roman" panose="02020603050405020304" pitchFamily="18" charset="0"/>
                <a:cs typeface="Times New Roman" panose="02020603050405020304" pitchFamily="18" charset="0"/>
              </a:rPr>
              <a:t>характеризує максимально можливий річний обсяг випуску продукції (видобутку й переробки сировини або надання певних послуг) заздалегідь визначених номенклатури, асортименту та якості за умови найбільш повного використання прогресивної технології та організації виробництва.</a:t>
            </a:r>
          </a:p>
        </p:txBody>
      </p:sp>
    </p:spTree>
    <p:extLst>
      <p:ext uri="{BB962C8B-B14F-4D97-AF65-F5344CB8AC3E}">
        <p14:creationId xmlns:p14="http://schemas.microsoft.com/office/powerpoint/2010/main" val="4144819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xmlns="" id="{24BF3DA0-4B58-4291-BCBC-A56686FCF4C4}"/>
              </a:ext>
            </a:extLst>
          </p:cNvPr>
          <p:cNvSpPr/>
          <p:nvPr/>
        </p:nvSpPr>
        <p:spPr>
          <a:xfrm>
            <a:off x="291877" y="740610"/>
            <a:ext cx="9470190" cy="1122057"/>
          </a:xfrm>
          <a:prstGeom prst="rect">
            <a:avLst/>
          </a:prstGeom>
          <a:effectLst>
            <a:glow rad="1016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dirty="0">
                <a:latin typeface="Times New Roman" pitchFamily="18" charset="0"/>
                <a:cs typeface="Times New Roman" pitchFamily="18" charset="0"/>
              </a:rPr>
              <a:t>Основою всієї діяльності підприємства є </a:t>
            </a:r>
            <a:r>
              <a:rPr lang="uk-UA" sz="2000" b="1" dirty="0">
                <a:latin typeface="Times New Roman" pitchFamily="18" charset="0"/>
                <a:cs typeface="Times New Roman" pitchFamily="18" charset="0"/>
              </a:rPr>
              <a:t>виробничий процес,</a:t>
            </a:r>
            <a:r>
              <a:rPr lang="uk-UA" sz="2000" dirty="0">
                <a:latin typeface="Times New Roman" pitchFamily="18" charset="0"/>
                <a:cs typeface="Times New Roman" pitchFamily="18" charset="0"/>
              </a:rPr>
              <a:t> який являє собою сукупність взаємопов’язаних дій людей, засобів праці та природи, у результаті яких вихідні матеріали і напівфабрикати перетворюються на готову продукцію (рис. 2.1).</a:t>
            </a:r>
          </a:p>
        </p:txBody>
      </p:sp>
      <p:sp>
        <p:nvSpPr>
          <p:cNvPr id="10" name="Прямоугольник 9"/>
          <p:cNvSpPr/>
          <p:nvPr/>
        </p:nvSpPr>
        <p:spPr>
          <a:xfrm>
            <a:off x="473055" y="82210"/>
            <a:ext cx="8202438" cy="461665"/>
          </a:xfrm>
          <a:prstGeom prst="rect">
            <a:avLst/>
          </a:prstGeom>
        </p:spPr>
        <p:txBody>
          <a:bodyPr wrap="none">
            <a:spAutoFit/>
          </a:bodyPr>
          <a:lstStyle/>
          <a:p>
            <a:pPr algn="ctr">
              <a:spcBef>
                <a:spcPts val="0"/>
              </a:spcBef>
            </a:pPr>
            <a:r>
              <a:rPr lang="uk-UA" sz="2400" b="1" dirty="0" smtClean="0">
                <a:latin typeface="Times New Roman" panose="02020603050405020304" pitchFamily="18" charset="0"/>
                <a:cs typeface="Times New Roman" panose="02020603050405020304" pitchFamily="18" charset="0"/>
              </a:rPr>
              <a:t>2. </a:t>
            </a:r>
            <a:r>
              <a:rPr lang="uk-UA" sz="2400" b="1" dirty="0">
                <a:latin typeface="Times New Roman" panose="02020603050405020304" pitchFamily="18" charset="0"/>
                <a:cs typeface="Times New Roman" panose="02020603050405020304" pitchFamily="18" charset="0"/>
              </a:rPr>
              <a:t>Виробничий процес та </a:t>
            </a:r>
            <a:r>
              <a:rPr lang="uk-UA" sz="2400" b="1" dirty="0" smtClean="0">
                <a:latin typeface="Times New Roman" panose="02020603050405020304" pitchFamily="18" charset="0"/>
                <a:cs typeface="Times New Roman" panose="02020603050405020304" pitchFamily="18" charset="0"/>
              </a:rPr>
              <a:t>виробничий цикл підприємства</a:t>
            </a:r>
            <a:endParaRPr lang="ru-RU" sz="2400" b="1" dirty="0">
              <a:latin typeface="Times New Roman" panose="02020603050405020304" pitchFamily="18" charset="0"/>
              <a:cs typeface="Times New Roman" panose="02020603050405020304" pitchFamily="18" charset="0"/>
            </a:endParaRPr>
          </a:p>
        </p:txBody>
      </p:sp>
      <p:pic>
        <p:nvPicPr>
          <p:cNvPr id="7" name="Рисунок 6" descr="IMG-8295"/>
          <p:cNvPicPr/>
          <p:nvPr/>
        </p:nvPicPr>
        <p:blipFill>
          <a:blip r:embed="rId2">
            <a:extLst>
              <a:ext uri="{28A0092B-C50C-407E-A947-70E740481C1C}">
                <a14:useLocalDpi xmlns:a14="http://schemas.microsoft.com/office/drawing/2010/main" val="0"/>
              </a:ext>
            </a:extLst>
          </a:blip>
          <a:srcRect/>
          <a:stretch>
            <a:fillRect/>
          </a:stretch>
        </p:blipFill>
        <p:spPr bwMode="auto">
          <a:xfrm>
            <a:off x="5816600" y="2099734"/>
            <a:ext cx="5969000" cy="3437466"/>
          </a:xfrm>
          <a:prstGeom prst="rect">
            <a:avLst/>
          </a:prstGeom>
          <a:noFill/>
          <a:ln>
            <a:noFill/>
          </a:ln>
        </p:spPr>
      </p:pic>
      <p:sp>
        <p:nvSpPr>
          <p:cNvPr id="2" name="Стрелка вниз 1"/>
          <p:cNvSpPr/>
          <p:nvPr/>
        </p:nvSpPr>
        <p:spPr>
          <a:xfrm>
            <a:off x="8373533" y="1909234"/>
            <a:ext cx="956734"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329769" y="2290234"/>
            <a:ext cx="5249334"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lgn="just">
              <a:buFont typeface="Arial" panose="020B0604020202020204" pitchFamily="34" charset="0"/>
              <a:buChar char="•"/>
            </a:pPr>
            <a:r>
              <a:rPr lang="uk-UA" sz="2000" dirty="0">
                <a:solidFill>
                  <a:srgbClr val="000000"/>
                </a:solidFill>
                <a:latin typeface="Times New Roman" panose="02020603050405020304" pitchFamily="18" charset="0"/>
                <a:ea typeface="Times New Roman" panose="02020603050405020304" pitchFamily="18" charset="0"/>
              </a:rPr>
              <a:t>Різні галузі промисловості та окремі підприємства значно відрізняються один від одного за характером продукції, що виготовляється, засобів виробництва, що використовуються та технологічних процесів, що застосовуються. </a:t>
            </a:r>
            <a:endParaRPr lang="uk-UA" sz="2000" dirty="0" smtClean="0">
              <a:solidFill>
                <a:srgbClr val="000000"/>
              </a:solidFill>
              <a:latin typeface="Times New Roman" panose="02020603050405020304" pitchFamily="18" charset="0"/>
              <a:ea typeface="Times New Roman" panose="02020603050405020304" pitchFamily="18" charset="0"/>
            </a:endParaRPr>
          </a:p>
          <a:p>
            <a:pPr marL="342900" indent="-342900" algn="just">
              <a:buFont typeface="Arial" panose="020B0604020202020204" pitchFamily="34" charset="0"/>
              <a:buChar char="•"/>
            </a:pPr>
            <a:r>
              <a:rPr lang="uk-UA" sz="2000" dirty="0" smtClean="0">
                <a:solidFill>
                  <a:srgbClr val="000000"/>
                </a:solidFill>
                <a:latin typeface="Times New Roman" panose="02020603050405020304" pitchFamily="18" charset="0"/>
                <a:ea typeface="Times New Roman" panose="02020603050405020304" pitchFamily="18" charset="0"/>
              </a:rPr>
              <a:t>Ці </a:t>
            </a:r>
            <a:r>
              <a:rPr lang="uk-UA" sz="2000" dirty="0">
                <a:solidFill>
                  <a:srgbClr val="000000"/>
                </a:solidFill>
                <a:latin typeface="Times New Roman" panose="02020603050405020304" pitchFamily="18" charset="0"/>
                <a:ea typeface="Times New Roman" panose="02020603050405020304" pitchFamily="18" charset="0"/>
              </a:rPr>
              <a:t>відмінності обумовлюють різноманітність виробничих процесів на підприємствах, які розрізняються за такими основними ознаками: призначення, складність виробничих процесів, поєднання операцій над предметом праці, ступінь автоматизації.</a:t>
            </a:r>
            <a:endParaRPr lang="ru-RU" sz="2000" dirty="0"/>
          </a:p>
        </p:txBody>
      </p:sp>
      <p:sp>
        <p:nvSpPr>
          <p:cNvPr id="9" name="Прямоугольник 8"/>
          <p:cNvSpPr/>
          <p:nvPr/>
        </p:nvSpPr>
        <p:spPr>
          <a:xfrm>
            <a:off x="7142818" y="5589601"/>
            <a:ext cx="3849965" cy="369332"/>
          </a:xfrm>
          <a:prstGeom prst="rect">
            <a:avLst/>
          </a:prstGeom>
        </p:spPr>
        <p:txBody>
          <a:bodyPr wrap="none">
            <a:spAutoFit/>
          </a:bodyPr>
          <a:lstStyle/>
          <a:p>
            <a:r>
              <a:rPr lang="uk-UA" dirty="0">
                <a:solidFill>
                  <a:srgbClr val="000000"/>
                </a:solidFill>
                <a:latin typeface="Times New Roman" panose="02020603050405020304" pitchFamily="18" charset="0"/>
                <a:ea typeface="Times New Roman" panose="02020603050405020304" pitchFamily="18" charset="0"/>
              </a:rPr>
              <a:t>Рис. 2.1. Схема виробничого процесу</a:t>
            </a:r>
            <a:endParaRPr lang="ru-RU" dirty="0"/>
          </a:p>
        </p:txBody>
      </p:sp>
    </p:spTree>
    <p:extLst>
      <p:ext uri="{BB962C8B-B14F-4D97-AF65-F5344CB8AC3E}">
        <p14:creationId xmlns:p14="http://schemas.microsoft.com/office/powerpoint/2010/main" val="3818201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3566" y="179400"/>
            <a:ext cx="390780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uk-UA" b="1" dirty="0">
                <a:solidFill>
                  <a:srgbClr val="000000"/>
                </a:solidFill>
                <a:latin typeface="Times New Roman" panose="02020603050405020304" pitchFamily="18" charset="0"/>
                <a:ea typeface="Times New Roman" panose="02020603050405020304" pitchFamily="18" charset="0"/>
              </a:rPr>
              <a:t>Класифікація виробничих процесів</a:t>
            </a:r>
            <a:endParaRPr lang="ru-RU" dirty="0"/>
          </a:p>
        </p:txBody>
      </p:sp>
      <p:sp>
        <p:nvSpPr>
          <p:cNvPr id="7" name="Прямоугольник 6"/>
          <p:cNvSpPr/>
          <p:nvPr/>
        </p:nvSpPr>
        <p:spPr>
          <a:xfrm>
            <a:off x="422181" y="777501"/>
            <a:ext cx="852708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uk-UA" dirty="0">
                <a:solidFill>
                  <a:srgbClr val="000000"/>
                </a:solidFill>
                <a:latin typeface="Times New Roman" panose="02020603050405020304" pitchFamily="18" charset="0"/>
                <a:ea typeface="Times New Roman" panose="02020603050405020304" pitchFamily="18" charset="0"/>
              </a:rPr>
              <a:t>1. </a:t>
            </a:r>
            <a:r>
              <a:rPr lang="uk-UA" b="1" i="1" dirty="0">
                <a:solidFill>
                  <a:srgbClr val="000000"/>
                </a:solidFill>
                <a:latin typeface="Times New Roman" panose="02020603050405020304" pitchFamily="18" charset="0"/>
                <a:ea typeface="Times New Roman" panose="02020603050405020304" pitchFamily="18" charset="0"/>
              </a:rPr>
              <a:t>Залежно від ролі у виготовленні продукції</a:t>
            </a:r>
            <a:r>
              <a:rPr lang="uk-UA" dirty="0">
                <a:solidFill>
                  <a:srgbClr val="000000"/>
                </a:solidFill>
                <a:latin typeface="Times New Roman" panose="02020603050405020304" pitchFamily="18" charset="0"/>
                <a:ea typeface="Times New Roman" panose="02020603050405020304" pitchFamily="18" charset="0"/>
              </a:rPr>
              <a:t> виробничі процеси поділяються на: </a:t>
            </a:r>
            <a:endParaRPr lang="ru-RU" dirty="0"/>
          </a:p>
        </p:txBody>
      </p:sp>
      <p:sp>
        <p:nvSpPr>
          <p:cNvPr id="8" name="Прямоугольник 7"/>
          <p:cNvSpPr/>
          <p:nvPr/>
        </p:nvSpPr>
        <p:spPr>
          <a:xfrm>
            <a:off x="346558" y="1212525"/>
            <a:ext cx="8356600" cy="646331"/>
          </a:xfrm>
          <a:prstGeom prst="rect">
            <a:avLst/>
          </a:prstGeom>
        </p:spPr>
        <p:txBody>
          <a:bodyPr wrap="square">
            <a:spAutoFit/>
          </a:bodyPr>
          <a:lstStyle/>
          <a:p>
            <a:pPr marL="285750" indent="-285750" algn="jus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Основний процес </a:t>
            </a:r>
            <a:r>
              <a:rPr lang="uk-UA" dirty="0">
                <a:solidFill>
                  <a:srgbClr val="000000"/>
                </a:solidFill>
                <a:latin typeface="Times New Roman" panose="02020603050405020304" pitchFamily="18" charset="0"/>
                <a:ea typeface="Times New Roman" panose="02020603050405020304" pitchFamily="18" charset="0"/>
              </a:rPr>
              <a:t>– це процес, у якому вихідні сировина і матеріали перетворюються на готову продукцію. </a:t>
            </a:r>
            <a:endParaRPr lang="ru-RU" dirty="0"/>
          </a:p>
        </p:txBody>
      </p:sp>
      <p:sp>
        <p:nvSpPr>
          <p:cNvPr id="9" name="Прямоугольник 8"/>
          <p:cNvSpPr/>
          <p:nvPr/>
        </p:nvSpPr>
        <p:spPr>
          <a:xfrm>
            <a:off x="346558" y="1889512"/>
            <a:ext cx="5021310" cy="2862322"/>
          </a:xfrm>
          <a:prstGeom prst="rect">
            <a:avLst/>
          </a:prstGeom>
        </p:spPr>
        <p:txBody>
          <a:bodyPr wrap="square">
            <a:spAutoFit/>
          </a:bodyPr>
          <a:lstStyle/>
          <a:p>
            <a:pPr marL="285750" indent="-285750" algn="just">
              <a:spcAft>
                <a:spcPts val="0"/>
              </a:spcAf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До допоміжних належать процеси </a:t>
            </a:r>
            <a:r>
              <a:rPr lang="uk-UA" dirty="0">
                <a:solidFill>
                  <a:srgbClr val="000000"/>
                </a:solidFill>
                <a:latin typeface="Times New Roman" panose="02020603050405020304" pitchFamily="18" charset="0"/>
                <a:ea typeface="Times New Roman" panose="02020603050405020304" pitchFamily="18" charset="0"/>
              </a:rPr>
              <a:t>виготовлення продукції, яка використовується на самому підприємстві для забезпечення нормального перебігу основних процесів. До них належать: виробництво всіх видів енергії, ремонт обладнання, контроль якості виробів. Допоміжні процеси групуються за їх призначенням, утворюючи допоміжні виробництва: ремонтне, інструментальне, енергетичне та ін.</a:t>
            </a:r>
            <a:endParaRPr lang="ru-RU" sz="1600" dirty="0">
              <a:effectLst/>
              <a:latin typeface="Times New Roman" panose="02020603050405020304" pitchFamily="18" charset="0"/>
              <a:ea typeface="Times New Roman" panose="02020603050405020304" pitchFamily="18" charset="0"/>
            </a:endParaRPr>
          </a:p>
        </p:txBody>
      </p:sp>
      <p:sp>
        <p:nvSpPr>
          <p:cNvPr id="10" name="Прямоугольник 9"/>
          <p:cNvSpPr/>
          <p:nvPr/>
        </p:nvSpPr>
        <p:spPr>
          <a:xfrm>
            <a:off x="422181" y="4792700"/>
            <a:ext cx="5055178" cy="2031325"/>
          </a:xfrm>
          <a:prstGeom prst="rect">
            <a:avLst/>
          </a:prstGeom>
        </p:spPr>
        <p:txBody>
          <a:bodyPr wrap="square">
            <a:spAutoFit/>
          </a:bodyPr>
          <a:lstStyle/>
          <a:p>
            <a:pPr marL="285750" indent="-285750" algn="just">
              <a:buFont typeface="Arial" panose="020B0604020202020204" pitchFamily="34" charset="0"/>
              <a:buChar char="•"/>
            </a:pPr>
            <a:r>
              <a:rPr lang="uk-UA" b="1" dirty="0">
                <a:solidFill>
                  <a:srgbClr val="000000"/>
                </a:solidFill>
                <a:latin typeface="Times New Roman" panose="02020603050405020304" pitchFamily="18" charset="0"/>
                <a:ea typeface="Times New Roman" panose="02020603050405020304" pitchFamily="18" charset="0"/>
              </a:rPr>
              <a:t>Обслуговуючі процеси </a:t>
            </a:r>
            <a:r>
              <a:rPr lang="uk-UA" dirty="0">
                <a:solidFill>
                  <a:srgbClr val="000000"/>
                </a:solidFill>
                <a:latin typeface="Times New Roman" panose="02020603050405020304" pitchFamily="18" charset="0"/>
                <a:ea typeface="Times New Roman" panose="02020603050405020304" pitchFamily="18" charset="0"/>
              </a:rPr>
              <a:t>– це процеси, основним завданням, яких є обслуговування основних і допоміжних процесів. До них відноситься виконання складських і транспортних операцій, проведення робіт, пов'язаних з технічним контролем якості продукції.</a:t>
            </a:r>
            <a:endParaRPr lang="ru-RU" dirty="0"/>
          </a:p>
        </p:txBody>
      </p:sp>
      <p:pic>
        <p:nvPicPr>
          <p:cNvPr id="11" name="Рисунок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0008" y="1889512"/>
            <a:ext cx="6562725" cy="4819650"/>
          </a:xfrm>
          <a:prstGeom prst="rect">
            <a:avLst/>
          </a:prstGeom>
        </p:spPr>
      </p:pic>
    </p:spTree>
  </p:cSld>
  <p:clrMapOvr>
    <a:masterClrMapping/>
  </p:clrMapOvr>
</p:sld>
</file>

<file path=ppt/theme/theme1.xml><?xml version="1.0" encoding="utf-8"?>
<a:theme xmlns:a="http://schemas.openxmlformats.org/drawingml/2006/main" name="Грань">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3305</TotalTime>
  <Words>3446</Words>
  <Application>Microsoft Office PowerPoint</Application>
  <PresentationFormat>Широкоэкранный</PresentationFormat>
  <Paragraphs>351</Paragraphs>
  <Slides>31</Slides>
  <Notes>0</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31</vt:i4>
      </vt:variant>
    </vt:vector>
  </HeadingPairs>
  <TitlesOfParts>
    <vt:vector size="43" baseType="lpstr">
      <vt:lpstr>Arial</vt:lpstr>
      <vt:lpstr>Arial Black</vt:lpstr>
      <vt:lpstr>Calibri</vt:lpstr>
      <vt:lpstr>Courier New</vt:lpstr>
      <vt:lpstr>Palatino Linotype</vt:lpstr>
      <vt:lpstr>Symbol</vt:lpstr>
      <vt:lpstr>Times New Roman</vt:lpstr>
      <vt:lpstr>TimesNewRomanPSMT</vt:lpstr>
      <vt:lpstr>Trebuchet MS</vt:lpstr>
      <vt:lpstr>Wingdings</vt:lpstr>
      <vt:lpstr>Wingdings 3</vt:lpstr>
      <vt:lpstr>Грань</vt:lpstr>
      <vt:lpstr>МІНІСТЕРСТВО ОСВІТИ І НАУКИ УКРАЇНИ  ДЕРЖАВНИЙ УНІВЕРСИТЕТ «ЖИТОМИРСЬКА ПОЛІТЕХНІКА»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Адміністратор</dc:creator>
  <cp:lastModifiedBy>Asus</cp:lastModifiedBy>
  <cp:revision>357</cp:revision>
  <dcterms:created xsi:type="dcterms:W3CDTF">2017-12-12T13:35:46Z</dcterms:created>
  <dcterms:modified xsi:type="dcterms:W3CDTF">2026-04-06T08:34:39Z</dcterms:modified>
</cp:coreProperties>
</file>