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69" r:id="rId7"/>
    <p:sldId id="290" r:id="rId8"/>
    <p:sldId id="261" r:id="rId9"/>
    <p:sldId id="263" r:id="rId10"/>
    <p:sldId id="285" r:id="rId11"/>
    <p:sldId id="286" r:id="rId12"/>
    <p:sldId id="264" r:id="rId13"/>
    <p:sldId id="265" r:id="rId14"/>
    <p:sldId id="262" r:id="rId15"/>
    <p:sldId id="266" r:id="rId16"/>
    <p:sldId id="279" r:id="rId17"/>
    <p:sldId id="267" r:id="rId18"/>
    <p:sldId id="307" r:id="rId19"/>
    <p:sldId id="284" r:id="rId20"/>
    <p:sldId id="270" r:id="rId21"/>
    <p:sldId id="268" r:id="rId22"/>
    <p:sldId id="277" r:id="rId23"/>
    <p:sldId id="278" r:id="rId24"/>
    <p:sldId id="272" r:id="rId25"/>
    <p:sldId id="274" r:id="rId26"/>
    <p:sldId id="280" r:id="rId27"/>
    <p:sldId id="281" r:id="rId28"/>
    <p:sldId id="275" r:id="rId29"/>
    <p:sldId id="276" r:id="rId30"/>
    <p:sldId id="273" r:id="rId31"/>
    <p:sldId id="282" r:id="rId32"/>
    <p:sldId id="283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299" r:id="rId44"/>
    <p:sldId id="301" r:id="rId45"/>
    <p:sldId id="302" r:id="rId46"/>
    <p:sldId id="303" r:id="rId47"/>
    <p:sldId id="304" r:id="rId48"/>
    <p:sldId id="287" r:id="rId49"/>
    <p:sldId id="305" r:id="rId50"/>
    <p:sldId id="306" r:id="rId51"/>
    <p:sldId id="271" r:id="rId5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36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63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28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61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13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2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64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31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9757-4B1F-4213-B79C-D9ACA88833FE}" type="datetimeFigureOut">
              <a:rPr lang="uk-UA" smtClean="0"/>
              <a:t>03.11.2022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65C6-BB4C-46F7-9B46-4601096CFE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51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umpy.org/doc/sta%20ble/reference/routines.math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yprog.pro/sort/sort_func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guida.com/post/1780" TargetMode="External"/><Relationship Id="rId2" Type="http://schemas.openxmlformats.org/officeDocument/2006/relationships/hyperlink" Target="https://numpy.org/doc/stable/reference/routines.mat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7367" y="4007605"/>
            <a:ext cx="9144000" cy="1159198"/>
          </a:xfrm>
        </p:spPr>
        <p:txBody>
          <a:bodyPr>
            <a:normAutofit/>
          </a:bodyPr>
          <a:lstStyle/>
          <a:p>
            <a:r>
              <a:rPr lang="uk-UA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899" y="2625494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NumPy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191585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2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 числа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3118" y="1087870"/>
            <a:ext cx="10515600" cy="535449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генерації псевдовипадкових чисел 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використовується особливий алгоритм, що має назву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Mersenne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Twister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 генератор псевдовипадкових чисел вбудований 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модулі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випадкових чисел з інтервалу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[0.0, 1.0]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згенерувати за допомогою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random.rand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# випадкове число від 0 до 1</a:t>
            </a:r>
          </a:p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0.9129353336551852</a:t>
            </a:r>
          </a:p>
          <a:p>
            <a:pPr marL="0" indent="0" algn="just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np.random.rand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одновимірний масив випадкових значень</a:t>
            </a:r>
          </a:p>
          <a:p>
            <a:pPr marL="0" indent="0" algn="just">
              <a:buNone/>
            </a:pP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([0.06480376, 0.62333573, 0.0363841, 0.23728226, 0.58031617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0.64754324, 0.87082152, 0.56534312, 0.40102058, 0.79272714])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np.random.rand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(3, 4)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двовимірний масив випадкових значень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886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8373"/>
            <a:ext cx="10515600" cy="5688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random.randint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 # випадкове ціле число від 0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np.random.randint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(10, 100)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випадкове ціле число від 10 до 100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np.random.randint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одновимірний масив випадкових цілих чисел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([0, 8, 1, 0, 0, 7, 3])</a:t>
            </a:r>
          </a:p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np.random.randint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(4, 4))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двовимірний масив випадкових цілих чисел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([[2, 1, 1, 3],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[1, 5, 9, 6],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[6, 7, 7, 6],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[0, 9, 8, 3]])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962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Багатовимірні масиви.  Двовимірний масив.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72862" y="1313896"/>
            <a:ext cx="5646938" cy="5308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([[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3], [4, 5,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]])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([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 1,  2,  3],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[ 4,  5,  6,  7],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8,  9, 10, 11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картинку,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рядки, друга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отримати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 елемент , треба написати 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[1,1] – 5,  a[2,1] – 9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41" y="1825625"/>
            <a:ext cx="61436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Тривимірний масив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40528"/>
            <a:ext cx="5181600" cy="51934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np.arange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(48).reshape(4, 3, 4)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([[[ 0,  1,  2,  3],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[ 4,  5,  6,  7],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[ 8,  9, 10, 11]],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[[12, 13, 14, 15],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[16, 17, 18, 19],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[20, 21, 22, 23]],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[[24, 25, 26, 27],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[28, 29, 30, 31],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[32, 33, 34, 35]],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[[36, 37, 38, 39],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[40, 41, 42, 43],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[44, 45, 46, 47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]]])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9794" y="1825625"/>
            <a:ext cx="51664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78" y="292962"/>
            <a:ext cx="10515600" cy="891698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4660"/>
            <a:ext cx="10515600" cy="4992303"/>
          </a:xfrm>
        </p:spPr>
        <p:txBody>
          <a:bodyPr>
            <a:normAutofit fontScale="92500" lnSpcReduction="10000"/>
          </a:bodyPr>
          <a:lstStyle/>
          <a:p>
            <a:pPr>
              <a:buSzPct val="103000"/>
              <a:buFont typeface="Calibri" panose="020F0502020204030204" pitchFamily="34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даних бібліотеки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клас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(N-Dimensional Array)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3000"/>
              <a:buFont typeface="Calibri" panose="020F0502020204030204" pitchFamily="34" charset="0"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масивом довільної розмірності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3000"/>
              <a:buFont typeface="Calibri" panose="020F0502020204030204" pitchFamily="34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реалізований мовою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забезпечує високу швидкість обчислень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3000"/>
              <a:buFont typeface="Calibri" panose="020F0502020204030204" pitchFamily="34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масиву повинні бути одного типу, тобто розмір всіх елементів однаковий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3000"/>
              <a:buFont typeface="Calibri" panose="020F0502020204030204" pitchFamily="34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 в блоці пам'яті мови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байт: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число_елементів_в_масиві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розмір_елемента_в_байтах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3000"/>
              <a:buFont typeface="Calibri" panose="020F0502020204030204" pitchFamily="34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мати будь-яку кількість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розмірностей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розмірності також називають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осями.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 нумеруються цілими числами починаючи з нуля.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3000"/>
              <a:buFont typeface="Calibri" panose="020F0502020204030204" pitchFamily="34" charset="0"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зверненні до елемента масиву індекси осей з меншими номерами записуються ліворуч</a:t>
            </a:r>
          </a:p>
        </p:txBody>
      </p:sp>
    </p:spTree>
    <p:extLst>
      <p:ext uri="{BB962C8B-B14F-4D97-AF65-F5344CB8AC3E}">
        <p14:creationId xmlns:p14="http://schemas.microsoft.com/office/powerpoint/2010/main" val="410382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Операції над масивами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Присвоєння</a:t>
            </a:r>
          </a:p>
          <a:p>
            <a:pPr marL="0" indent="0">
              <a:buNone/>
            </a:pPr>
            <a:r>
              <a:rPr lang="uk-UA" dirty="0" err="1"/>
              <a:t>import</a:t>
            </a:r>
            <a:r>
              <a:rPr lang="uk-UA" dirty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a=</a:t>
            </a:r>
            <a:r>
              <a:rPr lang="uk-UA" dirty="0" err="1"/>
              <a:t>np.linspace</a:t>
            </a:r>
            <a:r>
              <a:rPr lang="uk-UA" dirty="0"/>
              <a:t>(1,4,5)</a:t>
            </a:r>
            <a:br>
              <a:rPr lang="uk-UA" dirty="0"/>
            </a:br>
            <a:r>
              <a:rPr lang="uk-UA" dirty="0"/>
              <a:t>b=a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 a 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(b)</a:t>
            </a:r>
          </a:p>
          <a:p>
            <a:pPr marL="0" indent="0">
              <a:buNone/>
            </a:pPr>
            <a:r>
              <a:rPr lang="uk-UA" dirty="0"/>
              <a:t>[1.   1.75 2.5  3.25 4.  ]</a:t>
            </a:r>
          </a:p>
          <a:p>
            <a:pPr marL="0" indent="0">
              <a:buNone/>
            </a:pPr>
            <a:r>
              <a:rPr lang="uk-UA" dirty="0"/>
              <a:t>[1.   1.75 2.5  3.25 4.  ]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Копіювання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uk-UA" dirty="0" err="1">
                <a:latin typeface="JetBrains Mono"/>
              </a:rPr>
              <a:t>import</a:t>
            </a:r>
            <a:r>
              <a:rPr lang="uk-UA" altLang="uk-UA" dirty="0">
                <a:latin typeface="JetBrains Mono"/>
              </a:rPr>
              <a:t> </a:t>
            </a:r>
            <a:r>
              <a:rPr lang="uk-UA" altLang="uk-UA" dirty="0" err="1">
                <a:latin typeface="JetBrains Mono"/>
              </a:rPr>
              <a:t>numpy</a:t>
            </a:r>
            <a:r>
              <a:rPr lang="uk-UA" altLang="uk-UA" dirty="0">
                <a:latin typeface="JetBrains Mono"/>
              </a:rPr>
              <a:t> </a:t>
            </a:r>
            <a:r>
              <a:rPr lang="uk-UA" altLang="uk-UA" dirty="0" err="1">
                <a:latin typeface="JetBrains Mono"/>
              </a:rPr>
              <a:t>as</a:t>
            </a:r>
            <a:r>
              <a:rPr lang="uk-UA" altLang="uk-UA" dirty="0">
                <a:latin typeface="JetBrains Mono"/>
              </a:rPr>
              <a:t> </a:t>
            </a:r>
            <a:r>
              <a:rPr lang="uk-UA" altLang="uk-UA" dirty="0" err="1">
                <a:latin typeface="JetBrains Mono"/>
              </a:rPr>
              <a:t>np</a:t>
            </a:r>
            <a:r>
              <a:rPr lang="uk-UA" altLang="uk-UA" dirty="0">
                <a:latin typeface="JetBrains Mono"/>
              </a:rPr>
              <a:t/>
            </a:r>
            <a:br>
              <a:rPr lang="uk-UA" altLang="uk-UA" dirty="0">
                <a:latin typeface="JetBrains Mono"/>
              </a:rPr>
            </a:br>
            <a:r>
              <a:rPr lang="uk-UA" altLang="uk-UA" dirty="0">
                <a:latin typeface="JetBrains Mono"/>
              </a:rPr>
              <a:t>a=</a:t>
            </a:r>
            <a:r>
              <a:rPr lang="uk-UA" altLang="uk-UA" dirty="0" err="1">
                <a:latin typeface="JetBrains Mono"/>
              </a:rPr>
              <a:t>np.linspace</a:t>
            </a:r>
            <a:r>
              <a:rPr lang="uk-UA" altLang="uk-UA" dirty="0">
                <a:latin typeface="JetBrains Mono"/>
              </a:rPr>
              <a:t>(1,4,5)</a:t>
            </a:r>
            <a:br>
              <a:rPr lang="uk-UA" altLang="uk-UA" dirty="0">
                <a:latin typeface="JetBrains Mono"/>
              </a:rPr>
            </a:br>
            <a:r>
              <a:rPr lang="en-US" altLang="uk-UA" dirty="0" smtClean="0">
                <a:latin typeface="JetBrains Mono"/>
              </a:rPr>
              <a:t># </a:t>
            </a:r>
            <a:r>
              <a:rPr lang="uk-UA" altLang="uk-UA" dirty="0" smtClean="0">
                <a:latin typeface="JetBrains Mono"/>
              </a:rPr>
              <a:t>b=</a:t>
            </a:r>
            <a:r>
              <a:rPr lang="uk-UA" altLang="uk-UA" dirty="0" err="1" smtClean="0">
                <a:latin typeface="JetBrains Mono"/>
              </a:rPr>
              <a:t>np.arange</a:t>
            </a:r>
            <a:r>
              <a:rPr lang="uk-UA" altLang="uk-UA" dirty="0" smtClean="0">
                <a:latin typeface="JetBrains Mono"/>
              </a:rPr>
              <a:t>(5</a:t>
            </a:r>
            <a:r>
              <a:rPr lang="uk-UA" altLang="uk-UA" dirty="0">
                <a:latin typeface="JetBrains Mono"/>
              </a:rPr>
              <a:t>)</a:t>
            </a:r>
            <a:br>
              <a:rPr lang="uk-UA" altLang="uk-UA" dirty="0">
                <a:latin typeface="JetBrains Mono"/>
              </a:rPr>
            </a:br>
            <a:r>
              <a:rPr lang="uk-UA" altLang="uk-UA" dirty="0">
                <a:latin typeface="JetBrains Mono"/>
              </a:rPr>
              <a:t>b=</a:t>
            </a:r>
            <a:r>
              <a:rPr lang="uk-UA" altLang="uk-UA" dirty="0" err="1">
                <a:latin typeface="JetBrains Mono"/>
              </a:rPr>
              <a:t>a.copy</a:t>
            </a:r>
            <a:r>
              <a:rPr lang="uk-UA" altLang="uk-UA" dirty="0">
                <a:latin typeface="JetBrains Mono"/>
              </a:rPr>
              <a:t>()</a:t>
            </a:r>
            <a:br>
              <a:rPr lang="uk-UA" altLang="uk-UA" dirty="0">
                <a:latin typeface="JetBrains Mono"/>
              </a:rPr>
            </a:br>
            <a:r>
              <a:rPr lang="uk-UA" altLang="uk-UA" dirty="0" err="1">
                <a:latin typeface="JetBrains Mono"/>
              </a:rPr>
              <a:t>print</a:t>
            </a:r>
            <a:r>
              <a:rPr lang="uk-UA" altLang="uk-UA" dirty="0">
                <a:latin typeface="JetBrains Mono"/>
              </a:rPr>
              <a:t>( a )</a:t>
            </a:r>
            <a:br>
              <a:rPr lang="uk-UA" altLang="uk-UA" dirty="0">
                <a:latin typeface="JetBrains Mono"/>
              </a:rPr>
            </a:br>
            <a:r>
              <a:rPr lang="uk-UA" altLang="uk-UA" dirty="0" err="1">
                <a:latin typeface="JetBrains Mono"/>
              </a:rPr>
              <a:t>print</a:t>
            </a:r>
            <a:r>
              <a:rPr lang="uk-UA" altLang="uk-UA" dirty="0">
                <a:latin typeface="JetBrains Mono"/>
              </a:rPr>
              <a:t>(b)</a:t>
            </a:r>
            <a:endParaRPr lang="uk-UA" altLang="uk-UA" sz="54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7190" y="863023"/>
            <a:ext cx="9687791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a = </a:t>
            </a:r>
            <a:r>
              <a:rPr lang="uk-UA" altLang="uk-UA" dirty="0" err="1"/>
              <a:t>np.array</a:t>
            </a:r>
            <a:r>
              <a:rPr lang="uk-UA" altLang="uk-UA" dirty="0"/>
              <a:t>([5, 6, 8, 9, 1, 2, 3, 4, 1])</a:t>
            </a:r>
            <a:br>
              <a:rPr lang="uk-UA" altLang="uk-UA" dirty="0"/>
            </a:br>
            <a:r>
              <a:rPr lang="uk-UA" altLang="uk-UA" dirty="0"/>
              <a:t>b = </a:t>
            </a:r>
            <a:r>
              <a:rPr lang="uk-UA" altLang="uk-UA" dirty="0" err="1"/>
              <a:t>np.ones</a:t>
            </a:r>
            <a:r>
              <a:rPr lang="uk-UA" altLang="uk-UA" dirty="0"/>
              <a:t>([9])</a:t>
            </a:r>
            <a:br>
              <a:rPr lang="uk-UA" altLang="uk-UA" dirty="0"/>
            </a:br>
            <a:r>
              <a:rPr lang="uk-UA" altLang="uk-UA" dirty="0" err="1"/>
              <a:t>print</a:t>
            </a:r>
            <a:r>
              <a:rPr lang="uk-UA" altLang="uk-UA" dirty="0"/>
              <a:t>(b)</a:t>
            </a:r>
            <a:br>
              <a:rPr lang="uk-UA" altLang="uk-UA" dirty="0"/>
            </a:br>
            <a:r>
              <a:rPr lang="uk-UA" altLang="uk-UA" dirty="0">
                <a:solidFill>
                  <a:srgbClr val="C00000"/>
                </a:solidFill>
              </a:rPr>
              <a:t>c = </a:t>
            </a:r>
            <a:r>
              <a:rPr lang="uk-UA" altLang="uk-UA" dirty="0" err="1">
                <a:solidFill>
                  <a:srgbClr val="C00000"/>
                </a:solidFill>
              </a:rPr>
              <a:t>a+b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print</a:t>
            </a:r>
            <a:r>
              <a:rPr lang="uk-UA" altLang="uk-UA" dirty="0"/>
              <a:t>(c)</a:t>
            </a:r>
            <a:br>
              <a:rPr lang="uk-UA" altLang="uk-UA" dirty="0"/>
            </a:br>
            <a:r>
              <a:rPr lang="uk-UA" altLang="uk-UA" dirty="0">
                <a:solidFill>
                  <a:srgbClr val="C00000"/>
                </a:solidFill>
              </a:rPr>
              <a:t>c1 = b/a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err="1"/>
              <a:t>print</a:t>
            </a:r>
            <a:r>
              <a:rPr lang="uk-UA" altLang="uk-UA" dirty="0"/>
              <a:t>(c1</a:t>
            </a:r>
            <a:r>
              <a:rPr lang="uk-UA" altLang="uk-UA" dirty="0" smtClean="0"/>
              <a:t>)</a:t>
            </a:r>
            <a:endParaRPr lang="en-US" altLang="uk-UA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uk-UA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2000" dirty="0"/>
              <a:t>[1. 1. 1. 1. 1. 1. 1. 1. 1.]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2000" dirty="0"/>
              <a:t>[ 6.  7.  9. 10.  2.  3.  4.  5.  2.]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2000" dirty="0"/>
              <a:t>[0.2        0.16666667 0.125      0.11111111 1.         0.5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2000" dirty="0"/>
              <a:t> 0.33333333 0.25       1.        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97649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02690" y="204186"/>
            <a:ext cx="10515600" cy="61966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Зміна розмірності </a:t>
            </a:r>
            <a:r>
              <a:rPr lang="uk-UA" dirty="0" err="1" smtClean="0">
                <a:solidFill>
                  <a:srgbClr val="C00000"/>
                </a:solidFill>
              </a:rPr>
              <a:t>reshape</a:t>
            </a:r>
            <a:r>
              <a:rPr lang="uk-UA" dirty="0" smtClean="0">
                <a:solidFill>
                  <a:srgbClr val="C00000"/>
                </a:solidFill>
              </a:rPr>
              <a:t>()</a:t>
            </a:r>
            <a:endParaRPr lang="uk-UA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/>
              <a:t>a </a:t>
            </a:r>
            <a:r>
              <a:rPr lang="uk-UA" dirty="0"/>
              <a:t>= </a:t>
            </a:r>
            <a:r>
              <a:rPr lang="uk-UA" dirty="0" err="1"/>
              <a:t>np.arange</a:t>
            </a:r>
            <a:r>
              <a:rPr lang="uk-UA" dirty="0"/>
              <a:t>(12).</a:t>
            </a:r>
            <a:r>
              <a:rPr lang="uk-UA" dirty="0" err="1" smtClean="0"/>
              <a:t>reshape</a:t>
            </a:r>
            <a:r>
              <a:rPr lang="uk-UA" dirty="0" smtClean="0"/>
              <a:t>(3</a:t>
            </a:r>
            <a:r>
              <a:rPr lang="uk-UA" dirty="0"/>
              <a:t>, 4</a:t>
            </a:r>
            <a:r>
              <a:rPr lang="uk-UA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b=</a:t>
            </a:r>
            <a:r>
              <a:rPr lang="uk-UA" dirty="0" err="1" smtClean="0"/>
              <a:t>np.arange</a:t>
            </a:r>
            <a:r>
              <a:rPr lang="uk-UA" dirty="0" smtClean="0"/>
              <a:t>(</a:t>
            </a:r>
            <a:r>
              <a:rPr lang="en-US" dirty="0" smtClean="0"/>
              <a:t>9</a:t>
            </a:r>
            <a:r>
              <a:rPr lang="uk-UA" dirty="0" smtClean="0"/>
              <a:t>)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к</a:t>
            </a:r>
            <a:r>
              <a:rPr lang="en-US" dirty="0" smtClean="0"/>
              <a:t>=</a:t>
            </a:r>
            <a:r>
              <a:rPr lang="uk-UA" dirty="0" err="1" smtClean="0"/>
              <a:t>reshape</a:t>
            </a:r>
            <a:r>
              <a:rPr lang="en-US" dirty="0" smtClean="0"/>
              <a:t> </a:t>
            </a:r>
            <a:r>
              <a:rPr lang="uk-UA" dirty="0" smtClean="0"/>
              <a:t>(</a:t>
            </a:r>
            <a:r>
              <a:rPr lang="en-US" dirty="0" smtClean="0"/>
              <a:t>b, (</a:t>
            </a:r>
            <a:r>
              <a:rPr lang="uk-UA" dirty="0" smtClean="0"/>
              <a:t>3</a:t>
            </a:r>
            <a:r>
              <a:rPr lang="uk-UA" dirty="0"/>
              <a:t>, </a:t>
            </a:r>
            <a:r>
              <a:rPr lang="en-US" dirty="0" smtClean="0"/>
              <a:t>3</a:t>
            </a:r>
            <a:r>
              <a:rPr lang="uk-UA" dirty="0" smtClean="0"/>
              <a:t>)</a:t>
            </a:r>
            <a:r>
              <a:rPr lang="en-US" dirty="0" smtClean="0"/>
              <a:t> )</a:t>
            </a:r>
            <a:endParaRPr lang="uk-UA" dirty="0"/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Перетворення багатовимірного масиву у список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b=</a:t>
            </a:r>
            <a:r>
              <a:rPr lang="uk-UA" dirty="0" err="1" smtClean="0"/>
              <a:t>reshape</a:t>
            </a:r>
            <a:r>
              <a:rPr lang="en-US" dirty="0" smtClean="0"/>
              <a:t> </a:t>
            </a:r>
            <a:r>
              <a:rPr lang="uk-UA" dirty="0" smtClean="0"/>
              <a:t>(к</a:t>
            </a:r>
            <a:r>
              <a:rPr lang="en-US" dirty="0" smtClean="0"/>
              <a:t>, </a:t>
            </a:r>
            <a:r>
              <a:rPr lang="uk-UA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)</a:t>
            </a:r>
            <a:endParaRPr lang="uk-UA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b=</a:t>
            </a:r>
            <a:r>
              <a:rPr lang="uk-UA" dirty="0" smtClean="0"/>
              <a:t>r</a:t>
            </a:r>
            <a:r>
              <a:rPr lang="en-US" dirty="0" err="1" smtClean="0"/>
              <a:t>avel</a:t>
            </a:r>
            <a:r>
              <a:rPr lang="en-US" dirty="0" smtClean="0"/>
              <a:t> </a:t>
            </a:r>
            <a:r>
              <a:rPr lang="uk-UA" dirty="0" smtClean="0"/>
              <a:t>(</a:t>
            </a:r>
            <a:r>
              <a:rPr lang="en-US" dirty="0" smtClean="0"/>
              <a:t> </a:t>
            </a:r>
            <a:r>
              <a:rPr lang="uk-UA" dirty="0" smtClean="0"/>
              <a:t>к</a:t>
            </a:r>
            <a:r>
              <a:rPr lang="en-US" dirty="0" smtClean="0"/>
              <a:t> </a:t>
            </a:r>
            <a:r>
              <a:rPr lang="en-US" dirty="0"/>
              <a:t>)</a:t>
            </a:r>
            <a:endParaRPr lang="uk-UA" dirty="0"/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Склеювання рядків </a:t>
            </a:r>
            <a:r>
              <a:rPr lang="en-US" dirty="0" err="1" smtClean="0">
                <a:solidFill>
                  <a:srgbClr val="C00000"/>
                </a:solidFill>
              </a:rPr>
              <a:t>vstack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uk-UA" dirty="0" smtClean="0">
                <a:solidFill>
                  <a:srgbClr val="C00000"/>
                </a:solidFill>
              </a:rPr>
              <a:t>)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c=</a:t>
            </a:r>
            <a:r>
              <a:rPr lang="en-US" dirty="0" err="1" smtClean="0"/>
              <a:t>np.vstack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Склеювання колонок </a:t>
            </a:r>
            <a:r>
              <a:rPr lang="en-US" dirty="0" err="1">
                <a:solidFill>
                  <a:srgbClr val="C00000"/>
                </a:solidFill>
              </a:rPr>
              <a:t>h</a:t>
            </a:r>
            <a:r>
              <a:rPr lang="en-US" dirty="0" err="1" smtClean="0">
                <a:solidFill>
                  <a:srgbClr val="C00000"/>
                </a:solidFill>
              </a:rPr>
              <a:t>stack</a:t>
            </a:r>
            <a:r>
              <a:rPr lang="uk-UA" dirty="0" smtClean="0">
                <a:solidFill>
                  <a:srgbClr val="C00000"/>
                </a:solidFill>
              </a:rPr>
              <a:t>()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c=</a:t>
            </a:r>
            <a:r>
              <a:rPr lang="en-US" dirty="0" err="1" smtClean="0"/>
              <a:t>np.hstack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Конкатенація масивів</a:t>
            </a:r>
            <a:endParaRPr lang="uk-UA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oncatenate</a:t>
            </a:r>
            <a:r>
              <a:rPr lang="uk-UA" dirty="0" smtClean="0"/>
              <a:t>(а</a:t>
            </a:r>
            <a:r>
              <a:rPr lang="en-US" dirty="0" smtClean="0"/>
              <a:t>,</a:t>
            </a:r>
            <a:r>
              <a:rPr lang="en-US" dirty="0" err="1" smtClean="0"/>
              <a:t>b,c</a:t>
            </a:r>
            <a:r>
              <a:rPr lang="en-US" dirty="0" smtClean="0"/>
              <a:t>)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dirty="0" err="1"/>
              <a:t>масив</a:t>
            </a:r>
            <a:r>
              <a:rPr lang="ru-RU" sz="2200" dirty="0"/>
              <a:t> не </a:t>
            </a:r>
            <a:r>
              <a:rPr lang="ru-RU" sz="2200" dirty="0" err="1"/>
              <a:t>одномірний</a:t>
            </a:r>
            <a:r>
              <a:rPr lang="ru-RU" sz="2200" dirty="0"/>
              <a:t>,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задати</a:t>
            </a:r>
            <a:r>
              <a:rPr lang="ru-RU" sz="2200" dirty="0"/>
              <a:t> </a:t>
            </a:r>
            <a:r>
              <a:rPr lang="ru-RU" sz="2200" dirty="0" err="1"/>
              <a:t>вісь</a:t>
            </a:r>
            <a:r>
              <a:rPr lang="ru-RU" sz="2200" dirty="0"/>
              <a:t>, </a:t>
            </a:r>
            <a:r>
              <a:rPr lang="ru-RU" sz="2200" dirty="0" err="1"/>
              <a:t>якою</a:t>
            </a:r>
            <a:r>
              <a:rPr lang="ru-RU" sz="2200" dirty="0"/>
              <a:t> буде </a:t>
            </a:r>
            <a:r>
              <a:rPr lang="ru-RU" sz="2200" dirty="0" err="1"/>
              <a:t>відбуватися</a:t>
            </a:r>
            <a:r>
              <a:rPr lang="ru-RU" sz="2200" dirty="0"/>
              <a:t> </a:t>
            </a:r>
            <a:r>
              <a:rPr lang="ru-RU" sz="2200" dirty="0" err="1"/>
              <a:t>з'єднання</a:t>
            </a:r>
            <a:r>
              <a:rPr lang="ru-RU" sz="2200" dirty="0"/>
              <a:t>. За </a:t>
            </a:r>
            <a:r>
              <a:rPr lang="ru-RU" sz="2200" dirty="0" err="1"/>
              <a:t>умовчанням</a:t>
            </a:r>
            <a:r>
              <a:rPr lang="ru-RU" sz="2200" dirty="0"/>
              <a:t> (не </a:t>
            </a:r>
            <a:r>
              <a:rPr lang="ru-RU" sz="2200" dirty="0" err="1"/>
              <a:t>задаючи</a:t>
            </a:r>
            <a:r>
              <a:rPr lang="ru-RU" sz="2200" dirty="0"/>
              <a:t> </a:t>
            </a:r>
            <a:r>
              <a:rPr lang="ru-RU" sz="2200" dirty="0" err="1"/>
              <a:t>значення</a:t>
            </a:r>
            <a:r>
              <a:rPr lang="ru-RU" sz="2200" dirty="0"/>
              <a:t> </a:t>
            </a:r>
            <a:r>
              <a:rPr lang="ru-RU" sz="2200" dirty="0" err="1"/>
              <a:t>осі</a:t>
            </a:r>
            <a:r>
              <a:rPr lang="ru-RU" sz="2200" dirty="0"/>
              <a:t>), </a:t>
            </a:r>
            <a:r>
              <a:rPr lang="ru-RU" sz="2200" dirty="0" err="1"/>
              <a:t>з'єднання</a:t>
            </a:r>
            <a:r>
              <a:rPr lang="ru-RU" sz="2200" dirty="0"/>
              <a:t> </a:t>
            </a:r>
            <a:r>
              <a:rPr lang="ru-RU" sz="2200" dirty="0" err="1"/>
              <a:t>відбуватиметься</a:t>
            </a:r>
            <a:r>
              <a:rPr lang="ru-RU" sz="2200" dirty="0"/>
              <a:t> за першим </a:t>
            </a:r>
            <a:r>
              <a:rPr lang="ru-RU" sz="2200" dirty="0" err="1"/>
              <a:t>виміром</a:t>
            </a:r>
            <a:endParaRPr lang="uk-UA" sz="2200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90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523782"/>
            <a:ext cx="5181600" cy="5992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err="1" smtClean="0"/>
              <a:t>import</a:t>
            </a:r>
            <a:r>
              <a:rPr lang="uk-UA" dirty="0" smtClean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a </a:t>
            </a:r>
            <a:r>
              <a:rPr lang="uk-UA" dirty="0"/>
              <a:t>= </a:t>
            </a:r>
            <a:r>
              <a:rPr lang="uk-UA" dirty="0" err="1"/>
              <a:t>np.array</a:t>
            </a:r>
            <a:r>
              <a:rPr lang="uk-UA" dirty="0"/>
              <a:t>([1, 1, 1])</a:t>
            </a:r>
          </a:p>
          <a:p>
            <a:pPr marL="0" indent="0">
              <a:buNone/>
            </a:pPr>
            <a:r>
              <a:rPr lang="uk-UA" dirty="0" smtClean="0"/>
              <a:t>b </a:t>
            </a:r>
            <a:r>
              <a:rPr lang="uk-UA" dirty="0"/>
              <a:t>= </a:t>
            </a:r>
            <a:r>
              <a:rPr lang="uk-UA" dirty="0" err="1"/>
              <a:t>np.array</a:t>
            </a:r>
            <a:r>
              <a:rPr lang="uk-UA" dirty="0"/>
              <a:t>([2, 2, 2])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  <a:p>
            <a:pPr marL="0" indent="0">
              <a:buNone/>
            </a:pPr>
            <a:r>
              <a:rPr lang="uk-UA" b="1" dirty="0" err="1" smtClean="0"/>
              <a:t>np.vstack</a:t>
            </a:r>
            <a:r>
              <a:rPr lang="uk-UA" b="1" dirty="0"/>
              <a:t>((a, b))</a:t>
            </a:r>
          </a:p>
          <a:p>
            <a:pPr marL="0" indent="0">
              <a:buNone/>
            </a:pPr>
            <a:r>
              <a:rPr lang="uk-UA" dirty="0" err="1">
                <a:solidFill>
                  <a:srgbClr val="C00000"/>
                </a:solidFill>
              </a:rPr>
              <a:t>array</a:t>
            </a:r>
            <a:r>
              <a:rPr lang="uk-UA" dirty="0">
                <a:solidFill>
                  <a:srgbClr val="C00000"/>
                </a:solidFill>
              </a:rPr>
              <a:t>([[1, 1, 1],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[2, 2, 2</a:t>
            </a:r>
            <a:r>
              <a:rPr lang="uk-UA" dirty="0" smtClean="0">
                <a:solidFill>
                  <a:srgbClr val="C00000"/>
                </a:solidFill>
              </a:rPr>
              <a:t>]])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a </a:t>
            </a:r>
            <a:r>
              <a:rPr lang="uk-UA" dirty="0"/>
              <a:t>= </a:t>
            </a:r>
            <a:r>
              <a:rPr lang="uk-UA" dirty="0" err="1"/>
              <a:t>np.array</a:t>
            </a:r>
            <a:r>
              <a:rPr lang="uk-UA" dirty="0"/>
              <a:t>([[1], [1], [1]])</a:t>
            </a:r>
          </a:p>
          <a:p>
            <a:pPr marL="0" indent="0">
              <a:buNone/>
            </a:pPr>
            <a:r>
              <a:rPr lang="uk-UA" dirty="0" smtClean="0"/>
              <a:t>b </a:t>
            </a:r>
            <a:r>
              <a:rPr lang="uk-UA" dirty="0"/>
              <a:t>= </a:t>
            </a:r>
            <a:r>
              <a:rPr lang="uk-UA" dirty="0" err="1"/>
              <a:t>np.array</a:t>
            </a:r>
            <a:r>
              <a:rPr lang="uk-UA" dirty="0"/>
              <a:t>([[2], [2], [2]])</a:t>
            </a:r>
          </a:p>
          <a:p>
            <a:pPr marL="0" indent="0">
              <a:buNone/>
            </a:pPr>
            <a:r>
              <a:rPr lang="uk-UA" b="1" dirty="0" err="1" smtClean="0"/>
              <a:t>np.vstack</a:t>
            </a:r>
            <a:r>
              <a:rPr lang="uk-UA" b="1" dirty="0"/>
              <a:t>((a, b))</a:t>
            </a:r>
          </a:p>
          <a:p>
            <a:pPr marL="0" indent="0">
              <a:buNone/>
            </a:pPr>
            <a:r>
              <a:rPr lang="uk-UA" dirty="0" err="1">
                <a:solidFill>
                  <a:srgbClr val="C00000"/>
                </a:solidFill>
              </a:rPr>
              <a:t>array</a:t>
            </a:r>
            <a:r>
              <a:rPr lang="uk-UA" dirty="0">
                <a:solidFill>
                  <a:srgbClr val="C00000"/>
                </a:solidFill>
              </a:rPr>
              <a:t>([[1],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[1],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[1],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[2],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[2],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[2]])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621437"/>
            <a:ext cx="5181600" cy="55555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a </a:t>
            </a:r>
            <a:r>
              <a:rPr lang="uk-UA" dirty="0"/>
              <a:t>= </a:t>
            </a:r>
            <a:r>
              <a:rPr lang="uk-UA" dirty="0" err="1"/>
              <a:t>np.array</a:t>
            </a:r>
            <a:r>
              <a:rPr lang="uk-UA" dirty="0"/>
              <a:t>([[1, 1], [2, 2]])</a:t>
            </a:r>
          </a:p>
          <a:p>
            <a:pPr marL="0" indent="0">
              <a:buNone/>
            </a:pPr>
            <a:r>
              <a:rPr lang="uk-UA" dirty="0" smtClean="0"/>
              <a:t>b </a:t>
            </a:r>
            <a:r>
              <a:rPr lang="uk-UA" dirty="0"/>
              <a:t>= </a:t>
            </a:r>
            <a:r>
              <a:rPr lang="uk-UA" dirty="0" err="1"/>
              <a:t>np.array</a:t>
            </a:r>
            <a:r>
              <a:rPr lang="uk-UA" dirty="0"/>
              <a:t>([[3, 3], [4, 4]])</a:t>
            </a:r>
          </a:p>
          <a:p>
            <a:pPr marL="0" indent="0">
              <a:buNone/>
            </a:pPr>
            <a:r>
              <a:rPr lang="uk-UA" b="1" dirty="0" err="1" smtClean="0"/>
              <a:t>np.vstack</a:t>
            </a:r>
            <a:r>
              <a:rPr lang="uk-UA" b="1" dirty="0"/>
              <a:t>((a, b))</a:t>
            </a:r>
          </a:p>
          <a:p>
            <a:pPr marL="0" indent="0">
              <a:buNone/>
            </a:pPr>
            <a:r>
              <a:rPr lang="uk-UA" dirty="0" err="1">
                <a:solidFill>
                  <a:srgbClr val="C00000"/>
                </a:solidFill>
              </a:rPr>
              <a:t>array</a:t>
            </a:r>
            <a:r>
              <a:rPr lang="uk-UA" dirty="0">
                <a:solidFill>
                  <a:srgbClr val="C00000"/>
                </a:solidFill>
              </a:rPr>
              <a:t>([[1, 1],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[2, 2],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[3, 3],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      [4, 4]])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6052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Модифікація масивів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179" y="1559295"/>
            <a:ext cx="10515600" cy="435133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b="1" dirty="0" err="1"/>
              <a:t>np.append</a:t>
            </a:r>
            <a:r>
              <a:rPr lang="en-US" b="1" dirty="0"/>
              <a:t>(</a:t>
            </a:r>
            <a:r>
              <a:rPr lang="ru-RU" b="1" dirty="0"/>
              <a:t>а, </a:t>
            </a:r>
            <a:r>
              <a:rPr lang="en-US" b="1" dirty="0"/>
              <a:t>values, axis)- </a:t>
            </a:r>
            <a:r>
              <a:rPr lang="ru-RU" dirty="0" err="1"/>
              <a:t>додає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 smtClean="0"/>
              <a:t>осі</a:t>
            </a:r>
            <a:endParaRPr lang="ru-RU" dirty="0" smtClean="0"/>
          </a:p>
          <a:p>
            <a:pPr marL="4483100" indent="-4483100" algn="just">
              <a:spcAft>
                <a:spcPts val="600"/>
              </a:spcAft>
              <a:buNone/>
            </a:pPr>
            <a:r>
              <a:rPr lang="en-US" b="1" dirty="0" err="1" smtClean="0"/>
              <a:t>np.insert</a:t>
            </a:r>
            <a:r>
              <a:rPr lang="en-US" b="1" dirty="0" smtClean="0"/>
              <a:t>(</a:t>
            </a:r>
            <a:r>
              <a:rPr lang="ru-RU" b="1" dirty="0"/>
              <a:t>а, </a:t>
            </a:r>
            <a:r>
              <a:rPr lang="en-US" b="1" dirty="0" err="1"/>
              <a:t>ndx</a:t>
            </a:r>
            <a:r>
              <a:rPr lang="en-US" b="1" dirty="0"/>
              <a:t>, values, axis)- </a:t>
            </a:r>
            <a:r>
              <a:rPr lang="ru-RU" dirty="0" err="1" smtClean="0"/>
              <a:t>вставляє</a:t>
            </a:r>
            <a:r>
              <a:rPr lang="ru-RU" dirty="0" smtClean="0"/>
              <a:t> </a:t>
            </a:r>
            <a:r>
              <a:rPr lang="ru-RU" dirty="0" err="1"/>
              <a:t>елементи</a:t>
            </a:r>
            <a:r>
              <a:rPr lang="ru-RU" dirty="0"/>
              <a:t> в </a:t>
            </a:r>
            <a:r>
              <a:rPr lang="ru-RU" dirty="0" err="1"/>
              <a:t>масив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в </a:t>
            </a:r>
            <a:r>
              <a:rPr lang="ru-RU" dirty="0" err="1" smtClean="0"/>
              <a:t>позиції</a:t>
            </a:r>
            <a:r>
              <a:rPr lang="en-US" dirty="0" smtClean="0"/>
              <a:t> </a:t>
            </a:r>
            <a:r>
              <a:rPr lang="ru-RU" dirty="0" err="1" smtClean="0"/>
              <a:t>заданою</a:t>
            </a:r>
            <a:r>
              <a:rPr lang="ru-RU" dirty="0" smtClean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 smtClean="0"/>
              <a:t>індексу</a:t>
            </a:r>
            <a:endParaRPr lang="ru-RU" dirty="0" smtClean="0"/>
          </a:p>
          <a:p>
            <a:pPr marL="3497263" indent="-3497263" algn="just">
              <a:spcAft>
                <a:spcPts val="600"/>
              </a:spcAft>
              <a:buNone/>
            </a:pPr>
            <a:r>
              <a:rPr lang="en-US" b="1" dirty="0" err="1" smtClean="0"/>
              <a:t>np.delete</a:t>
            </a:r>
            <a:r>
              <a:rPr lang="en-US" b="1" dirty="0" smtClean="0"/>
              <a:t>(</a:t>
            </a:r>
            <a:r>
              <a:rPr lang="ru-RU" b="1" dirty="0"/>
              <a:t>а, </a:t>
            </a:r>
            <a:r>
              <a:rPr lang="en-US" b="1" dirty="0" err="1"/>
              <a:t>ndx</a:t>
            </a:r>
            <a:r>
              <a:rPr lang="en-US" b="1" dirty="0"/>
              <a:t>, axis)- </a:t>
            </a:r>
            <a:r>
              <a:rPr lang="ru-RU" dirty="0" err="1"/>
              <a:t>видаляє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з </a:t>
            </a:r>
            <a:r>
              <a:rPr lang="ru-RU" dirty="0" err="1"/>
              <a:t>масиву</a:t>
            </a:r>
            <a:r>
              <a:rPr lang="ru-RU" dirty="0"/>
              <a:t> на </a:t>
            </a:r>
            <a:r>
              <a:rPr lang="ru-RU" dirty="0" err="1"/>
              <a:t>заданій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позиції</a:t>
            </a:r>
            <a:r>
              <a:rPr lang="ru-RU" dirty="0" smtClean="0"/>
              <a:t> </a:t>
            </a:r>
            <a:r>
              <a:rPr lang="ru-RU" dirty="0" err="1" smtClean="0"/>
              <a:t>заданою</a:t>
            </a:r>
            <a:r>
              <a:rPr lang="ru-RU" dirty="0" smtClean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 smtClean="0"/>
              <a:t>індексу</a:t>
            </a:r>
            <a:r>
              <a:rPr lang="ru-RU" dirty="0" smtClean="0"/>
              <a:t>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!!!!! 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три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, </a:t>
            </a:r>
            <a:r>
              <a:rPr lang="ru-RU" dirty="0" smtClean="0"/>
              <a:t>як </a:t>
            </a:r>
            <a:r>
              <a:rPr lang="ru-RU" dirty="0" err="1" smtClean="0"/>
              <a:t>модифіковану</a:t>
            </a:r>
            <a:r>
              <a:rPr lang="ru-RU" dirty="0" smtClean="0"/>
              <a:t> </a:t>
            </a:r>
            <a:r>
              <a:rPr lang="ru-RU" dirty="0" err="1"/>
              <a:t>копію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743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195"/>
          </a:xfrm>
        </p:spPr>
        <p:txBody>
          <a:bodyPr/>
          <a:lstStyle/>
          <a:p>
            <a:pPr algn="ctr"/>
            <a:r>
              <a:rPr lang="uk-UA" b="1" dirty="0" err="1"/>
              <a:t>NumPy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056" y="118643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 smtClean="0"/>
              <a:t>	</a:t>
            </a:r>
            <a:r>
              <a:rPr lang="uk-UA" b="1" dirty="0" err="1" smtClean="0"/>
              <a:t>NumPy</a:t>
            </a:r>
            <a:r>
              <a:rPr lang="uk-UA" b="1" dirty="0" smtClean="0"/>
              <a:t> </a:t>
            </a:r>
            <a:r>
              <a:rPr lang="uk-UA" dirty="0"/>
              <a:t>– це модуль з відкритим кодом для </a:t>
            </a:r>
            <a:r>
              <a:rPr lang="uk-UA" dirty="0" err="1"/>
              <a:t>Python</a:t>
            </a:r>
            <a:r>
              <a:rPr lang="uk-UA" dirty="0"/>
              <a:t>, що надає загальні математичні та числові операції в виді скомпільованих, швидких функцій. Вони об’єднуються у </a:t>
            </a:r>
            <a:r>
              <a:rPr lang="uk-UA" dirty="0" err="1"/>
              <a:t>високорівневі</a:t>
            </a:r>
            <a:r>
              <a:rPr lang="uk-UA" dirty="0"/>
              <a:t> пакети, які забезпечують функціональність, що порівнюється з можливостями </a:t>
            </a:r>
            <a:r>
              <a:rPr lang="uk-UA" dirty="0" err="1"/>
              <a:t>MatLab</a:t>
            </a:r>
            <a:r>
              <a:rPr lang="uk-UA" dirty="0"/>
              <a:t>. </a:t>
            </a:r>
            <a:endParaRPr lang="uk-UA" dirty="0" smtClean="0"/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b="1" dirty="0" err="1" smtClean="0"/>
              <a:t>NumPy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Numeric</a:t>
            </a:r>
            <a:r>
              <a:rPr lang="uk-UA" dirty="0"/>
              <a:t> </a:t>
            </a:r>
            <a:r>
              <a:rPr lang="uk-UA" dirty="0" err="1"/>
              <a:t>Python</a:t>
            </a:r>
            <a:r>
              <a:rPr lang="uk-UA" dirty="0"/>
              <a:t>) надає базові методи для маніпулювання великими масивами і матрицями</a:t>
            </a:r>
            <a:r>
              <a:rPr lang="uk-UA" dirty="0" smtClean="0"/>
              <a:t>.</a:t>
            </a:r>
          </a:p>
          <a:p>
            <a:pPr marL="0" indent="457200" algn="just">
              <a:lnSpc>
                <a:spcPct val="100000"/>
              </a:lnSpc>
              <a:buNone/>
            </a:pPr>
            <a:endParaRPr lang="uk-UA" sz="11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/>
              <a:t>Швидкодія коду </a:t>
            </a:r>
            <a:r>
              <a:rPr lang="en-US" dirty="0" smtClean="0"/>
              <a:t>Python</a:t>
            </a:r>
            <a:r>
              <a:rPr lang="uk-UA" dirty="0" smtClean="0"/>
              <a:t> з використанням </a:t>
            </a:r>
            <a:r>
              <a:rPr lang="en-US" dirty="0" err="1" smtClean="0"/>
              <a:t>NumPy</a:t>
            </a:r>
            <a:r>
              <a:rPr lang="uk-UA" dirty="0" smtClean="0"/>
              <a:t> в 50 раз вища ніж коду написаному на «чистому» </a:t>
            </a:r>
            <a:r>
              <a:rPr lang="en-US" dirty="0" smtClean="0"/>
              <a:t>Python</a:t>
            </a:r>
            <a:r>
              <a:rPr lang="uk-UA" dirty="0" smtClean="0"/>
              <a:t> і порівняна з швидкодією комерційного пакету матричної алгебри </a:t>
            </a:r>
            <a:r>
              <a:rPr lang="en-US" dirty="0" smtClean="0"/>
              <a:t>MATLAB.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220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Математичні операції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3178"/>
            <a:ext cx="10515600" cy="5379867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Математичні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над </a:t>
            </a:r>
            <a:r>
              <a:rPr lang="ru-RU" dirty="0" err="1"/>
              <a:t>масивами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поелементно</a:t>
            </a:r>
            <a:r>
              <a:rPr lang="ru-RU" dirty="0"/>
              <a:t>.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заповнюється</a:t>
            </a:r>
            <a:r>
              <a:rPr lang="ru-RU" dirty="0"/>
              <a:t> результатами </a:t>
            </a:r>
            <a:r>
              <a:rPr lang="ru-RU" dirty="0" err="1"/>
              <a:t>дії</a:t>
            </a:r>
            <a:r>
              <a:rPr lang="ru-RU" dirty="0"/>
              <a:t> оператора</a:t>
            </a:r>
            <a:r>
              <a:rPr lang="ru-RU" dirty="0" smtClean="0"/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/>
              <a:t>Масиви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одного </a:t>
            </a:r>
            <a:r>
              <a:rPr lang="ru-RU" dirty="0" err="1" smtClean="0"/>
              <a:t>розміру</a:t>
            </a:r>
            <a:r>
              <a:rPr lang="ru-RU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математичні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масивом</a:t>
            </a:r>
            <a:r>
              <a:rPr lang="ru-RU" dirty="0"/>
              <a:t> та числом.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до кожного </a:t>
            </a:r>
            <a:r>
              <a:rPr lang="ru-RU" dirty="0" err="1"/>
              <a:t>елемента</a:t>
            </a:r>
            <a:r>
              <a:rPr lang="ru-RU" dirty="0"/>
              <a:t> </a:t>
            </a:r>
            <a:r>
              <a:rPr lang="ru-RU" dirty="0" err="1" smtClean="0"/>
              <a:t>додається</a:t>
            </a:r>
            <a:r>
              <a:rPr lang="ru-RU" dirty="0" smtClean="0"/>
              <a:t>, </a:t>
            </a:r>
            <a:r>
              <a:rPr lang="ru-RU" dirty="0" err="1" smtClean="0"/>
              <a:t>віднімається</a:t>
            </a:r>
            <a:r>
              <a:rPr lang="ru-RU" dirty="0" smtClean="0"/>
              <a:t> </a:t>
            </a:r>
            <a:r>
              <a:rPr lang="uk-UA" dirty="0" smtClean="0"/>
              <a:t>і </a:t>
            </a:r>
            <a:r>
              <a:rPr lang="uk-UA" dirty="0" err="1" smtClean="0"/>
              <a:t>т.д</a:t>
            </a:r>
            <a:r>
              <a:rPr lang="ru-RU" dirty="0" smtClean="0"/>
              <a:t>…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число.</a:t>
            </a:r>
            <a:endParaRPr lang="ru-RU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NumPy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 smtClean="0"/>
              <a:t>масивів</a:t>
            </a:r>
            <a:r>
              <a:rPr lang="ru-RU" dirty="0" smtClean="0"/>
              <a:t>. </a:t>
            </a:r>
            <a:r>
              <a:rPr lang="en-US" dirty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numpy.org/doc/sta</a:t>
            </a:r>
            <a:r>
              <a:rPr lang="uk-UA" sz="2000" dirty="0" smtClean="0">
                <a:hlinkClick r:id="rId2"/>
              </a:rPr>
              <a:t> </a:t>
            </a:r>
            <a:r>
              <a:rPr lang="en-US" sz="2000" dirty="0" err="1" smtClean="0">
                <a:hlinkClick r:id="rId2"/>
              </a:rPr>
              <a:t>ble</a:t>
            </a:r>
            <a:r>
              <a:rPr lang="en-US" sz="2000" dirty="0" smtClean="0">
                <a:hlinkClick r:id="rId2"/>
              </a:rPr>
              <a:t>/reference/routines.math.html</a:t>
            </a:r>
            <a:r>
              <a:rPr lang="uk-UA" sz="2000" dirty="0" smtClean="0"/>
              <a:t> – довідник математичних функцій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z</a:t>
            </a:r>
            <a:r>
              <a:rPr lang="uk-UA" sz="2000" dirty="0" smtClean="0"/>
              <a:t>= </a:t>
            </a:r>
            <a:r>
              <a:rPr lang="uk-UA" sz="2000" dirty="0" err="1"/>
              <a:t>np.arange</a:t>
            </a:r>
            <a:r>
              <a:rPr lang="uk-UA" sz="2000" dirty="0"/>
              <a:t>(10,50)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a</a:t>
            </a:r>
            <a:r>
              <a:rPr lang="uk-UA" sz="2400" dirty="0" smtClean="0"/>
              <a:t>=</a:t>
            </a:r>
            <a:r>
              <a:rPr lang="en-US" sz="2400" dirty="0" err="1" smtClean="0"/>
              <a:t>z.min</a:t>
            </a:r>
            <a:r>
              <a:rPr lang="en-US" sz="2400" dirty="0" smtClean="0"/>
              <a:t>()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b=max(z)</a:t>
            </a:r>
            <a:endParaRPr lang="uk-UA" sz="2400" dirty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 smtClean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23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604" y="680404"/>
            <a:ext cx="10515600" cy="56760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min()   / max()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мінімальний/максимальний елемент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min(axis=0)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мінімальні елементи по колонкам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min(axis=1)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мінімальні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по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рядкам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мінімального, максимального елементу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mean()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середнє значення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(axis=0)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колонкам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(axis=1)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середнє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рядкам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sum()     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сума елементів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rod()		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добуток елементів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tolist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перетворення масиву у список</a:t>
            </a:r>
          </a:p>
          <a:p>
            <a:pPr marL="3143250" indent="-314325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flatten()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переконвертує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багатовимірний масив 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одновимірний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955" y="840202"/>
            <a:ext cx="10515600" cy="48148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(),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ceil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rint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 нижнє, верхнє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 округлене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unigue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 елементи масиву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iagonal()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діагоналі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([[1, 2, 3], [4, 5, 6]])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5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1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538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([5, 6, 8, 9, 1, 2, 3, 4, 0])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 = a1+2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(a2)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 = 10 - a1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(a3)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a4 = 5 *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np.cos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(a1)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[ 7  8 10 11  3  4  5  6  2]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[ 5  4  2  1  9  8  7  6 10]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[ 1.41831093  4.80085143 -0.72750017 -4.55565131  2.70151153 -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2.08073418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-4.94996248 -3.2682181   5.        ]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9912"/>
            <a:ext cx="10515600" cy="5544406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Одномірні масиви здійснюють операції індексування, зрізів та ітерацій дуже схожим чином із звичайними списками та іншими послідовностями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хіба що видаляти за допомогою зрізів не можна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комами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кортежами).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Індексація починається з нуля.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двовимірному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другому рядку,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ввести пару [1,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 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пару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перше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ряду, а друге - колонки.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73" y="188480"/>
            <a:ext cx="10515600" cy="40380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Зрізи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65" y="1074198"/>
            <a:ext cx="11876808" cy="5575984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доводиться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масивом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"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Зріз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(слайс).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заміну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перебору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відкриває широкі можливості для отримання копії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маніпуляції здійснюються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вигляді [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start:stop:step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значення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 індекс елемента, від якого починається відлік, значення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-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 елемент, розмір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кроку. За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замовчуванням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start=0,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 індексу останнього елемента списку, крок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 у функцію без аргументів, список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скопійовано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 від початку до кінця. Наприклад, у нас є масив: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=[1, 2, 3, 4]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скопіювати, використовуємо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mas[:].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поверне послідовність елементів[1, 2, 3, 4]. </a:t>
            </a:r>
            <a:endParaRPr lang="uk-UA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аргументом буде від'ємне значення, наприклад -3 функція поверне елементи з індексами від третього до останнього.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mas[-3]; //[4]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подвійної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двокрапки вказується крок елементів, що копіюються в масиві. Наприклад,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mas[::2]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 масив[1, 3]. Якщо зазначене від'ємне значення, наприклад,[::-2]відлік починається з кінця, і отримаємо[3, 1]. Методом зрізу можна </a:t>
            </a:r>
            <a:r>
              <a:rPr lang="uk-UA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працювати з вкладеними списками. Для двовимірного масиву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[:,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означає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повернеться кожен третій елемент всіх масивів. Якщо вказати[:2]- повернуться перші два.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269" y="243200"/>
            <a:ext cx="5505165" cy="16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6418"/>
            <a:ext cx="10515600" cy="5740545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двовимірними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колонок.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рядок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np.arange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(10, 19).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reshape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((3, 3))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(A[0</a:t>
            </a:r>
            <a:r>
              <a:rPr lang="uk-UA" alt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,:])</a:t>
            </a:r>
            <a:endParaRPr lang="en-US" altLang="uk-UA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35538" indent="0">
              <a:spcBef>
                <a:spcPts val="0"/>
              </a:spcBef>
              <a:buNone/>
            </a:pPr>
            <a:r>
              <a:rPr lang="uk-UA" alt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[[10 11 12]</a:t>
            </a:r>
          </a:p>
          <a:p>
            <a:pPr marL="4935538" indent="0">
              <a:spcBef>
                <a:spcPts val="0"/>
              </a:spcBef>
              <a:buNone/>
            </a:pPr>
            <a:r>
              <a:rPr lang="uk-UA" alt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[13 14 15]</a:t>
            </a:r>
          </a:p>
          <a:p>
            <a:pPr marL="4935538" indent="0">
              <a:spcBef>
                <a:spcPts val="0"/>
              </a:spcBef>
              <a:buNone/>
            </a:pPr>
            <a:r>
              <a:rPr lang="uk-UA" alt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[16 17 18]]</a:t>
            </a:r>
          </a:p>
          <a:p>
            <a:pPr marL="4935538" indent="0">
              <a:spcBef>
                <a:spcPts val="0"/>
              </a:spcBef>
              <a:buNone/>
            </a:pPr>
            <a:endParaRPr lang="en-US" alt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35538" indent="0">
              <a:spcBef>
                <a:spcPts val="0"/>
              </a:spcBef>
              <a:buNone/>
            </a:pPr>
            <a:r>
              <a:rPr lang="uk-UA" altLang="uk-UA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altLang="uk-UA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11 12]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007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835" y="560752"/>
            <a:ext cx="110091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uk-UA" sz="2400" dirty="0" smtClean="0"/>
              <a:t>Як </a:t>
            </a:r>
            <a:r>
              <a:rPr lang="uk-UA" sz="2400" dirty="0"/>
              <a:t>видно за другим індексом, якщо залишити тільки двокрапку без числа, будуть обрані всі колонки. А якщо потрібно вибрати всі значення першої колонки, необхідно писати зворотне. 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A[:,0] </a:t>
            </a:r>
          </a:p>
          <a:p>
            <a:r>
              <a:rPr lang="en-US" sz="2400" dirty="0"/>
              <a:t>([10, 13, 16])</a:t>
            </a:r>
          </a:p>
          <a:p>
            <a:r>
              <a:rPr lang="uk-UA" sz="2400" dirty="0"/>
              <a:t>Якщо ж необхідно витягти матрицю меншого розміру, потрібно явно вказати всі інтервали з відповідними індексами.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A[0:2, 0:2]</a:t>
            </a:r>
          </a:p>
          <a:p>
            <a:r>
              <a:rPr lang="en-US" sz="2400" dirty="0"/>
              <a:t> ([[10, 11],</a:t>
            </a:r>
          </a:p>
          <a:p>
            <a:r>
              <a:rPr lang="en-US" sz="2400" dirty="0"/>
              <a:t>  [13, 14]])</a:t>
            </a:r>
          </a:p>
          <a:p>
            <a:r>
              <a:rPr lang="uk-UA" sz="2400" dirty="0"/>
              <a:t>Якщо індекси рядів або колонок не є послідовними, потрібно </a:t>
            </a:r>
            <a:endParaRPr lang="en-US" sz="2400" dirty="0" smtClean="0"/>
          </a:p>
          <a:p>
            <a:r>
              <a:rPr lang="uk-UA" sz="2400" dirty="0" smtClean="0"/>
              <a:t>вказувати </a:t>
            </a:r>
            <a:r>
              <a:rPr lang="uk-UA" sz="2400" dirty="0"/>
              <a:t>масив індексів.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A[[0,2], 0:2] </a:t>
            </a:r>
          </a:p>
          <a:p>
            <a:r>
              <a:rPr lang="en-US" sz="2400" dirty="0"/>
              <a:t> ([[10, 11], </a:t>
            </a:r>
          </a:p>
          <a:p>
            <a:r>
              <a:rPr lang="en-US" sz="2400" dirty="0"/>
              <a:t>[16, 17]])</a:t>
            </a:r>
          </a:p>
        </p:txBody>
      </p:sp>
      <p:sp>
        <p:nvSpPr>
          <p:cNvPr id="9" name="Надпись 2"/>
          <p:cNvSpPr txBox="1">
            <a:spLocks noGrp="1"/>
          </p:cNvSpPr>
          <p:nvPr>
            <p:ph idx="1"/>
          </p:nvPr>
        </p:nvSpPr>
        <p:spPr>
          <a:xfrm>
            <a:off x="10018566" y="4080451"/>
            <a:ext cx="1582882" cy="16657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Початковий масив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[[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 11 12]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[13 14 15]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[16 17 18</a:t>
            </a:r>
            <a:r>
              <a:rPr lang="uk-UA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]]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98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 масивів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976745"/>
            <a:ext cx="10515600" cy="554874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списки, так і масиви можна відсортувати. Для цього є функція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замовчуванням сортування відбувається за алгоритмом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 при сортування великих обсягів з використанням цього алгоритму має показник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обчислювальної складності 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підтримує три алгоритми сортування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QuickSort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HeapSort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 вказується третім параметром у функції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після задання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вздовж якої буде здійснене сортування.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алгоритму сортування залежить від кількості елементів у масиві, наявності часткової відсортованості і обсягу пам’яті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відсортований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вхідного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pyprog.pro/sort/sort_func.html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Сортування, пошук, підрахунки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146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73458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# </a:t>
            </a:r>
            <a:r>
              <a:rPr lang="uk-UA" sz="2400" i="1" dirty="0" smtClean="0"/>
              <a:t>одновимірний </a:t>
            </a:r>
            <a:r>
              <a:rPr lang="uk-UA" sz="2400" i="1" dirty="0"/>
              <a:t>масив</a:t>
            </a:r>
            <a:endParaRPr lang="uk-UA" sz="2400" i="1" dirty="0" smtClean="0"/>
          </a:p>
          <a:p>
            <a:pPr marL="0" indent="0">
              <a:buNone/>
            </a:pPr>
            <a:r>
              <a:rPr lang="uk-UA" dirty="0" err="1" smtClean="0"/>
              <a:t>import</a:t>
            </a:r>
            <a:r>
              <a:rPr lang="uk-UA" dirty="0" smtClean="0"/>
              <a:t> </a:t>
            </a:r>
            <a:r>
              <a:rPr lang="uk-UA" dirty="0" err="1"/>
              <a:t>numpy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</a:t>
            </a:r>
            <a:r>
              <a:rPr lang="uk-UA" dirty="0" err="1"/>
              <a:t>np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A = </a:t>
            </a:r>
            <a:r>
              <a:rPr lang="uk-UA" dirty="0" err="1"/>
              <a:t>np.array</a:t>
            </a:r>
            <a:r>
              <a:rPr lang="uk-UA" dirty="0"/>
              <a:t>([9, 1, 7, 6, 3, 9, 5, 2, 0])</a:t>
            </a:r>
            <a:br>
              <a:rPr lang="uk-UA" dirty="0"/>
            </a:br>
            <a:r>
              <a:rPr lang="uk-UA" dirty="0"/>
              <a:t>b=</a:t>
            </a:r>
            <a:r>
              <a:rPr lang="uk-UA" dirty="0" err="1"/>
              <a:t>A.reshape</a:t>
            </a:r>
            <a:r>
              <a:rPr lang="uk-UA" dirty="0"/>
              <a:t>(3, 3)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(A)</a:t>
            </a:r>
            <a:br>
              <a:rPr lang="uk-UA" dirty="0"/>
            </a:br>
            <a:r>
              <a:rPr lang="uk-UA" dirty="0" err="1">
                <a:solidFill>
                  <a:srgbClr val="C00000"/>
                </a:solidFill>
              </a:rPr>
              <a:t>print</a:t>
            </a:r>
            <a:r>
              <a:rPr lang="uk-UA" dirty="0">
                <a:solidFill>
                  <a:srgbClr val="C00000"/>
                </a:solidFill>
              </a:rPr>
              <a:t>(</a:t>
            </a:r>
            <a:r>
              <a:rPr lang="uk-UA" dirty="0" err="1">
                <a:solidFill>
                  <a:srgbClr val="C00000"/>
                </a:solidFill>
              </a:rPr>
              <a:t>np.sort</a:t>
            </a:r>
            <a:r>
              <a:rPr lang="uk-UA" dirty="0">
                <a:solidFill>
                  <a:srgbClr val="C00000"/>
                </a:solidFill>
              </a:rPr>
              <a:t>(A))</a:t>
            </a:r>
            <a:r>
              <a:rPr lang="uk-UA" dirty="0"/>
              <a:t/>
            </a:r>
            <a:br>
              <a:rPr lang="uk-UA" dirty="0"/>
            </a:br>
            <a:r>
              <a:rPr lang="en-US" sz="2400" i="1" dirty="0" smtClean="0"/>
              <a:t># </a:t>
            </a:r>
            <a:r>
              <a:rPr lang="uk-UA" sz="2400" i="1" dirty="0" smtClean="0"/>
              <a:t>двовимірний масив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(b)</a:t>
            </a:r>
            <a:br>
              <a:rPr lang="uk-UA" dirty="0"/>
            </a:br>
            <a:r>
              <a:rPr lang="uk-UA" dirty="0" err="1">
                <a:solidFill>
                  <a:srgbClr val="C00000"/>
                </a:solidFill>
              </a:rPr>
              <a:t>print</a:t>
            </a:r>
            <a:r>
              <a:rPr lang="uk-UA" dirty="0">
                <a:solidFill>
                  <a:srgbClr val="C00000"/>
                </a:solidFill>
              </a:rPr>
              <a:t>(</a:t>
            </a:r>
            <a:r>
              <a:rPr lang="uk-UA" dirty="0" err="1">
                <a:solidFill>
                  <a:srgbClr val="C00000"/>
                </a:solidFill>
              </a:rPr>
              <a:t>np.sort</a:t>
            </a:r>
            <a:r>
              <a:rPr lang="uk-UA" dirty="0">
                <a:solidFill>
                  <a:srgbClr val="C00000"/>
                </a:solidFill>
              </a:rPr>
              <a:t>(b))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19800" y="73458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[9 1 7 6 3 9 5 2 0]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[0 1 2 3 5 6 7 9 9]</a:t>
            </a:r>
          </a:p>
          <a:p>
            <a:pPr marL="0" indent="0">
              <a:buNone/>
            </a:pPr>
            <a:r>
              <a:rPr lang="uk-UA" dirty="0"/>
              <a:t>[[9 1 7]</a:t>
            </a:r>
          </a:p>
          <a:p>
            <a:pPr marL="0" indent="0">
              <a:buNone/>
            </a:pPr>
            <a:r>
              <a:rPr lang="uk-UA" dirty="0"/>
              <a:t> [6 3 9]</a:t>
            </a:r>
          </a:p>
          <a:p>
            <a:pPr marL="0" indent="0">
              <a:buNone/>
            </a:pPr>
            <a:r>
              <a:rPr lang="uk-UA" dirty="0"/>
              <a:t> [5 2 0]]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[[1 7 9]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[3 6 9]</a:t>
            </a:r>
          </a:p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 [0 2 5]]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5531971"/>
            <a:ext cx="1061309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2800" dirty="0" smtClean="0">
                <a:latin typeface="+mn-lt"/>
              </a:rPr>
              <a:t>Для сортування за спаданням  необхідно записати  </a:t>
            </a:r>
            <a:r>
              <a:rPr lang="uk-UA" altLang="uk-UA" sz="2800" dirty="0" err="1" smtClean="0">
                <a:solidFill>
                  <a:srgbClr val="C00000"/>
                </a:solidFill>
                <a:latin typeface="+mn-lt"/>
              </a:rPr>
              <a:t>print</a:t>
            </a:r>
            <a:r>
              <a:rPr lang="uk-UA" altLang="uk-UA" sz="2800" dirty="0">
                <a:solidFill>
                  <a:srgbClr val="C00000"/>
                </a:solidFill>
                <a:latin typeface="+mn-lt"/>
              </a:rPr>
              <a:t>(-</a:t>
            </a:r>
            <a:r>
              <a:rPr lang="uk-UA" altLang="uk-UA" sz="2800" dirty="0" err="1">
                <a:solidFill>
                  <a:srgbClr val="C00000"/>
                </a:solidFill>
                <a:latin typeface="+mn-lt"/>
              </a:rPr>
              <a:t>np.sort</a:t>
            </a:r>
            <a:r>
              <a:rPr lang="uk-UA" altLang="uk-UA" sz="2800" dirty="0">
                <a:solidFill>
                  <a:srgbClr val="C00000"/>
                </a:solidFill>
                <a:latin typeface="+mn-lt"/>
              </a:rPr>
              <a:t>(-A))</a:t>
            </a:r>
          </a:p>
        </p:txBody>
      </p:sp>
    </p:spTree>
    <p:extLst>
      <p:ext uri="{BB962C8B-B14F-4D97-AF65-F5344CB8AC3E}">
        <p14:creationId xmlns:p14="http://schemas.microsoft.com/office/powerpoint/2010/main" val="390284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 модуля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522" y="1003178"/>
            <a:ext cx="10697594" cy="55751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import </a:t>
            </a:r>
            <a:r>
              <a:rPr lang="en-US" sz="3200" b="1" dirty="0" err="1" smtClean="0">
                <a:solidFill>
                  <a:srgbClr val="C00000"/>
                </a:solidFill>
              </a:rPr>
              <a:t>numpy</a:t>
            </a:r>
            <a:endParaRPr lang="uk-UA" sz="32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 = </a:t>
            </a:r>
            <a:r>
              <a:rPr lang="en-US" b="1" dirty="0" err="1" smtClean="0">
                <a:solidFill>
                  <a:srgbClr val="C00000"/>
                </a:solidFill>
              </a:rPr>
              <a:t>numpy.</a:t>
            </a:r>
            <a:r>
              <a:rPr lang="en-US" dirty="0" err="1" smtClean="0">
                <a:solidFill>
                  <a:srgbClr val="C00000"/>
                </a:solidFill>
              </a:rPr>
              <a:t>array</a:t>
            </a:r>
            <a:r>
              <a:rPr lang="en-US" dirty="0" smtClean="0"/>
              <a:t>([1,2,3])</a:t>
            </a:r>
            <a:endParaRPr lang="uk-UA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/>
              <a:t>Стандартний </a:t>
            </a:r>
            <a:r>
              <a:rPr lang="uk-UA" sz="2000" dirty="0" smtClean="0"/>
              <a:t>метод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import </a:t>
            </a:r>
            <a:r>
              <a:rPr lang="en-US" sz="3200" b="1" dirty="0" err="1">
                <a:solidFill>
                  <a:srgbClr val="C00000"/>
                </a:solidFill>
              </a:rPr>
              <a:t>numpy</a:t>
            </a:r>
            <a:r>
              <a:rPr lang="en-US" sz="3200" b="1" dirty="0">
                <a:solidFill>
                  <a:srgbClr val="C00000"/>
                </a:solidFill>
              </a:rPr>
              <a:t> as </a:t>
            </a:r>
            <a:r>
              <a:rPr lang="en-US" sz="3200" b="1" dirty="0" smtClean="0">
                <a:solidFill>
                  <a:srgbClr val="C00000"/>
                </a:solidFill>
              </a:rPr>
              <a:t>np   </a:t>
            </a:r>
            <a:r>
              <a:rPr lang="en-US" dirty="0" smtClean="0"/>
              <a:t>#</a:t>
            </a:r>
            <a:r>
              <a:rPr lang="uk-UA" dirty="0" smtClean="0"/>
              <a:t>  </a:t>
            </a:r>
            <a:r>
              <a:rPr lang="uk-UA" i="1" dirty="0" smtClean="0"/>
              <a:t>рекомендується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 = </a:t>
            </a:r>
            <a:r>
              <a:rPr lang="en-US" b="1" dirty="0" err="1">
                <a:solidFill>
                  <a:srgbClr val="C00000"/>
                </a:solidFill>
              </a:rPr>
              <a:t>np</a:t>
            </a:r>
            <a:r>
              <a:rPr lang="en-US" dirty="0" err="1">
                <a:solidFill>
                  <a:srgbClr val="C00000"/>
                </a:solidFill>
              </a:rPr>
              <a:t>.array</a:t>
            </a:r>
            <a:r>
              <a:rPr lang="en-US" dirty="0"/>
              <a:t>([1,2,3</a:t>
            </a:r>
            <a:r>
              <a:rPr lang="en-US" dirty="0" smtClean="0"/>
              <a:t>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!!!!</a:t>
            </a:r>
            <a:r>
              <a:rPr lang="uk-UA" sz="2000" dirty="0" smtClean="0"/>
              <a:t> Такий </a:t>
            </a:r>
            <a:r>
              <a:rPr lang="uk-UA" sz="2000" dirty="0"/>
              <a:t>вираз дозволить звертатись до </a:t>
            </a:r>
            <a:r>
              <a:rPr lang="uk-UA" sz="2000" dirty="0" err="1"/>
              <a:t>numpy</a:t>
            </a:r>
            <a:r>
              <a:rPr lang="uk-UA" sz="2000" dirty="0"/>
              <a:t> об`єктів користуючись </a:t>
            </a:r>
            <a:r>
              <a:rPr lang="uk-UA" sz="2000" b="1" dirty="0" err="1"/>
              <a:t>np.X</a:t>
            </a:r>
            <a:r>
              <a:rPr lang="uk-UA" sz="2000" dirty="0"/>
              <a:t> </a:t>
            </a:r>
            <a:r>
              <a:rPr lang="uk-UA" sz="2000" dirty="0" smtClean="0"/>
              <a:t>замість </a:t>
            </a:r>
            <a:r>
              <a:rPr lang="uk-UA" sz="2000" b="1" dirty="0" err="1" smtClean="0"/>
              <a:t>numpy.X</a:t>
            </a:r>
            <a:r>
              <a:rPr lang="uk-UA" sz="2000" b="1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from </a:t>
            </a:r>
            <a:r>
              <a:rPr lang="en-US" sz="3200" b="1" dirty="0" err="1" smtClean="0">
                <a:solidFill>
                  <a:srgbClr val="C00000"/>
                </a:solidFill>
              </a:rPr>
              <a:t>numpy</a:t>
            </a:r>
            <a:r>
              <a:rPr lang="en-US" sz="3200" b="1" dirty="0" smtClean="0">
                <a:solidFill>
                  <a:srgbClr val="C00000"/>
                </a:solidFill>
              </a:rPr>
              <a:t> import</a:t>
            </a:r>
            <a:r>
              <a:rPr lang="uk-UA" sz="3200" b="1" dirty="0" smtClean="0">
                <a:solidFill>
                  <a:srgbClr val="C00000"/>
                </a:solidFill>
              </a:rPr>
              <a:t>*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 = </a:t>
            </a:r>
            <a:r>
              <a:rPr lang="en-US" dirty="0" smtClean="0">
                <a:solidFill>
                  <a:srgbClr val="C00000"/>
                </a:solidFill>
              </a:rPr>
              <a:t>array</a:t>
            </a:r>
            <a:r>
              <a:rPr lang="en-US" dirty="0" smtClean="0"/>
              <a:t>([1,2,3])</a:t>
            </a:r>
            <a:endParaRPr lang="uk-UA" dirty="0" smtClean="0"/>
          </a:p>
          <a:p>
            <a:pPr marL="0" indent="0">
              <a:buNone/>
            </a:pPr>
            <a:r>
              <a:rPr lang="uk-UA" sz="2000" dirty="0"/>
              <a:t>Також можна імпортувати </a:t>
            </a:r>
            <a:r>
              <a:rPr lang="uk-UA" sz="2000" dirty="0" err="1"/>
              <a:t>numpy</a:t>
            </a:r>
            <a:r>
              <a:rPr lang="uk-UA" sz="2000" dirty="0"/>
              <a:t> прямо в заданий простір імен, що дозволить взагалі не </a:t>
            </a:r>
            <a:r>
              <a:rPr lang="uk-UA" sz="2000" dirty="0" smtClean="0"/>
              <a:t>викликати </a:t>
            </a:r>
            <a:r>
              <a:rPr lang="uk-UA" sz="2000" dirty="0"/>
              <a:t>функцію через оператор “крапка”, а викликати </a:t>
            </a:r>
            <a:r>
              <a:rPr lang="uk-UA" sz="2000" dirty="0" smtClean="0"/>
              <a:t>напряму. </a:t>
            </a:r>
            <a:r>
              <a:rPr lang="uk-UA" sz="2000" dirty="0"/>
              <a:t>Однак, використання цього методу не є доцільним у випадку використання деяких корисних структур даних, що надаються пакетом.</a:t>
            </a:r>
          </a:p>
        </p:txBody>
      </p:sp>
    </p:spTree>
    <p:extLst>
      <p:ext uri="{BB962C8B-B14F-4D97-AF65-F5344CB8AC3E}">
        <p14:creationId xmlns:p14="http://schemas.microsoft.com/office/powerpoint/2010/main" val="414477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0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Файлові функції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423" y="1091953"/>
            <a:ext cx="10515600" cy="459673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доводиться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файлах (.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кожному рядку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розділювачем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 ''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','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символом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вивантажувати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altLang="uk-UA" dirty="0" smtClean="0">
              <a:solidFill>
                <a:srgbClr val="C725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uk-UA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savetxt</a:t>
            </a:r>
            <a:r>
              <a:rPr lang="uk-UA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 у файл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altLang="uk-UA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loadtxt</a:t>
            </a:r>
            <a:r>
              <a:rPr lang="uk-UA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alt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з файлу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29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17517" y="0"/>
            <a:ext cx="8607137" cy="67403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10810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1800" dirty="0" smtClean="0">
                <a:solidFill>
                  <a:srgbClr val="CC7832"/>
                </a:solidFill>
                <a:latin typeface="JetBrains Mono"/>
              </a:rPr>
              <a:t>Одновимірний масив</a:t>
            </a:r>
            <a:endParaRPr lang="en-US" altLang="uk-UA" sz="1800" dirty="0">
              <a:solidFill>
                <a:srgbClr val="CC7832"/>
              </a:solidFill>
              <a:latin typeface="JetBrains Mon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uk-UA" sz="2400" dirty="0" smtClean="0">
              <a:solidFill>
                <a:srgbClr val="CC7832"/>
              </a:solidFill>
              <a:latin typeface="JetBrains Mon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2400" dirty="0" err="1">
                <a:latin typeface="JetBrains Mono"/>
              </a:rPr>
              <a:t>import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numpy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as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np</a:t>
            </a:r>
            <a:r>
              <a:rPr lang="uk-UA" altLang="uk-UA" sz="2400" dirty="0">
                <a:latin typeface="JetBrains Mono"/>
              </a:rPr>
              <a:t/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>
                <a:latin typeface="JetBrains Mono"/>
              </a:rPr>
              <a:t>A = </a:t>
            </a:r>
            <a:r>
              <a:rPr lang="uk-UA" altLang="uk-UA" sz="2400" dirty="0" err="1">
                <a:latin typeface="JetBrains Mono"/>
              </a:rPr>
              <a:t>np.arange</a:t>
            </a:r>
            <a:r>
              <a:rPr lang="uk-UA" altLang="uk-UA" sz="2400" dirty="0">
                <a:latin typeface="JetBrains Mono"/>
              </a:rPr>
              <a:t>(1, 8)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solidFill>
                  <a:srgbClr val="C00000"/>
                </a:solidFill>
                <a:latin typeface="JetBrains Mono"/>
              </a:rPr>
              <a:t>np.savetxt</a:t>
            </a:r>
            <a:r>
              <a:rPr lang="uk-UA" altLang="uk-UA" sz="2400" dirty="0">
                <a:solidFill>
                  <a:srgbClr val="C00000"/>
                </a:solidFill>
                <a:latin typeface="JetBrains Mono"/>
              </a:rPr>
              <a:t>('fil.txt', A)</a:t>
            </a:r>
            <a:endParaRPr lang="uk-UA" altLang="uk-UA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uk-UA" sz="1800" dirty="0">
              <a:solidFill>
                <a:srgbClr val="CC7832"/>
              </a:solidFill>
              <a:latin typeface="JetBrains Mon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1400" dirty="0" smtClean="0">
                <a:latin typeface="JetBrains Mono"/>
              </a:rPr>
              <a:t>1.000000000000000000e+00</a:t>
            </a:r>
            <a:r>
              <a:rPr lang="uk-UA" altLang="uk-UA" sz="1400" dirty="0">
                <a:latin typeface="JetBrains Mono"/>
              </a:rPr>
              <a:t/>
            </a:r>
            <a:br>
              <a:rPr lang="uk-UA" altLang="uk-UA" sz="1400" dirty="0">
                <a:latin typeface="JetBrains Mono"/>
              </a:rPr>
            </a:br>
            <a:r>
              <a:rPr lang="uk-UA" altLang="uk-UA" sz="1400" dirty="0">
                <a:latin typeface="JetBrains Mono"/>
              </a:rPr>
              <a:t>2.000000000000000000e+00</a:t>
            </a:r>
            <a:br>
              <a:rPr lang="uk-UA" altLang="uk-UA" sz="1400" dirty="0">
                <a:latin typeface="JetBrains Mono"/>
              </a:rPr>
            </a:br>
            <a:r>
              <a:rPr lang="uk-UA" altLang="uk-UA" sz="1400" dirty="0">
                <a:latin typeface="JetBrains Mono"/>
              </a:rPr>
              <a:t>3.000000000000000000e+00</a:t>
            </a:r>
            <a:br>
              <a:rPr lang="uk-UA" altLang="uk-UA" sz="1400" dirty="0">
                <a:latin typeface="JetBrains Mono"/>
              </a:rPr>
            </a:br>
            <a:r>
              <a:rPr lang="uk-UA" altLang="uk-UA" sz="1400" dirty="0">
                <a:latin typeface="JetBrains Mono"/>
              </a:rPr>
              <a:t>4.000000000000000000e+00</a:t>
            </a:r>
            <a:br>
              <a:rPr lang="uk-UA" altLang="uk-UA" sz="1400" dirty="0">
                <a:latin typeface="JetBrains Mono"/>
              </a:rPr>
            </a:br>
            <a:r>
              <a:rPr lang="uk-UA" altLang="uk-UA" sz="1400" dirty="0">
                <a:latin typeface="JetBrains Mono"/>
              </a:rPr>
              <a:t>5.000000000000000000e+00</a:t>
            </a:r>
            <a:br>
              <a:rPr lang="uk-UA" altLang="uk-UA" sz="1400" dirty="0">
                <a:latin typeface="JetBrains Mono"/>
              </a:rPr>
            </a:br>
            <a:r>
              <a:rPr lang="uk-UA" altLang="uk-UA" sz="1400" dirty="0">
                <a:latin typeface="JetBrains Mono"/>
              </a:rPr>
              <a:t>6.000000000000000000e+00</a:t>
            </a:r>
            <a:br>
              <a:rPr lang="uk-UA" altLang="uk-UA" sz="1400" dirty="0">
                <a:latin typeface="JetBrains Mono"/>
              </a:rPr>
            </a:br>
            <a:r>
              <a:rPr lang="uk-UA" altLang="uk-UA" sz="1400" dirty="0">
                <a:latin typeface="JetBrains Mono"/>
              </a:rPr>
              <a:t>7.000000000000000000e+00</a:t>
            </a:r>
            <a:r>
              <a:rPr lang="uk-UA" altLang="uk-UA" sz="1400" dirty="0">
                <a:solidFill>
                  <a:srgbClr val="A9B7C6"/>
                </a:solidFill>
                <a:latin typeface="JetBrains Mono"/>
              </a:rPr>
              <a:t/>
            </a:r>
            <a:br>
              <a:rPr lang="uk-UA" altLang="uk-UA" sz="1400" dirty="0">
                <a:solidFill>
                  <a:srgbClr val="A9B7C6"/>
                </a:solidFill>
                <a:latin typeface="JetBrains Mono"/>
              </a:rPr>
            </a:br>
            <a:endParaRPr lang="uk-UA" altLang="uk-UA" sz="1400" dirty="0" smtClean="0">
              <a:solidFill>
                <a:srgbClr val="A9B7C6"/>
              </a:solidFill>
              <a:latin typeface="JetBrains Mono"/>
            </a:endParaRPr>
          </a:p>
          <a:p>
            <a:pPr marL="0" indent="116363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1800" dirty="0" smtClean="0">
                <a:solidFill>
                  <a:schemeClr val="accent2">
                    <a:lumMod val="50000"/>
                  </a:schemeClr>
                </a:solidFill>
                <a:latin typeface="JetBrains Mono"/>
              </a:rPr>
              <a:t>Двовимірний масив</a:t>
            </a:r>
            <a:endParaRPr lang="uk-UA" altLang="uk-UA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uk-UA" sz="1800" dirty="0">
              <a:latin typeface="JetBrains Mon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2400" dirty="0" err="1" smtClean="0">
                <a:latin typeface="JetBrains Mono"/>
              </a:rPr>
              <a:t>import</a:t>
            </a:r>
            <a:r>
              <a:rPr lang="uk-UA" altLang="uk-UA" sz="2400" dirty="0" smtClean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numpy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as</a:t>
            </a:r>
            <a:r>
              <a:rPr lang="uk-UA" altLang="uk-UA" sz="2400" dirty="0">
                <a:latin typeface="JetBrains Mono"/>
              </a:rPr>
              <a:t> </a:t>
            </a:r>
            <a:r>
              <a:rPr lang="uk-UA" altLang="uk-UA" sz="2400" dirty="0" err="1">
                <a:latin typeface="JetBrains Mono"/>
              </a:rPr>
              <a:t>np</a:t>
            </a:r>
            <a:r>
              <a:rPr lang="uk-UA" altLang="uk-UA" sz="2400" dirty="0">
                <a:latin typeface="JetBrains Mono"/>
              </a:rPr>
              <a:t/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>
                <a:latin typeface="JetBrains Mono"/>
              </a:rPr>
              <a:t>A = </a:t>
            </a:r>
            <a:r>
              <a:rPr lang="uk-UA" altLang="uk-UA" sz="2400" dirty="0" err="1">
                <a:latin typeface="JetBrains Mono"/>
              </a:rPr>
              <a:t>np.arange</a:t>
            </a:r>
            <a:r>
              <a:rPr lang="uk-UA" altLang="uk-UA" sz="2400" dirty="0">
                <a:latin typeface="JetBrains Mono"/>
              </a:rPr>
              <a:t>(10, 19).</a:t>
            </a:r>
            <a:r>
              <a:rPr lang="uk-UA" altLang="uk-UA" sz="2400" dirty="0" err="1">
                <a:latin typeface="JetBrains Mono"/>
              </a:rPr>
              <a:t>reshape</a:t>
            </a:r>
            <a:r>
              <a:rPr lang="uk-UA" altLang="uk-UA" sz="2400" dirty="0">
                <a:latin typeface="JetBrains Mono"/>
              </a:rPr>
              <a:t>((3, 3))</a:t>
            </a:r>
            <a:br>
              <a:rPr lang="uk-UA" altLang="uk-UA" sz="2400" dirty="0">
                <a:latin typeface="JetBrains Mono"/>
              </a:rPr>
            </a:br>
            <a:r>
              <a:rPr lang="uk-UA" altLang="uk-UA" sz="2400" dirty="0" err="1">
                <a:solidFill>
                  <a:srgbClr val="C00000"/>
                </a:solidFill>
                <a:latin typeface="JetBrains Mono"/>
              </a:rPr>
              <a:t>np.savetxt</a:t>
            </a:r>
            <a:r>
              <a:rPr lang="uk-UA" altLang="uk-UA" sz="2400" dirty="0">
                <a:solidFill>
                  <a:srgbClr val="C00000"/>
                </a:solidFill>
                <a:latin typeface="JetBrains Mono"/>
              </a:rPr>
              <a:t>('filemas.txt', A)</a:t>
            </a:r>
            <a:r>
              <a:rPr lang="uk-UA" altLang="uk-UA" sz="2400" dirty="0">
                <a:solidFill>
                  <a:srgbClr val="A9B7C6"/>
                </a:solidFill>
                <a:latin typeface="JetBrains Mono"/>
              </a:rPr>
              <a:t/>
            </a:r>
            <a:br>
              <a:rPr lang="uk-UA" altLang="uk-UA" sz="2400" dirty="0">
                <a:solidFill>
                  <a:srgbClr val="A9B7C6"/>
                </a:solidFill>
                <a:latin typeface="JetBrains Mono"/>
              </a:rPr>
            </a:br>
            <a:endParaRPr lang="en-US" altLang="uk-UA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400" dirty="0" smtClean="0"/>
              <a:t>1.000000000000000000e+01 </a:t>
            </a:r>
            <a:r>
              <a:rPr lang="uk-UA" altLang="uk-UA" sz="1400" dirty="0"/>
              <a:t>1.100000000000000000e+01 1.200000000000000000e+01</a:t>
            </a:r>
            <a:br>
              <a:rPr lang="uk-UA" altLang="uk-UA" sz="1400" dirty="0"/>
            </a:br>
            <a:r>
              <a:rPr lang="uk-UA" altLang="uk-UA" sz="1400" dirty="0"/>
              <a:t>1.300000000000000000e+01 1.400000000000000000e+01 1.500000000000000000e+01</a:t>
            </a:r>
            <a:br>
              <a:rPr lang="uk-UA" altLang="uk-UA" sz="1400" dirty="0"/>
            </a:br>
            <a:r>
              <a:rPr lang="uk-UA" altLang="uk-UA" sz="1400" dirty="0"/>
              <a:t>1.600000000000000000e+01 1.700000000000000000e+01 </a:t>
            </a:r>
            <a:r>
              <a:rPr lang="uk-UA" altLang="uk-UA" sz="1400" dirty="0" smtClean="0"/>
              <a:t>1.800000000000000000e+01</a:t>
            </a:r>
            <a:endParaRPr lang="uk-UA" altLang="uk-UA" sz="1400" dirty="0"/>
          </a:p>
        </p:txBody>
      </p:sp>
    </p:spTree>
    <p:extLst>
      <p:ext uri="{BB962C8B-B14F-4D97-AF65-F5344CB8AC3E}">
        <p14:creationId xmlns:p14="http://schemas.microsoft.com/office/powerpoint/2010/main" val="3710161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4735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4791"/>
            <a:ext cx="10515600" cy="55591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об'єкт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ітератора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numpy.nditer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ефективний багатовимірний об'єкт-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ітератор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допомогою якого можна виконувати ітерацію по масиву. Кожен елемент масиву відвідується за допомогою стандартного інтерфейсу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ітератора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([9, 1, 7, 6, 3, 9, 5, 2, 0])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A.reshape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(3, 3)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np.nditer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uk-UA" alt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alt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двовимірний масив</a:t>
            </a:r>
            <a:r>
              <a:rPr lang="en-US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b.flat</a:t>
            </a:r>
            <a:r>
              <a:rPr lang="uk-UA" alt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  <a:r>
              <a:rPr lang="en-US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двовимірний масив</a:t>
            </a:r>
            <a:r>
              <a:rPr lang="en-US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uk-UA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uk-UA" alt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uk-UA" alt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		</a:t>
            </a:r>
            <a:r>
              <a:rPr lang="en-US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одновимірний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</a:t>
            </a:r>
            <a:r>
              <a:rPr lang="en-US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  <a:endParaRPr lang="uk-UA" alt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alt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uk-UA" alt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#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друк по рядкам</a:t>
            </a:r>
          </a:p>
          <a:p>
            <a:pPr marL="0" indent="0">
              <a:buNone/>
            </a:pPr>
            <a:endParaRPr lang="uk-UA" altLang="uk-UA" sz="540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5911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по елементам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A = </a:t>
            </a:r>
            <a:r>
              <a:rPr lang="uk-UA" altLang="uk-UA" dirty="0" err="1"/>
              <a:t>np.array</a:t>
            </a:r>
            <a:r>
              <a:rPr lang="uk-UA" altLang="uk-UA" dirty="0"/>
              <a:t>([9, 1, 7, 6, 3, 9, 5, 2, 0])</a:t>
            </a:r>
            <a:br>
              <a:rPr lang="uk-UA" altLang="uk-UA" dirty="0"/>
            </a:br>
            <a:r>
              <a:rPr lang="uk-UA" altLang="uk-UA" dirty="0"/>
              <a:t>b=</a:t>
            </a:r>
            <a:r>
              <a:rPr lang="uk-UA" altLang="uk-UA" dirty="0" err="1"/>
              <a:t>A.reshape</a:t>
            </a:r>
            <a:r>
              <a:rPr lang="uk-UA" altLang="uk-UA" dirty="0"/>
              <a:t>(3, 3)</a:t>
            </a:r>
            <a:br>
              <a:rPr lang="uk-UA" altLang="uk-UA" dirty="0"/>
            </a:br>
            <a:r>
              <a:rPr lang="uk-UA" altLang="uk-UA" dirty="0" err="1">
                <a:solidFill>
                  <a:srgbClr val="C00000"/>
                </a:solidFill>
              </a:rPr>
              <a:t>for</a:t>
            </a:r>
            <a:r>
              <a:rPr lang="uk-UA" altLang="uk-UA" dirty="0">
                <a:solidFill>
                  <a:srgbClr val="C00000"/>
                </a:solidFill>
              </a:rPr>
              <a:t> x </a:t>
            </a:r>
            <a:r>
              <a:rPr lang="uk-UA" altLang="uk-UA" dirty="0" err="1">
                <a:solidFill>
                  <a:srgbClr val="C00000"/>
                </a:solidFill>
              </a:rPr>
              <a:t>in</a:t>
            </a:r>
            <a:r>
              <a:rPr lang="uk-UA" altLang="uk-UA" dirty="0">
                <a:solidFill>
                  <a:srgbClr val="C00000"/>
                </a:solidFill>
              </a:rPr>
              <a:t> b:</a:t>
            </a:r>
            <a:br>
              <a:rPr lang="uk-UA" altLang="uk-UA" dirty="0">
                <a:solidFill>
                  <a:srgbClr val="C00000"/>
                </a:solidFill>
              </a:rPr>
            </a:br>
            <a:r>
              <a:rPr lang="uk-UA" altLang="uk-UA" dirty="0">
                <a:solidFill>
                  <a:srgbClr val="C00000"/>
                </a:solidFill>
              </a:rPr>
              <a:t>    </a:t>
            </a:r>
            <a:r>
              <a:rPr lang="uk-UA" altLang="uk-UA" dirty="0" err="1">
                <a:solidFill>
                  <a:srgbClr val="C00000"/>
                </a:solidFill>
              </a:rPr>
              <a:t>for</a:t>
            </a:r>
            <a:r>
              <a:rPr lang="uk-UA" altLang="uk-UA" dirty="0">
                <a:solidFill>
                  <a:srgbClr val="C00000"/>
                </a:solidFill>
              </a:rPr>
              <a:t> y </a:t>
            </a:r>
            <a:r>
              <a:rPr lang="uk-UA" altLang="uk-UA" dirty="0" err="1">
                <a:solidFill>
                  <a:srgbClr val="C00000"/>
                </a:solidFill>
              </a:rPr>
              <a:t>in</a:t>
            </a:r>
            <a:r>
              <a:rPr lang="uk-UA" altLang="uk-UA" dirty="0">
                <a:solidFill>
                  <a:srgbClr val="C00000"/>
                </a:solidFill>
              </a:rPr>
              <a:t> x: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      </a:t>
            </a:r>
            <a:r>
              <a:rPr lang="uk-UA" altLang="uk-UA" dirty="0" err="1"/>
              <a:t>print</a:t>
            </a:r>
            <a:r>
              <a:rPr lang="uk-UA" altLang="uk-UA" dirty="0"/>
              <a:t> ('</a:t>
            </a:r>
            <a:r>
              <a:rPr lang="uk-UA" altLang="uk-UA" dirty="0" err="1"/>
              <a:t>element</a:t>
            </a:r>
            <a:r>
              <a:rPr lang="uk-UA" altLang="uk-UA" dirty="0"/>
              <a:t>', y)</a:t>
            </a:r>
            <a:br>
              <a:rPr lang="uk-UA" altLang="uk-UA" dirty="0"/>
            </a:br>
            <a:endParaRPr lang="uk-UA" alt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41126" y="1825625"/>
            <a:ext cx="441267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element 9</a:t>
            </a:r>
          </a:p>
          <a:p>
            <a:pPr marL="0" indent="0">
              <a:buNone/>
            </a:pPr>
            <a:r>
              <a:rPr lang="fr-FR" dirty="0"/>
              <a:t>element 1</a:t>
            </a:r>
          </a:p>
          <a:p>
            <a:pPr marL="0" indent="0">
              <a:buNone/>
            </a:pPr>
            <a:r>
              <a:rPr lang="fr-FR" dirty="0"/>
              <a:t>element 7</a:t>
            </a:r>
          </a:p>
          <a:p>
            <a:pPr marL="0" indent="0">
              <a:buNone/>
            </a:pPr>
            <a:r>
              <a:rPr lang="fr-FR" dirty="0"/>
              <a:t>element 6</a:t>
            </a:r>
          </a:p>
          <a:p>
            <a:pPr marL="0" indent="0">
              <a:buNone/>
            </a:pPr>
            <a:r>
              <a:rPr lang="fr-FR" dirty="0"/>
              <a:t>element 3</a:t>
            </a:r>
          </a:p>
          <a:p>
            <a:pPr marL="0" indent="0">
              <a:buNone/>
            </a:pPr>
            <a:r>
              <a:rPr lang="fr-FR" dirty="0"/>
              <a:t>element 9</a:t>
            </a:r>
          </a:p>
          <a:p>
            <a:pPr marL="0" indent="0">
              <a:buNone/>
            </a:pPr>
            <a:r>
              <a:rPr lang="fr-FR" dirty="0"/>
              <a:t>element 5</a:t>
            </a:r>
          </a:p>
          <a:p>
            <a:pPr marL="0" indent="0">
              <a:buNone/>
            </a:pPr>
            <a:r>
              <a:rPr lang="fr-FR" dirty="0"/>
              <a:t>element 2</a:t>
            </a:r>
          </a:p>
          <a:p>
            <a:pPr marL="0" indent="0">
              <a:buNone/>
            </a:pPr>
            <a:r>
              <a:rPr lang="fr-FR" dirty="0"/>
              <a:t>element 0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4989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0175" y="273377"/>
            <a:ext cx="10515600" cy="565608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по масиву з використанням індексів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96666" y="1678663"/>
            <a:ext cx="7174584" cy="31085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dirty="0" err="1" smtClean="0"/>
              <a:t>import</a:t>
            </a:r>
            <a:r>
              <a:rPr lang="uk-UA" altLang="uk-UA" dirty="0" smtClean="0"/>
              <a:t> </a:t>
            </a:r>
            <a:r>
              <a:rPr lang="uk-UA" altLang="uk-UA" dirty="0" err="1"/>
              <a:t>numpy</a:t>
            </a:r>
            <a:r>
              <a:rPr lang="uk-UA" altLang="uk-UA" dirty="0"/>
              <a:t> </a:t>
            </a:r>
            <a:r>
              <a:rPr lang="uk-UA" altLang="uk-UA" dirty="0" err="1"/>
              <a:t>as</a:t>
            </a:r>
            <a:r>
              <a:rPr lang="uk-UA" altLang="uk-UA" dirty="0"/>
              <a:t> </a:t>
            </a:r>
            <a:r>
              <a:rPr lang="uk-UA" altLang="uk-UA" dirty="0" err="1"/>
              <a:t>np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/>
              <a:t>A = </a:t>
            </a:r>
            <a:r>
              <a:rPr lang="uk-UA" altLang="uk-UA" dirty="0" err="1"/>
              <a:t>np.array</a:t>
            </a:r>
            <a:r>
              <a:rPr lang="uk-UA" altLang="uk-UA" dirty="0"/>
              <a:t>([9, 1, 7, 6, 3, 9, 5, 2, 0])</a:t>
            </a:r>
            <a:br>
              <a:rPr lang="uk-UA" altLang="uk-UA" dirty="0"/>
            </a:br>
            <a:r>
              <a:rPr lang="en-US" altLang="uk-UA" dirty="0" smtClean="0"/>
              <a:t>B</a:t>
            </a:r>
            <a:r>
              <a:rPr lang="uk-UA" altLang="uk-UA" dirty="0" smtClean="0"/>
              <a:t>=</a:t>
            </a:r>
            <a:r>
              <a:rPr lang="uk-UA" altLang="uk-UA" dirty="0" err="1" smtClean="0"/>
              <a:t>A.reshape</a:t>
            </a:r>
            <a:r>
              <a:rPr lang="uk-UA" altLang="uk-UA" dirty="0" smtClean="0"/>
              <a:t>(3</a:t>
            </a:r>
            <a:r>
              <a:rPr lang="uk-UA" altLang="uk-UA" dirty="0"/>
              <a:t>, 3)</a:t>
            </a:r>
            <a:br>
              <a:rPr lang="uk-UA" altLang="uk-UA" dirty="0"/>
            </a:br>
            <a:endParaRPr lang="en-US" altLang="uk-U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 smtClean="0"/>
              <a:t>for</a:t>
            </a:r>
            <a:r>
              <a:rPr lang="uk-UA" altLang="uk-UA" dirty="0" smtClean="0"/>
              <a:t> </a:t>
            </a:r>
            <a:r>
              <a:rPr lang="uk-UA" altLang="uk-UA" dirty="0"/>
              <a:t>i </a:t>
            </a:r>
            <a:r>
              <a:rPr lang="uk-UA" altLang="uk-UA" dirty="0" err="1"/>
              <a:t>in</a:t>
            </a:r>
            <a:r>
              <a:rPr lang="uk-UA" altLang="uk-UA" dirty="0"/>
              <a:t> </a:t>
            </a:r>
            <a:r>
              <a:rPr lang="uk-UA" altLang="uk-UA" dirty="0" err="1"/>
              <a:t>range</a:t>
            </a:r>
            <a:r>
              <a:rPr lang="uk-UA" altLang="uk-UA" dirty="0"/>
              <a:t>(0, 3):</a:t>
            </a:r>
            <a:br>
              <a:rPr lang="uk-UA" altLang="uk-UA" dirty="0"/>
            </a:br>
            <a:r>
              <a:rPr lang="uk-UA" altLang="uk-UA" dirty="0"/>
              <a:t>    </a:t>
            </a:r>
            <a:r>
              <a:rPr lang="uk-UA" altLang="uk-UA" dirty="0" err="1"/>
              <a:t>for</a:t>
            </a:r>
            <a:r>
              <a:rPr lang="uk-UA" altLang="uk-UA" dirty="0"/>
              <a:t> j </a:t>
            </a:r>
            <a:r>
              <a:rPr lang="uk-UA" altLang="uk-UA" dirty="0" err="1"/>
              <a:t>in</a:t>
            </a:r>
            <a:r>
              <a:rPr lang="uk-UA" altLang="uk-UA" dirty="0"/>
              <a:t> </a:t>
            </a:r>
            <a:r>
              <a:rPr lang="uk-UA" altLang="uk-UA" dirty="0" err="1"/>
              <a:t>range</a:t>
            </a:r>
            <a:r>
              <a:rPr lang="uk-UA" altLang="uk-UA" dirty="0"/>
              <a:t>(0, 3):</a:t>
            </a:r>
            <a:br>
              <a:rPr lang="uk-UA" altLang="uk-UA" dirty="0"/>
            </a:br>
            <a:r>
              <a:rPr lang="uk-UA" altLang="uk-UA" dirty="0"/>
              <a:t>        </a:t>
            </a:r>
            <a:r>
              <a:rPr lang="uk-UA" altLang="uk-UA" dirty="0" err="1" smtClean="0"/>
              <a:t>print</a:t>
            </a:r>
            <a:r>
              <a:rPr lang="uk-UA" altLang="uk-UA" dirty="0" smtClean="0"/>
              <a:t>(</a:t>
            </a:r>
            <a:r>
              <a:rPr lang="en-US" altLang="uk-UA" dirty="0" smtClean="0"/>
              <a:t>B</a:t>
            </a:r>
            <a:r>
              <a:rPr lang="uk-UA" altLang="uk-UA" dirty="0" smtClean="0"/>
              <a:t>[i</a:t>
            </a:r>
            <a:r>
              <a:rPr lang="uk-UA" altLang="uk-UA" dirty="0"/>
              <a:t>, j])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47902" y="1638318"/>
            <a:ext cx="2056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B[ 0 , 0 ]= 9</a:t>
            </a:r>
          </a:p>
          <a:p>
            <a:r>
              <a:rPr lang="en-US" dirty="0"/>
              <a:t>B[ 0 , 1 ]= 1</a:t>
            </a:r>
          </a:p>
          <a:p>
            <a:r>
              <a:rPr lang="en-US" dirty="0"/>
              <a:t>B[ 0 , 2 ]= 7</a:t>
            </a:r>
          </a:p>
          <a:p>
            <a:r>
              <a:rPr lang="en-US" dirty="0"/>
              <a:t>B[ 1 , 0 ]= 6</a:t>
            </a:r>
          </a:p>
          <a:p>
            <a:r>
              <a:rPr lang="en-US" dirty="0"/>
              <a:t>B[ 1 , 1 ]= 3</a:t>
            </a:r>
          </a:p>
          <a:p>
            <a:r>
              <a:rPr lang="en-US" dirty="0"/>
              <a:t>B[ 1 , 2 ]= 9</a:t>
            </a:r>
          </a:p>
          <a:p>
            <a:r>
              <a:rPr lang="en-US" dirty="0"/>
              <a:t>B[ 2 , 0 ]= 5</a:t>
            </a:r>
          </a:p>
          <a:p>
            <a:r>
              <a:rPr lang="en-US" dirty="0"/>
              <a:t>B[ 2 , 1 ]= 2</a:t>
            </a:r>
          </a:p>
          <a:p>
            <a:r>
              <a:rPr lang="en-US" dirty="0"/>
              <a:t>B[ 2 , 2 ]= 0</a:t>
            </a:r>
          </a:p>
        </p:txBody>
      </p:sp>
    </p:spTree>
    <p:extLst>
      <p:ext uri="{BB962C8B-B14F-4D97-AF65-F5344CB8AC3E}">
        <p14:creationId xmlns:p14="http://schemas.microsoft.com/office/powerpoint/2010/main" val="84246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5291"/>
            <a:ext cx="10515600" cy="395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можемо використовувати функцію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вибору елементів із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умов, виконувати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операції з цими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виконується умова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функція приймає масив типу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масив цілих та логічних значень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 масив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фільтрації на основі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Інтуїтивно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np.where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Скажіть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70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5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Одновимірні масиви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574276"/>
            <a:ext cx="5181600" cy="4602687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a = </a:t>
            </a:r>
            <a:r>
              <a:rPr lang="uk-UA" dirty="0" err="1"/>
              <a:t>np.arange</a:t>
            </a:r>
            <a:r>
              <a:rPr lang="uk-UA" dirty="0"/>
              <a:t>(5, 10)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(a)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</a:t>
            </a:r>
            <a:r>
              <a:rPr lang="uk-UA" dirty="0" err="1"/>
              <a:t>np.</a:t>
            </a:r>
            <a:r>
              <a:rPr lang="uk-UA" b="1" dirty="0" err="1"/>
              <a:t>where</a:t>
            </a:r>
            <a:r>
              <a:rPr lang="uk-UA" dirty="0"/>
              <a:t>(a &lt; 8))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uk-UA" dirty="0"/>
              <a:t>a = </a:t>
            </a:r>
            <a:r>
              <a:rPr lang="uk-UA" dirty="0" err="1"/>
              <a:t>np.arange</a:t>
            </a:r>
            <a:r>
              <a:rPr lang="uk-UA" dirty="0"/>
              <a:t>(5, 10)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(a)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(a[</a:t>
            </a:r>
            <a:r>
              <a:rPr lang="uk-UA" dirty="0" err="1"/>
              <a:t>np.where</a:t>
            </a:r>
            <a:r>
              <a:rPr lang="uk-UA" dirty="0"/>
              <a:t>(a &lt; 8)])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574276"/>
            <a:ext cx="5181600" cy="4602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[5 6 7 8 9]</a:t>
            </a:r>
          </a:p>
          <a:p>
            <a:pPr marL="0" indent="0">
              <a:buNone/>
            </a:pPr>
            <a:r>
              <a:rPr lang="en-US" dirty="0"/>
              <a:t>(array([0, 1, 2], </a:t>
            </a:r>
            <a:r>
              <a:rPr lang="en-US" dirty="0" err="1"/>
              <a:t>dtype</a:t>
            </a:r>
            <a:r>
              <a:rPr lang="en-US" dirty="0"/>
              <a:t>=int64</a:t>
            </a:r>
            <a:r>
              <a:rPr lang="en-US" dirty="0" smtClean="0"/>
              <a:t>),)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uk-UA" dirty="0"/>
              <a:t>[5 6 7 8 9]</a:t>
            </a:r>
          </a:p>
          <a:p>
            <a:pPr marL="0" indent="0">
              <a:buNone/>
            </a:pPr>
            <a:r>
              <a:rPr lang="uk-UA" dirty="0"/>
              <a:t>[5 6 7]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9986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Двовимірні масиви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a = </a:t>
            </a:r>
            <a:r>
              <a:rPr lang="uk-UA" dirty="0" err="1"/>
              <a:t>np.arange</a:t>
            </a:r>
            <a:r>
              <a:rPr lang="uk-UA" dirty="0"/>
              <a:t>(12).</a:t>
            </a:r>
            <a:r>
              <a:rPr lang="uk-UA" dirty="0" err="1"/>
              <a:t>reshape</a:t>
            </a:r>
            <a:r>
              <a:rPr lang="uk-UA" dirty="0"/>
              <a:t>(3, 4)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(a)</a:t>
            </a:r>
            <a:br>
              <a:rPr lang="uk-UA" dirty="0"/>
            </a:br>
            <a:r>
              <a:rPr lang="uk-UA" b="1" dirty="0" err="1"/>
              <a:t>print</a:t>
            </a:r>
            <a:r>
              <a:rPr lang="uk-UA" b="1" dirty="0"/>
              <a:t>(</a:t>
            </a:r>
            <a:r>
              <a:rPr lang="uk-UA" b="1" dirty="0" err="1"/>
              <a:t>np.where</a:t>
            </a:r>
            <a:r>
              <a:rPr lang="uk-UA" b="1" dirty="0"/>
              <a:t>(a &lt; 8</a:t>
            </a:r>
            <a:r>
              <a:rPr lang="uk-UA" b="1" dirty="0" smtClean="0"/>
              <a:t>))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uk-UA" dirty="0"/>
              <a:t>a = </a:t>
            </a:r>
            <a:r>
              <a:rPr lang="uk-UA" dirty="0" err="1"/>
              <a:t>np.arange</a:t>
            </a:r>
            <a:r>
              <a:rPr lang="uk-UA" dirty="0"/>
              <a:t>(12).</a:t>
            </a:r>
            <a:r>
              <a:rPr lang="uk-UA" dirty="0" err="1"/>
              <a:t>reshape</a:t>
            </a:r>
            <a:r>
              <a:rPr lang="uk-UA" dirty="0"/>
              <a:t>(3, 4)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(a)</a:t>
            </a:r>
            <a:br>
              <a:rPr lang="uk-UA" dirty="0"/>
            </a:br>
            <a:r>
              <a:rPr lang="uk-UA" b="1" dirty="0" err="1"/>
              <a:t>print</a:t>
            </a:r>
            <a:r>
              <a:rPr lang="uk-UA" b="1" dirty="0"/>
              <a:t>(a[</a:t>
            </a:r>
            <a:r>
              <a:rPr lang="uk-UA" b="1" dirty="0" err="1"/>
              <a:t>np.where</a:t>
            </a:r>
            <a:r>
              <a:rPr lang="uk-UA" b="1" dirty="0"/>
              <a:t>(a &lt; 8)])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[[ 0  1  2  3]</a:t>
            </a:r>
          </a:p>
          <a:p>
            <a:pPr marL="0" indent="0">
              <a:buNone/>
            </a:pPr>
            <a:r>
              <a:rPr lang="en-US" sz="1800" dirty="0"/>
              <a:t> [ 4  5  6  7]</a:t>
            </a:r>
          </a:p>
          <a:p>
            <a:pPr marL="0" indent="0">
              <a:buNone/>
            </a:pPr>
            <a:r>
              <a:rPr lang="en-US" sz="1800" dirty="0"/>
              <a:t> [ 8  9 10 11]]</a:t>
            </a:r>
          </a:p>
          <a:p>
            <a:pPr marL="0" indent="0">
              <a:buNone/>
            </a:pPr>
            <a:r>
              <a:rPr lang="en-US" dirty="0"/>
              <a:t>(array([0, 0, 0, 0, 1, 1, 1, 1], </a:t>
            </a:r>
            <a:r>
              <a:rPr lang="en-US" dirty="0" err="1"/>
              <a:t>dtype</a:t>
            </a:r>
            <a:r>
              <a:rPr lang="en-US" dirty="0"/>
              <a:t>=int64), 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array</a:t>
            </a:r>
            <a:r>
              <a:rPr lang="en-US" dirty="0"/>
              <a:t>([0, 1, 2, 3, 0, 1, 2, 3], </a:t>
            </a:r>
            <a:r>
              <a:rPr lang="en-US" dirty="0" err="1" smtClean="0"/>
              <a:t>dtype</a:t>
            </a:r>
            <a:r>
              <a:rPr lang="en-US" dirty="0" smtClean="0"/>
              <a:t>=int64))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[0 1 2 3 4 5 6 7]</a:t>
            </a:r>
          </a:p>
        </p:txBody>
      </p:sp>
    </p:spTree>
    <p:extLst>
      <p:ext uri="{BB962C8B-B14F-4D97-AF65-F5344CB8AC3E}">
        <p14:creationId xmlns:p14="http://schemas.microsoft.com/office/powerpoint/2010/main" val="91787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19346" y="986639"/>
            <a:ext cx="10515600" cy="5187917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масив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масивом,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масив ідентифікаторів рядків та масив ідентифікаторів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колонок.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(array([0, 0, 0, 0, 1, 1, 1, 1],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=int64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([0, 1, 2, 3, 0, 1, 2, 3]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=int64))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увагу, що коли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масив одновимірний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раніше, повертає масив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ідентифікаторів рядків 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ідентифікаторів колонок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довжину 1, тому останній є порожнім масивом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array([0, 1, 2],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=int64),)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583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 fontScale="90000"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та y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262"/>
            <a:ext cx="10515600" cy="48897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numpy.where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[, x, y])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подібний до масиву об'єкт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Булевий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який визначає критерій вибору елементів: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елемента з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x;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із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y.x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подібний до масиву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об'єкт. Масив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якого вибираються елементи якщо відповідні їм елементи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подібний до масиву об'єкт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Масив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якого вибираються елементи, якщо відповідні їм елементи в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Повертає: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 </a:t>
            </a:r>
            <a:r>
              <a:rPr lang="de-D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масив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елементами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вибраними відповідно до умови в масиві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3200" dirty="0" err="1" smtClean="0"/>
              <a:t>print</a:t>
            </a:r>
            <a:r>
              <a:rPr lang="uk-UA" sz="3200" dirty="0" smtClean="0"/>
              <a:t>(</a:t>
            </a:r>
            <a:r>
              <a:rPr lang="uk-UA" sz="3200" b="1" dirty="0" err="1" smtClean="0"/>
              <a:t>np.where</a:t>
            </a:r>
            <a:r>
              <a:rPr lang="uk-UA" sz="3200" dirty="0" smtClean="0"/>
              <a:t>(</a:t>
            </a:r>
            <a:r>
              <a:rPr lang="uk-UA" sz="3200" dirty="0" err="1" smtClean="0">
                <a:solidFill>
                  <a:srgbClr val="C00000"/>
                </a:solidFill>
              </a:rPr>
              <a:t>np.array</a:t>
            </a:r>
            <a:r>
              <a:rPr lang="uk-UA" sz="3200" dirty="0">
                <a:solidFill>
                  <a:srgbClr val="C00000"/>
                </a:solidFill>
              </a:rPr>
              <a:t>([[</a:t>
            </a:r>
            <a:r>
              <a:rPr lang="uk-UA" sz="3200" dirty="0" err="1">
                <a:solidFill>
                  <a:srgbClr val="C00000"/>
                </a:solidFill>
              </a:rPr>
              <a:t>False,False,True</a:t>
            </a:r>
            <a:r>
              <a:rPr lang="uk-UA" sz="3200" dirty="0">
                <a:solidFill>
                  <a:srgbClr val="C00000"/>
                </a:solidFill>
              </a:rPr>
              <a:t>], [</a:t>
            </a:r>
            <a:r>
              <a:rPr lang="uk-UA" sz="3200" dirty="0" err="1">
                <a:solidFill>
                  <a:srgbClr val="C00000"/>
                </a:solidFill>
              </a:rPr>
              <a:t>True,False,False</a:t>
            </a:r>
            <a:r>
              <a:rPr lang="uk-UA" sz="3200" dirty="0">
                <a:solidFill>
                  <a:srgbClr val="C00000"/>
                </a:solidFill>
              </a:rPr>
              <a:t>]]), </a:t>
            </a:r>
            <a:r>
              <a:rPr lang="uk-UA" sz="3200" dirty="0" err="1"/>
              <a:t>np.array</a:t>
            </a:r>
            <a:r>
              <a:rPr lang="uk-UA" sz="3200" dirty="0">
                <a:solidFill>
                  <a:srgbClr val="7030A0"/>
                </a:solidFill>
              </a:rPr>
              <a:t>([[8,2,6], [9,5,0]]), </a:t>
            </a:r>
            <a:r>
              <a:rPr lang="uk-UA" sz="3200" dirty="0" err="1">
                <a:solidFill>
                  <a:srgbClr val="7030A0"/>
                </a:solidFill>
              </a:rPr>
              <a:t>np.array</a:t>
            </a:r>
            <a:r>
              <a:rPr lang="uk-UA" sz="3200" dirty="0">
                <a:solidFill>
                  <a:srgbClr val="7030A0"/>
                </a:solidFill>
              </a:rPr>
              <a:t>([[4,8,7], [3,2,1]])</a:t>
            </a:r>
            <a:r>
              <a:rPr lang="uk-UA" sz="3200" dirty="0"/>
              <a:t>))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uk-UA" dirty="0"/>
              <a:t>[[4 8 6]</a:t>
            </a:r>
          </a:p>
          <a:p>
            <a:pPr marL="0" indent="0">
              <a:buNone/>
            </a:pPr>
            <a:r>
              <a:rPr lang="uk-UA" dirty="0"/>
              <a:t> [9 2 1]]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182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15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Масиви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005" y="1044389"/>
            <a:ext cx="11212497" cy="4832627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/>
              <a:t>	Головною </a:t>
            </a:r>
            <a:r>
              <a:rPr lang="uk-UA" dirty="0"/>
              <a:t>особливістю </a:t>
            </a:r>
            <a:r>
              <a:rPr lang="uk-UA" dirty="0" err="1"/>
              <a:t>NumPy</a:t>
            </a:r>
            <a:r>
              <a:rPr lang="uk-UA" dirty="0"/>
              <a:t> є об’єкт </a:t>
            </a:r>
            <a:r>
              <a:rPr lang="uk-UA" i="1" dirty="0" err="1"/>
              <a:t>array</a:t>
            </a:r>
            <a:r>
              <a:rPr lang="uk-UA" i="1" dirty="0"/>
              <a:t> </a:t>
            </a:r>
            <a:r>
              <a:rPr lang="uk-UA" dirty="0"/>
              <a:t>– масив, який подібний до списків </a:t>
            </a:r>
            <a:r>
              <a:rPr lang="uk-UA" dirty="0" err="1"/>
              <a:t>Python</a:t>
            </a:r>
            <a:r>
              <a:rPr lang="uk-UA" dirty="0"/>
              <a:t>. Однак з масивами можна виконувати числові операції з великими обсягами інформації в рази швидше і, головне, набагато ефективніше ніж із списками.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У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uk-UA" dirty="0"/>
              <a:t>є багато способів створити масив. Один з найпростіших - створити масив зі звичайних списків або кортежів </a:t>
            </a:r>
            <a:r>
              <a:rPr lang="en-US" dirty="0"/>
              <a:t>Python, </a:t>
            </a:r>
            <a:r>
              <a:rPr lang="uk-UA" dirty="0"/>
              <a:t>використовуючи функцію </a:t>
            </a:r>
            <a:r>
              <a:rPr lang="en-US" b="1" dirty="0" err="1"/>
              <a:t>numpy.array</a:t>
            </a:r>
            <a:r>
              <a:rPr lang="en-US" b="1" dirty="0"/>
              <a:t>()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en-US" b="1" dirty="0" err="1" smtClean="0"/>
              <a:t>np.array</a:t>
            </a:r>
            <a:r>
              <a:rPr lang="en-US" b="1" dirty="0"/>
              <a:t>() </a:t>
            </a:r>
            <a:endParaRPr lang="uk-UA" b="1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!!!!</a:t>
            </a:r>
            <a:r>
              <a:rPr lang="en-US" b="1" i="1" dirty="0" smtClean="0"/>
              <a:t>(</a:t>
            </a:r>
            <a:r>
              <a:rPr lang="uk-UA" b="1" i="1" dirty="0"/>
              <a:t>запам'ятайте: </a:t>
            </a:r>
            <a:r>
              <a:rPr lang="en-US" b="1" i="1" dirty="0"/>
              <a:t>array - </a:t>
            </a:r>
            <a:r>
              <a:rPr lang="uk-UA" b="1" i="1" dirty="0"/>
              <a:t>функція, що створює об'єкт типу </a:t>
            </a:r>
            <a:r>
              <a:rPr lang="en-US" b="1" i="1" dirty="0" err="1"/>
              <a:t>ndarray</a:t>
            </a:r>
            <a:r>
              <a:rPr lang="en-US" b="1" i="1" dirty="0" smtClean="0"/>
              <a:t>)</a:t>
            </a:r>
            <a:r>
              <a:rPr lang="uk-UA" b="1" i="1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Функція </a:t>
            </a:r>
            <a:r>
              <a:rPr lang="en-US" b="1" dirty="0"/>
              <a:t>array()</a:t>
            </a:r>
            <a:r>
              <a:rPr lang="en-US" dirty="0"/>
              <a:t> </a:t>
            </a:r>
            <a:r>
              <a:rPr lang="uk-UA" dirty="0"/>
              <a:t>трансформує вкладені послідовності </a:t>
            </a:r>
            <a:r>
              <a:rPr lang="uk-UA" dirty="0" smtClean="0"/>
              <a:t>в багатомірні </a:t>
            </a:r>
            <a:r>
              <a:rPr lang="uk-UA" dirty="0"/>
              <a:t>масиви. Тип елементів масиву залежить від типу елементів вихідної послідовності (але можна і перевизначити його на момент створення).</a:t>
            </a:r>
          </a:p>
        </p:txBody>
      </p:sp>
    </p:spTree>
    <p:extLst>
      <p:ext uri="{BB962C8B-B14F-4D97-AF65-F5344CB8AC3E}">
        <p14:creationId xmlns:p14="http://schemas.microsoft.com/office/powerpoint/2010/main" val="2360473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720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Припустимо, ми хочемо взяти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від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ємні елементи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масиву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всі додатні  елементи замінити на нуль,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np.where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a = </a:t>
            </a:r>
            <a:r>
              <a:rPr lang="uk-UA" dirty="0" err="1"/>
              <a:t>np.random.randn</a:t>
            </a:r>
            <a:r>
              <a:rPr lang="uk-UA" dirty="0"/>
              <a:t>(2, 3)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(a)</a:t>
            </a:r>
            <a:br>
              <a:rPr lang="uk-UA" dirty="0"/>
            </a:br>
            <a:r>
              <a:rPr lang="uk-UA" dirty="0">
                <a:solidFill>
                  <a:srgbClr val="7030A0"/>
                </a:solidFill>
              </a:rPr>
              <a:t>b = </a:t>
            </a:r>
            <a:r>
              <a:rPr lang="uk-UA" dirty="0" err="1">
                <a:solidFill>
                  <a:srgbClr val="7030A0"/>
                </a:solidFill>
              </a:rPr>
              <a:t>np.where</a:t>
            </a:r>
            <a:r>
              <a:rPr lang="uk-UA" dirty="0">
                <a:solidFill>
                  <a:srgbClr val="7030A0"/>
                </a:solidFill>
              </a:rPr>
              <a:t>(a &lt; 0, a, 0)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(b</a:t>
            </a:r>
            <a:r>
              <a:rPr lang="uk-UA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uk-UA" sz="2400" i="1" dirty="0" smtClean="0"/>
              <a:t>Результат:</a:t>
            </a:r>
            <a:endParaRPr lang="uk-UA" sz="2400" i="1" dirty="0"/>
          </a:p>
          <a:p>
            <a:pPr marL="0" indent="0">
              <a:buNone/>
            </a:pPr>
            <a:r>
              <a:rPr lang="uk-UA" dirty="0"/>
              <a:t> </a:t>
            </a:r>
            <a:r>
              <a:rPr lang="uk-UA" sz="2400" dirty="0"/>
              <a:t>[[ 1.10127824 -1.69567926  0.5586844 ]</a:t>
            </a:r>
          </a:p>
          <a:p>
            <a:pPr marL="0" indent="0">
              <a:buNone/>
            </a:pPr>
            <a:r>
              <a:rPr lang="uk-UA" sz="2400" dirty="0"/>
              <a:t> [-1.22975183  0.09364859 -0.45849721]]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[[ </a:t>
            </a:r>
            <a:r>
              <a:rPr lang="uk-UA" sz="2400" dirty="0"/>
              <a:t>0.         -1.69567926  0.        ]</a:t>
            </a:r>
          </a:p>
          <a:p>
            <a:pPr marL="0" indent="0">
              <a:buNone/>
            </a:pPr>
            <a:r>
              <a:rPr lang="uk-UA" sz="2400" dirty="0"/>
              <a:t> [-1.22975183  0.         -0.45849721]]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14" y="1825625"/>
            <a:ext cx="4618120" cy="24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8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Трансляція за допомогою </a:t>
            </a:r>
            <a:r>
              <a:rPr lang="en-US" dirty="0" err="1" smtClean="0"/>
              <a:t>np.where</a:t>
            </a:r>
            <a:r>
              <a:rPr lang="en-US" dirty="0"/>
              <a:t>()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dirty="0">
                <a:solidFill>
                  <a:srgbClr val="7030A0"/>
                </a:solidFill>
              </a:rPr>
              <a:t>a = </a:t>
            </a:r>
            <a:r>
              <a:rPr lang="uk-UA" dirty="0" err="1">
                <a:solidFill>
                  <a:srgbClr val="7030A0"/>
                </a:solidFill>
              </a:rPr>
              <a:t>np.arange</a:t>
            </a:r>
            <a:r>
              <a:rPr lang="uk-UA" dirty="0">
                <a:solidFill>
                  <a:srgbClr val="7030A0"/>
                </a:solidFill>
              </a:rPr>
              <a:t>(12).</a:t>
            </a:r>
            <a:r>
              <a:rPr lang="uk-UA" dirty="0" err="1">
                <a:solidFill>
                  <a:srgbClr val="7030A0"/>
                </a:solidFill>
              </a:rPr>
              <a:t>reshape</a:t>
            </a:r>
            <a:r>
              <a:rPr lang="uk-UA" dirty="0">
                <a:solidFill>
                  <a:srgbClr val="7030A0"/>
                </a:solidFill>
              </a:rPr>
              <a:t>(3, 4)</a:t>
            </a:r>
            <a:br>
              <a:rPr lang="uk-UA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b = </a:t>
            </a:r>
            <a:r>
              <a:rPr lang="uk-UA" dirty="0" err="1">
                <a:solidFill>
                  <a:srgbClr val="0070C0"/>
                </a:solidFill>
              </a:rPr>
              <a:t>np.arange</a:t>
            </a:r>
            <a:r>
              <a:rPr lang="uk-UA" dirty="0">
                <a:solidFill>
                  <a:srgbClr val="0070C0"/>
                </a:solidFill>
              </a:rPr>
              <a:t>(4).</a:t>
            </a:r>
            <a:r>
              <a:rPr lang="uk-UA" dirty="0" err="1">
                <a:solidFill>
                  <a:srgbClr val="0070C0"/>
                </a:solidFill>
              </a:rPr>
              <a:t>reshape</a:t>
            </a:r>
            <a:r>
              <a:rPr lang="uk-UA" dirty="0">
                <a:solidFill>
                  <a:srgbClr val="0070C0"/>
                </a:solidFill>
              </a:rPr>
              <a:t>(1, 4)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 err="1"/>
              <a:t>print</a:t>
            </a:r>
            <a:r>
              <a:rPr lang="uk-UA" dirty="0"/>
              <a:t>(a)</a:t>
            </a:r>
            <a:br>
              <a:rPr lang="uk-UA" dirty="0"/>
            </a:br>
            <a:r>
              <a:rPr lang="uk-UA" dirty="0" err="1"/>
              <a:t>print</a:t>
            </a:r>
            <a:r>
              <a:rPr lang="uk-UA" dirty="0"/>
              <a:t>(b)</a:t>
            </a:r>
            <a:br>
              <a:rPr lang="uk-UA" dirty="0"/>
            </a:br>
            <a:r>
              <a:rPr lang="uk-UA" b="1" dirty="0">
                <a:solidFill>
                  <a:srgbClr val="C00000"/>
                </a:solidFill>
              </a:rPr>
              <a:t>c = </a:t>
            </a:r>
            <a:r>
              <a:rPr lang="uk-UA" b="1" dirty="0" err="1">
                <a:solidFill>
                  <a:srgbClr val="C00000"/>
                </a:solidFill>
              </a:rPr>
              <a:t>np.where</a:t>
            </a:r>
            <a:r>
              <a:rPr lang="uk-UA" b="1" dirty="0">
                <a:solidFill>
                  <a:srgbClr val="C00000"/>
                </a:solidFill>
              </a:rPr>
              <a:t>(a &lt; 6, a, b * 10)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err="1"/>
              <a:t>print</a:t>
            </a:r>
            <a:r>
              <a:rPr lang="uk-UA" dirty="0"/>
              <a:t>(c)</a:t>
            </a:r>
            <a:br>
              <a:rPr lang="uk-UA" dirty="0"/>
            </a:br>
            <a:r>
              <a:rPr lang="uk-UA" dirty="0" err="1">
                <a:solidFill>
                  <a:schemeClr val="accent2">
                    <a:lumMod val="75000"/>
                  </a:schemeClr>
                </a:solidFill>
              </a:rPr>
              <a:t>print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(b)</a:t>
            </a:r>
          </a:p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7030A0"/>
                </a:solidFill>
              </a:rPr>
              <a:t>[[ 0  1  2  3]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7030A0"/>
                </a:solidFill>
              </a:rPr>
              <a:t> [ 4  5  6  7]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7030A0"/>
                </a:solidFill>
              </a:rPr>
              <a:t> [ 8  9 10 11</a:t>
            </a:r>
            <a:r>
              <a:rPr lang="uk-UA" dirty="0" smtClean="0">
                <a:solidFill>
                  <a:srgbClr val="7030A0"/>
                </a:solidFill>
              </a:rPr>
              <a:t>]]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0070C0"/>
                </a:solidFill>
              </a:rPr>
              <a:t>[[0 1 2 3</a:t>
            </a:r>
            <a:r>
              <a:rPr lang="uk-UA" dirty="0" smtClean="0">
                <a:solidFill>
                  <a:srgbClr val="0070C0"/>
                </a:solidFill>
              </a:rPr>
              <a:t>]]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C00000"/>
                </a:solidFill>
              </a:rPr>
              <a:t>[[ 0  1  2  3]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C00000"/>
                </a:solidFill>
              </a:rPr>
              <a:t> [ 4  5 20 30]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C00000"/>
                </a:solidFill>
              </a:rPr>
              <a:t> [ 0 10 20 30</a:t>
            </a:r>
            <a:r>
              <a:rPr lang="uk-UA" dirty="0" smtClean="0">
                <a:solidFill>
                  <a:srgbClr val="C00000"/>
                </a:solidFill>
              </a:rPr>
              <a:t>]]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rgbClr val="0070C0"/>
                </a:solidFill>
              </a:rPr>
              <a:t>[[0 1 2 3]]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4481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Приклади роботи з</a:t>
            </a:r>
            <a:endParaRPr lang="uk-UA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8800" dirty="0" smtClean="0"/>
              <a:t>  </a:t>
            </a:r>
            <a:r>
              <a:rPr lang="en-US" sz="8800" dirty="0" err="1" smtClean="0"/>
              <a:t>NumPy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1665643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221530"/>
            <a:ext cx="8364682" cy="66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9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2486"/>
            <a:ext cx="10515600" cy="4336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Таблиці </a:t>
            </a:r>
            <a:r>
              <a:rPr lang="en-US" b="1" dirty="0" err="1"/>
              <a:t>NumPy</a:t>
            </a:r>
            <a:r>
              <a:rPr lang="en-US" b="1" dirty="0"/>
              <a:t> </a:t>
            </a:r>
            <a:br>
              <a:rPr lang="en-US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785" y="1165747"/>
            <a:ext cx="10515600" cy="5385881"/>
          </a:xfrm>
        </p:spPr>
        <p:txBody>
          <a:bodyPr/>
          <a:lstStyle/>
          <a:p>
            <a:pPr marL="0" indent="457200">
              <a:buNone/>
            </a:pPr>
            <a:r>
              <a:rPr lang="uk-UA" dirty="0"/>
              <a:t>Таблиця значень є двовимірною матрицею. Кожен аркуш таблиці може бути окремою змінною. Для роботи з таблицями в </a:t>
            </a:r>
            <a:r>
              <a:rPr lang="en-US" dirty="0"/>
              <a:t>Python </a:t>
            </a:r>
            <a:r>
              <a:rPr lang="uk-UA" dirty="0"/>
              <a:t>найчастіше використовується </a:t>
            </a:r>
            <a:r>
              <a:rPr lang="en-US" dirty="0" err="1"/>
              <a:t>pandas.DataFrame</a:t>
            </a:r>
            <a:r>
              <a:rPr lang="en-US" dirty="0"/>
              <a:t>, </a:t>
            </a:r>
            <a:r>
              <a:rPr lang="uk-UA" dirty="0"/>
              <a:t>що задіяє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uk-UA" dirty="0"/>
              <a:t>та будує поверх нього</a:t>
            </a:r>
            <a:r>
              <a:rPr lang="uk-UA" dirty="0" smtClean="0"/>
              <a:t>.</a:t>
            </a:r>
          </a:p>
          <a:p>
            <a:pPr marL="0" indent="45720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64" y="2765834"/>
            <a:ext cx="86963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05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28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Аудіо та часові ряди в </a:t>
            </a:r>
            <a:r>
              <a:rPr lang="en-US" b="1" dirty="0" err="1"/>
              <a:t>NumPy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970961"/>
            <a:ext cx="10515600" cy="5206002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uk-UA" dirty="0" smtClean="0"/>
              <a:t>Аудіо </a:t>
            </a:r>
            <a:r>
              <a:rPr lang="uk-UA" dirty="0"/>
              <a:t>файл - це одновимірний масив </a:t>
            </a:r>
            <a:r>
              <a:rPr lang="uk-UA" dirty="0" err="1" smtClean="0"/>
              <a:t>семплів</a:t>
            </a:r>
            <a:r>
              <a:rPr lang="uk-UA" dirty="0"/>
              <a:t>. Кожен </a:t>
            </a:r>
            <a:r>
              <a:rPr lang="uk-UA" dirty="0" err="1" smtClean="0"/>
              <a:t>семпл</a:t>
            </a:r>
            <a:r>
              <a:rPr lang="uk-UA" dirty="0" smtClean="0"/>
              <a:t> (</a:t>
            </a:r>
            <a:r>
              <a:rPr lang="uk-UA" dirty="0"/>
              <a:t>відрізок </a:t>
            </a:r>
            <a:r>
              <a:rPr lang="uk-UA" dirty="0" err="1" smtClean="0"/>
              <a:t>аудіоінформації</a:t>
            </a:r>
            <a:r>
              <a:rPr lang="uk-UA" dirty="0" smtClean="0"/>
              <a:t>) </a:t>
            </a:r>
            <a:r>
              <a:rPr lang="uk-UA" dirty="0"/>
              <a:t>є числом, яке є крихітним </a:t>
            </a:r>
            <a:r>
              <a:rPr lang="uk-UA" dirty="0" smtClean="0"/>
              <a:t>фрагментом </a:t>
            </a:r>
            <a:r>
              <a:rPr lang="uk-UA" dirty="0"/>
              <a:t>аудіо сигналу. Аудіо </a:t>
            </a:r>
            <a:r>
              <a:rPr lang="en-US" dirty="0"/>
              <a:t>CD-</a:t>
            </a:r>
            <a:r>
              <a:rPr lang="uk-UA" dirty="0"/>
              <a:t>якості може містити 44 100 </a:t>
            </a:r>
            <a:r>
              <a:rPr lang="uk-UA" dirty="0" err="1"/>
              <a:t>семплів</a:t>
            </a:r>
            <a:r>
              <a:rPr lang="uk-UA" dirty="0"/>
              <a:t> за секунду, кожен з яких є цілим числом у проміжку між -32767 і 32768. Це означає, що </a:t>
            </a:r>
            <a:r>
              <a:rPr lang="uk-UA" dirty="0" err="1"/>
              <a:t>десятисекундний</a:t>
            </a:r>
            <a:r>
              <a:rPr lang="uk-UA" dirty="0"/>
              <a:t> </a:t>
            </a:r>
            <a:r>
              <a:rPr lang="en-US" dirty="0"/>
              <a:t>WAVE-</a:t>
            </a:r>
            <a:r>
              <a:rPr lang="uk-UA" dirty="0"/>
              <a:t>файл </a:t>
            </a:r>
            <a:r>
              <a:rPr lang="en-US" dirty="0"/>
              <a:t>CD-</a:t>
            </a:r>
            <a:r>
              <a:rPr lang="uk-UA" dirty="0"/>
              <a:t>якості можна помістити в масив </a:t>
            </a:r>
            <a:r>
              <a:rPr lang="en-US" dirty="0" err="1" smtClean="0"/>
              <a:t>NumPy</a:t>
            </a:r>
            <a:r>
              <a:rPr lang="en-US" dirty="0" smtClean="0"/>
              <a:t> </a:t>
            </a:r>
            <a:r>
              <a:rPr lang="uk-UA" dirty="0"/>
              <a:t>завдовжки 10 * 44 000 </a:t>
            </a:r>
            <a:r>
              <a:rPr lang="uk-UA" dirty="0" err="1"/>
              <a:t>семплів</a:t>
            </a:r>
            <a:r>
              <a:rPr lang="uk-UA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02" y="3573962"/>
            <a:ext cx="88106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7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27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Обробка зображень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7839"/>
            <a:ext cx="10898170" cy="5693789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uk-UA" dirty="0" smtClean="0"/>
              <a:t>Зображення </a:t>
            </a:r>
            <a:r>
              <a:rPr lang="uk-UA" dirty="0"/>
              <a:t>є матрицею пікселів за розміром (висота </a:t>
            </a:r>
            <a:r>
              <a:rPr lang="en-US" dirty="0"/>
              <a:t>x </a:t>
            </a:r>
            <a:r>
              <a:rPr lang="uk-UA" dirty="0" smtClean="0"/>
              <a:t>ширина). Якщо </a:t>
            </a:r>
            <a:r>
              <a:rPr lang="uk-UA" dirty="0"/>
              <a:t>зображення чорно-біле, тобто представлене в півтонах, кожен піксель може бути представлений як однина. Зазвичай між 0 (чорний) та 255 (білий). </a:t>
            </a:r>
            <a:r>
              <a:rPr lang="uk-UA" dirty="0" smtClean="0"/>
              <a:t>Наприклад квадрат </a:t>
            </a:r>
            <a:r>
              <a:rPr lang="uk-UA" dirty="0"/>
              <a:t>розміром 10 х 10 пікселів у верхньому лівому куті </a:t>
            </a:r>
            <a:r>
              <a:rPr lang="uk-UA" dirty="0" smtClean="0"/>
              <a:t>зображення</a:t>
            </a:r>
            <a:r>
              <a:rPr lang="en-US" dirty="0" smtClean="0"/>
              <a:t> </a:t>
            </a:r>
            <a:r>
              <a:rPr lang="en-US" dirty="0"/>
              <a:t>image[:10, :10</a:t>
            </a:r>
            <a:r>
              <a:rPr lang="en-US" dirty="0" smtClean="0"/>
              <a:t>].</a:t>
            </a:r>
            <a:endParaRPr lang="uk-UA" dirty="0" smtClean="0"/>
          </a:p>
          <a:p>
            <a:pPr marL="0" indent="457200">
              <a:spcBef>
                <a:spcPts val="0"/>
              </a:spcBef>
              <a:buNone/>
            </a:pPr>
            <a:endParaRPr lang="uk-UA" dirty="0"/>
          </a:p>
          <a:p>
            <a:pPr marL="0" indent="457200">
              <a:spcBef>
                <a:spcPts val="0"/>
              </a:spcBef>
              <a:buNone/>
            </a:pPr>
            <a:endParaRPr lang="uk-UA" dirty="0" smtClean="0"/>
          </a:p>
          <a:p>
            <a:pPr marL="0" indent="457200">
              <a:spcBef>
                <a:spcPts val="0"/>
              </a:spcBef>
              <a:buNone/>
            </a:pPr>
            <a:endParaRPr lang="uk-UA" dirty="0"/>
          </a:p>
          <a:p>
            <a:pPr marL="0" indent="457200">
              <a:spcBef>
                <a:spcPts val="0"/>
              </a:spcBef>
              <a:buNone/>
            </a:pPr>
            <a:endParaRPr lang="uk-UA" dirty="0" smtClean="0"/>
          </a:p>
          <a:p>
            <a:pPr marL="0" indent="457200">
              <a:spcBef>
                <a:spcPts val="0"/>
              </a:spcBef>
              <a:buNone/>
            </a:pPr>
            <a:endParaRPr lang="uk-UA" dirty="0"/>
          </a:p>
          <a:p>
            <a:pPr marL="0" indent="457200">
              <a:spcBef>
                <a:spcPts val="0"/>
              </a:spcBef>
              <a:buNone/>
            </a:pPr>
            <a:endParaRPr lang="uk-UA" dirty="0" smtClean="0"/>
          </a:p>
          <a:p>
            <a:pPr marL="0" indent="457200">
              <a:spcBef>
                <a:spcPts val="0"/>
              </a:spcBef>
              <a:buNone/>
            </a:pPr>
            <a:endParaRPr lang="uk-UA" dirty="0"/>
          </a:p>
          <a:p>
            <a:pPr marL="0" indent="457200">
              <a:spcBef>
                <a:spcPts val="0"/>
              </a:spcBef>
              <a:buNone/>
            </a:pPr>
            <a:endParaRPr lang="uk-UA" dirty="0" smtClean="0"/>
          </a:p>
          <a:p>
            <a:pPr marL="0" indent="457200">
              <a:spcBef>
                <a:spcPts val="0"/>
              </a:spcBef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49" y="2829219"/>
            <a:ext cx="8610600" cy="32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17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960931"/>
            <a:ext cx="8648700" cy="362251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2500" y="216303"/>
            <a:ext cx="10515600" cy="67182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Кольорове зображення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52500" y="888126"/>
            <a:ext cx="10515600" cy="5555563"/>
          </a:xfrm>
        </p:spPr>
        <p:txBody>
          <a:bodyPr/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кольорове</a:t>
            </a:r>
            <a:r>
              <a:rPr lang="ru-RU" dirty="0"/>
              <a:t>, то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піксель</a:t>
            </a:r>
            <a:r>
              <a:rPr lang="ru-RU" dirty="0"/>
              <a:t> представлений </a:t>
            </a:r>
            <a:r>
              <a:rPr lang="ru-RU" dirty="0" err="1"/>
              <a:t>трьома</a:t>
            </a:r>
            <a:r>
              <a:rPr lang="ru-RU" dirty="0"/>
              <a:t> числами. Тут за основу </a:t>
            </a:r>
            <a:r>
              <a:rPr lang="ru-RU" dirty="0" err="1"/>
              <a:t>береться</a:t>
            </a:r>
            <a:r>
              <a:rPr lang="ru-RU" dirty="0"/>
              <a:t> </a:t>
            </a:r>
            <a:r>
              <a:rPr lang="ru-RU" dirty="0" err="1"/>
              <a:t>колірна</a:t>
            </a:r>
            <a:r>
              <a:rPr lang="ru-RU" dirty="0"/>
              <a:t> модель RGB – </a:t>
            </a:r>
            <a:r>
              <a:rPr lang="ru-RU" dirty="0" err="1"/>
              <a:t>червоний</a:t>
            </a:r>
            <a:r>
              <a:rPr lang="ru-RU" dirty="0"/>
              <a:t> (R), </a:t>
            </a:r>
            <a:r>
              <a:rPr lang="ru-RU" dirty="0" err="1"/>
              <a:t>зелений</a:t>
            </a:r>
            <a:r>
              <a:rPr lang="ru-RU" dirty="0"/>
              <a:t> (G) та </a:t>
            </a:r>
            <a:r>
              <a:rPr lang="ru-RU" dirty="0" err="1"/>
              <a:t>синій</a:t>
            </a:r>
            <a:r>
              <a:rPr lang="ru-RU" dirty="0"/>
              <a:t> (B).У </a:t>
            </a:r>
            <a:r>
              <a:rPr lang="ru-RU" dirty="0" err="1"/>
              <a:t>разі</a:t>
            </a:r>
            <a:r>
              <a:rPr lang="ru-RU" dirty="0"/>
              <a:t> нам </a:t>
            </a:r>
            <a:r>
              <a:rPr lang="ru-RU" dirty="0" err="1"/>
              <a:t>знадобиться</a:t>
            </a:r>
            <a:r>
              <a:rPr lang="ru-RU" dirty="0"/>
              <a:t> </a:t>
            </a:r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розмірність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вміщує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число. Таким чином, </a:t>
            </a:r>
            <a:r>
              <a:rPr lang="ru-RU" dirty="0" err="1"/>
              <a:t>кольорова</a:t>
            </a:r>
            <a:r>
              <a:rPr lang="ru-RU" dirty="0"/>
              <a:t> картинка буде представлена </a:t>
            </a:r>
            <a:r>
              <a:rPr lang="ru-RU" dirty="0" err="1"/>
              <a:t>масивом</a:t>
            </a:r>
            <a:r>
              <a:rPr lang="ru-RU" dirty="0"/>
              <a:t> </a:t>
            </a:r>
            <a:r>
              <a:rPr lang="ru-RU" dirty="0" err="1"/>
              <a:t>ndarray</a:t>
            </a:r>
            <a:r>
              <a:rPr lang="ru-RU" dirty="0"/>
              <a:t> з </a:t>
            </a:r>
            <a:r>
              <a:rPr lang="ru-RU" dirty="0" err="1"/>
              <a:t>розмірностями</a:t>
            </a:r>
            <a:r>
              <a:rPr lang="ru-RU" dirty="0"/>
              <a:t>: (</a:t>
            </a:r>
            <a:r>
              <a:rPr lang="ru-RU" dirty="0" err="1"/>
              <a:t>висота</a:t>
            </a:r>
            <a:r>
              <a:rPr lang="ru-RU" dirty="0"/>
              <a:t> x ширина x 3</a:t>
            </a:r>
            <a:r>
              <a:rPr lang="ru-RU" dirty="0" smtClean="0"/>
              <a:t>).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614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SciPy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790" y="1417253"/>
            <a:ext cx="10515600" cy="48059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Бібліотека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uk-UA" dirty="0"/>
              <a:t>розвивається у межах більш </a:t>
            </a:r>
            <a:r>
              <a:rPr lang="uk-UA" dirty="0" smtClean="0"/>
              <a:t>загального проекту </a:t>
            </a:r>
            <a:r>
              <a:rPr lang="en-US" dirty="0" err="1" smtClean="0"/>
              <a:t>SciPy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Модуль </a:t>
            </a:r>
            <a:r>
              <a:rPr lang="en-US" dirty="0" err="1"/>
              <a:t>scipy</a:t>
            </a:r>
            <a:r>
              <a:rPr lang="en-US" dirty="0"/>
              <a:t> </a:t>
            </a:r>
            <a:r>
              <a:rPr lang="uk-UA" dirty="0"/>
              <a:t>має розширені версії вже </a:t>
            </a:r>
            <a:r>
              <a:rPr lang="uk-UA" dirty="0" smtClean="0"/>
              <a:t>наявних у </a:t>
            </a:r>
            <a:r>
              <a:rPr lang="en-US" dirty="0" err="1" smtClean="0"/>
              <a:t>numpy</a:t>
            </a:r>
            <a:r>
              <a:rPr lang="en-US" dirty="0" smtClean="0"/>
              <a:t> </a:t>
            </a:r>
            <a:r>
              <a:rPr lang="uk-UA" dirty="0"/>
              <a:t>можливостей, а також надає нові</a:t>
            </a:r>
            <a:r>
              <a:rPr lang="uk-UA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спеціальні функції,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Інтегрування,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Оптимізація,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Інтерполяція,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обробка сигналів,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обробка зображень,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робота </a:t>
            </a:r>
            <a:r>
              <a:rPr lang="uk-UA" dirty="0"/>
              <a:t>з розрідженими та просторовими </a:t>
            </a:r>
            <a:r>
              <a:rPr lang="uk-UA" dirty="0" smtClean="0"/>
              <a:t>даними.</a:t>
            </a:r>
          </a:p>
          <a:p>
            <a:pPr marL="0" indent="0">
              <a:buNone/>
            </a:pPr>
            <a:r>
              <a:rPr lang="uk-UA" dirty="0" smtClean="0"/>
              <a:t>Тип </a:t>
            </a:r>
            <a:r>
              <a:rPr lang="uk-UA" dirty="0"/>
              <a:t>даних </a:t>
            </a:r>
            <a:r>
              <a:rPr lang="en-US" dirty="0" err="1"/>
              <a:t>ndarray</a:t>
            </a:r>
            <a:r>
              <a:rPr lang="en-US" dirty="0"/>
              <a:t> </a:t>
            </a:r>
            <a:r>
              <a:rPr lang="uk-UA" dirty="0"/>
              <a:t>став фактичним </a:t>
            </a:r>
            <a:r>
              <a:rPr lang="uk-UA" dirty="0" smtClean="0"/>
              <a:t>стандартом реалізації </a:t>
            </a:r>
            <a:r>
              <a:rPr lang="uk-UA" dirty="0"/>
              <a:t>масиву в </a:t>
            </a:r>
            <a:r>
              <a:rPr lang="en-US" dirty="0"/>
              <a:t>Python-</a:t>
            </a:r>
            <a:r>
              <a:rPr lang="uk-UA" dirty="0"/>
              <a:t>бібліотеках </a:t>
            </a:r>
            <a:r>
              <a:rPr lang="uk-UA" dirty="0" smtClean="0"/>
              <a:t>для наукових </a:t>
            </a:r>
            <a:r>
              <a:rPr lang="uk-UA" dirty="0"/>
              <a:t>розрахунків</a:t>
            </a:r>
          </a:p>
        </p:txBody>
      </p:sp>
    </p:spTree>
    <p:extLst>
      <p:ext uri="{BB962C8B-B14F-4D97-AF65-F5344CB8AC3E}">
        <p14:creationId xmlns:p14="http://schemas.microsoft.com/office/powerpoint/2010/main" val="4249295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490" y="888365"/>
            <a:ext cx="10515600" cy="435133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uk-UA" dirty="0"/>
              <a:t>І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uk-UA" dirty="0"/>
              <a:t>і </a:t>
            </a:r>
            <a:r>
              <a:rPr lang="en-US" dirty="0" err="1"/>
              <a:t>SciPy</a:t>
            </a:r>
            <a:r>
              <a:rPr lang="en-US" dirty="0"/>
              <a:t> </a:t>
            </a:r>
            <a:r>
              <a:rPr lang="uk-UA" dirty="0"/>
              <a:t>є бібліотеками </a:t>
            </a:r>
            <a:r>
              <a:rPr lang="en-US" dirty="0"/>
              <a:t>Python, </a:t>
            </a:r>
            <a:r>
              <a:rPr lang="uk-UA" dirty="0"/>
              <a:t>які використовуються для математичного та числового аналізів.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uk-UA" dirty="0"/>
              <a:t>містить дані масивів та операції, такі як сортування, індексація, а </a:t>
            </a:r>
            <a:r>
              <a:rPr lang="en-US" dirty="0" err="1"/>
              <a:t>SciPy</a:t>
            </a:r>
            <a:r>
              <a:rPr lang="en-US" dirty="0"/>
              <a:t> </a:t>
            </a:r>
            <a:r>
              <a:rPr lang="uk-UA" dirty="0"/>
              <a:t>складається з числового коду. І хоча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uk-UA" dirty="0"/>
              <a:t>є функції для роботи з лінійною алгеброю, перетвореннями Фур'є і т. д., в </a:t>
            </a:r>
            <a:r>
              <a:rPr lang="en-US" dirty="0" err="1"/>
              <a:t>SciPy</a:t>
            </a:r>
            <a:r>
              <a:rPr lang="en-US" dirty="0"/>
              <a:t> </a:t>
            </a:r>
            <a:r>
              <a:rPr lang="uk-UA" dirty="0"/>
              <a:t>вони представлені в повному вигляді разом з масою інших. </a:t>
            </a:r>
            <a:endParaRPr lang="uk-UA" dirty="0" smtClean="0"/>
          </a:p>
          <a:p>
            <a:pPr marL="0" indent="457200">
              <a:lnSpc>
                <a:spcPct val="100000"/>
              </a:lnSpc>
              <a:buNone/>
            </a:pPr>
            <a:r>
              <a:rPr lang="uk-UA" dirty="0" smtClean="0"/>
              <a:t>Для </a:t>
            </a:r>
            <a:r>
              <a:rPr lang="uk-UA" dirty="0"/>
              <a:t>повноцінного наукового аналізу у </a:t>
            </a:r>
            <a:r>
              <a:rPr lang="en-US" dirty="0"/>
              <a:t>Python </a:t>
            </a:r>
            <a:r>
              <a:rPr lang="uk-UA" dirty="0"/>
              <a:t>потрібно встановлювати і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uk-UA" dirty="0"/>
              <a:t>і </a:t>
            </a:r>
            <a:r>
              <a:rPr lang="en-US" dirty="0" err="1"/>
              <a:t>SciPy</a:t>
            </a:r>
            <a:r>
              <a:rPr lang="en-US" dirty="0"/>
              <a:t>, </a:t>
            </a:r>
            <a:r>
              <a:rPr lang="uk-UA" dirty="0"/>
              <a:t>оскільки остання побудована на базі </a:t>
            </a:r>
            <a:r>
              <a:rPr lang="en-US" dirty="0" err="1"/>
              <a:t>NumPy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107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Види масивів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13"/>
          <a:stretch/>
        </p:blipFill>
        <p:spPr>
          <a:xfrm>
            <a:off x="1012054" y="1633490"/>
            <a:ext cx="10555550" cy="42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4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Експонентні та тригонометричні </a:t>
            </a:r>
            <a:r>
              <a:rPr lang="uk-UA" sz="3600" dirty="0" smtClean="0"/>
              <a:t>функції</a:t>
            </a:r>
            <a:br>
              <a:rPr lang="uk-UA" sz="3600" dirty="0" smtClean="0"/>
            </a:br>
            <a:r>
              <a:rPr lang="uk-UA" sz="3600" dirty="0" smtClean="0"/>
              <a:t>(спеціальні функції)</a:t>
            </a:r>
            <a:endParaRPr lang="uk-UA" sz="36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 err="1"/>
              <a:t>from</a:t>
            </a:r>
            <a:r>
              <a:rPr lang="uk-UA" altLang="uk-UA" dirty="0"/>
              <a:t> </a:t>
            </a:r>
            <a:r>
              <a:rPr lang="uk-UA" altLang="uk-UA" dirty="0" err="1"/>
              <a:t>scipy</a:t>
            </a:r>
            <a:r>
              <a:rPr lang="uk-UA" altLang="uk-UA" dirty="0"/>
              <a:t> </a:t>
            </a:r>
            <a:r>
              <a:rPr lang="uk-UA" altLang="uk-UA" dirty="0" err="1"/>
              <a:t>import</a:t>
            </a:r>
            <a:r>
              <a:rPr lang="uk-UA" altLang="uk-UA" dirty="0"/>
              <a:t> </a:t>
            </a:r>
            <a:r>
              <a:rPr lang="uk-UA" altLang="uk-UA" dirty="0" err="1"/>
              <a:t>special</a:t>
            </a:r>
            <a:r>
              <a:rPr lang="uk-UA" altLang="uk-UA" dirty="0"/>
              <a:t/>
            </a:r>
            <a:br>
              <a:rPr lang="uk-UA" altLang="uk-UA" dirty="0"/>
            </a:br>
            <a:r>
              <a:rPr lang="uk-UA" altLang="uk-UA" dirty="0" smtClean="0"/>
              <a:t>a </a:t>
            </a:r>
            <a:r>
              <a:rPr lang="uk-UA" altLang="uk-UA" dirty="0"/>
              <a:t>= special.exp10(3)</a:t>
            </a:r>
            <a:br>
              <a:rPr lang="uk-UA" altLang="uk-UA" dirty="0"/>
            </a:br>
            <a:r>
              <a:rPr lang="uk-UA" altLang="uk-UA" dirty="0" err="1"/>
              <a:t>print</a:t>
            </a:r>
            <a:r>
              <a:rPr lang="uk-UA" altLang="uk-UA" dirty="0"/>
              <a:t>(a)</a:t>
            </a:r>
            <a:br>
              <a:rPr lang="uk-UA" altLang="uk-UA" dirty="0"/>
            </a:br>
            <a:r>
              <a:rPr lang="uk-UA" altLang="uk-UA" dirty="0" smtClean="0"/>
              <a:t>b </a:t>
            </a:r>
            <a:r>
              <a:rPr lang="uk-UA" altLang="uk-UA" dirty="0"/>
              <a:t>= special.exp2(3)</a:t>
            </a:r>
            <a:br>
              <a:rPr lang="uk-UA" altLang="uk-UA" dirty="0"/>
            </a:br>
            <a:r>
              <a:rPr lang="uk-UA" altLang="uk-UA" dirty="0" err="1"/>
              <a:t>print</a:t>
            </a:r>
            <a:r>
              <a:rPr lang="uk-UA" altLang="uk-UA" dirty="0"/>
              <a:t>(b)</a:t>
            </a:r>
            <a:br>
              <a:rPr lang="uk-UA" altLang="uk-UA" dirty="0"/>
            </a:br>
            <a:r>
              <a:rPr lang="uk-UA" altLang="uk-UA" dirty="0" smtClean="0"/>
              <a:t>c </a:t>
            </a:r>
            <a:r>
              <a:rPr lang="uk-UA" altLang="uk-UA" dirty="0"/>
              <a:t>= </a:t>
            </a:r>
            <a:r>
              <a:rPr lang="uk-UA" altLang="uk-UA" dirty="0" err="1" smtClean="0"/>
              <a:t>special.sindg</a:t>
            </a:r>
            <a:r>
              <a:rPr lang="uk-UA" altLang="uk-UA" dirty="0" smtClean="0"/>
              <a:t>(90</a:t>
            </a:r>
            <a:r>
              <a:rPr lang="uk-UA" altLang="uk-UA" dirty="0"/>
              <a:t>)</a:t>
            </a:r>
            <a:br>
              <a:rPr lang="uk-UA" altLang="uk-UA" dirty="0"/>
            </a:br>
            <a:r>
              <a:rPr lang="uk-UA" altLang="uk-UA" dirty="0" err="1"/>
              <a:t>print</a:t>
            </a:r>
            <a:r>
              <a:rPr lang="uk-UA" altLang="uk-UA" dirty="0"/>
              <a:t>(c)</a:t>
            </a:r>
            <a:br>
              <a:rPr lang="uk-UA" altLang="uk-UA" dirty="0"/>
            </a:br>
            <a:r>
              <a:rPr lang="uk-UA" altLang="uk-UA" dirty="0" smtClean="0"/>
              <a:t>d </a:t>
            </a:r>
            <a:r>
              <a:rPr lang="uk-UA" altLang="uk-UA" dirty="0"/>
              <a:t>= </a:t>
            </a:r>
            <a:r>
              <a:rPr lang="uk-UA" altLang="uk-UA" dirty="0" err="1"/>
              <a:t>special.cosdg</a:t>
            </a:r>
            <a:r>
              <a:rPr lang="uk-UA" altLang="uk-UA" dirty="0"/>
              <a:t>(45)</a:t>
            </a:r>
            <a:br>
              <a:rPr lang="uk-UA" altLang="uk-UA" dirty="0"/>
            </a:br>
            <a:r>
              <a:rPr lang="uk-UA" altLang="uk-UA" dirty="0" err="1"/>
              <a:t>print</a:t>
            </a:r>
            <a:r>
              <a:rPr lang="uk-UA" altLang="uk-UA" dirty="0"/>
              <a:t>(d)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1000.0 </a:t>
            </a:r>
          </a:p>
          <a:p>
            <a:pPr marL="0" indent="0">
              <a:buNone/>
            </a:pPr>
            <a:r>
              <a:rPr lang="uk-UA" dirty="0" smtClean="0"/>
              <a:t>8.0 </a:t>
            </a:r>
          </a:p>
          <a:p>
            <a:pPr marL="0" indent="0">
              <a:buNone/>
            </a:pPr>
            <a:r>
              <a:rPr lang="uk-UA" dirty="0" smtClean="0"/>
              <a:t>1.0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0.7071067811865475</a:t>
            </a:r>
          </a:p>
        </p:txBody>
      </p:sp>
    </p:spTree>
    <p:extLst>
      <p:ext uri="{BB962C8B-B14F-4D97-AF65-F5344CB8AC3E}">
        <p14:creationId xmlns:p14="http://schemas.microsoft.com/office/powerpoint/2010/main" val="2425379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Використані 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35" y="1677879"/>
            <a:ext cx="10515600" cy="37977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https://pythonworld.ru/numpy</a:t>
            </a:r>
            <a:endParaRPr lang="uk-UA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numpy.org/doc/stable/reference/routines.math.html</a:t>
            </a:r>
            <a:r>
              <a:rPr lang="uk-UA" dirty="0" smtClean="0"/>
              <a:t> довідник математичних функцій </a:t>
            </a:r>
            <a:r>
              <a:rPr lang="en-US" dirty="0" err="1" smtClean="0"/>
              <a:t>NumPy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codeguida.com/post/1780</a:t>
            </a:r>
            <a:endParaRPr lang="uk-UA" dirty="0" smtClean="0"/>
          </a:p>
          <a:p>
            <a:pPr marL="0" indent="0">
              <a:buNone/>
            </a:pPr>
            <a:r>
              <a:rPr lang="en-US" dirty="0"/>
              <a:t>https://pyprog.pro/basic_operations.html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10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трибути 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/>
              <a:t>ndarray</a:t>
            </a:r>
            <a:endParaRPr lang="uk-UA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6763" y="1025236"/>
            <a:ext cx="11732581" cy="52328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squar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ndarray.ndim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uk-UA" sz="2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alt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осей (</a:t>
            </a:r>
            <a:r>
              <a:rPr lang="ru-RU" altLang="uk-UA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вимірювань</a:t>
            </a:r>
            <a:r>
              <a:rPr lang="ru-RU" alt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uk-UA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ru-RU" alt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uk-UA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altLang="uk-UA" sz="2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altLang="uk-UA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вимірів</a:t>
            </a:r>
            <a:r>
              <a:rPr lang="ru-RU" alt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altLang="uk-UA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altLang="uk-UA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рангом.</a:t>
            </a:r>
            <a:endParaRPr kumimoji="0" lang="uk-UA" altLang="uk-UA" sz="200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ndarray.shape</a:t>
            </a:r>
            <a:endParaRPr kumimoji="0" lang="uk-UA" altLang="uk-UA" sz="20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масиву, його форма. 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Кортеж що зберігає розмір вздовж кожного виміру.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ndarray.size</a:t>
            </a:r>
            <a:endParaRPr kumimoji="0" lang="uk-UA" altLang="uk-UA" sz="20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елементів в масиві. ( дорівнює добутку всіх чисел в 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ndarray.dtype</a:t>
            </a:r>
            <a:endParaRPr kumimoji="0" lang="uk-UA" altLang="uk-UA" sz="20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 що описує тип елементів масиву. Можна задати якийсь з стандартних типів, 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 заданий в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наприклад: 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bool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_,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_, int32, int64,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_,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float32, float64,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_, complex64,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ndarray.itemsize</a:t>
            </a:r>
            <a:endParaRPr kumimoji="0" lang="uk-UA" altLang="uk-UA" sz="20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кожного елементу масиву в байтах. Наприклад розмір елемента типу 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float64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має розмір 8 (=64/8). </a:t>
            </a:r>
            <a:endParaRPr kumimoji="0" lang="en-US" altLang="uk-UA" sz="2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Еквівалентне до 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ndarray.dtype.itemsize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ndarray.data</a:t>
            </a:r>
            <a:endParaRPr kumimoji="0" lang="uk-UA" altLang="uk-UA" sz="20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дані що зберігаються в масиві.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Створення масиву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0427"/>
            <a:ext cx="10515600" cy="47565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Через список. 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Явно   </a:t>
            </a:r>
            <a:r>
              <a:rPr lang="uk-UA" altLang="uk-UA" dirty="0" smtClean="0"/>
              <a:t>m=</a:t>
            </a:r>
            <a:r>
              <a:rPr lang="uk-UA" altLang="uk-UA" dirty="0" err="1" smtClean="0"/>
              <a:t>np.array</a:t>
            </a:r>
            <a:r>
              <a:rPr lang="uk-UA" altLang="uk-UA" dirty="0"/>
              <a:t>([9,8,7,6,5,4</a:t>
            </a:r>
            <a:r>
              <a:rPr lang="uk-UA" altLang="uk-UA" dirty="0" smtClean="0"/>
              <a:t>]).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Функция </a:t>
            </a:r>
            <a:r>
              <a:rPr lang="uk-UA" altLang="uk-UA" b="1" dirty="0" err="1"/>
              <a:t>arange</a:t>
            </a:r>
            <a:r>
              <a:rPr lang="uk-UA" altLang="uk-UA" b="1" dirty="0"/>
              <a:t> (</a:t>
            </a:r>
            <a:r>
              <a:rPr lang="en-US" altLang="uk-UA" b="1" dirty="0"/>
              <a:t>start, stop, step, </a:t>
            </a:r>
            <a:r>
              <a:rPr lang="en-US" altLang="uk-UA" b="1" dirty="0" err="1"/>
              <a:t>dtype</a:t>
            </a:r>
            <a:r>
              <a:rPr lang="uk-UA" altLang="uk-UA" b="1" dirty="0" smtClean="0"/>
              <a:t>). </a:t>
            </a:r>
            <a:r>
              <a:rPr lang="uk-UA" altLang="uk-UA" sz="2600" dirty="0" smtClean="0"/>
              <a:t>А</a:t>
            </a:r>
            <a:r>
              <a:rPr lang="uk-UA" sz="2600" dirty="0" smtClean="0"/>
              <a:t>налогічна </a:t>
            </a:r>
            <a:r>
              <a:rPr lang="uk-UA" sz="2600" dirty="0"/>
              <a:t>вбудованій в </a:t>
            </a:r>
            <a:r>
              <a:rPr lang="en-US" sz="2600" dirty="0"/>
              <a:t>Python range(), </a:t>
            </a:r>
            <a:r>
              <a:rPr lang="uk-UA" sz="2600" dirty="0"/>
              <a:t>тільки замість списків вона повертає </a:t>
            </a:r>
            <a:r>
              <a:rPr lang="uk-UA" sz="2600" dirty="0" smtClean="0"/>
              <a:t>масиви заданого типу</a:t>
            </a:r>
            <a:r>
              <a:rPr lang="en-US" sz="2600" dirty="0" smtClean="0"/>
              <a:t>.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Функція </a:t>
            </a:r>
            <a:r>
              <a:rPr lang="en-US" b="1" dirty="0" err="1"/>
              <a:t>linspace</a:t>
            </a:r>
            <a:r>
              <a:rPr lang="en-US" b="1" dirty="0"/>
              <a:t>(</a:t>
            </a:r>
            <a:r>
              <a:rPr lang="en-US" altLang="uk-UA" b="1" dirty="0"/>
              <a:t>start, stop, </a:t>
            </a:r>
            <a:r>
              <a:rPr lang="en-US" altLang="uk-UA" b="1" dirty="0" err="1"/>
              <a:t>num</a:t>
            </a:r>
            <a:r>
              <a:rPr lang="en-US" b="1" dirty="0"/>
              <a:t>) </a:t>
            </a:r>
            <a:r>
              <a:rPr lang="en-US" dirty="0" err="1"/>
              <a:t>num</a:t>
            </a:r>
            <a:r>
              <a:rPr lang="uk-UA" dirty="0"/>
              <a:t> – кількість елементів.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Функція </a:t>
            </a:r>
            <a:r>
              <a:rPr lang="en-US" b="1" dirty="0"/>
              <a:t>zeros(shape, </a:t>
            </a:r>
            <a:r>
              <a:rPr lang="en-US" b="1" dirty="0" err="1"/>
              <a:t>dtype</a:t>
            </a:r>
            <a:r>
              <a:rPr lang="en-US" b="1" dirty="0"/>
              <a:t>) </a:t>
            </a:r>
            <a:r>
              <a:rPr lang="uk-UA" dirty="0"/>
              <a:t>створює масив із нулів.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Функція </a:t>
            </a:r>
            <a:r>
              <a:rPr lang="en-US" b="1" dirty="0"/>
              <a:t>ones(shape, </a:t>
            </a:r>
            <a:r>
              <a:rPr lang="en-US" b="1" dirty="0" err="1"/>
              <a:t>dtype</a:t>
            </a:r>
            <a:r>
              <a:rPr lang="en-US" b="1" dirty="0"/>
              <a:t>) </a:t>
            </a:r>
            <a:r>
              <a:rPr lang="en-US" dirty="0"/>
              <a:t>— </a:t>
            </a:r>
            <a:r>
              <a:rPr lang="uk-UA" dirty="0"/>
              <a:t>масив із одиниць.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b="1" dirty="0" err="1"/>
              <a:t>eye</a:t>
            </a:r>
            <a:r>
              <a:rPr lang="ru-RU" b="1" dirty="0"/>
              <a:t>()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одиничну</a:t>
            </a:r>
            <a:r>
              <a:rPr lang="ru-RU" dirty="0"/>
              <a:t> </a:t>
            </a:r>
            <a:r>
              <a:rPr lang="ru-RU" dirty="0" err="1"/>
              <a:t>матрицю</a:t>
            </a:r>
            <a:r>
              <a:rPr lang="ru-RU" dirty="0"/>
              <a:t> (</a:t>
            </a:r>
            <a:r>
              <a:rPr lang="ru-RU" dirty="0" err="1"/>
              <a:t>двовимірний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Функц</a:t>
            </a:r>
            <a:r>
              <a:rPr lang="uk-UA" dirty="0"/>
              <a:t>і</a:t>
            </a:r>
            <a:r>
              <a:rPr lang="ru-RU" dirty="0"/>
              <a:t>я </a:t>
            </a:r>
            <a:r>
              <a:rPr lang="ru-RU" b="1" dirty="0" err="1"/>
              <a:t>empty</a:t>
            </a:r>
            <a:r>
              <a:rPr lang="ru-RU" b="1" dirty="0"/>
              <a:t>()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 без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46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створення масиву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22773"/>
            <a:ext cx="4843509" cy="4854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([9,8,7,6,5,4])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b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r>
              <a:rPr lang="uk-UA" altLang="uk-UA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 8 7 6 5 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numpy.ndarray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'&gt;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([9,8,7,6,5,4], float)</a:t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print(m)</a:t>
            </a:r>
          </a:p>
          <a:p>
            <a:pPr marL="0" indent="0">
              <a:buNone/>
            </a:pPr>
            <a:r>
              <a:rPr lang="uk-UA" alt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23751" y="1322773"/>
            <a:ext cx="5530049" cy="4854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послідовностей чисел,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функція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arange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аналогічна вбудованій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range(),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замість списків вона повертає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np.arange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(10, 30, 5)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4450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np.arange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(0, 1, 0.2)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print(n)</a:t>
            </a:r>
          </a:p>
          <a:p>
            <a:pPr marL="444500" indent="0">
              <a:buNone/>
            </a:pPr>
            <a:r>
              <a:rPr lang="uk-UA" alt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pPr marL="44450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15 20 25]</a:t>
            </a:r>
          </a:p>
          <a:p>
            <a:pPr marL="44450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[0.  0.2 0.4 0.6 0.8]</a:t>
            </a:r>
          </a:p>
        </p:txBody>
      </p:sp>
    </p:spTree>
    <p:extLst>
      <p:ext uri="{BB962C8B-B14F-4D97-AF65-F5344CB8AC3E}">
        <p14:creationId xmlns:p14="http://schemas.microsoft.com/office/powerpoint/2010/main" val="355678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функцій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98485"/>
            <a:ext cx="5181600" cy="49784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np.zeros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[0. 0. 0. 0. 0.]</a:t>
            </a: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np.ones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1. 1. 1. 1. 1. 1. 1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linspace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(1,10,5)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print(mas)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[ 1.    3.25  5.5   7.75 10.  ]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198485"/>
            <a:ext cx="5181600" cy="497847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np.eye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[[1. 0. 0.]</a:t>
            </a:r>
          </a:p>
          <a:p>
            <a:pPr marL="0" indent="0">
              <a:buNone/>
            </a:pPr>
            <a:r>
              <a:rPr lang="uk-UA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[0. 1. 0.]</a:t>
            </a:r>
          </a:p>
          <a:p>
            <a:pPr marL="0" indent="0">
              <a:buNone/>
            </a:pPr>
            <a:r>
              <a:rPr lang="uk-UA" sz="2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[0. 0. 1.]]</a:t>
            </a:r>
            <a:endParaRPr lang="en-US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print(n)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[1.01125498e-311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1.01125498e-311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1.01125498e-311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1.01125498e-311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0.00000000e+000]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1753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3039</Words>
  <Application>Microsoft Office PowerPoint</Application>
  <PresentationFormat>Широкоэкранный</PresentationFormat>
  <Paragraphs>441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JetBrains Mono</vt:lpstr>
      <vt:lpstr>Times New Roman</vt:lpstr>
      <vt:lpstr>Wingdings</vt:lpstr>
      <vt:lpstr>Тема Office</vt:lpstr>
      <vt:lpstr>Лекція 6</vt:lpstr>
      <vt:lpstr>NumPy</vt:lpstr>
      <vt:lpstr>Імпорт модуля</vt:lpstr>
      <vt:lpstr> Масиви </vt:lpstr>
      <vt:lpstr>Види масивів</vt:lpstr>
      <vt:lpstr>Атрибути об’єктів ndarray</vt:lpstr>
      <vt:lpstr>Створення масиву</vt:lpstr>
      <vt:lpstr>Приклади створення масиву</vt:lpstr>
      <vt:lpstr>Приклади використання функцій</vt:lpstr>
      <vt:lpstr>Випадкові числа</vt:lpstr>
      <vt:lpstr>Презентация PowerPoint</vt:lpstr>
      <vt:lpstr>Багатовимірні масиви.  Двовимірний масив.</vt:lpstr>
      <vt:lpstr>Тривимірний масив </vt:lpstr>
      <vt:lpstr>Масив ndarray</vt:lpstr>
      <vt:lpstr>Операції над масивами</vt:lpstr>
      <vt:lpstr>Презентация PowerPoint</vt:lpstr>
      <vt:lpstr>Презентация PowerPoint</vt:lpstr>
      <vt:lpstr>Презентация PowerPoint</vt:lpstr>
      <vt:lpstr>Модифікація масивів</vt:lpstr>
      <vt:lpstr>Математичні операції</vt:lpstr>
      <vt:lpstr>Презентация PowerPoint</vt:lpstr>
      <vt:lpstr>Презентация PowerPoint</vt:lpstr>
      <vt:lpstr>Приклади </vt:lpstr>
      <vt:lpstr>Індекси </vt:lpstr>
      <vt:lpstr>         Зрізи</vt:lpstr>
      <vt:lpstr>Презентация PowerPoint</vt:lpstr>
      <vt:lpstr>Презентация PowerPoint</vt:lpstr>
      <vt:lpstr>Сортування масивів sort()</vt:lpstr>
      <vt:lpstr>Для сортування за спаданням  необхідно записати  print(-np.sort(-A))</vt:lpstr>
      <vt:lpstr>Файлові функції</vt:lpstr>
      <vt:lpstr>Презентация PowerPoint</vt:lpstr>
      <vt:lpstr>Ітерації</vt:lpstr>
      <vt:lpstr>Цикл по елементам</vt:lpstr>
      <vt:lpstr>Проходження по масиву з використанням індексів</vt:lpstr>
      <vt:lpstr> Метод np.where() </vt:lpstr>
      <vt:lpstr>Одновимірні масиви</vt:lpstr>
      <vt:lpstr>Двовимірні масиви</vt:lpstr>
      <vt:lpstr>Презентация PowerPoint</vt:lpstr>
      <vt:lpstr>Функція також може вибирати елементи з масиву x та y залежно від умови.</vt:lpstr>
      <vt:lpstr>Припустимо, ми хочемо взяти тільки від’ємні елементи з масиву numpy а всі додатні  елементи замінити на нуль, використовуючи np.where().</vt:lpstr>
      <vt:lpstr>Трансляція за допомогою np.where()</vt:lpstr>
      <vt:lpstr>Приклади роботи з</vt:lpstr>
      <vt:lpstr>Презентация PowerPoint</vt:lpstr>
      <vt:lpstr> Таблиці NumPy  </vt:lpstr>
      <vt:lpstr>Аудіо та часові ряди в NumPy</vt:lpstr>
      <vt:lpstr>Обробка зображень</vt:lpstr>
      <vt:lpstr>Кольорове зображення</vt:lpstr>
      <vt:lpstr>SciPy</vt:lpstr>
      <vt:lpstr>Презентация PowerPoint</vt:lpstr>
      <vt:lpstr>Експонентні та тригонометричні функції (спеціальні функції)</vt:lpstr>
      <vt:lpstr>Використані джерела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</dc:title>
  <dc:creator>Admin</dc:creator>
  <cp:lastModifiedBy>Admin</cp:lastModifiedBy>
  <cp:revision>118</cp:revision>
  <dcterms:created xsi:type="dcterms:W3CDTF">2021-11-19T22:23:56Z</dcterms:created>
  <dcterms:modified xsi:type="dcterms:W3CDTF">2022-11-03T13:01:06Z</dcterms:modified>
</cp:coreProperties>
</file>