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55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fld id="{727E827C-8533-4C87-B570-A0929EAC4315}" type="datetimeFigureOut">
              <a:rPr lang="uk-UA" smtClean="0"/>
              <a:t>18.09.2023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CDF4C9F-5B53-4468-8EF8-CC2DD744F769}" type="slidenum">
              <a:rPr lang="uk-UA" smtClean="0"/>
              <a:t>‹#›</a:t>
            </a:fld>
            <a:endParaRPr lang="uk-UA"/>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8255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27E827C-8533-4C87-B570-A0929EAC4315}" type="datetimeFigureOut">
              <a:rPr lang="uk-UA" smtClean="0"/>
              <a:t>18.09.2023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CDF4C9F-5B53-4468-8EF8-CC2DD744F769}" type="slidenum">
              <a:rPr lang="uk-UA" smtClean="0"/>
              <a:t>‹#›</a:t>
            </a:fld>
            <a:endParaRPr lang="uk-UA"/>
          </a:p>
        </p:txBody>
      </p:sp>
    </p:spTree>
    <p:extLst>
      <p:ext uri="{BB962C8B-B14F-4D97-AF65-F5344CB8AC3E}">
        <p14:creationId xmlns:p14="http://schemas.microsoft.com/office/powerpoint/2010/main" val="3516053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27E827C-8533-4C87-B570-A0929EAC4315}" type="datetimeFigureOut">
              <a:rPr lang="uk-UA" smtClean="0"/>
              <a:t>18.09.2023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CDF4C9F-5B53-4468-8EF8-CC2DD744F769}" type="slidenum">
              <a:rPr lang="uk-UA" smtClean="0"/>
              <a:t>‹#›</a:t>
            </a:fld>
            <a:endParaRPr lang="uk-UA"/>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7499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27E827C-8533-4C87-B570-A0929EAC4315}" type="datetimeFigureOut">
              <a:rPr lang="uk-UA" smtClean="0"/>
              <a:t>18.09.2023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CDF4C9F-5B53-4468-8EF8-CC2DD744F769}" type="slidenum">
              <a:rPr lang="uk-UA" smtClean="0"/>
              <a:t>‹#›</a:t>
            </a:fld>
            <a:endParaRPr lang="uk-UA"/>
          </a:p>
        </p:txBody>
      </p:sp>
    </p:spTree>
    <p:extLst>
      <p:ext uri="{BB962C8B-B14F-4D97-AF65-F5344CB8AC3E}">
        <p14:creationId xmlns:p14="http://schemas.microsoft.com/office/powerpoint/2010/main" val="3346629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7E827C-8533-4C87-B570-A0929EAC4315}" type="datetimeFigureOut">
              <a:rPr lang="uk-UA" smtClean="0"/>
              <a:t>18.09.2023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CDF4C9F-5B53-4468-8EF8-CC2DD744F769}" type="slidenum">
              <a:rPr lang="uk-UA" smtClean="0"/>
              <a:t>‹#›</a:t>
            </a:fld>
            <a:endParaRPr lang="uk-UA"/>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7784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27E827C-8533-4C87-B570-A0929EAC4315}" type="datetimeFigureOut">
              <a:rPr lang="uk-UA" smtClean="0"/>
              <a:t>18.09.2023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CDF4C9F-5B53-4468-8EF8-CC2DD744F769}" type="slidenum">
              <a:rPr lang="uk-UA" smtClean="0"/>
              <a:t>‹#›</a:t>
            </a:fld>
            <a:endParaRPr lang="uk-UA"/>
          </a:p>
        </p:txBody>
      </p:sp>
    </p:spTree>
    <p:extLst>
      <p:ext uri="{BB962C8B-B14F-4D97-AF65-F5344CB8AC3E}">
        <p14:creationId xmlns:p14="http://schemas.microsoft.com/office/powerpoint/2010/main" val="192544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412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smtClean="0"/>
              <a:t>Образец текста</a:t>
            </a:r>
          </a:p>
        </p:txBody>
      </p:sp>
      <p:sp>
        <p:nvSpPr>
          <p:cNvPr id="6" name="Content Placeholder 5"/>
          <p:cNvSpPr>
            <a:spLocks noGrp="1"/>
          </p:cNvSpPr>
          <p:nvPr>
            <p:ph sz="quarter" idx="4"/>
          </p:nvPr>
        </p:nvSpPr>
        <p:spPr>
          <a:xfrm>
            <a:off x="599088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27E827C-8533-4C87-B570-A0929EAC4315}" type="datetimeFigureOut">
              <a:rPr lang="uk-UA" smtClean="0"/>
              <a:t>18.09.2023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0CDF4C9F-5B53-4468-8EF8-CC2DD744F769}" type="slidenum">
              <a:rPr lang="uk-UA" smtClean="0"/>
              <a:t>‹#›</a:t>
            </a:fld>
            <a:endParaRPr lang="uk-UA"/>
          </a:p>
        </p:txBody>
      </p:sp>
    </p:spTree>
    <p:extLst>
      <p:ext uri="{BB962C8B-B14F-4D97-AF65-F5344CB8AC3E}">
        <p14:creationId xmlns:p14="http://schemas.microsoft.com/office/powerpoint/2010/main" val="129247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27E827C-8533-4C87-B570-A0929EAC4315}" type="datetimeFigureOut">
              <a:rPr lang="uk-UA" smtClean="0"/>
              <a:t>18.09.2023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0CDF4C9F-5B53-4468-8EF8-CC2DD744F769}" type="slidenum">
              <a:rPr lang="uk-UA" smtClean="0"/>
              <a:t>‹#›</a:t>
            </a:fld>
            <a:endParaRPr lang="uk-UA"/>
          </a:p>
        </p:txBody>
      </p:sp>
    </p:spTree>
    <p:extLst>
      <p:ext uri="{BB962C8B-B14F-4D97-AF65-F5344CB8AC3E}">
        <p14:creationId xmlns:p14="http://schemas.microsoft.com/office/powerpoint/2010/main" val="627443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7E827C-8533-4C87-B570-A0929EAC4315}" type="datetimeFigureOut">
              <a:rPr lang="uk-UA" smtClean="0"/>
              <a:t>18.09.2023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0CDF4C9F-5B53-4468-8EF8-CC2DD744F769}" type="slidenum">
              <a:rPr lang="uk-UA" smtClean="0"/>
              <a:t>‹#›</a:t>
            </a:fld>
            <a:endParaRPr lang="uk-UA"/>
          </a:p>
        </p:txBody>
      </p:sp>
    </p:spTree>
    <p:extLst>
      <p:ext uri="{BB962C8B-B14F-4D97-AF65-F5344CB8AC3E}">
        <p14:creationId xmlns:p14="http://schemas.microsoft.com/office/powerpoint/2010/main" val="2764592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ru-RU" smtClean="0"/>
              <a:t>Образец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27E827C-8533-4C87-B570-A0929EAC4315}" type="datetimeFigureOut">
              <a:rPr lang="uk-UA" smtClean="0"/>
              <a:t>18.09.2023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CDF4C9F-5B53-4468-8EF8-CC2DD744F769}" type="slidenum">
              <a:rPr lang="uk-UA" smtClean="0"/>
              <a:t>‹#›</a:t>
            </a:fld>
            <a:endParaRPr lang="uk-UA"/>
          </a:p>
        </p:txBody>
      </p:sp>
    </p:spTree>
    <p:extLst>
      <p:ext uri="{BB962C8B-B14F-4D97-AF65-F5344CB8AC3E}">
        <p14:creationId xmlns:p14="http://schemas.microsoft.com/office/powerpoint/2010/main" val="3839567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727E827C-8533-4C87-B570-A0929EAC4315}" type="datetimeFigureOut">
              <a:rPr lang="uk-UA" smtClean="0"/>
              <a:t>18.09.2023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CDF4C9F-5B53-4468-8EF8-CC2DD744F769}" type="slidenum">
              <a:rPr lang="uk-UA" smtClean="0"/>
              <a:t>‹#›</a:t>
            </a:fld>
            <a:endParaRPr lang="uk-UA"/>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7927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27E827C-8533-4C87-B570-A0929EAC4315}" type="datetimeFigureOut">
              <a:rPr lang="uk-UA" smtClean="0"/>
              <a:t>18.09.2023</a:t>
            </a:fld>
            <a:endParaRPr lang="uk-UA"/>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uk-UA"/>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CDF4C9F-5B53-4468-8EF8-CC2DD744F769}" type="slidenum">
              <a:rPr lang="uk-UA" smtClean="0"/>
              <a:t>‹#›</a:t>
            </a:fld>
            <a:endParaRPr lang="uk-UA"/>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29122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24128" y="585216"/>
            <a:ext cx="9720072" cy="945201"/>
          </a:xfrm>
        </p:spPr>
        <p:txBody>
          <a:bodyPr>
            <a:noAutofit/>
          </a:bodyPr>
          <a:lstStyle/>
          <a:p>
            <a:pPr algn="ctr"/>
            <a:r>
              <a:rPr lang="uk-UA" sz="3600" b="1" dirty="0" smtClean="0"/>
              <a:t>Лекція 2. Позиціонування </a:t>
            </a:r>
            <a:r>
              <a:rPr lang="uk-UA" sz="3600" b="1" dirty="0"/>
              <a:t>та </a:t>
            </a:r>
            <a:r>
              <a:rPr lang="uk-UA" sz="3600" b="1" dirty="0" smtClean="0"/>
              <a:t>бренд-менеджмент</a:t>
            </a:r>
            <a:endParaRPr lang="uk-UA" sz="3600" dirty="0"/>
          </a:p>
        </p:txBody>
      </p:sp>
      <p:sp>
        <p:nvSpPr>
          <p:cNvPr id="5" name="Объект 4"/>
          <p:cNvSpPr>
            <a:spLocks noGrp="1"/>
          </p:cNvSpPr>
          <p:nvPr>
            <p:ph idx="1"/>
          </p:nvPr>
        </p:nvSpPr>
        <p:spPr/>
        <p:txBody>
          <a:bodyPr>
            <a:normAutofit fontScale="32500" lnSpcReduction="20000"/>
          </a:bodyPr>
          <a:lstStyle/>
          <a:p>
            <a:r>
              <a:rPr lang="uk-UA" sz="5100" b="1" dirty="0"/>
              <a:t>1. Позиціювання бренду як унікальна торгова </a:t>
            </a:r>
            <a:r>
              <a:rPr lang="uk-UA" sz="5100" b="1" dirty="0" smtClean="0"/>
              <a:t>пропозиція.</a:t>
            </a:r>
          </a:p>
          <a:p>
            <a:r>
              <a:rPr lang="uk-UA" sz="5100" b="1" dirty="0"/>
              <a:t>2. Ідентичність бренду як сукупність змістових ознак, які визначають </a:t>
            </a:r>
            <a:r>
              <a:rPr lang="uk-UA" sz="5100" b="1" dirty="0" smtClean="0"/>
              <a:t>бренд.</a:t>
            </a:r>
          </a:p>
          <a:p>
            <a:r>
              <a:rPr lang="uk-UA" sz="5100" b="1" dirty="0"/>
              <a:t>3. Побудова карти </a:t>
            </a:r>
            <a:r>
              <a:rPr lang="uk-UA" sz="5100" b="1" dirty="0" smtClean="0"/>
              <a:t>позиціонування.</a:t>
            </a:r>
          </a:p>
          <a:p>
            <a:r>
              <a:rPr lang="uk-UA" sz="5100" b="1" dirty="0"/>
              <a:t>4. Поетапна схема стратегічного формування </a:t>
            </a:r>
            <a:r>
              <a:rPr lang="uk-UA" sz="5100" b="1" dirty="0" smtClean="0"/>
              <a:t>бренду.</a:t>
            </a:r>
          </a:p>
          <a:p>
            <a:r>
              <a:rPr lang="uk-UA" sz="5100" b="1" dirty="0"/>
              <a:t>5. </a:t>
            </a:r>
            <a:r>
              <a:rPr lang="uk-UA" sz="5100" b="1" dirty="0" err="1"/>
              <a:t>Репозиціонування</a:t>
            </a:r>
            <a:r>
              <a:rPr lang="uk-UA" sz="5100" b="1" dirty="0"/>
              <a:t> бренду </a:t>
            </a:r>
            <a:endParaRPr lang="uk-UA" sz="5100" dirty="0"/>
          </a:p>
          <a:p>
            <a:endParaRPr lang="uk-UA" b="1" dirty="0" smtClean="0"/>
          </a:p>
          <a:p>
            <a:endParaRPr lang="uk-UA" b="1" dirty="0" smtClean="0"/>
          </a:p>
          <a:p>
            <a:endParaRPr lang="uk-UA" dirty="0"/>
          </a:p>
          <a:p>
            <a:endParaRPr lang="uk-UA" b="1" dirty="0" smtClean="0"/>
          </a:p>
          <a:p>
            <a:endParaRPr lang="uk-UA" b="1" dirty="0" smtClean="0"/>
          </a:p>
          <a:p>
            <a:endParaRPr lang="uk-UA" dirty="0"/>
          </a:p>
          <a:p>
            <a:endParaRPr lang="uk-UA" b="1" dirty="0" smtClean="0"/>
          </a:p>
          <a:p>
            <a:endParaRPr lang="uk-UA" dirty="0"/>
          </a:p>
          <a:p>
            <a:r>
              <a:rPr lang="ru-RU" b="1" dirty="0" smtClean="0"/>
              <a:t> </a:t>
            </a:r>
          </a:p>
          <a:p>
            <a:endParaRPr lang="uk-UA" dirty="0"/>
          </a:p>
          <a:p>
            <a:endParaRPr lang="uk-UA" dirty="0"/>
          </a:p>
        </p:txBody>
      </p:sp>
    </p:spTree>
    <p:extLst>
      <p:ext uri="{BB962C8B-B14F-4D97-AF65-F5344CB8AC3E}">
        <p14:creationId xmlns:p14="http://schemas.microsoft.com/office/powerpoint/2010/main" val="30196556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1282085"/>
          </a:xfrm>
        </p:spPr>
        <p:txBody>
          <a:bodyPr>
            <a:normAutofit fontScale="90000"/>
          </a:bodyPr>
          <a:lstStyle/>
          <a:p>
            <a:pPr algn="ctr"/>
            <a:r>
              <a:rPr lang="uk-UA" dirty="0"/>
              <a:t>базові характеристики </a:t>
            </a:r>
            <a:r>
              <a:rPr lang="uk-UA" dirty="0" smtClean="0"/>
              <a:t>ідентичності бренду</a:t>
            </a:r>
            <a:endParaRPr lang="uk-UA" dirty="0"/>
          </a:p>
        </p:txBody>
      </p:sp>
      <p:sp>
        <p:nvSpPr>
          <p:cNvPr id="3" name="Объект 2"/>
          <p:cNvSpPr>
            <a:spLocks noGrp="1"/>
          </p:cNvSpPr>
          <p:nvPr>
            <p:ph idx="1"/>
          </p:nvPr>
        </p:nvSpPr>
        <p:spPr>
          <a:xfrm>
            <a:off x="1024128" y="2002055"/>
            <a:ext cx="9720073" cy="4307305"/>
          </a:xfrm>
        </p:spPr>
        <p:txBody>
          <a:bodyPr/>
          <a:lstStyle/>
          <a:p>
            <a:r>
              <a:rPr lang="uk-UA" dirty="0"/>
              <a:t>- позиціювання бренду — що пропонує марка та для кого вона призначена;</a:t>
            </a:r>
          </a:p>
          <a:p>
            <a:r>
              <a:rPr lang="uk-UA" dirty="0"/>
              <a:t>- індивідуальність бренду </a:t>
            </a:r>
            <a:r>
              <a:rPr lang="uk-UA" i="1" dirty="0"/>
              <a:t> </a:t>
            </a:r>
            <a:r>
              <a:rPr lang="uk-UA" dirty="0"/>
              <a:t>— набір людських характеристик - асоціацій з даним брендом;</a:t>
            </a:r>
          </a:p>
          <a:p>
            <a:r>
              <a:rPr lang="uk-UA" dirty="0"/>
              <a:t>- цінності бренду</a:t>
            </a:r>
            <a:r>
              <a:rPr lang="uk-UA" i="1" dirty="0"/>
              <a:t> </a:t>
            </a:r>
            <a:r>
              <a:rPr lang="uk-UA" dirty="0"/>
              <a:t>— цінності, пов’язані з особистістю споживача і соціальним середовищем його існування;</a:t>
            </a:r>
          </a:p>
          <a:p>
            <a:r>
              <a:rPr lang="uk-UA" dirty="0"/>
              <a:t>- сприйняття якості </a:t>
            </a:r>
            <a:r>
              <a:rPr lang="uk-UA" i="1" dirty="0"/>
              <a:t> </a:t>
            </a:r>
            <a:r>
              <a:rPr lang="uk-UA" dirty="0"/>
              <a:t>— те, як споживачі оцінюють якість товару;</a:t>
            </a:r>
          </a:p>
          <a:p>
            <a:r>
              <a:rPr lang="uk-UA" dirty="0"/>
              <a:t>- асоціації бренду </a:t>
            </a:r>
            <a:r>
              <a:rPr lang="uk-UA" i="1" dirty="0"/>
              <a:t> </a:t>
            </a:r>
            <a:r>
              <a:rPr lang="uk-UA" dirty="0"/>
              <a:t>— вільні асоціації, що виникають під час контактування споживача з атрибутами бренду;</a:t>
            </a:r>
          </a:p>
          <a:p>
            <a:r>
              <a:rPr lang="uk-UA" dirty="0"/>
              <a:t>- сутність бренду </a:t>
            </a:r>
            <a:r>
              <a:rPr lang="uk-UA" i="1" dirty="0"/>
              <a:t> </a:t>
            </a:r>
            <a:r>
              <a:rPr lang="uk-UA" dirty="0"/>
              <a:t>— найважливіше в марці, виражене п’ятьма словами.</a:t>
            </a:r>
          </a:p>
          <a:p>
            <a:endParaRPr lang="uk-UA" dirty="0"/>
          </a:p>
        </p:txBody>
      </p:sp>
    </p:spTree>
    <p:extLst>
      <p:ext uri="{BB962C8B-B14F-4D97-AF65-F5344CB8AC3E}">
        <p14:creationId xmlns:p14="http://schemas.microsoft.com/office/powerpoint/2010/main" val="31967777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Усі властивості бренду можна поділити на три категорії. </a:t>
            </a:r>
            <a:br>
              <a:rPr lang="uk-UA" dirty="0"/>
            </a:br>
            <a:endParaRPr lang="uk-UA" dirty="0"/>
          </a:p>
        </p:txBody>
      </p:sp>
      <p:sp>
        <p:nvSpPr>
          <p:cNvPr id="3" name="Объект 2"/>
          <p:cNvSpPr>
            <a:spLocks noGrp="1"/>
          </p:cNvSpPr>
          <p:nvPr>
            <p:ph idx="1"/>
          </p:nvPr>
        </p:nvSpPr>
        <p:spPr/>
        <p:txBody>
          <a:bodyPr>
            <a:normAutofit/>
          </a:bodyPr>
          <a:lstStyle/>
          <a:p>
            <a:r>
              <a:rPr lang="uk-UA" dirty="0" smtClean="0"/>
              <a:t>До </a:t>
            </a:r>
            <a:r>
              <a:rPr lang="uk-UA" dirty="0"/>
              <a:t>першого відносять декларативні особливості марки, тобто ті, які експліцитно пропонують або обіцяють споживачеві, і називають </a:t>
            </a:r>
            <a:r>
              <a:rPr lang="uk-UA" i="1" dirty="0"/>
              <a:t>обіцянками.</a:t>
            </a:r>
            <a:endParaRPr lang="uk-UA" dirty="0"/>
          </a:p>
          <a:p>
            <a:r>
              <a:rPr lang="uk-UA" dirty="0"/>
              <a:t>У другу категорію потрапляють такі характеристики, які потребують конкретних дій (фактів), що підтверджують їх наявність, їх можна назвати </a:t>
            </a:r>
            <a:r>
              <a:rPr lang="uk-UA" i="1" dirty="0"/>
              <a:t>підтвердженнями. </a:t>
            </a:r>
            <a:r>
              <a:rPr lang="uk-UA" dirty="0"/>
              <a:t>Друга група особливостей марки формується поступово, у процесі взаємодій споживача з брендом. Сюди відносять характер бренду, довірче, дружнє та поважне ставлення до марки. </a:t>
            </a:r>
          </a:p>
          <a:p>
            <a:r>
              <a:rPr lang="uk-UA" dirty="0"/>
              <a:t>Третя категорія містить у собі обіцянки, які мають на увазі, або імпліцитні обіцянки, це швидше споживчі очікування — яким хотіли б бачити покупці бренд. Очікування складаються з досвіду споживання товарів даної категорії, а також з особливостей контактування з конкретною маркою. </a:t>
            </a:r>
          </a:p>
        </p:txBody>
      </p:sp>
    </p:spTree>
    <p:extLst>
      <p:ext uri="{BB962C8B-B14F-4D97-AF65-F5344CB8AC3E}">
        <p14:creationId xmlns:p14="http://schemas.microsoft.com/office/powerpoint/2010/main" val="12949519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800822"/>
          </a:xfrm>
        </p:spPr>
        <p:txBody>
          <a:bodyPr>
            <a:normAutofit fontScale="90000"/>
          </a:bodyPr>
          <a:lstStyle/>
          <a:p>
            <a:pPr algn="ctr"/>
            <a:r>
              <a:rPr lang="uk-UA" dirty="0" smtClean="0"/>
              <a:t>типи </a:t>
            </a:r>
            <a:r>
              <a:rPr lang="uk-UA" dirty="0"/>
              <a:t>індивідуальності бренду</a:t>
            </a:r>
          </a:p>
        </p:txBody>
      </p:sp>
      <p:sp>
        <p:nvSpPr>
          <p:cNvPr id="3" name="Объект 2"/>
          <p:cNvSpPr>
            <a:spLocks noGrp="1"/>
          </p:cNvSpPr>
          <p:nvPr>
            <p:ph idx="1"/>
          </p:nvPr>
        </p:nvSpPr>
        <p:spPr>
          <a:xfrm>
            <a:off x="1024128" y="1482291"/>
            <a:ext cx="9720073" cy="4827069"/>
          </a:xfrm>
        </p:spPr>
        <p:txBody>
          <a:bodyPr>
            <a:normAutofit fontScale="85000" lnSpcReduction="20000"/>
          </a:bodyPr>
          <a:lstStyle/>
          <a:p>
            <a:r>
              <a:rPr lang="uk-UA" dirty="0"/>
              <a:t>1. Щирість (приземлений, орієнтований на сім’ю, теперішній, старомодний). Додаткові «грані» щирості: внутрішній (1.1) - сімейний, характерний для невеликого міста; чесний (1.2) - щирий, теперішній; корисний (1.3) - оригінальний; веселий (1.4) - сентиментальний, дружній. «Щирі» споживачі надають перевагу практичності, чесності, корисності.</a:t>
            </a:r>
          </a:p>
          <a:p>
            <a:r>
              <a:rPr lang="uk-UA" dirty="0"/>
              <a:t>2. Збудженість (енергійний, молодий, сучасний, незвичайний). Додаткові «грані» збудженості: сміливий (2.1) - модний, яскравий; енергійний (2.2) - безсоромний, молодий; образний (2.3) - унікальний; сучасний (2.4) - незалежний, новітній. «Збуджені» покупці надають перевагу сміливості, багатій уяві, сучасності.</a:t>
            </a:r>
          </a:p>
          <a:p>
            <a:r>
              <a:rPr lang="uk-UA" dirty="0"/>
              <a:t>3. Компетентність (виконавчі, впливові, компетентні). Додаткові «грані» компетентності: надійний (3.1) - працьовитий, упевнений; інтелектуальний (3.2) - технічний, корпоративний; успішний (3.3) - лідер, упевнений. «Компетентні» споживачі надають перевагу надійності, прозорливості, благополуччю.</a:t>
            </a:r>
          </a:p>
          <a:p>
            <a:r>
              <a:rPr lang="uk-UA" i="1" dirty="0"/>
              <a:t>4. </a:t>
            </a:r>
            <a:r>
              <a:rPr lang="uk-UA" dirty="0"/>
              <a:t>Досвідченість (претензійний, багатий, поблажливий). Додаткові «грані» </a:t>
            </a:r>
            <a:r>
              <a:rPr lang="uk-UA" dirty="0" err="1"/>
              <a:t>досвідченного</a:t>
            </a:r>
            <a:r>
              <a:rPr lang="uk-UA" dirty="0"/>
              <a:t>: респектабельний (4.1) - чарівний, гарний; чарівний (4.2) - жіночий, рівний. «Спокушені» покупці віддають перевагу кращим брендам, які справляють враження.</a:t>
            </a:r>
          </a:p>
          <a:p>
            <a:r>
              <a:rPr lang="uk-UA" dirty="0"/>
              <a:t>5. Бурхливість (спортивний, </a:t>
            </a:r>
            <a:r>
              <a:rPr lang="uk-UA" dirty="0" err="1"/>
              <a:t>непоседючий</a:t>
            </a:r>
            <a:r>
              <a:rPr lang="uk-UA" dirty="0"/>
              <a:t>). Додаткові «грані» бурхливості: поза будинком (5.1) - чоловічий, західний; завзятий (5.2) - стійкий. «Бурхливі» споживачі мужні, почувають потребу в </a:t>
            </a:r>
            <a:r>
              <a:rPr lang="uk-UA" dirty="0" smtClean="0"/>
              <a:t>пригодах.</a:t>
            </a:r>
            <a:endParaRPr lang="uk-UA" dirty="0"/>
          </a:p>
        </p:txBody>
      </p:sp>
    </p:spTree>
    <p:extLst>
      <p:ext uri="{BB962C8B-B14F-4D97-AF65-F5344CB8AC3E}">
        <p14:creationId xmlns:p14="http://schemas.microsoft.com/office/powerpoint/2010/main" val="29451407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589066"/>
          </a:xfrm>
        </p:spPr>
        <p:txBody>
          <a:bodyPr>
            <a:normAutofit fontScale="90000"/>
          </a:bodyPr>
          <a:lstStyle/>
          <a:p>
            <a:pPr algn="ctr"/>
            <a:r>
              <a:rPr lang="uk-UA" dirty="0" smtClean="0"/>
              <a:t/>
            </a:r>
            <a:br>
              <a:rPr lang="uk-UA" dirty="0" smtClean="0"/>
            </a:br>
            <a:r>
              <a:rPr lang="uk-UA" dirty="0" smtClean="0"/>
              <a:t>складові </a:t>
            </a:r>
            <a:r>
              <a:rPr lang="uk-UA" dirty="0"/>
              <a:t>марочних цінностей:</a:t>
            </a:r>
            <a:br>
              <a:rPr lang="uk-UA" dirty="0"/>
            </a:br>
            <a:endParaRPr lang="uk-UA" dirty="0"/>
          </a:p>
        </p:txBody>
      </p:sp>
      <p:sp>
        <p:nvSpPr>
          <p:cNvPr id="3" name="Объект 2"/>
          <p:cNvSpPr>
            <a:spLocks noGrp="1"/>
          </p:cNvSpPr>
          <p:nvPr>
            <p:ph idx="1"/>
          </p:nvPr>
        </p:nvSpPr>
        <p:spPr>
          <a:xfrm>
            <a:off x="1024128" y="2396691"/>
            <a:ext cx="9720073" cy="3912669"/>
          </a:xfrm>
        </p:spPr>
        <p:txBody>
          <a:bodyPr/>
          <a:lstStyle/>
          <a:p>
            <a:r>
              <a:rPr lang="uk-UA" dirty="0"/>
              <a:t>1. Поінформованість споживачів про бренди.</a:t>
            </a:r>
          </a:p>
          <a:p>
            <a:r>
              <a:rPr lang="uk-UA" dirty="0"/>
              <a:t>2. Сприйняття споживачами якості та репутації.</a:t>
            </a:r>
          </a:p>
          <a:p>
            <a:r>
              <a:rPr lang="uk-UA" dirty="0"/>
              <a:t>3. Асоціації бренду.</a:t>
            </a:r>
          </a:p>
          <a:p>
            <a:r>
              <a:rPr lang="uk-UA" dirty="0"/>
              <a:t>4. Лояльність споживачів до </a:t>
            </a:r>
            <a:r>
              <a:rPr lang="uk-UA" dirty="0" smtClean="0"/>
              <a:t>бренду.</a:t>
            </a:r>
            <a:endParaRPr lang="uk-UA" dirty="0"/>
          </a:p>
        </p:txBody>
      </p:sp>
    </p:spTree>
    <p:extLst>
      <p:ext uri="{BB962C8B-B14F-4D97-AF65-F5344CB8AC3E}">
        <p14:creationId xmlns:p14="http://schemas.microsoft.com/office/powerpoint/2010/main" val="8820597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pic>
        <p:nvPicPr>
          <p:cNvPr id="4" name="Объект 3" descr="D:\ФБСО\Пащенко\Вибіркові дсципліни\Бренд_менеджмент\Лекції\Тема2\02.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26159" y="2368607"/>
            <a:ext cx="6516009" cy="2067213"/>
          </a:xfrm>
          <a:prstGeom prst="rect">
            <a:avLst/>
          </a:prstGeom>
          <a:noFill/>
          <a:ln>
            <a:noFill/>
          </a:ln>
        </p:spPr>
      </p:pic>
    </p:spTree>
    <p:extLst>
      <p:ext uri="{BB962C8B-B14F-4D97-AF65-F5344CB8AC3E}">
        <p14:creationId xmlns:p14="http://schemas.microsoft.com/office/powerpoint/2010/main" val="35825135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Головними особливостями бренду, що підтримують асоціативно є:</a:t>
            </a:r>
            <a:br>
              <a:rPr lang="uk-UA" dirty="0"/>
            </a:br>
            <a:endParaRPr lang="uk-UA" dirty="0"/>
          </a:p>
        </p:txBody>
      </p:sp>
      <p:sp>
        <p:nvSpPr>
          <p:cNvPr id="3" name="Объект 2"/>
          <p:cNvSpPr>
            <a:spLocks noGrp="1"/>
          </p:cNvSpPr>
          <p:nvPr>
            <p:ph idx="1"/>
          </p:nvPr>
        </p:nvSpPr>
        <p:spPr/>
        <p:txBody>
          <a:bodyPr/>
          <a:lstStyle/>
          <a:p>
            <a:r>
              <a:rPr lang="uk-UA" dirty="0" smtClean="0"/>
              <a:t>- </a:t>
            </a:r>
            <a:r>
              <a:rPr lang="uk-UA" dirty="0"/>
              <a:t>призначення, товарна категорія;</a:t>
            </a:r>
          </a:p>
          <a:p>
            <a:r>
              <a:rPr lang="uk-UA" dirty="0"/>
              <a:t>- якість товару;</a:t>
            </a:r>
          </a:p>
          <a:p>
            <a:r>
              <a:rPr lang="uk-UA" dirty="0"/>
              <a:t>- вигоди та переваги;</a:t>
            </a:r>
          </a:p>
          <a:p>
            <a:r>
              <a:rPr lang="uk-UA" dirty="0"/>
              <a:t>- країна походження бренду;</a:t>
            </a:r>
          </a:p>
          <a:p>
            <a:r>
              <a:rPr lang="uk-UA" dirty="0"/>
              <a:t>- характеристики виробника;</a:t>
            </a:r>
          </a:p>
          <a:p>
            <a:r>
              <a:rPr lang="uk-UA" dirty="0"/>
              <a:t>- особливості споживачів;</a:t>
            </a:r>
          </a:p>
          <a:p>
            <a:r>
              <a:rPr lang="uk-UA" dirty="0"/>
              <a:t>- ситуації використання товару та ін.</a:t>
            </a:r>
          </a:p>
          <a:p>
            <a:endParaRPr lang="uk-UA" dirty="0"/>
          </a:p>
        </p:txBody>
      </p:sp>
    </p:spTree>
    <p:extLst>
      <p:ext uri="{BB962C8B-B14F-4D97-AF65-F5344CB8AC3E}">
        <p14:creationId xmlns:p14="http://schemas.microsoft.com/office/powerpoint/2010/main" val="12129680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024128" y="635267"/>
            <a:ext cx="9720073" cy="5674093"/>
          </a:xfrm>
        </p:spPr>
        <p:txBody>
          <a:bodyPr>
            <a:normAutofit fontScale="92500" lnSpcReduction="10000"/>
          </a:bodyPr>
          <a:lstStyle/>
          <a:p>
            <a:r>
              <a:rPr lang="uk-UA" dirty="0"/>
              <a:t>Карта позиціонування (сприйняття) - графічна схема, яка показує, як споживачі сприймають торгові марки певної групи товарів або послуг.</a:t>
            </a:r>
          </a:p>
          <a:p>
            <a:r>
              <a:rPr lang="uk-UA" dirty="0"/>
              <a:t>Етапи побудови карти позиціонування:</a:t>
            </a:r>
          </a:p>
          <a:p>
            <a:r>
              <a:rPr lang="uk-UA" dirty="0"/>
              <a:t>1. Для побудови карти позиціонування використовують зазвичай дві лінії: </a:t>
            </a:r>
            <a:r>
              <a:rPr lang="uk-UA" i="1" dirty="0"/>
              <a:t>х </a:t>
            </a:r>
            <a:r>
              <a:rPr lang="uk-UA" dirty="0"/>
              <a:t>і у.</a:t>
            </a:r>
          </a:p>
          <a:p>
            <a:r>
              <a:rPr lang="uk-UA" dirty="0"/>
              <a:t>2. Після того, як </a:t>
            </a:r>
            <a:r>
              <a:rPr lang="uk-UA" dirty="0" err="1"/>
              <a:t>оберуть</a:t>
            </a:r>
            <a:r>
              <a:rPr lang="uk-UA" dirty="0"/>
              <a:t> обидва критерії для оцінювання позиції або сприйняття продуктів-конкурентів потрібно зібрати дані для розміщення товарів-конкурентів на карті позиціонування.</a:t>
            </a:r>
          </a:p>
          <a:p>
            <a:r>
              <a:rPr lang="uk-UA" dirty="0"/>
              <a:t>Дані для карти позиціонування (карті сприйняття) отримують методом кількісних і якісних досліджень, результатів, отриманих протягом польових досліджень, досліджень у фокус-групах, під час інтерв’ю, -конкурентів опитувань цільової аудиторії і </a:t>
            </a:r>
            <a:r>
              <a:rPr lang="uk-UA" dirty="0" err="1"/>
              <a:t>т.ін</a:t>
            </a:r>
            <a:r>
              <a:rPr lang="uk-UA" dirty="0"/>
              <a:t>.</a:t>
            </a:r>
          </a:p>
          <a:p>
            <a:r>
              <a:rPr lang="uk-UA" dirty="0"/>
              <a:t>3. Розміщення продуктів на карті позиціонування залежно від отриманих даних дослідження.</a:t>
            </a:r>
          </a:p>
          <a:p>
            <a:r>
              <a:rPr lang="uk-UA" dirty="0"/>
              <a:t>4. Інтерпретування отриманих даних. Це дуже важливий крок, наприклад, у </a:t>
            </a:r>
            <a:r>
              <a:rPr lang="uk-UA" dirty="0" err="1"/>
              <a:t>розробенні</a:t>
            </a:r>
            <a:r>
              <a:rPr lang="uk-UA" dirty="0"/>
              <a:t> стратегії виходу нового товару на ринок помилки в інтерпретуванні карти позиціонування, а відповідно неправильно обране позиціонування може вплинути на успішність продажів. </a:t>
            </a:r>
          </a:p>
        </p:txBody>
      </p:sp>
    </p:spTree>
    <p:extLst>
      <p:ext uri="{BB962C8B-B14F-4D97-AF65-F5344CB8AC3E}">
        <p14:creationId xmlns:p14="http://schemas.microsoft.com/office/powerpoint/2010/main" val="37315604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820072"/>
          </a:xfrm>
        </p:spPr>
        <p:txBody>
          <a:bodyPr>
            <a:normAutofit fontScale="90000"/>
          </a:bodyPr>
          <a:lstStyle/>
          <a:p>
            <a:r>
              <a:rPr lang="uk-UA" dirty="0"/>
              <a:t>Рекомендації для побудови карти позиціонування:</a:t>
            </a:r>
            <a:br>
              <a:rPr lang="uk-UA" dirty="0"/>
            </a:br>
            <a:endParaRPr lang="uk-UA" dirty="0"/>
          </a:p>
        </p:txBody>
      </p:sp>
      <p:sp>
        <p:nvSpPr>
          <p:cNvPr id="3" name="Объект 2"/>
          <p:cNvSpPr>
            <a:spLocks noGrp="1"/>
          </p:cNvSpPr>
          <p:nvPr>
            <p:ph idx="1"/>
          </p:nvPr>
        </p:nvSpPr>
        <p:spPr/>
        <p:txBody>
          <a:bodyPr>
            <a:normAutofit fontScale="85000" lnSpcReduction="20000"/>
          </a:bodyPr>
          <a:lstStyle/>
          <a:p>
            <a:r>
              <a:rPr lang="uk-UA" dirty="0" smtClean="0"/>
              <a:t>— </a:t>
            </a:r>
            <a:r>
              <a:rPr lang="uk-UA" dirty="0"/>
              <a:t>опитати споживача. Правильну карту позиціонування неможливо побудувати без опитування споживачів. </a:t>
            </a:r>
            <a:r>
              <a:rPr lang="uk-UA" dirty="0" err="1"/>
              <a:t>Зберіть</a:t>
            </a:r>
            <a:r>
              <a:rPr lang="uk-UA" dirty="0"/>
              <a:t> представників цільової аудиторії, розкладіть перед ними усі товари на ринку і попросіть поділити їх на групи на їхній розсуд, у кінці запитайте у групи: чому саме такі групи утворилися, і чи були інші варіанти поділу? Попросіть описати прикметниками, асоціаціями, образами кожну групу докладно. Отримані групи товарів фактично будуть відображати поточне сприйняття споживачів. За ним ви однозначно зрозумієте ключові критерії, які впливають на вибір споживача, і ви зможете закласти їх в основу побудови карт сприйняття.</a:t>
            </a:r>
          </a:p>
          <a:p>
            <a:r>
              <a:rPr lang="uk-UA" dirty="0"/>
              <a:t>— дивитися на факти і не прикрашати стану товару компанії. Завжди дивіться на факти і намагайтеся не прикрашати стану свого товару щодо товару конкурентів. Кожен виробник ставиться до свого продукту набагато краще, ніж середньостатистичний споживач. Тому пильно слухайте покупця і фіксуйте всі недоліки, які зможете згодом усунути.</a:t>
            </a:r>
          </a:p>
          <a:p>
            <a:r>
              <a:rPr lang="uk-UA" dirty="0"/>
              <a:t>— спробувати кілька альтернатив. Не стійте на одній карті позиціонування, пробуйте різні комбінації характеристик, шукайте таку карту, яка найкращим чином може описати поведінку всіх споживачів ринку. Вважають, що необхідно скласти мінімум 5 різних карт сприйняття, щоб знайти кращий варіант.</a:t>
            </a:r>
          </a:p>
          <a:p>
            <a:endParaRPr lang="uk-UA" dirty="0"/>
          </a:p>
        </p:txBody>
      </p:sp>
    </p:spTree>
    <p:extLst>
      <p:ext uri="{BB962C8B-B14F-4D97-AF65-F5344CB8AC3E}">
        <p14:creationId xmlns:p14="http://schemas.microsoft.com/office/powerpoint/2010/main" val="40829220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dirty="0"/>
              <a:t>критеріїв для позиціонування товару</a:t>
            </a:r>
            <a:r>
              <a:rPr lang="uk-UA" dirty="0" smtClean="0"/>
              <a:t>:</a:t>
            </a:r>
            <a:endParaRPr lang="uk-UA" dirty="0"/>
          </a:p>
        </p:txBody>
      </p:sp>
      <p:sp>
        <p:nvSpPr>
          <p:cNvPr id="3" name="Объект 2"/>
          <p:cNvSpPr>
            <a:spLocks noGrp="1"/>
          </p:cNvSpPr>
          <p:nvPr>
            <p:ph idx="1"/>
          </p:nvPr>
        </p:nvSpPr>
        <p:spPr/>
        <p:txBody>
          <a:bodyPr/>
          <a:lstStyle/>
          <a:p>
            <a:r>
              <a:rPr lang="uk-UA" dirty="0"/>
              <a:t>1) важливість, тобто значущість для споживача;</a:t>
            </a:r>
          </a:p>
          <a:p>
            <a:r>
              <a:rPr lang="uk-UA" dirty="0"/>
              <a:t>2) неповторність, тобто унікальність порівняно з товарами</a:t>
            </a:r>
          </a:p>
          <a:p>
            <a:r>
              <a:rPr lang="uk-UA" dirty="0"/>
              <a:t>конкурентів;</a:t>
            </a:r>
          </a:p>
          <a:p>
            <a:r>
              <a:rPr lang="uk-UA" dirty="0"/>
              <a:t>3) перевага стосовно товарів-конкурентів;</a:t>
            </a:r>
          </a:p>
          <a:p>
            <a:r>
              <a:rPr lang="uk-UA" dirty="0"/>
              <a:t>4) доступність придбання;</a:t>
            </a:r>
          </a:p>
          <a:p>
            <a:r>
              <a:rPr lang="uk-UA" dirty="0"/>
              <a:t>5) переваги першого ходу, що ускладнює швидке копіювання;</a:t>
            </a:r>
          </a:p>
          <a:p>
            <a:r>
              <a:rPr lang="uk-UA" dirty="0"/>
              <a:t>6) прийнятність, тобто можливість сплатити;</a:t>
            </a:r>
          </a:p>
          <a:p>
            <a:r>
              <a:rPr lang="uk-UA" dirty="0"/>
              <a:t>7) рентабельність, тобто економічна вигода.</a:t>
            </a:r>
          </a:p>
          <a:p>
            <a:endParaRPr lang="uk-UA" dirty="0"/>
          </a:p>
        </p:txBody>
      </p:sp>
    </p:spTree>
    <p:extLst>
      <p:ext uri="{BB962C8B-B14F-4D97-AF65-F5344CB8AC3E}">
        <p14:creationId xmlns:p14="http://schemas.microsoft.com/office/powerpoint/2010/main" val="2685603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488965"/>
            <a:ext cx="9720072" cy="945200"/>
          </a:xfrm>
        </p:spPr>
        <p:txBody>
          <a:bodyPr>
            <a:normAutofit fontScale="90000"/>
          </a:bodyPr>
          <a:lstStyle/>
          <a:p>
            <a:r>
              <a:rPr lang="uk-UA" dirty="0" smtClean="0"/>
              <a:t/>
            </a:r>
            <a:br>
              <a:rPr lang="uk-UA" dirty="0" smtClean="0"/>
            </a:br>
            <a:r>
              <a:rPr lang="uk-UA" sz="2700" dirty="0" smtClean="0"/>
              <a:t>Для </a:t>
            </a:r>
            <a:r>
              <a:rPr lang="uk-UA" sz="2700" dirty="0"/>
              <a:t>позиціонування бренду фахівці </a:t>
            </a:r>
            <a:r>
              <a:rPr lang="uk-UA" sz="2700" dirty="0" smtClean="0"/>
              <a:t>вирізняють ще й </a:t>
            </a:r>
            <a:r>
              <a:rPr lang="uk-UA" sz="2700" dirty="0"/>
              <a:t>інші критерії:</a:t>
            </a:r>
            <a:br>
              <a:rPr lang="uk-UA" sz="2700" dirty="0"/>
            </a:br>
            <a:endParaRPr lang="uk-UA" sz="2700" dirty="0"/>
          </a:p>
        </p:txBody>
      </p:sp>
      <p:sp>
        <p:nvSpPr>
          <p:cNvPr id="3" name="Объект 2"/>
          <p:cNvSpPr>
            <a:spLocks noGrp="1"/>
          </p:cNvSpPr>
          <p:nvPr>
            <p:ph idx="1"/>
          </p:nvPr>
        </p:nvSpPr>
        <p:spPr>
          <a:xfrm>
            <a:off x="1024128" y="1568918"/>
            <a:ext cx="9720073" cy="4740442"/>
          </a:xfrm>
        </p:spPr>
        <p:txBody>
          <a:bodyPr>
            <a:normAutofit fontScale="92500"/>
          </a:bodyPr>
          <a:lstStyle/>
          <a:p>
            <a:r>
              <a:rPr lang="uk-UA" dirty="0"/>
              <a:t>— базову цінність, що лежить в основі бренду;</a:t>
            </a:r>
          </a:p>
          <a:p>
            <a:r>
              <a:rPr lang="uk-UA" dirty="0"/>
              <a:t>— обіцянку бренду, тобто основну вигоду, яку він обіцяє споживачеві;</a:t>
            </a:r>
          </a:p>
          <a:p>
            <a:r>
              <a:rPr lang="uk-UA" dirty="0"/>
              <a:t>— раціональні вигоди бренду, тобто що саме отримає споживач, коли придбає бренд;</a:t>
            </a:r>
          </a:p>
          <a:p>
            <a:r>
              <a:rPr lang="uk-UA" dirty="0"/>
              <a:t>— емоційні вигоди бренду, тобто почуття споживача під час вибору бренду;</a:t>
            </a:r>
          </a:p>
          <a:p>
            <a:r>
              <a:rPr lang="uk-UA" dirty="0"/>
              <a:t>— опис бренду через особистісні характеристики (наприклад, доброзичливий, відкритий або строгий, серйозний</a:t>
            </a:r>
            <a:r>
              <a:rPr lang="uk-UA" dirty="0" smtClean="0"/>
              <a:t>).</a:t>
            </a:r>
          </a:p>
          <a:p>
            <a:r>
              <a:rPr lang="uk-UA" i="1" dirty="0"/>
              <a:t>Позиціонування можна проводити на основі одного або кількох критеріїв:</a:t>
            </a:r>
          </a:p>
          <a:p>
            <a:r>
              <a:rPr lang="uk-UA" dirty="0"/>
              <a:t>— на основі одного критерію (наприклад, краща якість, краще обслуговування, найнижча ціна та ін.);</a:t>
            </a:r>
          </a:p>
          <a:p>
            <a:r>
              <a:rPr lang="uk-UA" dirty="0"/>
              <a:t>— на основі двох критеріїв (ціна й якість; надійність і довговічність);</a:t>
            </a:r>
          </a:p>
          <a:p>
            <a:r>
              <a:rPr lang="uk-UA" dirty="0"/>
              <a:t>— на основі трьох критеріїв (ціна, надійність, простота обігу).</a:t>
            </a:r>
          </a:p>
          <a:p>
            <a:endParaRPr lang="uk-UA" dirty="0"/>
          </a:p>
          <a:p>
            <a:endParaRPr lang="uk-UA" dirty="0"/>
          </a:p>
        </p:txBody>
      </p:sp>
    </p:spTree>
    <p:extLst>
      <p:ext uri="{BB962C8B-B14F-4D97-AF65-F5344CB8AC3E}">
        <p14:creationId xmlns:p14="http://schemas.microsoft.com/office/powerpoint/2010/main" val="6831781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024128" y="808522"/>
            <a:ext cx="9720073" cy="5500838"/>
          </a:xfrm>
        </p:spPr>
        <p:txBody>
          <a:bodyPr/>
          <a:lstStyle/>
          <a:p>
            <a:r>
              <a:rPr lang="uk-UA" b="1" i="1" dirty="0"/>
              <a:t>Позиціювання</a:t>
            </a:r>
            <a:r>
              <a:rPr lang="uk-UA" i="1" dirty="0"/>
              <a:t> </a:t>
            </a:r>
            <a:r>
              <a:rPr lang="uk-UA" dirty="0"/>
              <a:t>— це керування думкою споживача щодо місця (позиції) бренду серед безлічі різних марок даної або суміжної товарної групи. </a:t>
            </a:r>
            <a:endParaRPr lang="uk-UA" dirty="0" smtClean="0"/>
          </a:p>
          <a:p>
            <a:r>
              <a:rPr lang="uk-UA" i="1" dirty="0"/>
              <a:t>Метою позиціювання </a:t>
            </a:r>
            <a:r>
              <a:rPr lang="uk-UA" dirty="0"/>
              <a:t>є створення у споживача такого враження, що перед його очима унікальний, єдиний у своєму роді товар, що для даної марки не існує рівноцінної заміни</a:t>
            </a:r>
            <a:r>
              <a:rPr lang="uk-UA" dirty="0" smtClean="0"/>
              <a:t>. </a:t>
            </a:r>
            <a:r>
              <a:rPr lang="uk-UA" dirty="0"/>
              <a:t>Основна мета позиціювання - домогтися стійкого уявлення у свідомості покупців про бренд як про кращий товар для конкретних умов. Інакше кажучи, позиціювання - це створення для марки такого контексту, у якому пов’язаний із нею вибір будуть сприймати як найкращий.</a:t>
            </a:r>
          </a:p>
          <a:p>
            <a:r>
              <a:rPr lang="uk-UA" i="1" dirty="0" smtClean="0"/>
              <a:t>Завдання </a:t>
            </a:r>
            <a:r>
              <a:rPr lang="uk-UA" i="1" dirty="0"/>
              <a:t>позиціювання</a:t>
            </a:r>
            <a:r>
              <a:rPr lang="uk-UA" dirty="0"/>
              <a:t> — не полегшити продаж товару виробникові, а полегшити споживачеві процес придбання тієї або іншої марки, і в цьому сенсі позиціювання слугує «коротким керівництвом для покупців, визначаючи не тільки їхній кінцевий вибір, але навіть те, як вони оцінюють альтернативи, що ведуть до цього вибору</a:t>
            </a:r>
            <a:r>
              <a:rPr lang="uk-UA" dirty="0" smtClean="0"/>
              <a:t>».</a:t>
            </a:r>
          </a:p>
          <a:p>
            <a:endParaRPr lang="uk-UA" dirty="0"/>
          </a:p>
        </p:txBody>
      </p:sp>
    </p:spTree>
    <p:extLst>
      <p:ext uri="{BB962C8B-B14F-4D97-AF65-F5344CB8AC3E}">
        <p14:creationId xmlns:p14="http://schemas.microsoft.com/office/powerpoint/2010/main" val="3795203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685319"/>
          </a:xfrm>
        </p:spPr>
        <p:txBody>
          <a:bodyPr>
            <a:normAutofit fontScale="90000"/>
          </a:bodyPr>
          <a:lstStyle/>
          <a:p>
            <a:r>
              <a:rPr lang="uk-UA" dirty="0" smtClean="0"/>
              <a:t>Приклад карти </a:t>
            </a:r>
            <a:r>
              <a:rPr lang="uk-UA" dirty="0"/>
              <a:t>позиціонування: </a:t>
            </a:r>
            <a:br>
              <a:rPr lang="uk-UA" dirty="0"/>
            </a:br>
            <a:endParaRPr lang="uk-UA" dirty="0"/>
          </a:p>
        </p:txBody>
      </p:sp>
      <p:pic>
        <p:nvPicPr>
          <p:cNvPr id="4" name="Объект 3" descr="D:\ФБСО\Пащенко\Вибіркові дсципліни\Бренд_менеджмент\Лекції\Тема2\05.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84288" y="2286000"/>
            <a:ext cx="5599561" cy="4022725"/>
          </a:xfrm>
          <a:prstGeom prst="rect">
            <a:avLst/>
          </a:prstGeom>
          <a:noFill/>
          <a:ln>
            <a:noFill/>
          </a:ln>
        </p:spPr>
      </p:pic>
      <p:sp>
        <p:nvSpPr>
          <p:cNvPr id="5" name="TextBox 4"/>
          <p:cNvSpPr txBox="1"/>
          <p:nvPr/>
        </p:nvSpPr>
        <p:spPr>
          <a:xfrm>
            <a:off x="5101389" y="2011680"/>
            <a:ext cx="1568918" cy="276999"/>
          </a:xfrm>
          <a:prstGeom prst="rect">
            <a:avLst/>
          </a:prstGeom>
          <a:noFill/>
        </p:spPr>
        <p:txBody>
          <a:bodyPr wrap="square" rtlCol="0">
            <a:spAutoFit/>
          </a:bodyPr>
          <a:lstStyle/>
          <a:p>
            <a:pPr algn="ctr"/>
            <a:r>
              <a:rPr lang="uk-UA" sz="1200" b="1" dirty="0" smtClean="0"/>
              <a:t>Підкреслює статус</a:t>
            </a:r>
            <a:endParaRPr lang="uk-UA" sz="1200" b="1" dirty="0"/>
          </a:p>
        </p:txBody>
      </p:sp>
    </p:spTree>
    <p:extLst>
      <p:ext uri="{BB962C8B-B14F-4D97-AF65-F5344CB8AC3E}">
        <p14:creationId xmlns:p14="http://schemas.microsoft.com/office/powerpoint/2010/main" val="1496562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1172357"/>
            <a:ext cx="9720072" cy="666068"/>
          </a:xfrm>
        </p:spPr>
        <p:txBody>
          <a:bodyPr>
            <a:normAutofit fontScale="90000"/>
          </a:bodyPr>
          <a:lstStyle/>
          <a:p>
            <a:pPr algn="ctr"/>
            <a:r>
              <a:rPr lang="uk-UA" sz="2700" dirty="0"/>
              <a:t>У маркетингу дані карти позиціонування (карти сприйняття) можна використати:</a:t>
            </a:r>
            <a:r>
              <a:rPr lang="uk-UA" dirty="0"/>
              <a:t/>
            </a:r>
            <a:br>
              <a:rPr lang="uk-UA" dirty="0"/>
            </a:br>
            <a:endParaRPr lang="uk-UA" dirty="0"/>
          </a:p>
        </p:txBody>
      </p:sp>
      <p:sp>
        <p:nvSpPr>
          <p:cNvPr id="3" name="Объект 2"/>
          <p:cNvSpPr>
            <a:spLocks noGrp="1"/>
          </p:cNvSpPr>
          <p:nvPr>
            <p:ph idx="1"/>
          </p:nvPr>
        </p:nvSpPr>
        <p:spPr>
          <a:xfrm>
            <a:off x="1024128" y="2079057"/>
            <a:ext cx="9720073" cy="4230303"/>
          </a:xfrm>
        </p:spPr>
        <p:txBody>
          <a:bodyPr/>
          <a:lstStyle/>
          <a:p>
            <a:r>
              <a:rPr lang="uk-UA" dirty="0"/>
              <a:t>— у розробленні стратегії позиціонування товару або послуги;</a:t>
            </a:r>
          </a:p>
          <a:p>
            <a:r>
              <a:rPr lang="uk-UA" dirty="0"/>
              <a:t>— для виявлення привабливих ринкових ніш для випуску нових продуктів на ринок (виявити наявні «прогалини», де є незадоволені потреби клієнтів);</a:t>
            </a:r>
          </a:p>
          <a:p>
            <a:r>
              <a:rPr lang="uk-UA" dirty="0"/>
              <a:t>— </a:t>
            </a:r>
            <a:r>
              <a:rPr lang="uk-UA" dirty="0" err="1"/>
              <a:t>репозиціонування</a:t>
            </a:r>
            <a:r>
              <a:rPr lang="uk-UA" dirty="0"/>
              <a:t> існуючих продуктів;</a:t>
            </a:r>
          </a:p>
          <a:p>
            <a:r>
              <a:rPr lang="uk-UA" dirty="0"/>
              <a:t>— для виявлення своїх основних конкурентів і їх позиціонування;</a:t>
            </a:r>
          </a:p>
          <a:p>
            <a:r>
              <a:rPr lang="uk-UA" dirty="0"/>
              <a:t>— для оцінювання переваг і недоліків товару порівняно з марками-конкурентами за певними критеріями, важливими для споживача;</a:t>
            </a:r>
          </a:p>
          <a:p>
            <a:r>
              <a:rPr lang="uk-UA" dirty="0"/>
              <a:t>— для виявлення конкурентних переваг бренду.</a:t>
            </a:r>
          </a:p>
          <a:p>
            <a:endParaRPr lang="uk-UA" dirty="0"/>
          </a:p>
        </p:txBody>
      </p:sp>
    </p:spTree>
    <p:extLst>
      <p:ext uri="{BB962C8B-B14F-4D97-AF65-F5344CB8AC3E}">
        <p14:creationId xmlns:p14="http://schemas.microsoft.com/office/powerpoint/2010/main" val="29906924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1147331"/>
          </a:xfrm>
        </p:spPr>
        <p:txBody>
          <a:bodyPr>
            <a:normAutofit/>
          </a:bodyPr>
          <a:lstStyle/>
          <a:p>
            <a:pPr algn="ctr"/>
            <a:r>
              <a:rPr lang="uk-UA" sz="2200" dirty="0" smtClean="0"/>
              <a:t>формула </a:t>
            </a:r>
            <a:r>
              <a:rPr lang="uk-UA" sz="2200" dirty="0"/>
              <a:t>успішного </a:t>
            </a:r>
            <a:r>
              <a:rPr lang="uk-UA" sz="2200" dirty="0" smtClean="0"/>
              <a:t>позиціонування має </a:t>
            </a:r>
            <a:r>
              <a:rPr lang="uk-UA" sz="2200" dirty="0"/>
              <a:t>відповісти на кілька запитань</a:t>
            </a:r>
            <a:r>
              <a:rPr lang="uk-UA" sz="2200" dirty="0" smtClean="0"/>
              <a:t>:</a:t>
            </a:r>
            <a:endParaRPr lang="uk-UA" dirty="0"/>
          </a:p>
        </p:txBody>
      </p:sp>
      <p:sp>
        <p:nvSpPr>
          <p:cNvPr id="3" name="Объект 2"/>
          <p:cNvSpPr>
            <a:spLocks noGrp="1"/>
          </p:cNvSpPr>
          <p:nvPr>
            <p:ph idx="1"/>
          </p:nvPr>
        </p:nvSpPr>
        <p:spPr>
          <a:xfrm>
            <a:off x="1024128" y="1732547"/>
            <a:ext cx="9720073" cy="4576813"/>
          </a:xfrm>
        </p:spPr>
        <p:txBody>
          <a:bodyPr/>
          <a:lstStyle/>
          <a:p>
            <a:r>
              <a:rPr lang="uk-UA" dirty="0"/>
              <a:t>1. Який ваш бренд? Чим ви займаєтеся, і якою є ваша місія?</a:t>
            </a:r>
          </a:p>
          <a:p>
            <a:r>
              <a:rPr lang="uk-UA" dirty="0"/>
              <a:t>2. Для кого створений ваш бренд?</a:t>
            </a:r>
          </a:p>
          <a:p>
            <a:r>
              <a:rPr lang="uk-UA" dirty="0"/>
              <a:t>3. Яку потребу задовольняють товари або послуги вашого бренду?</a:t>
            </a:r>
          </a:p>
          <a:p>
            <a:r>
              <a:rPr lang="uk-UA" dirty="0"/>
              <a:t>4. Хто ваші основні конкуренти?</a:t>
            </a:r>
          </a:p>
          <a:p>
            <a:r>
              <a:rPr lang="uk-UA" dirty="0"/>
              <a:t>5. У чому ваша відмінність від них і які ваші переваги над ними?</a:t>
            </a:r>
          </a:p>
          <a:p>
            <a:r>
              <a:rPr lang="uk-UA" dirty="0"/>
              <a:t>6. Яку вигоду ваш бренд дасть споживачеві?</a:t>
            </a:r>
          </a:p>
          <a:p>
            <a:endParaRPr lang="uk-UA" dirty="0"/>
          </a:p>
        </p:txBody>
      </p:sp>
    </p:spTree>
    <p:extLst>
      <p:ext uri="{BB962C8B-B14F-4D97-AF65-F5344CB8AC3E}">
        <p14:creationId xmlns:p14="http://schemas.microsoft.com/office/powerpoint/2010/main" val="37502386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t>4. Поетапна схема стратегічного формування бренду</a:t>
            </a:r>
            <a:r>
              <a:rPr lang="uk-UA" dirty="0"/>
              <a:t/>
            </a:r>
            <a:br>
              <a:rPr lang="uk-UA" dirty="0"/>
            </a:br>
            <a:endParaRPr lang="uk-UA" dirty="0"/>
          </a:p>
        </p:txBody>
      </p:sp>
      <p:sp>
        <p:nvSpPr>
          <p:cNvPr id="3" name="Объект 2"/>
          <p:cNvSpPr>
            <a:spLocks noGrp="1"/>
          </p:cNvSpPr>
          <p:nvPr>
            <p:ph idx="1"/>
          </p:nvPr>
        </p:nvSpPr>
        <p:spPr/>
        <p:txBody>
          <a:bodyPr>
            <a:normAutofit lnSpcReduction="10000"/>
          </a:bodyPr>
          <a:lstStyle/>
          <a:p>
            <a:r>
              <a:rPr lang="uk-UA" dirty="0"/>
              <a:t>Як тільки ви визначите спосіб завоювання ринку, необхідно зрозуміти, як ви будете приваблювати покупців спробувати ваш бренд. Далі неведена поетапна схема стратегічного формування бренду:</a:t>
            </a:r>
          </a:p>
          <a:p>
            <a:r>
              <a:rPr lang="uk-UA" dirty="0"/>
              <a:t>— визначення місії компанії, набору її цінностей. Слід відповісти на запитання: «Які позитивні якості товару чи послуги мають закарбуватися у підсвідомості споживача? Як ми можемо йому допомогти?»;</a:t>
            </a:r>
          </a:p>
          <a:p>
            <a:r>
              <a:rPr lang="uk-UA" dirty="0"/>
              <a:t>— візуалізація бренду, пошук ефективного способу, асоціацій, які найбільше відображають потреби клієнтів;</a:t>
            </a:r>
          </a:p>
          <a:p>
            <a:r>
              <a:rPr lang="uk-UA" dirty="0"/>
              <a:t>— формування «обіцянок» - марочний контракт (стратегічна концепція позиціонування на ринку);</a:t>
            </a:r>
          </a:p>
          <a:p>
            <a:r>
              <a:rPr lang="uk-UA" dirty="0"/>
              <a:t>— розроблення атрибутики бренду.</a:t>
            </a:r>
          </a:p>
          <a:p>
            <a:endParaRPr lang="uk-UA" dirty="0"/>
          </a:p>
        </p:txBody>
      </p:sp>
    </p:spTree>
    <p:extLst>
      <p:ext uri="{BB962C8B-B14F-4D97-AF65-F5344CB8AC3E}">
        <p14:creationId xmlns:p14="http://schemas.microsoft.com/office/powerpoint/2010/main" val="4460110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5. </a:t>
            </a:r>
            <a:r>
              <a:rPr lang="uk-UA" b="1" dirty="0" err="1"/>
              <a:t>Репозиціонування</a:t>
            </a:r>
            <a:r>
              <a:rPr lang="uk-UA" b="1" dirty="0"/>
              <a:t> бренду </a:t>
            </a:r>
            <a:r>
              <a:rPr lang="uk-UA" dirty="0"/>
              <a:t/>
            </a:r>
            <a:br>
              <a:rPr lang="uk-UA" dirty="0"/>
            </a:br>
            <a:endParaRPr lang="uk-UA" dirty="0"/>
          </a:p>
        </p:txBody>
      </p:sp>
      <p:sp>
        <p:nvSpPr>
          <p:cNvPr id="3" name="Объект 2"/>
          <p:cNvSpPr>
            <a:spLocks noGrp="1"/>
          </p:cNvSpPr>
          <p:nvPr>
            <p:ph idx="1"/>
          </p:nvPr>
        </p:nvSpPr>
        <p:spPr>
          <a:xfrm>
            <a:off x="1024128" y="1655545"/>
            <a:ext cx="9720073" cy="4653815"/>
          </a:xfrm>
        </p:spPr>
        <p:txBody>
          <a:bodyPr>
            <a:normAutofit fontScale="92500" lnSpcReduction="10000"/>
          </a:bodyPr>
          <a:lstStyle/>
          <a:p>
            <a:r>
              <a:rPr lang="uk-UA" i="1" dirty="0" err="1"/>
              <a:t>Репозиціонування</a:t>
            </a:r>
            <a:r>
              <a:rPr lang="uk-UA" i="1" dirty="0"/>
              <a:t> бренду </a:t>
            </a:r>
            <a:r>
              <a:rPr lang="uk-UA" dirty="0"/>
              <a:t>- це зміна його позицій щодо вже зайнятих позицій або попередньої стратегії позиціонування.</a:t>
            </a:r>
          </a:p>
          <a:p>
            <a:r>
              <a:rPr lang="uk-UA" dirty="0"/>
              <a:t>Причини </a:t>
            </a:r>
            <a:r>
              <a:rPr lang="uk-UA" dirty="0" err="1"/>
              <a:t>репозиціонування</a:t>
            </a:r>
            <a:r>
              <a:rPr lang="uk-UA" dirty="0"/>
              <a:t> бренду:</a:t>
            </a:r>
          </a:p>
          <a:p>
            <a:r>
              <a:rPr lang="uk-UA" dirty="0"/>
              <a:t>1. Поганий чи неяскравий імідж.</a:t>
            </a:r>
          </a:p>
          <a:p>
            <a:r>
              <a:rPr lang="uk-UA" dirty="0"/>
              <a:t>2. Нечіткий, розмитий імідж.</a:t>
            </a:r>
          </a:p>
          <a:p>
            <a:r>
              <a:rPr lang="uk-UA" dirty="0"/>
              <a:t>3. Зміна цільової аудиторії.</a:t>
            </a:r>
          </a:p>
          <a:p>
            <a:r>
              <a:rPr lang="uk-UA" dirty="0"/>
              <a:t>4. Зміни в стратегічній діяльності підприємства.</a:t>
            </a:r>
          </a:p>
          <a:p>
            <a:r>
              <a:rPr lang="uk-UA" dirty="0"/>
              <a:t>5. Нова чи оновлена корпоративна особливість.</a:t>
            </a:r>
          </a:p>
          <a:p>
            <a:r>
              <a:rPr lang="uk-UA" dirty="0"/>
              <a:t>6. Зміна позиціонування конкурентів чи поява нових конкурентів.</a:t>
            </a:r>
          </a:p>
          <a:p>
            <a:r>
              <a:rPr lang="uk-UA" dirty="0"/>
              <a:t>7. Повторне відкриття втрачених цінностей.</a:t>
            </a:r>
          </a:p>
          <a:p>
            <a:r>
              <a:rPr lang="uk-UA" dirty="0" err="1"/>
              <a:t>Репозиціонування</a:t>
            </a:r>
            <a:r>
              <a:rPr lang="uk-UA" dirty="0"/>
              <a:t> продукту - нове позиціонування товару без унесення будь-яких змін у сам продукт.</a:t>
            </a:r>
          </a:p>
          <a:p>
            <a:endParaRPr lang="uk-UA" dirty="0"/>
          </a:p>
        </p:txBody>
      </p:sp>
    </p:spTree>
    <p:extLst>
      <p:ext uri="{BB962C8B-B14F-4D97-AF65-F5344CB8AC3E}">
        <p14:creationId xmlns:p14="http://schemas.microsoft.com/office/powerpoint/2010/main" val="25889649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024128" y="1155032"/>
            <a:ext cx="9720073" cy="5154328"/>
          </a:xfrm>
        </p:spPr>
        <p:txBody>
          <a:bodyPr/>
          <a:lstStyle/>
          <a:p>
            <a:r>
              <a:rPr lang="uk-UA" dirty="0"/>
              <a:t>Відомі чотири методи </a:t>
            </a:r>
            <a:r>
              <a:rPr lang="uk-UA" dirty="0" err="1"/>
              <a:t>репозиціонування</a:t>
            </a:r>
            <a:r>
              <a:rPr lang="uk-UA" dirty="0"/>
              <a:t>: </a:t>
            </a:r>
            <a:endParaRPr lang="uk-UA" dirty="0" smtClean="0"/>
          </a:p>
          <a:p>
            <a:r>
              <a:rPr lang="uk-UA" dirty="0" smtClean="0"/>
              <a:t>1</a:t>
            </a:r>
            <a:r>
              <a:rPr lang="uk-UA" dirty="0"/>
              <a:t>) виділення нових галузей застосування</a:t>
            </a:r>
            <a:r>
              <a:rPr lang="uk-UA" dirty="0" smtClean="0"/>
              <a:t>,</a:t>
            </a:r>
          </a:p>
          <a:p>
            <a:r>
              <a:rPr lang="uk-UA" dirty="0" smtClean="0"/>
              <a:t> </a:t>
            </a:r>
            <a:r>
              <a:rPr lang="uk-UA" dirty="0"/>
              <a:t>2) надання нового функціонального іміджу, </a:t>
            </a:r>
            <a:endParaRPr lang="uk-UA" dirty="0" smtClean="0"/>
          </a:p>
          <a:p>
            <a:r>
              <a:rPr lang="uk-UA" dirty="0" smtClean="0"/>
              <a:t>3</a:t>
            </a:r>
            <a:r>
              <a:rPr lang="uk-UA" dirty="0"/>
              <a:t>) перехід в нову товарну категорію, </a:t>
            </a:r>
            <a:endParaRPr lang="uk-UA" dirty="0" smtClean="0"/>
          </a:p>
          <a:p>
            <a:r>
              <a:rPr lang="uk-UA" dirty="0" smtClean="0"/>
              <a:t>4</a:t>
            </a:r>
            <a:r>
              <a:rPr lang="uk-UA" dirty="0"/>
              <a:t>) акцент на нових властивостях продукту.</a:t>
            </a:r>
          </a:p>
          <a:p>
            <a:endParaRPr lang="uk-UA" dirty="0"/>
          </a:p>
        </p:txBody>
      </p:sp>
    </p:spTree>
    <p:extLst>
      <p:ext uri="{BB962C8B-B14F-4D97-AF65-F5344CB8AC3E}">
        <p14:creationId xmlns:p14="http://schemas.microsoft.com/office/powerpoint/2010/main" val="35986047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smtClean="0"/>
              <a:t>Загальні </a:t>
            </a:r>
            <a:r>
              <a:rPr lang="uk-UA" dirty="0"/>
              <a:t>рекомендації щодо позиціонування бренду:</a:t>
            </a:r>
            <a:br>
              <a:rPr lang="uk-UA" dirty="0"/>
            </a:br>
            <a:endParaRPr lang="uk-UA" dirty="0"/>
          </a:p>
        </p:txBody>
      </p:sp>
      <p:sp>
        <p:nvSpPr>
          <p:cNvPr id="3" name="Объект 2"/>
          <p:cNvSpPr>
            <a:spLocks noGrp="1"/>
          </p:cNvSpPr>
          <p:nvPr>
            <p:ph idx="1"/>
          </p:nvPr>
        </p:nvSpPr>
        <p:spPr>
          <a:xfrm>
            <a:off x="1024128" y="1694046"/>
            <a:ext cx="9720073" cy="4615314"/>
          </a:xfrm>
        </p:spPr>
        <p:txBody>
          <a:bodyPr>
            <a:normAutofit fontScale="77500" lnSpcReduction="20000"/>
          </a:bodyPr>
          <a:lstStyle/>
          <a:p>
            <a:r>
              <a:rPr lang="uk-UA" dirty="0" smtClean="0"/>
              <a:t>— </a:t>
            </a:r>
            <a:r>
              <a:rPr lang="uk-UA" dirty="0"/>
              <a:t>для того, щоб </a:t>
            </a:r>
            <a:r>
              <a:rPr lang="uk-UA" i="1" dirty="0"/>
              <a:t>справити враження, </a:t>
            </a:r>
            <a:r>
              <a:rPr lang="uk-UA" dirty="0"/>
              <a:t>потрібного увірватися в свідомість. Причина, по якій ви повинні саме увірватися, а не </a:t>
            </a:r>
            <a:r>
              <a:rPr lang="uk-UA" dirty="0" err="1"/>
              <a:t>вповзти</a:t>
            </a:r>
            <a:r>
              <a:rPr lang="uk-UA" dirty="0"/>
              <a:t>, полягає в тому, що люди не люблять змінювати свою свідомість. Тільки-но вони почали вас сприймати певним чином, вони не </a:t>
            </a:r>
            <a:r>
              <a:rPr lang="uk-UA" dirty="0" err="1"/>
              <a:t>захочуть</a:t>
            </a:r>
            <a:r>
              <a:rPr lang="uk-UA" dirty="0"/>
              <a:t> змінювати свою думку.</a:t>
            </a:r>
          </a:p>
          <a:p>
            <a:r>
              <a:rPr lang="uk-UA" dirty="0"/>
              <a:t>— сьогодні, коли компанія помиляється, вона відразу чує за спиною дихання конкурентів, оскільки в сучасному бізнесі не ходять, а бігають. Щоб </a:t>
            </a:r>
            <a:r>
              <a:rPr lang="uk-UA" i="1" dirty="0"/>
              <a:t>повернути </a:t>
            </a:r>
            <a:r>
              <a:rPr lang="uk-UA" dirty="0"/>
              <a:t>загублений </a:t>
            </a:r>
            <a:r>
              <a:rPr lang="uk-UA" i="1" dirty="0"/>
              <a:t>бізнес, </a:t>
            </a:r>
            <a:r>
              <a:rPr lang="uk-UA" dirty="0"/>
              <a:t>компанії доводиться чекати, коли спіткнуться інші, і потім уже намагатися зрозуміти, як скористатися із цієї ситуації.</a:t>
            </a:r>
          </a:p>
          <a:p>
            <a:r>
              <a:rPr lang="uk-UA" dirty="0"/>
              <a:t>— </a:t>
            </a:r>
            <a:r>
              <a:rPr lang="uk-UA" i="1" dirty="0"/>
              <a:t>сильною компанію </a:t>
            </a:r>
            <a:r>
              <a:rPr lang="uk-UA" dirty="0"/>
              <a:t>робить не її продукт або послуга, а те становище, яке вона посідає в свідомості споживачів.</a:t>
            </a:r>
          </a:p>
          <a:p>
            <a:r>
              <a:rPr lang="uk-UA" dirty="0"/>
              <a:t>— Простіша та важливіша мета - це </a:t>
            </a:r>
            <a:r>
              <a:rPr lang="uk-UA" i="1" dirty="0"/>
              <a:t>збільшення </a:t>
            </a:r>
            <a:r>
              <a:rPr lang="uk-UA" dirty="0"/>
              <a:t>вашої </a:t>
            </a:r>
            <a:r>
              <a:rPr lang="uk-UA" i="1" dirty="0"/>
              <a:t>частки на ринку, </a:t>
            </a:r>
            <a:r>
              <a:rPr lang="uk-UA" dirty="0"/>
              <a:t>а не прибутку. Як тільки з’являється ринок, ваша мета номер один – це встановити домінантне становище на ньому. Занадто багато компаній бажають отримати прибуток перш, ніж вони </a:t>
            </a:r>
            <a:r>
              <a:rPr lang="uk-UA" dirty="0" err="1"/>
              <a:t>зміцнять</a:t>
            </a:r>
            <a:r>
              <a:rPr lang="uk-UA" dirty="0"/>
              <a:t> свої позиції.</a:t>
            </a:r>
          </a:p>
          <a:p>
            <a:r>
              <a:rPr lang="uk-UA" dirty="0"/>
              <a:t>— </a:t>
            </a:r>
            <a:r>
              <a:rPr lang="uk-UA" i="1" dirty="0"/>
              <a:t>атаку на лідера </a:t>
            </a:r>
            <a:r>
              <a:rPr lang="uk-UA" dirty="0"/>
              <a:t>слід вести на якомога вужчому фронті, краще з одним-єдиним продуктом або послугою.</a:t>
            </a:r>
          </a:p>
          <a:p>
            <a:r>
              <a:rPr lang="uk-UA" dirty="0"/>
              <a:t>— </a:t>
            </a:r>
            <a:r>
              <a:rPr lang="uk-UA" i="1" dirty="0"/>
              <a:t>нездатність передбачити </a:t>
            </a:r>
            <a:r>
              <a:rPr lang="uk-UA" dirty="0"/>
              <a:t>реакцію конкурентів є головною причиною маркетингових невдач.</a:t>
            </a:r>
          </a:p>
          <a:p>
            <a:r>
              <a:rPr lang="uk-UA" dirty="0"/>
              <a:t>— без </a:t>
            </a:r>
            <a:r>
              <a:rPr lang="uk-UA" i="1" dirty="0"/>
              <a:t>змін в продукті або послузі, ціні або способі поширення, </a:t>
            </a:r>
            <a:r>
              <a:rPr lang="uk-UA" dirty="0"/>
              <a:t>будь-яка стратегія буде безглуздим потоком слів. Іноді можна не звертати уваги на дрібних конкурентів, але кроки більших конкурентів треба сприймати серйозно. Найперше та найголовніше</a:t>
            </a:r>
            <a:r>
              <a:rPr lang="ru-RU" dirty="0"/>
              <a:t> -</a:t>
            </a:r>
            <a:r>
              <a:rPr lang="uk-UA" dirty="0"/>
              <a:t> ви повинні оцінити, що станеться, якщо вони досягнуть успіху.</a:t>
            </a:r>
          </a:p>
          <a:p>
            <a:endParaRPr lang="uk-UA" dirty="0"/>
          </a:p>
        </p:txBody>
      </p:sp>
    </p:spTree>
    <p:extLst>
      <p:ext uri="{BB962C8B-B14F-4D97-AF65-F5344CB8AC3E}">
        <p14:creationId xmlns:p14="http://schemas.microsoft.com/office/powerpoint/2010/main" val="29368166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723820"/>
          </a:xfrm>
        </p:spPr>
        <p:txBody>
          <a:bodyPr>
            <a:normAutofit fontScale="90000"/>
          </a:bodyPr>
          <a:lstStyle/>
          <a:p>
            <a:r>
              <a:rPr lang="uk-UA" sz="2700" i="1" dirty="0" smtClean="0"/>
              <a:t/>
            </a:r>
            <a:br>
              <a:rPr lang="uk-UA" sz="2700" i="1" dirty="0" smtClean="0"/>
            </a:br>
            <a:r>
              <a:rPr lang="uk-UA" sz="2700" i="1" dirty="0" smtClean="0"/>
              <a:t>Залежно </a:t>
            </a:r>
            <a:r>
              <a:rPr lang="uk-UA" sz="2700" i="1" dirty="0"/>
              <a:t>від того, який із цих напрямків є найважливішим, розрізняють такі види позиціювання бренду</a:t>
            </a:r>
            <a:r>
              <a:rPr lang="uk-UA" sz="3600" i="1" dirty="0"/>
              <a:t>:</a:t>
            </a:r>
            <a:r>
              <a:rPr lang="uk-UA" dirty="0"/>
              <a:t/>
            </a:r>
            <a:br>
              <a:rPr lang="uk-UA" dirty="0"/>
            </a:br>
            <a:endParaRPr lang="uk-UA" dirty="0"/>
          </a:p>
        </p:txBody>
      </p:sp>
      <p:sp>
        <p:nvSpPr>
          <p:cNvPr id="3" name="Объект 2"/>
          <p:cNvSpPr>
            <a:spLocks noGrp="1"/>
          </p:cNvSpPr>
          <p:nvPr>
            <p:ph idx="1"/>
          </p:nvPr>
        </p:nvSpPr>
        <p:spPr>
          <a:xfrm>
            <a:off x="1024128" y="1309036"/>
            <a:ext cx="9720073" cy="5000324"/>
          </a:xfrm>
        </p:spPr>
        <p:txBody>
          <a:bodyPr/>
          <a:lstStyle/>
          <a:p>
            <a:r>
              <a:rPr lang="uk-UA" dirty="0"/>
              <a:t>1. </a:t>
            </a:r>
            <a:r>
              <a:rPr lang="uk-UA" i="1" dirty="0"/>
              <a:t>Позиціювання за особливостями товару </a:t>
            </a:r>
            <a:r>
              <a:rPr lang="uk-UA" dirty="0"/>
              <a:t>використовують, коли виводять на ринок якісно новий товар, що функціонально відрізняється від аналогів.</a:t>
            </a:r>
          </a:p>
          <a:p>
            <a:r>
              <a:rPr lang="uk-UA" dirty="0"/>
              <a:t>2. </a:t>
            </a:r>
            <a:r>
              <a:rPr lang="uk-UA" i="1" dirty="0"/>
              <a:t>Позиціювання за вигодою </a:t>
            </a:r>
            <a:r>
              <a:rPr lang="uk-UA" dirty="0"/>
              <a:t>ґрунтується на пропонуванні споживачам специфічної користі й вигоди.</a:t>
            </a:r>
          </a:p>
          <a:p>
            <a:r>
              <a:rPr lang="uk-UA" dirty="0"/>
              <a:t>3. </a:t>
            </a:r>
            <a:r>
              <a:rPr lang="uk-UA" i="1" dirty="0"/>
              <a:t>Позиціювання за використанням товару. </a:t>
            </a:r>
            <a:r>
              <a:rPr lang="uk-UA" dirty="0"/>
              <a:t>У цьому разі основний акцент роблять на нестандартному використанні традиційного товару.</a:t>
            </a:r>
          </a:p>
          <a:p>
            <a:r>
              <a:rPr lang="uk-UA" dirty="0"/>
              <a:t>4. </a:t>
            </a:r>
            <a:r>
              <a:rPr lang="uk-UA" i="1" dirty="0"/>
              <a:t>Позиціювання за споживачами. </a:t>
            </a:r>
            <a:r>
              <a:rPr lang="uk-UA" dirty="0"/>
              <a:t>Цей метод ґрунтується на сегментуванні споживачів за географічними, соціально - демографічними або </a:t>
            </a:r>
            <a:r>
              <a:rPr lang="uk-UA" dirty="0" err="1"/>
              <a:t>психографічними</a:t>
            </a:r>
            <a:r>
              <a:rPr lang="uk-UA" dirty="0"/>
              <a:t> особливостям.</a:t>
            </a:r>
          </a:p>
          <a:p>
            <a:r>
              <a:rPr lang="uk-UA" dirty="0"/>
              <a:t>5. </a:t>
            </a:r>
            <a:r>
              <a:rPr lang="uk-UA" i="1" dirty="0"/>
              <a:t>Цінове позиціювання. </a:t>
            </a:r>
            <a:r>
              <a:rPr lang="uk-UA" dirty="0"/>
              <a:t>Можна запропонувати споживачам звичний товар за нетрадиційно високу (або низьку) ціну.</a:t>
            </a:r>
          </a:p>
          <a:p>
            <a:r>
              <a:rPr lang="uk-UA" dirty="0"/>
              <a:t>6. </a:t>
            </a:r>
            <a:r>
              <a:rPr lang="uk-UA" i="1" dirty="0"/>
              <a:t>Позиціювання за дистрибуцією. </a:t>
            </a:r>
            <a:r>
              <a:rPr lang="uk-UA" dirty="0"/>
              <a:t>Цей напрямок визначають обрані канали розповсюдження та просування товару.</a:t>
            </a:r>
          </a:p>
        </p:txBody>
      </p:sp>
    </p:spTree>
    <p:extLst>
      <p:ext uri="{BB962C8B-B14F-4D97-AF65-F5344CB8AC3E}">
        <p14:creationId xmlns:p14="http://schemas.microsoft.com/office/powerpoint/2010/main" val="5092393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954826"/>
          </a:xfrm>
        </p:spPr>
        <p:txBody>
          <a:bodyPr>
            <a:normAutofit fontScale="90000"/>
          </a:bodyPr>
          <a:lstStyle/>
          <a:p>
            <a:pPr algn="ctr"/>
            <a:r>
              <a:rPr lang="uk-UA" sz="3100" dirty="0"/>
              <a:t>О</a:t>
            </a:r>
            <a:r>
              <a:rPr lang="uk-UA" sz="3100" dirty="0" smtClean="0"/>
              <a:t>сновні </a:t>
            </a:r>
            <a:r>
              <a:rPr lang="uk-UA" sz="3100" dirty="0"/>
              <a:t>якості, необхідні для успішного позиціювання бренду</a:t>
            </a:r>
            <a:r>
              <a:rPr lang="uk-UA" dirty="0"/>
              <a:t>:</a:t>
            </a:r>
          </a:p>
        </p:txBody>
      </p:sp>
      <p:sp>
        <p:nvSpPr>
          <p:cNvPr id="3" name="Объект 2"/>
          <p:cNvSpPr>
            <a:spLocks noGrp="1"/>
          </p:cNvSpPr>
          <p:nvPr>
            <p:ph idx="1"/>
          </p:nvPr>
        </p:nvSpPr>
        <p:spPr>
          <a:xfrm>
            <a:off x="1024128" y="1626669"/>
            <a:ext cx="9720073" cy="4682691"/>
          </a:xfrm>
        </p:spPr>
        <p:txBody>
          <a:bodyPr>
            <a:normAutofit fontScale="92500" lnSpcReduction="20000"/>
          </a:bodyPr>
          <a:lstStyle/>
          <a:p>
            <a:r>
              <a:rPr lang="uk-UA" dirty="0"/>
              <a:t>1. </a:t>
            </a:r>
            <a:r>
              <a:rPr lang="uk-UA" i="1" dirty="0"/>
              <a:t>Актуальність. </a:t>
            </a:r>
            <a:r>
              <a:rPr lang="uk-UA" dirty="0"/>
              <a:t>Позиція бренду повинна відповідати потребам, бажанням і намірам споживачів. Чим важливіше та </a:t>
            </a:r>
            <a:r>
              <a:rPr lang="uk-UA" dirty="0" err="1"/>
              <a:t>нагальніше</a:t>
            </a:r>
            <a:r>
              <a:rPr lang="uk-UA" dirty="0"/>
              <a:t> те, що пропонує марка, тим успішніше її позиціювання.</a:t>
            </a:r>
          </a:p>
          <a:p>
            <a:r>
              <a:rPr lang="uk-UA" dirty="0"/>
              <a:t>2. </a:t>
            </a:r>
            <a:r>
              <a:rPr lang="uk-UA" i="1" dirty="0"/>
              <a:t>Простота. </a:t>
            </a:r>
            <a:r>
              <a:rPr lang="uk-UA" dirty="0"/>
              <a:t>Позиція бренду повинна бути лаконічною, простою, зрозумілою й легко запам’ятовуватися.</a:t>
            </a:r>
          </a:p>
          <a:p>
            <a:r>
              <a:rPr lang="uk-UA" dirty="0"/>
              <a:t>3. </a:t>
            </a:r>
            <a:r>
              <a:rPr lang="uk-UA" i="1" dirty="0"/>
              <a:t>Відмінність. </a:t>
            </a:r>
            <a:r>
              <a:rPr lang="uk-UA" dirty="0"/>
              <a:t>Позиція марки повинна містити основні відмінності від аналогічних товарів.</a:t>
            </a:r>
          </a:p>
          <a:p>
            <a:r>
              <a:rPr lang="uk-UA" dirty="0"/>
              <a:t>4. </a:t>
            </a:r>
            <a:r>
              <a:rPr lang="uk-UA" i="1" dirty="0"/>
              <a:t>Послідовність. </a:t>
            </a:r>
            <a:r>
              <a:rPr lang="uk-UA" dirty="0"/>
              <a:t>Для створення сильної позиції марки необхідно, щоб усі маркетингові комунікації містили незмінне змістове ядро, а повідомлення взаємно підсилювали та доповнювали одне </a:t>
            </a:r>
            <a:r>
              <a:rPr lang="uk-UA" dirty="0" err="1"/>
              <a:t>одне</a:t>
            </a:r>
            <a:r>
              <a:rPr lang="uk-UA" dirty="0"/>
              <a:t>. Позиція бренду повинна бути чітко сфокусована в назві, пакуванні, рекламних і РР-матеріалах, заходах прямого маркетингу та стимулювання збуту, у РО</a:t>
            </a:r>
            <a:r>
              <a:rPr lang="en-US" dirty="0"/>
              <a:t>S</a:t>
            </a:r>
            <a:r>
              <a:rPr lang="uk-UA" dirty="0"/>
              <a:t>-матеріалах, викладенні товару й особистих продажах.</a:t>
            </a:r>
          </a:p>
          <a:p>
            <a:r>
              <a:rPr lang="uk-UA" dirty="0"/>
              <a:t>5. </a:t>
            </a:r>
            <a:r>
              <a:rPr lang="uk-UA" i="1" dirty="0"/>
              <a:t>Сталість. </a:t>
            </a:r>
            <a:r>
              <a:rPr lang="uk-UA" dirty="0"/>
              <a:t>Позиція не повинна зазнавати істотних змін протягом тривалого часу. Щоб позиціювання стало давати плоди, потрібен час для того, щоб споживачі сприйняли, зрозуміли та почали реагувати на ту позицію, вигоду і переваги, які пропонує дана марка </a:t>
            </a:r>
            <a:r>
              <a:rPr lang="uk-UA" dirty="0" smtClean="0"/>
              <a:t>товару.</a:t>
            </a:r>
            <a:endParaRPr lang="uk-UA" dirty="0"/>
          </a:p>
          <a:p>
            <a:endParaRPr lang="uk-UA" dirty="0"/>
          </a:p>
        </p:txBody>
      </p:sp>
    </p:spTree>
    <p:extLst>
      <p:ext uri="{BB962C8B-B14F-4D97-AF65-F5344CB8AC3E}">
        <p14:creationId xmlns:p14="http://schemas.microsoft.com/office/powerpoint/2010/main" val="1764276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9720072" cy="781571"/>
          </a:xfrm>
        </p:spPr>
        <p:txBody>
          <a:bodyPr>
            <a:normAutofit fontScale="90000"/>
          </a:bodyPr>
          <a:lstStyle/>
          <a:p>
            <a:r>
              <a:rPr lang="uk-UA" sz="2800" dirty="0"/>
              <a:t>Правильно створена </a:t>
            </a:r>
            <a:r>
              <a:rPr lang="uk-UA" sz="2800" dirty="0" err="1"/>
              <a:t>позиціонуюча</a:t>
            </a:r>
            <a:r>
              <a:rPr lang="uk-UA" sz="2800" dirty="0"/>
              <a:t> концепція бренду може бути сформульована у вигляді такої формули позиціювання</a:t>
            </a:r>
          </a:p>
        </p:txBody>
      </p:sp>
      <p:pic>
        <p:nvPicPr>
          <p:cNvPr id="4" name="Объект 3" descr="D:\ФБСО\Пащенко\Вибіркові дсципліни\Бренд_менеджмент\Лекції\Тема2\01.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90412" y="1577975"/>
            <a:ext cx="5587314" cy="4730750"/>
          </a:xfrm>
          <a:prstGeom prst="rect">
            <a:avLst/>
          </a:prstGeom>
          <a:noFill/>
          <a:ln>
            <a:noFill/>
          </a:ln>
        </p:spPr>
      </p:pic>
    </p:spTree>
    <p:extLst>
      <p:ext uri="{BB962C8B-B14F-4D97-AF65-F5344CB8AC3E}">
        <p14:creationId xmlns:p14="http://schemas.microsoft.com/office/powerpoint/2010/main" val="16500558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uk-UA" b="1" dirty="0"/>
              <a:t>Під час розроблення концепції позиціювання бренду необхідно враховувати три фактори:</a:t>
            </a:r>
          </a:p>
          <a:p>
            <a:r>
              <a:rPr lang="uk-UA" dirty="0"/>
              <a:t>- цільова група споживачів, для яких розробляють бренд;</a:t>
            </a:r>
          </a:p>
          <a:p>
            <a:r>
              <a:rPr lang="uk-UA" dirty="0"/>
              <a:t>- призначення, користь і вигода для споживача, які він одержить унаслідок використання саме цього бренду;</a:t>
            </a:r>
          </a:p>
          <a:p>
            <a:r>
              <a:rPr lang="uk-UA" dirty="0"/>
              <a:t>- основні переваги бренду.</a:t>
            </a:r>
          </a:p>
          <a:p>
            <a:endParaRPr lang="uk-UA" dirty="0"/>
          </a:p>
        </p:txBody>
      </p:sp>
    </p:spTree>
    <p:extLst>
      <p:ext uri="{BB962C8B-B14F-4D97-AF65-F5344CB8AC3E}">
        <p14:creationId xmlns:p14="http://schemas.microsoft.com/office/powerpoint/2010/main" val="36076112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024128" y="721895"/>
            <a:ext cx="9720073" cy="5587465"/>
          </a:xfrm>
        </p:spPr>
        <p:txBody>
          <a:bodyPr/>
          <a:lstStyle/>
          <a:p>
            <a:r>
              <a:rPr lang="uk-UA" dirty="0"/>
              <a:t>Ідентичність бренду розуміють як унікальний набір ознак, за якими споживач розпізнає (ідентифікує) марку. </a:t>
            </a:r>
            <a:endParaRPr lang="uk-UA" dirty="0" smtClean="0"/>
          </a:p>
          <a:p>
            <a:r>
              <a:rPr lang="uk-UA" dirty="0" smtClean="0"/>
              <a:t>Ці </a:t>
            </a:r>
            <a:r>
              <a:rPr lang="uk-UA" dirty="0"/>
              <a:t>ознаки поділяють на дві групи: до першої відносять такі властивості, які можна побачити, почути, відчути, спробувати на смак або запах – ці ознаки називають </a:t>
            </a:r>
            <a:r>
              <a:rPr lang="uk-UA" i="1" dirty="0"/>
              <a:t>атрибутами бренду. </a:t>
            </a:r>
            <a:endParaRPr lang="uk-UA" i="1" dirty="0" smtClean="0"/>
          </a:p>
          <a:p>
            <a:r>
              <a:rPr lang="uk-UA" dirty="0" smtClean="0"/>
              <a:t>Змістовні </a:t>
            </a:r>
            <a:r>
              <a:rPr lang="uk-UA" dirty="0"/>
              <a:t>ознаки, які споживач приписує бренду, називають його </a:t>
            </a:r>
            <a:r>
              <a:rPr lang="uk-UA" i="1" dirty="0"/>
              <a:t>характеристиками. </a:t>
            </a:r>
            <a:r>
              <a:rPr lang="uk-UA" dirty="0"/>
              <a:t>До останнього відносять будь-які асоціації, ставлення, почуття й оцінні судження, які споживач пов’язує з маркою товару. </a:t>
            </a:r>
          </a:p>
        </p:txBody>
      </p:sp>
    </p:spTree>
    <p:extLst>
      <p:ext uri="{BB962C8B-B14F-4D97-AF65-F5344CB8AC3E}">
        <p14:creationId xmlns:p14="http://schemas.microsoft.com/office/powerpoint/2010/main" val="39444119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024128" y="712269"/>
            <a:ext cx="9720073" cy="5597091"/>
          </a:xfrm>
        </p:spPr>
        <p:txBody>
          <a:bodyPr>
            <a:normAutofit/>
          </a:bodyPr>
          <a:lstStyle/>
          <a:p>
            <a:r>
              <a:rPr lang="uk-UA" dirty="0"/>
              <a:t>Із психологічної точки зору </a:t>
            </a:r>
            <a:r>
              <a:rPr lang="uk-UA" i="1" dirty="0"/>
              <a:t>ідентичність бренду </a:t>
            </a:r>
            <a:r>
              <a:rPr lang="uk-UA" dirty="0"/>
              <a:t>- це проекція в соціальне середовище тих атрибутів і характеристик, за якими марку </a:t>
            </a:r>
            <a:r>
              <a:rPr lang="uk-UA" dirty="0" err="1"/>
              <a:t>ідентифіковатимуть</a:t>
            </a:r>
            <a:r>
              <a:rPr lang="uk-UA" dirty="0"/>
              <a:t> і до яких схоче приєднатися споживач. Бренд являє собою набір взаємозалежних змістовних (характеристики) і формальних (атрибути) ознак. Механізм споживання починається з того, що людина </a:t>
            </a:r>
            <a:r>
              <a:rPr lang="uk-UA" dirty="0" err="1"/>
              <a:t>переносить</a:t>
            </a:r>
            <a:r>
              <a:rPr lang="uk-UA" dirty="0"/>
              <a:t> власні уявлення на зовнішній предмет.</a:t>
            </a:r>
          </a:p>
          <a:p>
            <a:r>
              <a:rPr lang="uk-UA" dirty="0"/>
              <a:t>Якщо уявлення бренду (обіцянки, почуття, думки, вчинки і т. ін.) відбиває внутрішнє уявлення людини (потреби, бажання і т. ін.), відбувається взаємодія, і образ марки заміщує (презентує) ці потреби бажання у свідомості споживача. Бренд стає символом, позначенням цих потреб та бажань, частиною, що презентує ціле.</a:t>
            </a:r>
          </a:p>
          <a:p>
            <a:r>
              <a:rPr lang="uk-UA" dirty="0"/>
              <a:t>Ідентичність бренду може містити всілякі компоненти, тому що змістом марочної ідентичності може бути будь-яка ознака, що є засобом розпізнавання марки. Із цієї причини кожна компанія, що займається </a:t>
            </a:r>
            <a:r>
              <a:rPr lang="uk-UA" dirty="0" err="1"/>
              <a:t>брендингом</a:t>
            </a:r>
            <a:r>
              <a:rPr lang="uk-UA" dirty="0"/>
              <a:t>, пропонує власну структуру марочної ідентичності. </a:t>
            </a:r>
          </a:p>
        </p:txBody>
      </p:sp>
    </p:spTree>
    <p:extLst>
      <p:ext uri="{BB962C8B-B14F-4D97-AF65-F5344CB8AC3E}">
        <p14:creationId xmlns:p14="http://schemas.microsoft.com/office/powerpoint/2010/main" val="13123019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елементи ідентичності бренду:</a:t>
            </a:r>
            <a:br>
              <a:rPr lang="uk-UA" dirty="0"/>
            </a:br>
            <a:endParaRPr lang="uk-UA" dirty="0"/>
          </a:p>
        </p:txBody>
      </p:sp>
      <p:sp>
        <p:nvSpPr>
          <p:cNvPr id="3" name="Объект 2"/>
          <p:cNvSpPr>
            <a:spLocks noGrp="1"/>
          </p:cNvSpPr>
          <p:nvPr>
            <p:ph idx="1"/>
          </p:nvPr>
        </p:nvSpPr>
        <p:spPr>
          <a:xfrm>
            <a:off x="1024128" y="1848051"/>
            <a:ext cx="9720073" cy="4461309"/>
          </a:xfrm>
        </p:spPr>
        <p:txBody>
          <a:bodyPr/>
          <a:lstStyle/>
          <a:p>
            <a:r>
              <a:rPr lang="uk-UA" dirty="0" smtClean="0"/>
              <a:t>- </a:t>
            </a:r>
            <a:r>
              <a:rPr lang="uk-UA" dirty="0"/>
              <a:t>імідж бренду, тобто як марку сприймають споживачі;</a:t>
            </a:r>
          </a:p>
          <a:p>
            <a:r>
              <a:rPr lang="uk-UA" dirty="0"/>
              <a:t>- позиція бренду, тобто яким чином марка контактує із цільовою аудиторією та демонструє свою перевагу над конкурентними брендами;</a:t>
            </a:r>
          </a:p>
          <a:p>
            <a:r>
              <a:rPr lang="uk-UA" dirty="0"/>
              <a:t>- зовнішня перспектива, тобто що саме змушує людей купувати товар саме цієї марки;</a:t>
            </a:r>
          </a:p>
          <a:p>
            <a:r>
              <a:rPr lang="uk-UA" dirty="0"/>
              <a:t>- фіксування на головних особливостях товару, наприклад високій якості, довговічності, надійності й </a:t>
            </a:r>
            <a:r>
              <a:rPr lang="uk-UA" dirty="0" err="1"/>
              <a:t>т.ін</a:t>
            </a:r>
            <a:r>
              <a:rPr lang="uk-UA" dirty="0"/>
              <a:t>. </a:t>
            </a:r>
          </a:p>
          <a:p>
            <a:endParaRPr lang="uk-UA" dirty="0"/>
          </a:p>
        </p:txBody>
      </p:sp>
    </p:spTree>
    <p:extLst>
      <p:ext uri="{BB962C8B-B14F-4D97-AF65-F5344CB8AC3E}">
        <p14:creationId xmlns:p14="http://schemas.microsoft.com/office/powerpoint/2010/main" val="41617860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Интеграл">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И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59</TotalTime>
  <Words>2625</Words>
  <Application>Microsoft Office PowerPoint</Application>
  <PresentationFormat>Широкоэкранный</PresentationFormat>
  <Paragraphs>153</Paragraphs>
  <Slides>26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26</vt:i4>
      </vt:variant>
    </vt:vector>
  </HeadingPairs>
  <TitlesOfParts>
    <vt:vector size="31" baseType="lpstr">
      <vt:lpstr>Calibri</vt:lpstr>
      <vt:lpstr>Tw Cen MT</vt:lpstr>
      <vt:lpstr>Tw Cen MT Condensed</vt:lpstr>
      <vt:lpstr>Wingdings 3</vt:lpstr>
      <vt:lpstr>Интеграл</vt:lpstr>
      <vt:lpstr>Лекція 2. Позиціонування та бренд-менеджмент</vt:lpstr>
      <vt:lpstr>Презентация PowerPoint</vt:lpstr>
      <vt:lpstr> Залежно від того, який із цих напрямків є найважливішим, розрізняють такі види позиціювання бренду: </vt:lpstr>
      <vt:lpstr>Основні якості, необхідні для успішного позиціювання бренду:</vt:lpstr>
      <vt:lpstr>Правильно створена позиціонуюча концепція бренду може бути сформульована у вигляді такої формули позиціювання</vt:lpstr>
      <vt:lpstr>Презентация PowerPoint</vt:lpstr>
      <vt:lpstr>Презентация PowerPoint</vt:lpstr>
      <vt:lpstr>Презентация PowerPoint</vt:lpstr>
      <vt:lpstr>елементи ідентичності бренду: </vt:lpstr>
      <vt:lpstr>базові характеристики ідентичності бренду</vt:lpstr>
      <vt:lpstr>Усі властивості бренду можна поділити на три категорії.  </vt:lpstr>
      <vt:lpstr>типи індивідуальності бренду</vt:lpstr>
      <vt:lpstr> складові марочних цінностей: </vt:lpstr>
      <vt:lpstr>Презентация PowerPoint</vt:lpstr>
      <vt:lpstr>Головними особливостями бренду, що підтримують асоціативно є: </vt:lpstr>
      <vt:lpstr>Презентация PowerPoint</vt:lpstr>
      <vt:lpstr>Рекомендації для побудови карти позиціонування: </vt:lpstr>
      <vt:lpstr>критеріїв для позиціонування товару:</vt:lpstr>
      <vt:lpstr> Для позиціонування бренду фахівці вирізняють ще й інші критерії: </vt:lpstr>
      <vt:lpstr>Приклад карти позиціонування:  </vt:lpstr>
      <vt:lpstr>У маркетингу дані карти позиціонування (карти сприйняття) можна використати: </vt:lpstr>
      <vt:lpstr>формула успішного позиціонування має відповісти на кілька запитань:</vt:lpstr>
      <vt:lpstr>4. Поетапна схема стратегічного формування бренду </vt:lpstr>
      <vt:lpstr>5. Репозиціонування бренду  </vt:lpstr>
      <vt:lpstr>Презентация PowerPoint</vt:lpstr>
      <vt:lpstr>Загальні рекомендації щодо позиціонування бренду: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2. Позиціонування та бренд-менеджмент</dc:title>
  <dc:creator>Пащенко Ольга Петрівна</dc:creator>
  <cp:lastModifiedBy>Пащенко Ольга Петрівна</cp:lastModifiedBy>
  <cp:revision>40</cp:revision>
  <dcterms:created xsi:type="dcterms:W3CDTF">2022-09-12T11:58:31Z</dcterms:created>
  <dcterms:modified xsi:type="dcterms:W3CDTF">2023-09-18T06:19:59Z</dcterms:modified>
</cp:coreProperties>
</file>