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9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97" r:id="rId25"/>
    <p:sldId id="281" r:id="rId26"/>
    <p:sldId id="282" r:id="rId27"/>
    <p:sldId id="298" r:id="rId28"/>
    <p:sldId id="29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2143116"/>
            <a:ext cx="6715172" cy="217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50000"/>
              </a:lnSpc>
              <a:tabLst>
                <a:tab pos="1260475" algn="l"/>
              </a:tabLst>
            </a:pPr>
            <a:r>
              <a:rPr lang="uk-UA" sz="4800" b="1" dirty="0" smtClean="0">
                <a:latin typeface="Times New Roman"/>
                <a:ea typeface="Times New Roman"/>
              </a:rPr>
              <a:t>МІННО-ВИБУХОВІ ПОРАНЕННЯ</a:t>
            </a:r>
            <a:endParaRPr lang="ru-RU" sz="4800" b="1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285728"/>
            <a:ext cx="857256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713" algn="l"/>
                <a:tab pos="228600" algn="l"/>
              </a:tabLst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2.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Виникає при випадковій активації механізму,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 прикріплений до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осколкової міни, викликаючи тим самим детонацію. Осколкові міни заподіюють такі ж поранення, як і інші вибухові пристрої осколкового дії (наприклад, бомби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гранати), а тяжкість поранення залежить від відстані до епіцентру вибуху, на якій знаходиться особа.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Картинки по запросу Тип 2. уражень мі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495674"/>
            <a:ext cx="5214974" cy="336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44" y="4071942"/>
            <a:ext cx="87154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3.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Виникає при активації пристрою безпосередньо в руках особи: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встановленні вибухового пристрою, його знешкодженні. Вибух заподіює тяжке поранення рук, обличчя, очей та верхньої частини тулуба.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AutoShape 5" descr="Картинки по запросу Вибух заподіює відрив  рук"/>
          <p:cNvSpPr>
            <a:spLocks noChangeAspect="1" noChangeArrowheads="1"/>
          </p:cNvSpPr>
          <p:nvPr/>
        </p:nvSpPr>
        <p:spPr bwMode="auto">
          <a:xfrm>
            <a:off x="155575" y="-1119188"/>
            <a:ext cx="1943100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Картинки по запросу відрив пальців"/>
          <p:cNvPicPr>
            <a:picLocks noChangeAspect="1" noChangeArrowheads="1"/>
          </p:cNvPicPr>
          <p:nvPr/>
        </p:nvPicPr>
        <p:blipFill>
          <a:blip r:embed="rId2"/>
          <a:srcRect l="19886"/>
          <a:stretch>
            <a:fillRect/>
          </a:stretch>
        </p:blipFill>
        <p:spPr bwMode="auto">
          <a:xfrm>
            <a:off x="4643438" y="428604"/>
            <a:ext cx="4029068" cy="336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Картинки по запросу відірвало пальці"/>
          <p:cNvPicPr>
            <a:picLocks noChangeAspect="1" noChangeArrowheads="1"/>
          </p:cNvPicPr>
          <p:nvPr/>
        </p:nvPicPr>
        <p:blipFill>
          <a:blip r:embed="rId3"/>
          <a:srcRect l="10782" r="29313"/>
          <a:stretch>
            <a:fillRect/>
          </a:stretch>
        </p:blipFill>
        <p:spPr bwMode="auto">
          <a:xfrm>
            <a:off x="428596" y="571480"/>
            <a:ext cx="3571900" cy="336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42852"/>
            <a:ext cx="494167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Ураження вибуховою хвилею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28670"/>
            <a:ext cx="87154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Детонація високоенергетичних вибухових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речовин створює вибухову хвилю в повітрі або у воді. Хвиля викликає швидкі і значні зміни зовнішнього атмосферного тиску: за ударною хвилею підвищеного тиску настає розрідження. Відразу ж за хвилею тиску спостерігається рух маси повітря – вибухова хвиля. Досягнувши людини, що знаходиться поза укриттям,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и по запросу Ураження вибуховою хвиле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143380"/>
            <a:ext cx="3786214" cy="252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4000504"/>
            <a:ext cx="4429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вона впливає на всі його органи, особливо на ті, в яких зазвичай міститься повітря.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Класифікація уражень, заподіюваних вибухами: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1071546"/>
            <a:ext cx="86439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Первинні.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Такі травми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(контузії)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 результатом безпосереднього впливу тиску (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“ударна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хвиля”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у повітрі чи у воді. Порожнисті органи знаходяться під найбільшим ризиком, оскільки травми мають тенденцію до виникнення в ділянках меж «тканина-рідина», «тканина-газ» або меж «тканина-сухожилля». Середнє та внутрішнє вухо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найчутливіші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цього типу уражень (розрив барабанної перетинки), за ними йдуть легені («вибухова легеня») та шлунково-кишковий тракт.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Картинки по запросу контуз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47365"/>
            <a:ext cx="3357586" cy="2610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Картинки по запросу розрив барабанної перетинки"/>
          <p:cNvPicPr>
            <a:picLocks noChangeAspect="1" noChangeArrowheads="1"/>
          </p:cNvPicPr>
          <p:nvPr/>
        </p:nvPicPr>
        <p:blipFill>
          <a:blip r:embed="rId3"/>
          <a:srcRect t="8499" b="17138"/>
          <a:stretch>
            <a:fillRect/>
          </a:stretch>
        </p:blipFill>
        <p:spPr bwMode="auto">
          <a:xfrm>
            <a:off x="3407002" y="4211324"/>
            <a:ext cx="5565542" cy="264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428604"/>
            <a:ext cx="835821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Вторинні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виникають внаслідок контакту з фрагментами вибухового пристрою або фрагментами допоміжних матеріалів, що відлітають внаслідок вибуху. Ці травми, здебільшого проникаючі, також можливі тупі травми певного ступеня.</a:t>
            </a:r>
          </a:p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Третинні.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Викликані безпосереднім впливом вибухової хвилі.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Вибухова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хвиля може повністю зруйнувати тіло людини, що знаходиться в безпосередній близькості від місця вибуху. На деякій відстані від місця вибуху може відбутися травматична ампутація і випадання внутрішніх органів.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357166"/>
            <a:ext cx="80724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Четвертий рівень.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супутні ураження в результаті опіків,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отруєння чадним газом і отруйними газами, а також від вдихання пилу, диму або забруднюючих речовин, теплом та у випадку ядерного вибуху, ефектами радіації. Потужні вибухи заподіюють цілу гаму різних травм, і багато пацієнтів страждають від кількох вражаючих дій вибуху. Тобто - множинні ушкодження.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Картинки по запросу отруєння чадним газ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929067"/>
            <a:ext cx="621510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429684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2. КЛІНІЧНІ ОЗНАКИ МІННО-ВИБУХОВИХ ПОРАНЕНЬ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мінно-вибухових пораненнях (множинні і поєднані механічні травми, що комбінуються з опіками), клінічна симптоматика залежить від переважання пошкодження тих чи інших органів, площі і глибини опіку. Розвивається складний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опіково-травматичний шок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Кровотеча з пошкоджених тканин і органів,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плазмо-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лімфовтрата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травмованих і обпалених тканин обумовлюють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гіповолемію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порушення гемодинаміки і транспорту кисню.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Картинки по запросу Кровотеча"/>
          <p:cNvPicPr>
            <a:picLocks noChangeAspect="1" noChangeArrowheads="1"/>
          </p:cNvPicPr>
          <p:nvPr/>
        </p:nvPicPr>
        <p:blipFill>
          <a:blip r:embed="rId2"/>
          <a:srcRect t="10932" b="10795"/>
          <a:stretch>
            <a:fillRect/>
          </a:stretch>
        </p:blipFill>
        <p:spPr bwMode="auto">
          <a:xfrm>
            <a:off x="428596" y="4500569"/>
            <a:ext cx="3857652" cy="2151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Картинки по запросу гіповолем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500570"/>
            <a:ext cx="405183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428604"/>
            <a:ext cx="864399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953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Зменшення кровопостачання тканин і органів внаслідок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гіпотензії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сприяє наростанню гіпоксії, виникненню ацидозу, появі в крові токсичних речовин. Інтоксикація посилюється при всмоктуванні продуктів розпаду з травмованих, обпечених та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ішемізованних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тканин, викликаючи порушення функції нирок і печінки.</a:t>
            </a:r>
          </a:p>
          <a:p>
            <a:pPr marL="0" marR="0" lvl="0" indent="31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953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1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95300" algn="l"/>
              </a:tabLst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Синдром взаємного обтяження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таких ураженнях виражається збільшенням тяжкості загальної реакції на комбіновану травму, особливо в ранньому її періоді. Шок розвивається швидше і є більш вираженим, ніж при таких же ізольованих опіках або механічних травмах. При мінно-вибухових пораненнях спочатку переважають ознаки травматичного шоку, а потім з’являється більш тривалий і тяжкий опіковий шок.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214290"/>
            <a:ext cx="871540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НАДАННЯ МЕДИЧНОЇ ДОПОМОГИ ПОРАНЕНИМ ІЗ МІННО-ВИБУХОВОЮ ТРАВМОЮ НА ДОГОСПІТАЛЬНОМУ ЕТАПІ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4282" y="1714488"/>
            <a:ext cx="85725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Пораненим із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мінно-вибуховою травмою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які потребують надання медичної допомоги за життєвими показаннями в першу чергу виконують невідкладні заходи: зупинка зовнішньої кровотечі, що продовжується, ліквідація клапанного і відкритого пневмотораксу, боротьба з шоком (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гіповолемічним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травматичним), відновлення прохідності верхніх дихальних шляхів.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Картинки по запросу зупинка зовнішньої кровоте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3143250" cy="216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Картинки по запросу клапанного і відкритого пневмоторакс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214818"/>
            <a:ext cx="531954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</a:rPr>
              <a:t>Оцінка загального стану та життєво важливих функцій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857232"/>
            <a:ext cx="835824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03225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1.Оцінка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стану серцево-судинної та дихальної системи пораненого: </a:t>
            </a:r>
          </a:p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  <a:tab pos="403225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Пульс,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" pitchFamily="2" charset="2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 характеристика,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" pitchFamily="2" charset="2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 на обох руках.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  <a:tab pos="403225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ЧД,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" pitchFamily="2" charset="2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 характеристика.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  <a:tab pos="403225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" pitchFamily="2" charset="2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Аускультація легень на всьому протязі з метою виявлення пневмотораксу, гемотораксу, наявність супутніх захворювань, в т.ч. пневмонії.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  <a:tab pos="403225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" pitchFamily="2" charset="2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Реєстрація ЕКГ у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" pitchFamily="2" charset="2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" pitchFamily="2" charset="2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відведеннях.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  <a:tab pos="403225" algn="l"/>
              </a:tabLst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Пульсоксиметрія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" pitchFamily="2" charset="2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(визначення сатурації крові киснем,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" pitchFamily="2" charset="2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" pitchFamily="2" charset="2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95%).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  <a:tab pos="403225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ingdings" pitchFamily="2" charset="2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Рівень свідомості за шкалою ком Глазго.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Картинки по запросу пуль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5400"/>
            <a:ext cx="3143272" cy="177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Картинки по запросу артеріальний тис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001694"/>
            <a:ext cx="3500462" cy="1856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 descr="Картинки по запросу ЕК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929198"/>
            <a:ext cx="228598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1. ХАРАКТЕРИСТИКА МІННО-ВИБУХОВИХ ПОРАНЕНЬ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7158" y="1500174"/>
            <a:ext cx="850112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Мінно-вибухові поранення ‒ поєднані травми, що виникають в результаті імпульсного впливу комплексу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уражаючих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факторів мінно-вибухового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боєприпасу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часто обумовлюють виникнення синдрому взаємного обтяження. Перебіг мінно-вибухових поранень проходить з глибоким і об’ємним руйнуванням тканин та контузією.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 descr="Картинки по запросу Мінно-вибухові поранення"/>
          <p:cNvPicPr>
            <a:picLocks noChangeAspect="1" noChangeArrowheads="1"/>
          </p:cNvPicPr>
          <p:nvPr/>
        </p:nvPicPr>
        <p:blipFill>
          <a:blip r:embed="rId2"/>
          <a:srcRect t="27762" b="16997"/>
          <a:stretch>
            <a:fillRect/>
          </a:stretch>
        </p:blipFill>
        <p:spPr bwMode="auto">
          <a:xfrm>
            <a:off x="2928926" y="4214818"/>
            <a:ext cx="5929354" cy="2454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3" name="Picture 7" descr="Картинки по запросу Мінно-вибухові поран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14884"/>
            <a:ext cx="2628900" cy="180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428604"/>
            <a:ext cx="87154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25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064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Відповідно до показань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усунути порушення життєво важливих функцій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організму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дихання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(алгоритм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«Гостра дихальна недостатність»),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кровообігу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(алгоритм «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Гіповолемічний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шок»).</a:t>
            </a:r>
          </a:p>
          <a:p>
            <a:pPr marL="0" marR="0" lvl="0" indent="2825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064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064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Загальний огляд.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064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06400" algn="l"/>
              </a:tabLst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uk-UA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Надати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пораненому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положення тіла на боці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Картинки по запросу надати положення тіла на боц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33497"/>
            <a:ext cx="7215238" cy="2824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928670"/>
            <a:ext cx="85011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2.1.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Ввести повітровід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(усунення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западіння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нижньої щелепи, очистка порожнини рота та глотки, установка провідника повітря через ротову порожнину,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конікотомія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спеціальним набором, атипова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трахеостомія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введенням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канюлі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рану гортані або трахеї), при необхідності –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інтубація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трахеї. Дати 100% кисень за допомогою маски, що щільно прилягає, і мішка з резервуаром (при необхідності).</a:t>
            </a: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2.2.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Встановити внутрішньовенний доступ за допомогою двох великих катетерів і розпочати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інфузійну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терапію, якщо вона не викликає затримку на етапі евакуації.</a:t>
            </a: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2.3.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Травма голови (відповідний алгоритм).</a:t>
            </a: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2.4.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Травма ока (відповідний алгоритм).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1388" y="161766"/>
            <a:ext cx="70596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88925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</a:pP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Надання медичної допомоги: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Картинки по запросу інгаляція кисн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000636"/>
            <a:ext cx="2571751" cy="170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66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927100" algn="l"/>
              </a:tabLst>
            </a:pPr>
            <a:r>
              <a:rPr lang="uk-UA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2.5.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Травма вуха.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927100" algn="l"/>
              </a:tabLst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27100" algn="l"/>
              </a:tabLst>
            </a:pPr>
            <a:r>
              <a:rPr lang="uk-UA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2.5.1.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Розрив барабанної перетинки: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28600" algn="l"/>
                <a:tab pos="927100" algn="l"/>
              </a:tabLst>
            </a:pP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очистити канал зовнішнього вуха, не промиваючи;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28600" algn="l"/>
                <a:tab pos="927100" algn="l"/>
              </a:tabLst>
            </a:pP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накласти стерильну пов’язку;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28600" algn="l"/>
                <a:tab pos="927100" algn="l"/>
              </a:tabLst>
            </a:pP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направити до відповідного спеціаліста, якщо є ускладнення.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927100" algn="l"/>
              </a:tabLst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27100" algn="l"/>
              </a:tabLst>
            </a:pPr>
            <a:r>
              <a:rPr lang="uk-UA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2.5.2.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Травма середнього або внутрішнього вуха, вивих слухових кісточок: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28600" algn="l"/>
                <a:tab pos="927100" algn="l"/>
              </a:tabLst>
            </a:pP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очистити канал зовнішнього вуха, не промиваючи;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28600" algn="l"/>
                <a:tab pos="927100" algn="l"/>
              </a:tabLst>
            </a:pP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накласти стерильну пов’язку;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28600" algn="l"/>
                <a:tab pos="927100" algn="l"/>
              </a:tabLst>
            </a:pP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лікувати консервативно;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28600" algn="l"/>
                <a:tab pos="927100" algn="l"/>
              </a:tabLst>
            </a:pP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направити до відповідного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27100" algn="l"/>
              </a:tabLst>
            </a:pP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спеціаліста.</a:t>
            </a:r>
            <a:endParaRPr lang="uk-UA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Картинки по запросу повязка на вух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0"/>
            <a:ext cx="2428892" cy="152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Картинки по запросу Травма середнього і внутрішнього вух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1" y="4214818"/>
            <a:ext cx="4271735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1071546"/>
            <a:ext cx="87154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9271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2.6.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Ураження легень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9271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9271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2.6.1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Повітряна емболія,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пневмомедіастінум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підшкірна емфізема: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228600" algn="l"/>
                <a:tab pos="9271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виключити закриті черепно-мозкові травми та підтвердити повітряну емболію клінічними ознаками;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228600" algn="l"/>
                <a:tab pos="9271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надати пацієнту положення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Тренделенбурга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(головою вниз) та на лівому боці;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228600" algn="l"/>
                <a:tab pos="9271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лікувати неврологічні та серцеві розлади прямими або підтримуючими методами;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228600" algn="l"/>
                <a:tab pos="9271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розглянути необхідність проведення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ендотрахеальної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інтубації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якщо ще не забезпечена прохідність дихальних шляхів;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228600" algn="l"/>
                <a:tab pos="9271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направити в заклад охорони здоров’я з можливостями інтенсивної терапії.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Картинки по запросу положення Тренделенбурга (головою в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-71438"/>
            <a:ext cx="1857388" cy="185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 descr="Картинки по запросу ендотрахеальної інтубації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0"/>
            <a:ext cx="1928826" cy="192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27100" algn="l"/>
              </a:tabLst>
            </a:pPr>
            <a:r>
              <a:rPr lang="uk-UA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2.6.2. 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Пневмоторакс – гемоторакс (відповідний алгоритм).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27100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927100" algn="l"/>
              </a:tabLst>
            </a:pPr>
            <a:r>
              <a:rPr lang="uk-UA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2.6.3. 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Вибухове пошкодження легень: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927100" algn="l"/>
              </a:tabLst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дати кисень через маску;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927100" algn="l"/>
              </a:tabLst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клінічний стан погіршується, виконати </a:t>
            </a:r>
            <a:r>
              <a:rPr lang="uk-UA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інтубацію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штучну вентиляцію (відповідний алгоритм);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927100" algn="l"/>
              </a:tabLst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профілактика </a:t>
            </a:r>
            <a:r>
              <a:rPr lang="uk-UA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гіповолемії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927100" algn="l"/>
              </a:tabLst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направити в заклад охорони здоров’я з відділенням інтенсивної терапії.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2" name="Picture 4" descr="Картинки по запросу штучну вентиляці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71942"/>
            <a:ext cx="4214842" cy="2578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254" name="AutoShape 6" descr="Картинки по запросу заклад охорони здоров’я"/>
          <p:cNvSpPr>
            <a:spLocks noChangeAspect="1" noChangeArrowheads="1"/>
          </p:cNvSpPr>
          <p:nvPr/>
        </p:nvSpPr>
        <p:spPr bwMode="auto">
          <a:xfrm>
            <a:off x="155575" y="-1309688"/>
            <a:ext cx="3429000" cy="2743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6" name="Picture 8" descr="Картинки по запросу заклад охорони здоров’я"/>
          <p:cNvPicPr>
            <a:picLocks noChangeAspect="1" noChangeArrowheads="1"/>
          </p:cNvPicPr>
          <p:nvPr/>
        </p:nvPicPr>
        <p:blipFill>
          <a:blip r:embed="rId3"/>
          <a:srcRect l="16923" r="12308"/>
          <a:stretch>
            <a:fillRect/>
          </a:stretch>
        </p:blipFill>
        <p:spPr bwMode="auto">
          <a:xfrm>
            <a:off x="4643438" y="4143380"/>
            <a:ext cx="4297270" cy="242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9271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2.7.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Тампонада серця ‒ виконують пункцію перикарду.</a:t>
            </a:r>
          </a:p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9271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9271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2.8.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Шлунково-кишкове ураження: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  <a:tab pos="9271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запобігати або лікувати шок (внутрішньовенна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інфузійна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терапія);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  <a:tab pos="9271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виконати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назогастральну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декомпресію;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  <a:tab pos="9271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направити у спеціалізований заклад охорони здоров’я.</a:t>
            </a: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9271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9271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2.9.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Больовий синдром усувають шляхом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внутрішньом’язевого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або внутрішньовенного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введення анальгетиків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Картинки по запросу внутрішньовенна ін'єкц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500570"/>
            <a:ext cx="361294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143380"/>
            <a:ext cx="3714776" cy="247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2860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8925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800100" algn="l"/>
              </a:tabLst>
            </a:pPr>
            <a:r>
              <a:rPr lang="uk-UA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2.10.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профілактики ранової інфекції </a:t>
            </a:r>
            <a:r>
              <a:rPr lang="uk-UA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внутрішньом’язево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ввести антибіотики широкого спектра дії.</a:t>
            </a:r>
          </a:p>
          <a:p>
            <a:pPr lvl="0" indent="288925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800100" algn="l"/>
              </a:tabLst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889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800100" algn="l"/>
              </a:tabLst>
            </a:pPr>
            <a:r>
              <a:rPr lang="uk-UA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2.11. </a:t>
            </a:r>
            <a:r>
              <a:rPr lang="uk-UA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Ввести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правцевий </a:t>
            </a:r>
            <a:r>
              <a:rPr lang="uk-UA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анатоксин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857628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89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800100" algn="l"/>
              </a:tabLst>
            </a:pPr>
            <a:r>
              <a:rPr lang="uk-UA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Медична евакуація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тяжкопоранених у голову з неповністю зупиненою зовнішньою кровотечею та ознаками асфіксії повинна здійснюватись в першу чергу (бажано гелікоптером) безпосередньо в заклад, де можливе надання спеціалізованої медичної допомоги. Покласти пораненого на дошку для </a:t>
            </a:r>
            <a:r>
              <a:rPr lang="uk-UA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спінальної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іммобілізації з комірцем </a:t>
            </a:r>
            <a:r>
              <a:rPr lang="uk-UA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Шанца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якщо є на то показання.</a:t>
            </a:r>
          </a:p>
        </p:txBody>
      </p:sp>
      <p:pic>
        <p:nvPicPr>
          <p:cNvPr id="14339" name="Picture 3" descr="Картинки по запросу антибіотики внутрішньомязово"/>
          <p:cNvPicPr>
            <a:picLocks noChangeAspect="1" noChangeArrowheads="1"/>
          </p:cNvPicPr>
          <p:nvPr/>
        </p:nvPicPr>
        <p:blipFill>
          <a:blip r:embed="rId2" cstate="print"/>
          <a:srcRect t="23371" b="15014"/>
          <a:stretch>
            <a:fillRect/>
          </a:stretch>
        </p:blipFill>
        <p:spPr bwMode="auto">
          <a:xfrm>
            <a:off x="5715008" y="1428736"/>
            <a:ext cx="3205347" cy="197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Картинки по запросу правцевий анатоксин"/>
          <p:cNvPicPr>
            <a:picLocks noChangeAspect="1" noChangeArrowheads="1"/>
          </p:cNvPicPr>
          <p:nvPr/>
        </p:nvPicPr>
        <p:blipFill>
          <a:blip r:embed="rId3"/>
          <a:srcRect t="12748" b="10764"/>
          <a:stretch>
            <a:fillRect/>
          </a:stretch>
        </p:blipFill>
        <p:spPr bwMode="auto">
          <a:xfrm>
            <a:off x="3071802" y="2071678"/>
            <a:ext cx="2456410" cy="187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3" name="Picture 7" descr="Картинки по запросу комірцем Шанца"/>
          <p:cNvPicPr>
            <a:picLocks noChangeAspect="1" noChangeArrowheads="1"/>
          </p:cNvPicPr>
          <p:nvPr/>
        </p:nvPicPr>
        <p:blipFill>
          <a:blip r:embed="rId4"/>
          <a:srcRect l="21667" r="14999"/>
          <a:stretch>
            <a:fillRect/>
          </a:stretch>
        </p:blipFill>
        <p:spPr bwMode="auto">
          <a:xfrm>
            <a:off x="428596" y="2060400"/>
            <a:ext cx="2214578" cy="1748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89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800100" algn="l"/>
              </a:tabLst>
            </a:pPr>
            <a:r>
              <a:rPr lang="uk-UA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ЛОР-поранених</a:t>
            </a:r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евакуюють у </a:t>
            </a:r>
            <a:r>
              <a:rPr lang="uk-UA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напівсидячому</a:t>
            </a:r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положенні або на боці, що дозволяє виключити попадання слини, крові, сторонніх тіл у дихальні шляхи.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889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800100" algn="l"/>
              </a:tabLst>
            </a:pPr>
            <a:endParaRPr lang="uk-UA" sz="2800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89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800100" algn="l"/>
              </a:tabLst>
            </a:pPr>
            <a:endParaRPr lang="uk-UA" sz="2800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89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800100" algn="l"/>
              </a:tabLst>
            </a:pPr>
            <a:endParaRPr lang="uk-UA" sz="2800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89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800100" algn="l"/>
              </a:tabLst>
            </a:pPr>
            <a:endParaRPr lang="uk-UA" sz="2800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89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800100" algn="l"/>
              </a:tabLst>
            </a:pPr>
            <a:endParaRPr lang="uk-UA" sz="2800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89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800100" algn="l"/>
              </a:tabLst>
            </a:pPr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Запобігати гіпотермії.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4274" name="Picture 2" descr="Картинки по запросу напівсидяче положення хвор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57364"/>
            <a:ext cx="420937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6" name="Picture 4" descr="Картинки по запросу гіпотермія"/>
          <p:cNvPicPr>
            <a:picLocks noChangeAspect="1" noChangeArrowheads="1"/>
          </p:cNvPicPr>
          <p:nvPr/>
        </p:nvPicPr>
        <p:blipFill>
          <a:blip r:embed="rId3"/>
          <a:srcRect t="30000"/>
          <a:stretch>
            <a:fillRect/>
          </a:stretch>
        </p:blipFill>
        <p:spPr bwMode="auto">
          <a:xfrm>
            <a:off x="214282" y="4643446"/>
            <a:ext cx="4762500" cy="200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8" name="Picture 6" descr="Картинки по запросу термоодеяло"/>
          <p:cNvPicPr>
            <a:picLocks noChangeAspect="1" noChangeArrowheads="1"/>
          </p:cNvPicPr>
          <p:nvPr/>
        </p:nvPicPr>
        <p:blipFill>
          <a:blip r:embed="rId4"/>
          <a:srcRect t="23513" b="21246"/>
          <a:stretch>
            <a:fillRect/>
          </a:stretch>
        </p:blipFill>
        <p:spPr bwMode="auto">
          <a:xfrm>
            <a:off x="4929189" y="4214818"/>
            <a:ext cx="385945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медицина"/>
          <p:cNvPicPr>
            <a:picLocks noChangeAspect="1" noChangeArrowheads="1"/>
          </p:cNvPicPr>
          <p:nvPr/>
        </p:nvPicPr>
        <p:blipFill>
          <a:blip r:embed="rId2"/>
          <a:srcRect r="1654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28794" y="4857760"/>
            <a:ext cx="5535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85720" y="214290"/>
            <a:ext cx="51435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зростання питомої ваги мінно-вибухового поранення у локальних воєнних конфліктах і терористичних актах, збільшується число пошкоджень грудної клітки.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 descr="Картинки по запросу пошкодження грудної кліт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85728"/>
            <a:ext cx="3333752" cy="250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7" name="Picture 5" descr="Картинки по запросу поранення  грудної клітки під час вибух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71810"/>
            <a:ext cx="5048250" cy="336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9" name="Picture 7" descr="Картинки по запросу ранения после взрыва мин"/>
          <p:cNvPicPr>
            <a:picLocks noChangeAspect="1" noChangeArrowheads="1"/>
          </p:cNvPicPr>
          <p:nvPr/>
        </p:nvPicPr>
        <p:blipFill>
          <a:blip r:embed="rId4"/>
          <a:srcRect l="21497" r="21178"/>
          <a:stretch>
            <a:fillRect/>
          </a:stretch>
        </p:blipFill>
        <p:spPr bwMode="auto">
          <a:xfrm>
            <a:off x="5500694" y="3143248"/>
            <a:ext cx="3429024" cy="336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58" y="357166"/>
            <a:ext cx="82867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дії снарядів спостерігаються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проникаючі або непроникаючі поранення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Проникаючі поранення грудей, головним чином, сліпі і супроводжуються пошкодженням легень; частіше відзначаються невеликі (0,5–0,8 см) округлі вхідні отвори. Закрита травма грудей при мінно-вибухових пораненнях зустрічається близько 50% від загального числа травмованих.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 descr="Картинки по запросу Проникаючі поранення груд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00504"/>
            <a:ext cx="26432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9" name="AutoShape 5" descr="Картинки по запросу травма грудей"/>
          <p:cNvSpPr>
            <a:spLocks noChangeAspect="1" noChangeArrowheads="1"/>
          </p:cNvSpPr>
          <p:nvPr/>
        </p:nvSpPr>
        <p:spPr bwMode="auto">
          <a:xfrm>
            <a:off x="155575" y="-800100"/>
            <a:ext cx="2733675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1" name="AutoShape 7" descr="Картинки по запросу травма грудей"/>
          <p:cNvSpPr>
            <a:spLocks noChangeAspect="1" noChangeArrowheads="1"/>
          </p:cNvSpPr>
          <p:nvPr/>
        </p:nvSpPr>
        <p:spPr bwMode="auto">
          <a:xfrm>
            <a:off x="155575" y="-800100"/>
            <a:ext cx="2733675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2" name="Picture 8" descr="C:\Users\1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797640"/>
            <a:ext cx="4572032" cy="2803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35719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   Розрізняють  осколкові поранення внаслідок дії первинних та вторинних елементів. В результаті вибуху бомб, снарядів, ракет і гранат, малокаліберних боєприпасів (вражаючих елементів касетного </a:t>
            </a:r>
            <a:r>
              <a:rPr lang="uk-UA" sz="2400" dirty="0" err="1" smtClean="0"/>
              <a:t>боєприпасу</a:t>
            </a:r>
            <a:r>
              <a:rPr lang="uk-UA" sz="2400" dirty="0" smtClean="0"/>
              <a:t> ) та деяких протипіхотних мін їх корпуса руйнуються, утворюючи первинні металеві фрагменти –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осколки.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842" name="Picture 2" descr="Картинки по запросу вибух бомб, снаряд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66"/>
            <a:ext cx="4486275" cy="336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Картинки по запросу протипіхотні мі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071942"/>
            <a:ext cx="4524566" cy="2544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43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В результаті вибуху можуть руйнуватися конструкції будівель, камені та інше (вторинні фрагменти) – тому у постраждалого можуть бути наявні поранення, які викликані дією їх дрібних частин. В більшості випадків, такі поранення мають множинний осколковий характер. У порівнянні з вихідним отвором, вхідний завжди має більший отвір.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Картинки по запросу результаті вибуху  руйнуватися конструкції будів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28236"/>
            <a:ext cx="5072098" cy="3096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Картинки по запросу рани від осколків вхідний отвір"/>
          <p:cNvPicPr>
            <a:picLocks noChangeAspect="1" noChangeArrowheads="1"/>
          </p:cNvPicPr>
          <p:nvPr/>
        </p:nvPicPr>
        <p:blipFill>
          <a:blip r:embed="rId3"/>
          <a:srcRect l="4777" t="48867" r="56385" b="10764"/>
          <a:stretch>
            <a:fillRect/>
          </a:stretch>
        </p:blipFill>
        <p:spPr bwMode="auto">
          <a:xfrm>
            <a:off x="5715008" y="4000504"/>
            <a:ext cx="2857520" cy="222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71546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8925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Протипіхотні міни бувають</a:t>
            </a:r>
            <a:r>
              <a:rPr lang="uk-UA" sz="28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двох типів: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фугасні</a:t>
            </a:r>
            <a:r>
              <a:rPr lang="uk-UA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міни з </a:t>
            </a:r>
            <a:r>
              <a:rPr lang="uk-UA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нажимними</a:t>
            </a:r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кришками, які вибухають після натискання на кришку;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осколкові</a:t>
            </a:r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міни, які вибухають, коли активують спеціально прикріпленні елементи (розтяжка).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14393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88925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Поранення, заподіяні протипіхотними мінами </a:t>
            </a:r>
          </a:p>
        </p:txBody>
      </p:sp>
      <p:pic>
        <p:nvPicPr>
          <p:cNvPr id="33795" name="Picture 3" descr="https://upload.wikimedia.org/wikipedia/commons/8/8c/Russische_Schmetterlingsmine_PF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0438"/>
            <a:ext cx="3571900" cy="314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7" name="Picture 5" descr="Картинки по запросу осколкові міни"/>
          <p:cNvPicPr>
            <a:picLocks noChangeAspect="1" noChangeArrowheads="1"/>
          </p:cNvPicPr>
          <p:nvPr/>
        </p:nvPicPr>
        <p:blipFill>
          <a:blip r:embed="rId3"/>
          <a:srcRect t="14873"/>
          <a:stretch>
            <a:fillRect/>
          </a:stretch>
        </p:blipFill>
        <p:spPr bwMode="auto">
          <a:xfrm>
            <a:off x="4214810" y="3361999"/>
            <a:ext cx="4572032" cy="321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86446" y="1357298"/>
            <a:ext cx="300039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Внаслідок дії протипіхотної міни виникають ураження трьох</a:t>
            </a: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типів, що залежать від фугасного ефекту або від утворення осколків.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3570" y="357166"/>
            <a:ext cx="324537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ТИПИ УРАЖЕНЬ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Картинки по запросу дії протипіхотної мі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5233552" cy="3414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Картинки по запросу дії протипіхотної мі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2480"/>
            <a:ext cx="4786346" cy="280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285728"/>
            <a:ext cx="835824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1.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Виникає при активації міни шляхом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наступання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її кришку.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Вибух і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місцевий первинний фугасний ефект призводять до травматичної ампутації або важкого поранення частини тіла, яка була у прямому контакті, найчастіше це ступні ніг. Може також бути поранення іншої ноги, ділянки промежини, черевної порожнини, тазу і протилежної руки. Тяжкість поранення залежить від кількості вибухової речовини в міні по відношенню до маси тіла.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Картинки по запросу ступні ніг при підриві на міні"/>
          <p:cNvPicPr>
            <a:picLocks noChangeAspect="1" noChangeArrowheads="1"/>
          </p:cNvPicPr>
          <p:nvPr/>
        </p:nvPicPr>
        <p:blipFill>
          <a:blip r:embed="rId2"/>
          <a:srcRect t="29688"/>
          <a:stretch>
            <a:fillRect/>
          </a:stretch>
        </p:blipFill>
        <p:spPr bwMode="auto">
          <a:xfrm>
            <a:off x="1000100" y="4714884"/>
            <a:ext cx="7143800" cy="19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1503</Words>
  <PresentationFormat>Экран (4:3)</PresentationFormat>
  <Paragraphs>101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military</dc:creator>
  <cp:lastModifiedBy>Константин</cp:lastModifiedBy>
  <cp:revision>49</cp:revision>
  <dcterms:created xsi:type="dcterms:W3CDTF">2019-07-03T05:47:23Z</dcterms:created>
  <dcterms:modified xsi:type="dcterms:W3CDTF">2020-03-12T16:16:25Z</dcterms:modified>
</cp:coreProperties>
</file>