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01"/>
  </p:handoutMasterIdLst>
  <p:sldIdLst>
    <p:sldId id="256" r:id="rId2"/>
    <p:sldId id="321" r:id="rId3"/>
    <p:sldId id="317" r:id="rId4"/>
    <p:sldId id="276" r:id="rId5"/>
    <p:sldId id="277" r:id="rId6"/>
    <p:sldId id="269" r:id="rId7"/>
    <p:sldId id="307" r:id="rId8"/>
    <p:sldId id="270" r:id="rId9"/>
    <p:sldId id="271" r:id="rId10"/>
    <p:sldId id="297" r:id="rId11"/>
    <p:sldId id="298" r:id="rId12"/>
    <p:sldId id="299" r:id="rId13"/>
    <p:sldId id="300" r:id="rId14"/>
    <p:sldId id="301" r:id="rId15"/>
    <p:sldId id="302" r:id="rId16"/>
    <p:sldId id="273" r:id="rId17"/>
    <p:sldId id="274" r:id="rId18"/>
    <p:sldId id="290" r:id="rId19"/>
    <p:sldId id="323" r:id="rId20"/>
    <p:sldId id="324" r:id="rId21"/>
    <p:sldId id="308" r:id="rId22"/>
    <p:sldId id="312" r:id="rId23"/>
    <p:sldId id="314" r:id="rId24"/>
    <p:sldId id="287" r:id="rId25"/>
    <p:sldId id="340" r:id="rId26"/>
    <p:sldId id="344" r:id="rId27"/>
    <p:sldId id="345" r:id="rId28"/>
    <p:sldId id="343" r:id="rId29"/>
    <p:sldId id="328" r:id="rId30"/>
    <p:sldId id="347" r:id="rId31"/>
    <p:sldId id="348" r:id="rId32"/>
    <p:sldId id="349" r:id="rId33"/>
    <p:sldId id="350" r:id="rId34"/>
    <p:sldId id="346" r:id="rId35"/>
    <p:sldId id="351" r:id="rId36"/>
    <p:sldId id="352" r:id="rId37"/>
    <p:sldId id="353" r:id="rId38"/>
    <p:sldId id="354" r:id="rId39"/>
    <p:sldId id="355" r:id="rId40"/>
    <p:sldId id="265" r:id="rId41"/>
    <p:sldId id="267" r:id="rId42"/>
    <p:sldId id="295" r:id="rId43"/>
    <p:sldId id="356" r:id="rId44"/>
    <p:sldId id="268" r:id="rId45"/>
    <p:sldId id="357" r:id="rId46"/>
    <p:sldId id="358" r:id="rId47"/>
    <p:sldId id="305" r:id="rId48"/>
    <p:sldId id="306" r:id="rId49"/>
    <p:sldId id="359" r:id="rId50"/>
    <p:sldId id="360" r:id="rId51"/>
    <p:sldId id="361" r:id="rId52"/>
    <p:sldId id="362" r:id="rId53"/>
    <p:sldId id="363" r:id="rId54"/>
    <p:sldId id="309" r:id="rId55"/>
    <p:sldId id="364" r:id="rId56"/>
    <p:sldId id="337" r:id="rId57"/>
    <p:sldId id="338" r:id="rId58"/>
    <p:sldId id="365" r:id="rId59"/>
    <p:sldId id="366" r:id="rId60"/>
    <p:sldId id="367" r:id="rId61"/>
    <p:sldId id="369" r:id="rId62"/>
    <p:sldId id="370" r:id="rId63"/>
    <p:sldId id="371" r:id="rId64"/>
    <p:sldId id="339" r:id="rId65"/>
    <p:sldId id="372" r:id="rId66"/>
    <p:sldId id="341" r:id="rId67"/>
    <p:sldId id="378" r:id="rId68"/>
    <p:sldId id="379" r:id="rId69"/>
    <p:sldId id="380" r:id="rId70"/>
    <p:sldId id="381" r:id="rId71"/>
    <p:sldId id="384" r:id="rId72"/>
    <p:sldId id="385" r:id="rId73"/>
    <p:sldId id="386" r:id="rId74"/>
    <p:sldId id="387" r:id="rId75"/>
    <p:sldId id="388" r:id="rId76"/>
    <p:sldId id="389" r:id="rId77"/>
    <p:sldId id="390" r:id="rId78"/>
    <p:sldId id="391" r:id="rId79"/>
    <p:sldId id="392" r:id="rId80"/>
    <p:sldId id="393" r:id="rId81"/>
    <p:sldId id="394" r:id="rId82"/>
    <p:sldId id="395" r:id="rId83"/>
    <p:sldId id="396" r:id="rId84"/>
    <p:sldId id="397" r:id="rId85"/>
    <p:sldId id="409" r:id="rId86"/>
    <p:sldId id="410" r:id="rId87"/>
    <p:sldId id="411" r:id="rId88"/>
    <p:sldId id="412" r:id="rId89"/>
    <p:sldId id="413" r:id="rId90"/>
    <p:sldId id="414" r:id="rId91"/>
    <p:sldId id="415" r:id="rId92"/>
    <p:sldId id="416" r:id="rId93"/>
    <p:sldId id="368" r:id="rId94"/>
    <p:sldId id="417" r:id="rId95"/>
    <p:sldId id="418" r:id="rId96"/>
    <p:sldId id="419" r:id="rId97"/>
    <p:sldId id="420" r:id="rId98"/>
    <p:sldId id="426" r:id="rId99"/>
    <p:sldId id="375"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932"/>
    <a:srgbClr val="374454"/>
    <a:srgbClr val="758DAF"/>
    <a:srgbClr val="AE0001"/>
    <a:srgbClr val="02489D"/>
    <a:srgbClr val="270100"/>
    <a:srgbClr val="591103"/>
    <a:srgbClr val="213969"/>
    <a:srgbClr val="332319"/>
    <a:srgbClr val="173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111" d="100"/>
          <a:sy n="111" d="100"/>
        </p:scale>
        <p:origin x="1560" y="102"/>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2/18/2026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2/18/2026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2/18/2026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2/18/2026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2/18/2026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2/18/2026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087" y="1465729"/>
            <a:ext cx="7900264" cy="47112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2/18/2026</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28650" y="1"/>
            <a:ext cx="7869891" cy="1337732"/>
          </a:xfrm>
          <a:prstGeom prst="rect">
            <a:avLst/>
          </a:prstGeom>
        </p:spPr>
        <p:txBody>
          <a:bodyPr vert="horz" lIns="91440" tIns="45720" rIns="91440" bIns="45720" rtlCol="0" anchor="ctr">
            <a:normAutofit/>
          </a:bodyPr>
          <a:lstStyle/>
          <a:p>
            <a:r>
              <a:rPr lang="en-US" dirty="0"/>
              <a:t>Click to edit Master title style</a:t>
            </a:r>
          </a:p>
        </p:txBody>
      </p:sp>
      <p:pic>
        <p:nvPicPr>
          <p:cNvPr id="16" name="Рисунок 15"/>
          <p:cNvPicPr>
            <a:picLocks noChangeAspect="1"/>
          </p:cNvPicPr>
          <p:nvPr/>
        </p:nvPicPr>
        <p:blipFill rotWithShape="1">
          <a:blip r:embed="rId13" cstate="print">
            <a:extLst>
              <a:ext uri="{28A0092B-C50C-407E-A947-70E740481C1C}">
                <a14:useLocalDpi xmlns:a14="http://schemas.microsoft.com/office/drawing/2010/main" val="0"/>
              </a:ext>
            </a:extLst>
          </a:blip>
          <a:srcRect r="7457"/>
          <a:stretch/>
        </p:blipFill>
        <p:spPr>
          <a:xfrm>
            <a:off x="7398676" y="5600700"/>
            <a:ext cx="1745323" cy="1257300"/>
          </a:xfrm>
          <a:prstGeom prst="rect">
            <a:avLst/>
          </a:prstGeom>
        </p:spPr>
      </p:pic>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0"/>
            <a:ext cx="9144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r="9437"/>
          <a:stretch/>
        </p:blipFill>
        <p:spPr>
          <a:xfrm>
            <a:off x="2487034" y="1957589"/>
            <a:ext cx="6656966" cy="4900411"/>
          </a:xfrm>
          <a:prstGeom prst="rect">
            <a:avLst/>
          </a:prstGeom>
        </p:spPr>
      </p:pic>
      <p:sp>
        <p:nvSpPr>
          <p:cNvPr id="10" name="Title 1"/>
          <p:cNvSpPr>
            <a:spLocks noGrp="1"/>
          </p:cNvSpPr>
          <p:nvPr>
            <p:ph type="ctrTitle"/>
          </p:nvPr>
        </p:nvSpPr>
        <p:spPr>
          <a:xfrm>
            <a:off x="-1" y="529214"/>
            <a:ext cx="9144001" cy="1341531"/>
          </a:xfrm>
        </p:spPr>
        <p:txBody>
          <a:bodyPr>
            <a:noAutofit/>
          </a:bodyPr>
          <a:lstStyle/>
          <a:p>
            <a:r>
              <a:rPr lang="uk-U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Нормативно-правове</a:t>
            </a:r>
            <a:br>
              <a:rPr lang="uk-U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uk-U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забезпечення </a:t>
            </a:r>
            <a:r>
              <a:rPr lang="uk-UA"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кібербезпеки</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ndParaRPr>
          </a:p>
        </p:txBody>
      </p:sp>
      <p:sp>
        <p:nvSpPr>
          <p:cNvPr id="5" name="Title 1"/>
          <p:cNvSpPr txBox="1">
            <a:spLocks/>
          </p:cNvSpPr>
          <p:nvPr/>
        </p:nvSpPr>
        <p:spPr>
          <a:xfrm>
            <a:off x="444617" y="908116"/>
            <a:ext cx="4009938" cy="5190680"/>
          </a:xfrm>
          <a:prstGeom prst="rect">
            <a:avLst/>
          </a:prstGeom>
        </p:spPr>
        <p:txBody>
          <a:bodyPr vert="horz" lIns="91440" tIns="45720" rIns="91440" bIns="45720" rtlCol="0" anchor="b">
            <a:noAutofit/>
          </a:bodyPr>
          <a:lstStyle/>
          <a:p>
            <a:r>
              <a:rPr lang="uk-U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j-ea"/>
                <a:cs typeface="+mj-cs"/>
              </a:rPr>
              <a:t>Експерт Українського науково-дослідного інституту спеціальної техніки та судових експертиз СБУ</a:t>
            </a:r>
            <a:endParaRPr lang="ru-RU"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j-ea"/>
              <a:cs typeface="+mj-cs"/>
            </a:endParaRPr>
          </a:p>
          <a:p>
            <a:r>
              <a:rPr lang="ru-RU"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j-ea"/>
                <a:cs typeface="+mj-cs"/>
              </a:rPr>
              <a:t>к.т.н. </a:t>
            </a:r>
            <a:r>
              <a:rPr lang="uk-U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mj-ea"/>
                <a:cs typeface="+mj-cs"/>
              </a:rPr>
              <a:t>Пірог Олександр Вікторович</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none" spc="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mn-lt"/>
              <a:ea typeface="+mj-ea"/>
              <a:cs typeface="+mj-cs"/>
            </a:endParaRPr>
          </a:p>
        </p:txBody>
      </p:sp>
    </p:spTree>
    <p:extLst>
      <p:ext uri="{BB962C8B-B14F-4D97-AF65-F5344CB8AC3E}">
        <p14:creationId xmlns:p14="http://schemas.microsoft.com/office/powerpoint/2010/main" val="248065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8196568" cy="5897461"/>
          </a:xfrm>
        </p:spPr>
        <p:txBody>
          <a:bodyPr>
            <a:normAutofit/>
          </a:bodyPr>
          <a:lstStyle/>
          <a:p>
            <a:pPr lvl="0"/>
            <a:r>
              <a:rPr lang="uk-UA" sz="2000" b="1" dirty="0"/>
              <a:t> Закон України «Про державну таємницю» :</a:t>
            </a:r>
            <a:br>
              <a:rPr lang="uk-UA" sz="2000" dirty="0"/>
            </a:br>
            <a:r>
              <a:rPr lang="uk-UA" sz="2000" b="1" dirty="0"/>
              <a:t>Гриф секретності</a:t>
            </a:r>
            <a:r>
              <a:rPr lang="uk-UA" sz="2000" dirty="0"/>
              <a:t> – реквізит матеріального носія секретної інформації, що засвідчує ступінь секретності даної інформації.</a:t>
            </a:r>
            <a:br>
              <a:rPr lang="uk-UA" sz="2000" dirty="0"/>
            </a:br>
            <a:r>
              <a:rPr lang="uk-UA" sz="2000" b="1" dirty="0"/>
              <a:t>Засекречування матеріальних носіїв інформації</a:t>
            </a:r>
            <a:r>
              <a:rPr lang="uk-UA" sz="2000" dirty="0"/>
              <a:t> – введення у встановленому законодавством порядку обмежень на поширення та доступ до конкретної секретної інформації шляхом надання відповідного грифа секретності документам, виробам або іншим матеріальним носіям цієї ін­формації.</a:t>
            </a:r>
            <a:br>
              <a:rPr lang="uk-UA" sz="2000" dirty="0"/>
            </a:br>
            <a:r>
              <a:rPr lang="uk-UA" sz="2000" b="1" dirty="0"/>
              <a:t>Ступінь секретності (особливої важливості, цілком таємно, </a:t>
            </a:r>
            <a:r>
              <a:rPr lang="uk-UA" sz="2000" b="1" dirty="0" err="1"/>
              <a:t>таємно</a:t>
            </a:r>
            <a:r>
              <a:rPr lang="uk-UA" sz="2000" b="1" dirty="0"/>
              <a:t>)</a:t>
            </a:r>
            <a:r>
              <a:rPr lang="uk-UA" sz="2000" dirty="0"/>
              <a:t> – категорія, яка характеризує важливість секретної інформації, ступінь обмеження доступу до неї та рівень її охорони державою.</a:t>
            </a:r>
            <a:br>
              <a:rPr lang="uk-UA" sz="2000" dirty="0"/>
            </a:br>
            <a:r>
              <a:rPr lang="uk-UA" sz="2000" b="1" dirty="0"/>
              <a:t>Криптографічний захист секретної інформації</a:t>
            </a:r>
            <a:r>
              <a:rPr lang="uk-UA" sz="2000" dirty="0"/>
              <a:t> – вид захисту, що реалізується шляхом перетворення інформації з використанням спеціальних даних (ключових даних) з метою приховування (або відновлення) змісту інформації, підтвердження її    справжності, цілісності, авторства тощо.</a:t>
            </a:r>
            <a:br>
              <a:rPr lang="uk-UA" sz="2000" dirty="0"/>
            </a:br>
            <a:r>
              <a:rPr lang="uk-UA" sz="2000" b="1" dirty="0"/>
              <a:t>Технічний захист секретної інформації</a:t>
            </a:r>
            <a:r>
              <a:rPr lang="uk-UA" sz="2000" dirty="0"/>
              <a:t> – вид захисту, спрямований на забезпечення інженерно-технічними заходами конфіденційності, цілісності та унеможливлення блокування інформації.</a:t>
            </a:r>
            <a:br>
              <a:rPr lang="ru-RU" sz="2000" dirty="0"/>
            </a:br>
            <a:br>
              <a:rPr lang="uk-UA" sz="2000" dirty="0"/>
            </a:br>
            <a:endParaRPr lang="ru-RU" sz="2000" dirty="0"/>
          </a:p>
        </p:txBody>
      </p:sp>
    </p:spTree>
    <p:extLst>
      <p:ext uri="{BB962C8B-B14F-4D97-AF65-F5344CB8AC3E}">
        <p14:creationId xmlns:p14="http://schemas.microsoft.com/office/powerpoint/2010/main" val="71201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8196568" cy="5897461"/>
          </a:xfrm>
        </p:spPr>
        <p:txBody>
          <a:bodyPr>
            <a:noAutofit/>
          </a:bodyPr>
          <a:lstStyle/>
          <a:p>
            <a:r>
              <a:rPr lang="ru-RU" sz="2000" b="1" dirty="0" err="1"/>
              <a:t>Сфери</a:t>
            </a:r>
            <a:r>
              <a:rPr lang="ru-RU" sz="2000" b="1" dirty="0"/>
              <a:t> </a:t>
            </a:r>
            <a:r>
              <a:rPr lang="ru-RU" sz="2000" b="1" dirty="0" err="1"/>
              <a:t>розповсюдження</a:t>
            </a:r>
            <a:r>
              <a:rPr lang="ru-RU" sz="2000" b="1" dirty="0"/>
              <a:t> </a:t>
            </a:r>
            <a:r>
              <a:rPr lang="ru-RU" sz="2000" b="1" dirty="0" err="1"/>
              <a:t>державної</a:t>
            </a:r>
            <a:r>
              <a:rPr lang="ru-RU" sz="2000" b="1" dirty="0"/>
              <a:t> </a:t>
            </a:r>
            <a:r>
              <a:rPr lang="ru-RU" sz="2000" b="1" dirty="0" err="1"/>
              <a:t>таємниці</a:t>
            </a:r>
            <a:r>
              <a:rPr lang="ru-RU" sz="2000" b="1" dirty="0"/>
              <a:t> на </a:t>
            </a:r>
            <a:r>
              <a:rPr lang="ru-RU" sz="2000" b="1" dirty="0" err="1"/>
              <a:t>інформацію</a:t>
            </a:r>
            <a:r>
              <a:rPr lang="uk-UA" sz="2000" b="1" dirty="0"/>
              <a:t>:</a:t>
            </a:r>
            <a:br>
              <a:rPr lang="uk-UA" sz="2000" dirty="0"/>
            </a:br>
            <a:r>
              <a:rPr lang="uk-UA" sz="2000" b="1" dirty="0"/>
              <a:t> У сфері оборони</a:t>
            </a:r>
            <a:r>
              <a:rPr lang="uk-UA" sz="2000" dirty="0"/>
              <a:t> до держаної таємниці відноситься інформація:</a:t>
            </a:r>
            <a:br>
              <a:rPr lang="ru-RU" sz="2000" dirty="0"/>
            </a:br>
            <a:r>
              <a:rPr lang="ru-RU" sz="2000" dirty="0"/>
              <a:t>- </a:t>
            </a:r>
            <a:r>
              <a:rPr lang="uk-UA" sz="2000" dirty="0"/>
              <a:t>про зміст стратегічних і оперативних планів, документів бойового управління, підготовку та проведення військових операцій, стратегічне та мобілізаційне розгортання військ, а також про інші найважливіші показники, які характеризують організацію, чисельність, дислокацію, бойову і мобілізаційну готовність, бойову та іншу військову підготовку, озброєння та матеріально-технічне забезпечення Збройних Сил України та інших військових формувань;</a:t>
            </a:r>
            <a:br>
              <a:rPr lang="ru-RU" sz="2000" dirty="0"/>
            </a:br>
            <a:r>
              <a:rPr lang="ru-RU" sz="2000" dirty="0"/>
              <a:t>- </a:t>
            </a:r>
            <a:r>
              <a:rPr lang="uk-UA" sz="2000" dirty="0"/>
              <a:t>про напрями розвитку окремих видів озброєння, військової і спеціальної техніки, їх кількість, тактико-технічні характеристики, організацію і технологію виробництва, наукові, науково-дослідні та дослідно-конструкторські роботи, пов’язані з розробленням нових зразків озброєння, військової і спеціальної техніки або їх модернізацією, а також про інші ро­боти, що плануються або здійснюються в інтересах оборони країни;</a:t>
            </a:r>
            <a:br>
              <a:rPr lang="ru-RU" sz="2000" dirty="0"/>
            </a:br>
            <a:r>
              <a:rPr lang="ru-RU" sz="2000" dirty="0"/>
              <a:t>- </a:t>
            </a:r>
            <a:r>
              <a:rPr lang="uk-UA" sz="2000" dirty="0"/>
              <a:t>про сили і засоби Цивільної оборони України, можливості населе­них пунктів, регіонів і окремих об’єктів для захисту, евакуації і розосередження населення, забезпечення його життєдіяльності та виробничої діяльності об’єктів народного господарства у воєнний час або в умовах надзвичайних ситуацій;</a:t>
            </a:r>
            <a:br>
              <a:rPr lang="ru-RU" sz="2000" dirty="0"/>
            </a:br>
            <a:r>
              <a:rPr lang="ru-RU" sz="2000" dirty="0"/>
              <a:t>- </a:t>
            </a:r>
            <a:r>
              <a:rPr lang="uk-UA" sz="2000" dirty="0"/>
              <a:t>про геодезичні, гравіметричні, картографічні та гідрометеорологічні дані і характеристики, які мають значення для оборони країни.</a:t>
            </a:r>
            <a:endParaRPr lang="ru-RU" sz="2000" dirty="0"/>
          </a:p>
        </p:txBody>
      </p:sp>
    </p:spTree>
    <p:extLst>
      <p:ext uri="{BB962C8B-B14F-4D97-AF65-F5344CB8AC3E}">
        <p14:creationId xmlns:p14="http://schemas.microsoft.com/office/powerpoint/2010/main" val="44215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8196568" cy="5897461"/>
          </a:xfrm>
        </p:spPr>
        <p:txBody>
          <a:bodyPr>
            <a:noAutofit/>
          </a:bodyPr>
          <a:lstStyle/>
          <a:p>
            <a:r>
              <a:rPr lang="ru-RU" sz="2000" b="1" dirty="0" err="1"/>
              <a:t>Сфери</a:t>
            </a:r>
            <a:r>
              <a:rPr lang="ru-RU" sz="2000" b="1" dirty="0"/>
              <a:t> </a:t>
            </a:r>
            <a:r>
              <a:rPr lang="ru-RU" sz="2000" b="1" dirty="0" err="1"/>
              <a:t>розповсюдження</a:t>
            </a:r>
            <a:r>
              <a:rPr lang="ru-RU" sz="2000" b="1" dirty="0"/>
              <a:t> </a:t>
            </a:r>
            <a:r>
              <a:rPr lang="ru-RU" sz="2000" b="1" dirty="0" err="1"/>
              <a:t>державної</a:t>
            </a:r>
            <a:r>
              <a:rPr lang="ru-RU" sz="2000" b="1" dirty="0"/>
              <a:t> </a:t>
            </a:r>
            <a:r>
              <a:rPr lang="ru-RU" sz="2000" b="1" dirty="0" err="1"/>
              <a:t>таємниці</a:t>
            </a:r>
            <a:r>
              <a:rPr lang="ru-RU" sz="2000" b="1" dirty="0"/>
              <a:t> на </a:t>
            </a:r>
            <a:r>
              <a:rPr lang="ru-RU" sz="2000" b="1" dirty="0" err="1"/>
              <a:t>інформацію</a:t>
            </a:r>
            <a:r>
              <a:rPr lang="uk-UA" sz="2000" b="1" dirty="0"/>
              <a:t>:</a:t>
            </a:r>
            <a:br>
              <a:rPr lang="uk-UA" sz="2000" dirty="0"/>
            </a:br>
            <a:r>
              <a:rPr lang="uk-UA" sz="2000" b="1" dirty="0"/>
              <a:t> У сфері економіки, науки і техніки</a:t>
            </a:r>
            <a:r>
              <a:rPr lang="uk-UA" sz="2000" dirty="0"/>
              <a:t> таємною є інформація:</a:t>
            </a:r>
            <a:br>
              <a:rPr lang="ru-RU" sz="2000" dirty="0"/>
            </a:br>
            <a:r>
              <a:rPr lang="ru-RU" sz="2000" dirty="0"/>
              <a:t>- </a:t>
            </a:r>
            <a:r>
              <a:rPr lang="uk-UA" sz="2000" dirty="0"/>
              <a:t>про мобілізаційні плани і мобілізаційні потужності господарства України, запаси та обсяги постачання стратегічних видів сировини і матеріалів, а також зведені відомості про номенклатуру та рівні накопичення, про загальні обсяги поставок, відпуску, закладення, розміщення і фактичні запаси державного резерву;</a:t>
            </a:r>
            <a:br>
              <a:rPr lang="ru-RU" sz="2000" dirty="0"/>
            </a:br>
            <a:r>
              <a:rPr lang="ru-RU" sz="2000" dirty="0"/>
              <a:t>- </a:t>
            </a:r>
            <a:r>
              <a:rPr lang="uk-UA" sz="2000" dirty="0"/>
              <a:t>про використання транспорту, зв’язку, потужностей інших галузей та об’єктів інфраструктури держави в інтересах забезпечення її безпеки;</a:t>
            </a:r>
            <a:br>
              <a:rPr lang="ru-RU" sz="2000" dirty="0"/>
            </a:br>
            <a:r>
              <a:rPr lang="uk-UA" sz="2000" dirty="0"/>
              <a:t>про плани, зміст, обсяг, фінансування та виконання державного замовлення для забезпечення потреб оборони та безпеки;</a:t>
            </a:r>
            <a:br>
              <a:rPr lang="ru-RU" sz="2000" dirty="0"/>
            </a:br>
            <a:r>
              <a:rPr lang="uk-UA" sz="2000" dirty="0"/>
              <a:t>про плани, обсяги та інші найважливіші характеристики добування, виробництва та реалізації окремих стратегічних видів сировини і продукції;</a:t>
            </a:r>
            <a:br>
              <a:rPr lang="ru-RU" sz="2000" dirty="0"/>
            </a:br>
            <a:r>
              <a:rPr lang="ru-RU" sz="2000" dirty="0"/>
              <a:t>- </a:t>
            </a:r>
            <a:r>
              <a:rPr lang="uk-UA" sz="2000" dirty="0"/>
              <a:t>про державні запаси дорогоцінних металів монетарної групи, коштовного каміння, валюти та інших цінностей, операції, пов’язані з виготовленням грошових знаків і цінних паперів, їх зберіганням, охороною і захистом від підроблення, обігом, обміном або вилученням з обігу, а також про інші особливі заходи фінансової діяльності держави;</a:t>
            </a:r>
            <a:br>
              <a:rPr lang="ru-RU" sz="2000" dirty="0"/>
            </a:br>
            <a:r>
              <a:rPr lang="ru-RU" sz="2000" dirty="0"/>
              <a:t>- </a:t>
            </a:r>
            <a:r>
              <a:rPr lang="uk-UA" sz="2000" dirty="0"/>
              <a:t>про наукові, науково-дослідні, дослідно-конструкторські та проектні роботи, на базі яких можуть бути створені прогресивні технології, нові види виробництва, продукції та технологічних процесів, що мають важливе оборонне чи економічне значення або суттєво впливають на зовнішньоекономічну діяльність та національну безпеку України.</a:t>
            </a:r>
            <a:br>
              <a:rPr lang="ru-RU" sz="2000" dirty="0"/>
            </a:br>
            <a:endParaRPr lang="ru-RU" sz="2000" dirty="0"/>
          </a:p>
        </p:txBody>
      </p:sp>
    </p:spTree>
    <p:extLst>
      <p:ext uri="{BB962C8B-B14F-4D97-AF65-F5344CB8AC3E}">
        <p14:creationId xmlns:p14="http://schemas.microsoft.com/office/powerpoint/2010/main" val="2910243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8196568" cy="5897461"/>
          </a:xfrm>
        </p:spPr>
        <p:txBody>
          <a:bodyPr>
            <a:noAutofit/>
          </a:bodyPr>
          <a:lstStyle/>
          <a:p>
            <a:r>
              <a:rPr lang="ru-RU" sz="2000" b="1" dirty="0" err="1"/>
              <a:t>Сфери</a:t>
            </a:r>
            <a:r>
              <a:rPr lang="ru-RU" sz="2000" b="1" dirty="0"/>
              <a:t> </a:t>
            </a:r>
            <a:r>
              <a:rPr lang="ru-RU" sz="2000" b="1" dirty="0" err="1"/>
              <a:t>розповсюдження</a:t>
            </a:r>
            <a:r>
              <a:rPr lang="ru-RU" sz="2000" b="1" dirty="0"/>
              <a:t> </a:t>
            </a:r>
            <a:r>
              <a:rPr lang="ru-RU" sz="2000" b="1" dirty="0" err="1"/>
              <a:t>державної</a:t>
            </a:r>
            <a:r>
              <a:rPr lang="ru-RU" sz="2000" b="1" dirty="0"/>
              <a:t> </a:t>
            </a:r>
            <a:r>
              <a:rPr lang="ru-RU" sz="2000" b="1" dirty="0" err="1"/>
              <a:t>таємниці</a:t>
            </a:r>
            <a:r>
              <a:rPr lang="ru-RU" sz="2000" b="1" dirty="0"/>
              <a:t> на </a:t>
            </a:r>
            <a:r>
              <a:rPr lang="ru-RU" sz="2000" b="1" dirty="0" err="1"/>
              <a:t>інформацію</a:t>
            </a:r>
            <a:r>
              <a:rPr lang="uk-UA" sz="2000" b="1" dirty="0"/>
              <a:t>:</a:t>
            </a:r>
            <a:br>
              <a:rPr lang="uk-UA" sz="2000" dirty="0"/>
            </a:br>
            <a:r>
              <a:rPr lang="uk-UA" sz="2000" b="1" dirty="0"/>
              <a:t> У сфері зовнішніх відносин</a:t>
            </a:r>
            <a:r>
              <a:rPr lang="uk-UA" sz="2000" dirty="0"/>
              <a:t> до таємної відноситься інформація:</a:t>
            </a:r>
            <a:br>
              <a:rPr lang="ru-RU" sz="2000" dirty="0"/>
            </a:br>
            <a:r>
              <a:rPr lang="ru-RU" sz="2000" dirty="0"/>
              <a:t>- </a:t>
            </a:r>
            <a:r>
              <a:rPr lang="uk-UA" sz="2000" dirty="0"/>
              <a:t>про директиви, плани, вказівки делегаціям і посадовим особам з питань зовнішньополітичної і зовнішньоекономічної діяльності України, спрямовані на забезпечення її національних інтересів і безпеки;</a:t>
            </a:r>
            <a:br>
              <a:rPr lang="ru-RU" sz="2000" dirty="0"/>
            </a:br>
            <a:r>
              <a:rPr lang="ru-RU" sz="2000" dirty="0"/>
              <a:t>- </a:t>
            </a:r>
            <a:r>
              <a:rPr lang="uk-UA" sz="2000" dirty="0"/>
              <a:t>про військове, науково-технічне та інше співробітництво України з іноземними державами, якщо розголошення відомостей про це завдаватиме шкоди національній безпеці України;</a:t>
            </a:r>
            <a:br>
              <a:rPr lang="ru-RU" sz="2000" dirty="0"/>
            </a:br>
            <a:r>
              <a:rPr lang="ru-RU" sz="2000" dirty="0"/>
              <a:t>- </a:t>
            </a:r>
            <a:r>
              <a:rPr lang="uk-UA" sz="2000" dirty="0"/>
              <a:t>про експорт та імпорт озброєння, військової і спеціальної техніки, окремих стратегічних видів сировини і продукції.</a:t>
            </a:r>
            <a:br>
              <a:rPr lang="ru-RU" sz="2000" dirty="0"/>
            </a:br>
            <a:br>
              <a:rPr lang="ru-RU" sz="2000" dirty="0"/>
            </a:br>
            <a:endParaRPr lang="ru-RU" sz="2000" dirty="0"/>
          </a:p>
        </p:txBody>
      </p:sp>
    </p:spTree>
    <p:extLst>
      <p:ext uri="{BB962C8B-B14F-4D97-AF65-F5344CB8AC3E}">
        <p14:creationId xmlns:p14="http://schemas.microsoft.com/office/powerpoint/2010/main" val="3046316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79508"/>
            <a:ext cx="9144000" cy="5897461"/>
          </a:xfrm>
        </p:spPr>
        <p:txBody>
          <a:bodyPr>
            <a:noAutofit/>
          </a:bodyPr>
          <a:lstStyle/>
          <a:p>
            <a:r>
              <a:rPr lang="ru-RU" sz="2000" b="1" dirty="0" err="1"/>
              <a:t>Сфери</a:t>
            </a:r>
            <a:r>
              <a:rPr lang="ru-RU" sz="2000" b="1" dirty="0"/>
              <a:t> </a:t>
            </a:r>
            <a:r>
              <a:rPr lang="ru-RU" sz="2000" b="1" dirty="0" err="1"/>
              <a:t>розповсюдження</a:t>
            </a:r>
            <a:r>
              <a:rPr lang="ru-RU" sz="2000" b="1" dirty="0"/>
              <a:t> </a:t>
            </a:r>
            <a:r>
              <a:rPr lang="ru-RU" sz="2000" b="1" dirty="0" err="1"/>
              <a:t>державної</a:t>
            </a:r>
            <a:r>
              <a:rPr lang="ru-RU" sz="2000" b="1" dirty="0"/>
              <a:t> </a:t>
            </a:r>
            <a:r>
              <a:rPr lang="ru-RU" sz="2000" b="1" dirty="0" err="1"/>
              <a:t>таємниці</a:t>
            </a:r>
            <a:r>
              <a:rPr lang="ru-RU" sz="2000" b="1" dirty="0"/>
              <a:t> на </a:t>
            </a:r>
            <a:r>
              <a:rPr lang="ru-RU" sz="2000" b="1" dirty="0" err="1"/>
              <a:t>інформацію</a:t>
            </a:r>
            <a:r>
              <a:rPr lang="uk-UA" sz="2000" b="1" dirty="0"/>
              <a:t>:</a:t>
            </a:r>
            <a:br>
              <a:rPr lang="uk-UA" sz="2000" dirty="0"/>
            </a:br>
            <a:r>
              <a:rPr lang="uk-UA" sz="2000" b="1" dirty="0"/>
              <a:t> У сфері державної безпеки та охорони правопорядку</a:t>
            </a:r>
            <a:r>
              <a:rPr lang="uk-UA" sz="2000" dirty="0"/>
              <a:t> до таємної відноситься інформація:</a:t>
            </a:r>
            <a:br>
              <a:rPr lang="ru-RU" sz="2000" dirty="0"/>
            </a:br>
            <a:r>
              <a:rPr lang="ru-RU" sz="2000" dirty="0"/>
              <a:t>- </a:t>
            </a:r>
            <a:r>
              <a:rPr lang="uk-UA" sz="2000" dirty="0"/>
              <a:t>про особовий склад органів, що здійснюють оперативно-розшукову діяльність;</a:t>
            </a:r>
            <a:br>
              <a:rPr lang="uk-UA" sz="2000" dirty="0"/>
            </a:br>
            <a:r>
              <a:rPr lang="uk-UA" sz="2000" dirty="0"/>
              <a:t>- про засоби, зміст, плани, організацію, фінансування та матеріально-технічне забезпечення, форми, методи і результати оперативно-розшукової діяльності, про осіб, які співпрацюють на конфіденційній основі;</a:t>
            </a:r>
            <a:br>
              <a:rPr lang="ru-RU" sz="2000" dirty="0"/>
            </a:br>
            <a:r>
              <a:rPr lang="ru-RU" sz="2000" dirty="0"/>
              <a:t>- </a:t>
            </a:r>
            <a:r>
              <a:rPr lang="uk-UA" sz="2000" dirty="0"/>
              <a:t>про організацію та порядок здійснення охорони адміністративних будинків та інших державних об’єктів, посадових;</a:t>
            </a:r>
            <a:br>
              <a:rPr lang="ru-RU" sz="2000" dirty="0"/>
            </a:br>
            <a:r>
              <a:rPr lang="ru-RU" sz="2000" dirty="0"/>
              <a:t>- </a:t>
            </a:r>
            <a:r>
              <a:rPr lang="uk-UA" sz="2000" dirty="0"/>
              <a:t>про систему урядового та спеціального зв’язку;</a:t>
            </a:r>
            <a:br>
              <a:rPr lang="ru-RU" sz="2000" dirty="0"/>
            </a:br>
            <a:r>
              <a:rPr lang="ru-RU" sz="2000" dirty="0"/>
              <a:t>- </a:t>
            </a:r>
            <a:r>
              <a:rPr lang="uk-UA" sz="2000" dirty="0"/>
              <a:t>про організацію, зміст, стан і плани розвитку криптографічного захисту секретної інформації, зміст і результати наукових досліджень у сфері криптографії, про системи та засоби криптографічного захисту секретної інформації, про державні шифри;</a:t>
            </a:r>
            <a:br>
              <a:rPr lang="ru-RU" sz="2000" dirty="0"/>
            </a:br>
            <a:r>
              <a:rPr lang="ru-RU" sz="2000" dirty="0"/>
              <a:t>- </a:t>
            </a:r>
            <a:r>
              <a:rPr lang="uk-UA" sz="2000" dirty="0"/>
              <a:t>про організацію режиму секретності в органах державної влади, органах місцевого самоврядування, на підприємствах, в установах і організаціях, державні програми, плани та інші заходи у сфері охорони державної таємниці;</a:t>
            </a:r>
            <a:br>
              <a:rPr lang="ru-RU" sz="2000" dirty="0"/>
            </a:br>
            <a:r>
              <a:rPr lang="ru-RU" sz="2000" dirty="0"/>
              <a:t>- </a:t>
            </a:r>
            <a:r>
              <a:rPr lang="uk-UA" sz="2000" dirty="0"/>
              <a:t>про організацію, зміст, стан і плани розвитку технічного захисту секретної інформації;</a:t>
            </a:r>
            <a:br>
              <a:rPr lang="ru-RU" sz="2000" dirty="0"/>
            </a:br>
            <a:r>
              <a:rPr lang="ru-RU" sz="2000" dirty="0"/>
              <a:t>- </a:t>
            </a:r>
            <a:r>
              <a:rPr lang="uk-UA" sz="2000" dirty="0"/>
              <a:t>про результати перевірок нагляду за додержанням законів, та про зміст матеріалів дізнання, досудового слідства та судочинства з питань охорони інформації, що відноситься до державної таємниці;</a:t>
            </a:r>
            <a:br>
              <a:rPr lang="ru-RU" sz="2000" dirty="0"/>
            </a:br>
            <a:r>
              <a:rPr lang="ru-RU" sz="2000" dirty="0"/>
              <a:t>- </a:t>
            </a:r>
            <a:r>
              <a:rPr lang="uk-UA" sz="2000" dirty="0"/>
              <a:t>про інші засоби, форми і методи охорони держаної таємниці.</a:t>
            </a:r>
            <a:br>
              <a:rPr lang="ru-RU" sz="2000" dirty="0"/>
            </a:br>
            <a:br>
              <a:rPr lang="ru-RU" sz="2000" dirty="0"/>
            </a:br>
            <a:br>
              <a:rPr lang="ru-RU" sz="2000" dirty="0"/>
            </a:br>
            <a:endParaRPr lang="ru-RU" sz="2000" dirty="0"/>
          </a:p>
        </p:txBody>
      </p:sp>
    </p:spTree>
    <p:extLst>
      <p:ext uri="{BB962C8B-B14F-4D97-AF65-F5344CB8AC3E}">
        <p14:creationId xmlns:p14="http://schemas.microsoft.com/office/powerpoint/2010/main" val="2024029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8196568" cy="5897461"/>
          </a:xfrm>
        </p:spPr>
        <p:txBody>
          <a:bodyPr>
            <a:noAutofit/>
          </a:bodyPr>
          <a:lstStyle/>
          <a:p>
            <a:r>
              <a:rPr lang="uk-UA" sz="2000" b="1" dirty="0"/>
              <a:t>Забороняється віднесення</a:t>
            </a:r>
            <a:r>
              <a:rPr lang="uk-UA" sz="2000" dirty="0"/>
              <a:t> до державної таємниці будь-яких відомостей, якщо цим будуть звужуватися конституційні права та свободи людини і громадянина, завдаватиметься шкода здоров’ю та безпеці населення.</a:t>
            </a:r>
            <a:br>
              <a:rPr lang="uk-UA" sz="2000" dirty="0"/>
            </a:br>
            <a:r>
              <a:rPr lang="uk-UA" sz="2000" b="1" dirty="0"/>
              <a:t>Не відноситься до державної таємниці інформація:</a:t>
            </a:r>
            <a:br>
              <a:rPr lang="uk-UA" sz="2000" dirty="0"/>
            </a:br>
            <a:r>
              <a:rPr lang="uk-UA" sz="2000" dirty="0"/>
              <a:t>- про стан довкілля, про якість харчових продуктів і предметів побуту;</a:t>
            </a:r>
            <a:br>
              <a:rPr lang="uk-UA" sz="2000" dirty="0"/>
            </a:br>
            <a:r>
              <a:rPr lang="uk-UA" sz="2000" dirty="0"/>
              <a:t>- про аварії, катастрофи, небезпечні природні явища та інші надзвичайні події, які сталися або можуть статися і загрожують безпеці громадян;</a:t>
            </a:r>
            <a:br>
              <a:rPr lang="uk-UA" sz="2000" dirty="0"/>
            </a:br>
            <a:r>
              <a:rPr lang="uk-UA" sz="2000" dirty="0"/>
              <a:t>- про стан здоров’я населення, його життєвий рівень, включаючи харчування, одяг, житло, медичне обслуговування та соціальне забезпечення, а також про соціально-демографічні показники, стан правопорядку, освіти і культури населення;</a:t>
            </a:r>
            <a:br>
              <a:rPr lang="uk-UA" sz="2000" dirty="0"/>
            </a:br>
            <a:r>
              <a:rPr lang="uk-UA" sz="2000" dirty="0"/>
              <a:t>- про факти порушень прав і свобод людини і громадянина;</a:t>
            </a:r>
            <a:br>
              <a:rPr lang="uk-UA" sz="2000" dirty="0"/>
            </a:br>
            <a:r>
              <a:rPr lang="uk-UA" sz="2000" dirty="0"/>
              <a:t>- про незаконні дії органів державної влади, органів місцевого самоврядування та їх посадових осіб;</a:t>
            </a:r>
            <a:br>
              <a:rPr lang="uk-UA" sz="2000" dirty="0"/>
            </a:br>
            <a:r>
              <a:rPr lang="uk-UA" sz="2000" dirty="0"/>
              <a:t>- інша інформація, яка відповідно до законів та міжнародних договорів, згода на обов’язковість яких надана Верховною Радою України, не може бути засекречена.</a:t>
            </a:r>
            <a:br>
              <a:rPr lang="ru-RU" sz="2000" dirty="0"/>
            </a:br>
            <a:endParaRPr lang="ru-RU" sz="2000" dirty="0"/>
          </a:p>
        </p:txBody>
      </p:sp>
    </p:spTree>
    <p:extLst>
      <p:ext uri="{BB962C8B-B14F-4D97-AF65-F5344CB8AC3E}">
        <p14:creationId xmlns:p14="http://schemas.microsoft.com/office/powerpoint/2010/main" val="217962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7869891" cy="5897461"/>
          </a:xfrm>
        </p:spPr>
        <p:txBody>
          <a:bodyPr>
            <a:normAutofit fontScale="90000"/>
          </a:bodyPr>
          <a:lstStyle/>
          <a:p>
            <a:r>
              <a:rPr lang="uk-UA" sz="2400" b="1" dirty="0"/>
              <a:t>Конфіденційною</a:t>
            </a:r>
            <a:r>
              <a:rPr lang="uk-UA" sz="2400" dirty="0"/>
              <a:t> є інформація про фізичну особу, а також інформація, доступ до якої обмежено фізичною або юридичною особою, крім суб’єктів владних повноважень.</a:t>
            </a:r>
            <a:br>
              <a:rPr lang="uk-UA" sz="2400" dirty="0"/>
            </a:br>
            <a:r>
              <a:rPr lang="uk-UA" sz="2400" dirty="0"/>
              <a:t> </a:t>
            </a:r>
            <a:br>
              <a:rPr lang="uk-UA" sz="2400" dirty="0"/>
            </a:br>
            <a:r>
              <a:rPr lang="uk-UA" sz="2400" dirty="0"/>
              <a:t>Конфіденційна інформація може поширюватися за бажанням (згодою) відповідної особи у визначеному нею порядку відповідно до передбачених нею умов, а також в інших випадках, визначених законом.</a:t>
            </a:r>
            <a:br>
              <a:rPr lang="uk-UA" sz="2400" dirty="0"/>
            </a:br>
            <a:r>
              <a:rPr lang="uk-UA" sz="2400" dirty="0"/>
              <a:t>(</a:t>
            </a:r>
            <a:r>
              <a:rPr lang="uk-UA" sz="2400" b="1" dirty="0"/>
              <a:t>ст. 21 Закону «Про інформацію»</a:t>
            </a:r>
            <a:r>
              <a:rPr lang="uk-UA" sz="2400" dirty="0"/>
              <a:t>).  </a:t>
            </a:r>
            <a:br>
              <a:rPr lang="uk-UA" sz="2400" dirty="0"/>
            </a:br>
            <a:r>
              <a:rPr lang="uk-UA" sz="2400" dirty="0"/>
              <a:t>Громадяни і юридичні особи самостійно відносять до конфіденційної:  </a:t>
            </a:r>
            <a:br>
              <a:rPr lang="uk-UA" sz="2400" dirty="0"/>
            </a:br>
            <a:r>
              <a:rPr lang="uk-UA" sz="2400" dirty="0"/>
              <a:t> - інформацію професійного, ділового, виробничого, банківського, комерційного і іншого характеру;  </a:t>
            </a:r>
            <a:br>
              <a:rPr lang="uk-UA" sz="2400" dirty="0"/>
            </a:br>
            <a:r>
              <a:rPr lang="uk-UA" sz="2400" dirty="0"/>
              <a:t> - інформацію, яка є предметом їх професійного, ділового, виробничого, банківського, комерційного і іншого інтересу. </a:t>
            </a:r>
            <a:br>
              <a:rPr lang="uk-UA" sz="2400" dirty="0"/>
            </a:br>
            <a:r>
              <a:rPr lang="uk-UA" sz="2400" dirty="0"/>
              <a:t>Якщо підприємство використовує інформацію, яка належить державі, доступ до такої інформації може бути обмежений шляхом поширення на неї статусу конфіденційної інформації (Для службового користування). </a:t>
            </a:r>
            <a:endParaRPr lang="uk-UA" dirty="0"/>
          </a:p>
        </p:txBody>
      </p:sp>
    </p:spTree>
    <p:extLst>
      <p:ext uri="{BB962C8B-B14F-4D97-AF65-F5344CB8AC3E}">
        <p14:creationId xmlns:p14="http://schemas.microsoft.com/office/powerpoint/2010/main" val="133466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7869891" cy="5578679"/>
          </a:xfrm>
        </p:spPr>
        <p:txBody>
          <a:bodyPr>
            <a:noAutofit/>
          </a:bodyPr>
          <a:lstStyle/>
          <a:p>
            <a:r>
              <a:rPr lang="uk-UA" sz="1800" b="1" dirty="0"/>
              <a:t>Не може бути віднесена до конфіденційної інформація</a:t>
            </a:r>
            <a:r>
              <a:rPr lang="uk-UA" sz="1800" dirty="0"/>
              <a:t> </a:t>
            </a:r>
            <a:br>
              <a:rPr lang="uk-UA" sz="1800" dirty="0"/>
            </a:br>
            <a:r>
              <a:rPr lang="uk-UA" sz="1800" dirty="0"/>
              <a:t>(ст. 21 Закону «Про інформацію»): </a:t>
            </a:r>
            <a:br>
              <a:rPr lang="ru-RU" sz="1800" dirty="0"/>
            </a:br>
            <a:r>
              <a:rPr lang="ru-RU" sz="1800" dirty="0"/>
              <a:t> - </a:t>
            </a:r>
            <a:r>
              <a:rPr lang="uk-UA" sz="1800" dirty="0"/>
              <a:t>про стан довкілля, якість харчових продуктів і предметів побуту; </a:t>
            </a:r>
            <a:br>
              <a:rPr lang="uk-UA" sz="1800" dirty="0"/>
            </a:br>
            <a:r>
              <a:rPr lang="uk-UA" sz="1800" dirty="0"/>
              <a:t> - про аварії, катастрофи, небезпечні природні явища і інші надзвичайні події, які сталися або можуть статися і погрожують безпеці громадян; </a:t>
            </a:r>
            <a:br>
              <a:rPr lang="uk-UA" sz="1800" dirty="0"/>
            </a:br>
            <a:r>
              <a:rPr lang="uk-UA" sz="1800" dirty="0"/>
              <a:t> - про стан здоров’я населення, його життєвий рівень, житло, медичне обслуговування і соціальне забезпечення, а також про соціально-демографічні показники, стан правопорядку, освіти і культури населення; </a:t>
            </a:r>
            <a:br>
              <a:rPr lang="uk-UA" sz="1800" dirty="0"/>
            </a:br>
            <a:r>
              <a:rPr lang="uk-UA" sz="1800" dirty="0"/>
              <a:t> - про факти порушення прав і свобод людини, включаючи інформацію, що міститься в архівних документах колишніх радянських органів державної безпеки, пов’язаних з політичними репресіями, Голодомором 1932-1933 років в Україні та іншими злочинами, вчиненими представниками комуністичного та/або націонал-соціалістичного (нацистського) тоталітарних режимів;</a:t>
            </a:r>
            <a:br>
              <a:rPr lang="uk-UA" sz="1800" dirty="0"/>
            </a:br>
            <a:r>
              <a:rPr lang="uk-UA" sz="1800" dirty="0"/>
              <a:t> - про незаконні дії органів державної влади, органів місцевого самоврядування, їх посадових та службових осіб;</a:t>
            </a:r>
            <a:br>
              <a:rPr lang="uk-UA" sz="1800" dirty="0"/>
            </a:br>
            <a:r>
              <a:rPr lang="uk-UA" sz="1800" dirty="0"/>
              <a:t> - щодо діяльності державних та комунальних унітарних підприємств, господарських товариств, у статутному капіталі яких більше 50 відсотків акцій (часток) належать державі або територіальній громаді, а також господарських товариств, 50 і більше відсотків акцій (часток) яких належать господарському товариству, частка держави або територіальної громади в якому становить 100 відсотків, що підлягають обов’язковому оприлюдненню відповідно до закону</a:t>
            </a:r>
            <a:br>
              <a:rPr lang="uk-UA" sz="1800" dirty="0"/>
            </a:br>
            <a:r>
              <a:rPr lang="uk-UA" sz="1800" dirty="0"/>
              <a:t> - інша інформація, доступ до якої відповідно до законів України і </a:t>
            </a:r>
            <a:br>
              <a:rPr lang="uk-UA" sz="1800" dirty="0"/>
            </a:br>
            <a:r>
              <a:rPr lang="uk-UA" sz="1800" dirty="0"/>
              <a:t>міжнародних договорів, згода на обов’язковість яких надана </a:t>
            </a:r>
            <a:br>
              <a:rPr lang="uk-UA" sz="1800" dirty="0"/>
            </a:br>
            <a:r>
              <a:rPr lang="uk-UA" sz="1800" dirty="0"/>
              <a:t>Верховною Радою України. </a:t>
            </a:r>
            <a:endParaRPr lang="ru-RU" sz="1800" dirty="0"/>
          </a:p>
        </p:txBody>
      </p:sp>
    </p:spTree>
    <p:extLst>
      <p:ext uri="{BB962C8B-B14F-4D97-AF65-F5344CB8AC3E}">
        <p14:creationId xmlns:p14="http://schemas.microsoft.com/office/powerpoint/2010/main" val="1865844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7869891" cy="5897461"/>
          </a:xfrm>
        </p:spPr>
        <p:txBody>
          <a:bodyPr>
            <a:noAutofit/>
          </a:bodyPr>
          <a:lstStyle/>
          <a:p>
            <a:r>
              <a:rPr lang="uk-UA" sz="2400" b="1" dirty="0"/>
              <a:t>Службова інформація</a:t>
            </a:r>
            <a:r>
              <a:rPr lang="uk-UA" sz="2400" dirty="0"/>
              <a:t>:</a:t>
            </a:r>
            <a:br>
              <a:rPr lang="uk-UA" sz="2400" dirty="0"/>
            </a:br>
            <a:r>
              <a:rPr lang="uk-UA" sz="2400" dirty="0"/>
              <a:t>1. Інформація про діяльність суб’єкта господарювання, доступ до якої обмежено законом в цілях захисту його інтересів. </a:t>
            </a:r>
            <a:br>
              <a:rPr lang="uk-UA" sz="2400" dirty="0"/>
            </a:br>
            <a:r>
              <a:rPr lang="uk-UA" sz="2400" dirty="0"/>
              <a:t>2. Інформація, що підлягає охороні, яка стала відома через виконання службових обов’язків посадовим особам суб’єкта: комерційна банківська таємниця, професійна таємниця, а також конфіденційна інформація про приватне життя особи. </a:t>
            </a:r>
          </a:p>
        </p:txBody>
      </p:sp>
    </p:spTree>
    <p:extLst>
      <p:ext uri="{BB962C8B-B14F-4D97-AF65-F5344CB8AC3E}">
        <p14:creationId xmlns:p14="http://schemas.microsoft.com/office/powerpoint/2010/main" val="335880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7869891" cy="5897461"/>
          </a:xfrm>
        </p:spPr>
        <p:txBody>
          <a:bodyPr>
            <a:normAutofit/>
          </a:bodyPr>
          <a:lstStyle/>
          <a:p>
            <a:r>
              <a:rPr lang="uk-UA" sz="2000" b="1" dirty="0"/>
              <a:t>Суб’єкти ІАД</a:t>
            </a:r>
            <a:r>
              <a:rPr lang="uk-UA" sz="2000" dirty="0"/>
              <a:t>: </a:t>
            </a:r>
            <a:br>
              <a:rPr lang="uk-UA" sz="2000" dirty="0"/>
            </a:br>
            <a:r>
              <a:rPr lang="uk-UA" sz="2000" dirty="0"/>
              <a:t>- фізичні (аналітики) і юридичних особи (аналітичні центри), </a:t>
            </a:r>
            <a:br>
              <a:rPr lang="uk-UA" sz="2000" dirty="0"/>
            </a:br>
            <a:r>
              <a:rPr lang="uk-UA" sz="2000" dirty="0"/>
              <a:t>- об’єднання громадян (творчі, наукові, замовники), </a:t>
            </a:r>
            <a:br>
              <a:rPr lang="uk-UA" sz="2000" dirty="0"/>
            </a:br>
            <a:r>
              <a:rPr lang="uk-UA" sz="2000" dirty="0"/>
              <a:t>- суб’єкти владних повноважень.</a:t>
            </a:r>
            <a:br>
              <a:rPr lang="uk-UA" sz="2000" dirty="0"/>
            </a:br>
            <a:r>
              <a:rPr lang="uk-UA" sz="2000" dirty="0"/>
              <a:t>(Ст. 4 Закону України «Про інформацію»).</a:t>
            </a:r>
            <a:br>
              <a:rPr lang="uk-UA" sz="2000" dirty="0"/>
            </a:br>
            <a:r>
              <a:rPr lang="uk-UA" sz="2000" dirty="0"/>
              <a:t>- вчені, </a:t>
            </a:r>
            <a:br>
              <a:rPr lang="uk-UA" sz="2000" dirty="0"/>
            </a:br>
            <a:r>
              <a:rPr lang="uk-UA" sz="2000" dirty="0"/>
              <a:t>- наукових працівники, </a:t>
            </a:r>
            <a:br>
              <a:rPr lang="uk-UA" sz="2000" dirty="0"/>
            </a:br>
            <a:r>
              <a:rPr lang="uk-UA" sz="2000" dirty="0"/>
              <a:t>- науково-педагогічних працівники, </a:t>
            </a:r>
            <a:br>
              <a:rPr lang="uk-UA" sz="2000" dirty="0"/>
            </a:br>
            <a:r>
              <a:rPr lang="uk-UA" sz="2000" dirty="0"/>
              <a:t>- наукові установи, </a:t>
            </a:r>
            <a:br>
              <a:rPr lang="uk-UA" sz="2000" dirty="0"/>
            </a:br>
            <a:r>
              <a:rPr lang="uk-UA" sz="2000" dirty="0"/>
              <a:t>- наукові організації, </a:t>
            </a:r>
            <a:br>
              <a:rPr lang="uk-UA" sz="2000" dirty="0"/>
            </a:br>
            <a:r>
              <a:rPr lang="uk-UA" sz="2000" dirty="0"/>
              <a:t>- вищі навчальні заклади, </a:t>
            </a:r>
            <a:br>
              <a:rPr lang="uk-UA" sz="2000" dirty="0"/>
            </a:br>
            <a:r>
              <a:rPr lang="uk-UA" sz="2000" dirty="0"/>
              <a:t>- громадські наукові організації.</a:t>
            </a:r>
            <a:br>
              <a:rPr lang="uk-UA" sz="2000" dirty="0"/>
            </a:br>
            <a:r>
              <a:rPr lang="uk-UA" sz="2000" dirty="0"/>
              <a:t>(Ст. 4 Закону України «Про наукову і науково-технічну діяльність»)</a:t>
            </a:r>
            <a:br>
              <a:rPr lang="uk-UA" sz="2000" dirty="0"/>
            </a:br>
            <a:r>
              <a:rPr lang="uk-UA" sz="2000" dirty="0"/>
              <a:t>- державні органи, </a:t>
            </a:r>
            <a:br>
              <a:rPr lang="uk-UA" sz="2000" dirty="0"/>
            </a:br>
            <a:r>
              <a:rPr lang="uk-UA" sz="2000" dirty="0"/>
              <a:t>- органи місцевого та регіонального самоврядування</a:t>
            </a:r>
            <a:br>
              <a:rPr lang="uk-UA" sz="2000" dirty="0"/>
            </a:br>
            <a:r>
              <a:rPr lang="uk-UA" sz="2000" dirty="0"/>
              <a:t>- юридичні особи та громадяни України, </a:t>
            </a:r>
            <a:br>
              <a:rPr lang="uk-UA" sz="2000" dirty="0"/>
            </a:br>
            <a:r>
              <a:rPr lang="uk-UA" sz="2000" dirty="0"/>
              <a:t>- міжнародні організації, </a:t>
            </a:r>
            <a:br>
              <a:rPr lang="uk-UA" sz="2000" dirty="0"/>
            </a:br>
            <a:r>
              <a:rPr lang="uk-UA" sz="2000" dirty="0"/>
              <a:t>- іноземні юридичні особи і громадяни </a:t>
            </a:r>
            <a:br>
              <a:rPr lang="uk-UA" sz="2000" dirty="0"/>
            </a:br>
            <a:r>
              <a:rPr lang="uk-UA" sz="2000" dirty="0"/>
              <a:t>- особи без громадянства.</a:t>
            </a:r>
            <a:br>
              <a:rPr lang="uk-UA" sz="2000" dirty="0"/>
            </a:br>
            <a:r>
              <a:rPr lang="uk-UA" sz="2000" dirty="0"/>
              <a:t>(Ст. 3 Закону України «Про науково-технічну інформацію»). </a:t>
            </a:r>
            <a:endParaRPr lang="ru-RU" dirty="0"/>
          </a:p>
        </p:txBody>
      </p:sp>
    </p:spTree>
    <p:extLst>
      <p:ext uri="{BB962C8B-B14F-4D97-AF65-F5344CB8AC3E}">
        <p14:creationId xmlns:p14="http://schemas.microsoft.com/office/powerpoint/2010/main" val="367803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48194"/>
            <a:ext cx="8280219" cy="6328775"/>
          </a:xfrm>
        </p:spPr>
        <p:txBody>
          <a:bodyPr>
            <a:normAutofit/>
          </a:bodyPr>
          <a:lstStyle/>
          <a:p>
            <a:r>
              <a:rPr lang="en-US" sz="2000" b="1" dirty="0"/>
              <a:t>The Cybersecurity Act (2018)</a:t>
            </a:r>
            <a:br>
              <a:rPr lang="uk-UA" sz="2000" b="1" dirty="0"/>
            </a:br>
            <a:r>
              <a:rPr lang="uk-UA" sz="2000" dirty="0"/>
              <a:t>Регламент (ЄС) 2019/881 про Агентство Європейського Союзу з кібербезпеки (</a:t>
            </a:r>
            <a:r>
              <a:rPr lang="en-US" sz="2000" dirty="0"/>
              <a:t>European Union Agency for Cybersecurity) </a:t>
            </a:r>
            <a:r>
              <a:rPr lang="uk-UA" sz="2000" dirty="0"/>
              <a:t>та про сертифікацію кібербезпеки інформаційно-комунікаційних технологій («Акт про </a:t>
            </a:r>
            <a:r>
              <a:rPr lang="uk-UA" sz="2000" dirty="0" err="1"/>
              <a:t>кібербезпеку</a:t>
            </a:r>
            <a:r>
              <a:rPr lang="uk-UA" sz="2000" dirty="0"/>
              <a:t>»).</a:t>
            </a:r>
            <a:br>
              <a:rPr lang="en-US" sz="2000" b="1" dirty="0"/>
            </a:br>
            <a:r>
              <a:rPr lang="en-US" sz="2000" b="1" dirty="0"/>
              <a:t>- </a:t>
            </a:r>
            <a:r>
              <a:rPr lang="uk-UA" sz="2000" dirty="0"/>
              <a:t>Створення Європейської агенції з мережевої та інформаційної безпеки </a:t>
            </a:r>
            <a:br>
              <a:rPr lang="uk-UA" sz="2000" dirty="0"/>
            </a:br>
            <a:r>
              <a:rPr lang="uk-UA" sz="2000" dirty="0"/>
              <a:t>  (</a:t>
            </a:r>
            <a:r>
              <a:rPr lang="en-US" sz="2000" b="1" dirty="0"/>
              <a:t>ENISA</a:t>
            </a:r>
            <a:r>
              <a:rPr lang="uk-UA" sz="2000" dirty="0"/>
              <a:t>) потім Агентство Європейського Союзу з кібербезпеки </a:t>
            </a:r>
            <a:br>
              <a:rPr lang="uk-UA" sz="2000" dirty="0"/>
            </a:br>
            <a:r>
              <a:rPr lang="uk-UA" sz="2000" dirty="0"/>
              <a:t>  (</a:t>
            </a:r>
            <a:r>
              <a:rPr lang="en-US" sz="2000" dirty="0"/>
              <a:t>European </a:t>
            </a:r>
            <a:r>
              <a:rPr lang="uk-UA" sz="2000" dirty="0"/>
              <a:t> </a:t>
            </a:r>
            <a:r>
              <a:rPr lang="en-US" sz="2000" dirty="0"/>
              <a:t>Union Agency for Cybersecurity) </a:t>
            </a:r>
            <a:br>
              <a:rPr lang="uk-UA" sz="2000" dirty="0"/>
            </a:br>
            <a:r>
              <a:rPr lang="uk-UA" sz="2000" b="1" dirty="0"/>
              <a:t>Основні завдання </a:t>
            </a:r>
            <a:r>
              <a:rPr lang="en-US" sz="2000" b="1" dirty="0"/>
              <a:t>ENISA</a:t>
            </a:r>
            <a:r>
              <a:rPr lang="en-US" sz="2000" dirty="0"/>
              <a:t>:</a:t>
            </a:r>
            <a:br>
              <a:rPr lang="en-US" sz="2000" dirty="0"/>
            </a:br>
            <a:r>
              <a:rPr lang="en-US" sz="2000" dirty="0"/>
              <a:t>•</a:t>
            </a:r>
            <a:r>
              <a:rPr lang="uk-UA" sz="2000" dirty="0"/>
              <a:t>підтримка впровадження політики та законодавства ЄС у сфері кібербезпеки;</a:t>
            </a:r>
            <a:br>
              <a:rPr lang="uk-UA" sz="2000" dirty="0"/>
            </a:br>
            <a:r>
              <a:rPr lang="uk-UA" sz="2000" dirty="0"/>
              <a:t>•розвиток </a:t>
            </a:r>
            <a:r>
              <a:rPr lang="uk-UA" sz="2000" dirty="0" err="1"/>
              <a:t>спроможностей</a:t>
            </a:r>
            <a:r>
              <a:rPr lang="uk-UA" sz="2000" dirty="0"/>
              <a:t>: підтримка </a:t>
            </a:r>
            <a:r>
              <a:rPr lang="en-US" sz="2000" dirty="0"/>
              <a:t>CSIRT-</a:t>
            </a:r>
            <a:r>
              <a:rPr lang="uk-UA" sz="2000" dirty="0"/>
              <a:t>команд</a:t>
            </a:r>
            <a:r>
              <a:rPr lang="en-US" sz="2000" dirty="0"/>
              <a:t>, </a:t>
            </a:r>
            <a:r>
              <a:rPr lang="uk-UA" sz="2000" dirty="0"/>
              <a:t>проведення навчань;</a:t>
            </a:r>
            <a:br>
              <a:rPr lang="uk-UA" sz="2000" dirty="0"/>
            </a:br>
            <a:r>
              <a:rPr lang="uk-UA" sz="2000" dirty="0"/>
              <a:t>•сприяння співпраці між зацікавленими сторонами, включно з </a:t>
            </a:r>
            <a:r>
              <a:rPr lang="en-US" sz="2000" dirty="0"/>
              <a:t>CERT-EU;</a:t>
            </a:r>
            <a:br>
              <a:rPr lang="en-US" sz="2000" dirty="0"/>
            </a:br>
            <a:r>
              <a:rPr lang="en-US" sz="2000" dirty="0"/>
              <a:t>•</a:t>
            </a:r>
            <a:r>
              <a:rPr lang="uk-UA" sz="2000" dirty="0"/>
              <a:t>підтримка європейської системи сертифікації кібербезпеки ІКТ;</a:t>
            </a:r>
            <a:br>
              <a:rPr lang="uk-UA" sz="2000" dirty="0"/>
            </a:br>
            <a:r>
              <a:rPr lang="uk-UA" sz="2000" dirty="0"/>
              <a:t>•збір та аналіз інформації про кіберзагрози, новітні технології й інциденти;</a:t>
            </a:r>
            <a:br>
              <a:rPr lang="uk-UA" sz="2000" dirty="0"/>
            </a:br>
            <a:r>
              <a:rPr lang="uk-UA" sz="2000" dirty="0"/>
              <a:t>•підвищення обізнаності громадськості та просування культури кібербезпеки;</a:t>
            </a:r>
            <a:br>
              <a:rPr lang="uk-UA" sz="2000" dirty="0"/>
            </a:br>
            <a:r>
              <a:rPr lang="uk-UA" sz="2000" dirty="0"/>
              <a:t>•консультування з питань досліджень і інновацій;</a:t>
            </a:r>
            <a:br>
              <a:rPr lang="uk-UA" sz="2000" dirty="0"/>
            </a:br>
            <a:r>
              <a:rPr lang="uk-UA" sz="2000" dirty="0"/>
              <a:t>•сприяння міжнародній співпраці у сфері кібербезпеки.</a:t>
            </a:r>
          </a:p>
        </p:txBody>
      </p:sp>
    </p:spTree>
    <p:extLst>
      <p:ext uri="{BB962C8B-B14F-4D97-AF65-F5344CB8AC3E}">
        <p14:creationId xmlns:p14="http://schemas.microsoft.com/office/powerpoint/2010/main" val="2793562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008" y="327172"/>
            <a:ext cx="7894534" cy="6249798"/>
          </a:xfrm>
        </p:spPr>
        <p:txBody>
          <a:bodyPr>
            <a:noAutofit/>
          </a:bodyPr>
          <a:lstStyle/>
          <a:p>
            <a:pPr fontAlgn="base"/>
            <a:r>
              <a:rPr lang="uk-UA" sz="2000" b="1" dirty="0"/>
              <a:t>Об'єкти ІАД:</a:t>
            </a:r>
            <a:br>
              <a:rPr lang="uk-UA" sz="2000" b="1" dirty="0"/>
            </a:br>
            <a:r>
              <a:rPr lang="uk-UA" sz="2000" dirty="0"/>
              <a:t>- інформація.</a:t>
            </a:r>
            <a:br>
              <a:rPr lang="uk-UA" sz="2000" dirty="0"/>
            </a:br>
            <a:r>
              <a:rPr lang="uk-UA" sz="2000" dirty="0"/>
              <a:t>(П.2 ст. 4 Закону України «Про інформацію»)</a:t>
            </a:r>
            <a:br>
              <a:rPr lang="uk-UA" sz="2000" dirty="0"/>
            </a:br>
            <a:r>
              <a:rPr lang="uk-UA" sz="2000" dirty="0"/>
              <a:t>- вітчизняна і зарубіжна науково-технічна інформація.</a:t>
            </a:r>
            <a:br>
              <a:rPr lang="uk-UA" sz="2000" dirty="0"/>
            </a:br>
            <a:r>
              <a:rPr lang="uk-UA" sz="2000" dirty="0"/>
              <a:t>(Ст. 2 Закону України «Про науково-технічну інформацію»).</a:t>
            </a:r>
            <a:br>
              <a:rPr lang="uk-UA" sz="2000" dirty="0"/>
            </a:br>
            <a:br>
              <a:rPr lang="uk-UA" sz="2000" dirty="0"/>
            </a:br>
            <a:endParaRPr lang="uk-UA" sz="2000" dirty="0"/>
          </a:p>
        </p:txBody>
      </p:sp>
    </p:spTree>
    <p:extLst>
      <p:ext uri="{BB962C8B-B14F-4D97-AF65-F5344CB8AC3E}">
        <p14:creationId xmlns:p14="http://schemas.microsoft.com/office/powerpoint/2010/main" val="2689818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4379"/>
            <a:ext cx="9144000" cy="6422590"/>
          </a:xfrm>
        </p:spPr>
        <p:txBody>
          <a:bodyPr>
            <a:noAutofit/>
          </a:bodyPr>
          <a:lstStyle/>
          <a:p>
            <a:r>
              <a:rPr lang="uk-UA" sz="2000" b="1" dirty="0"/>
              <a:t>Суб’єкти національної системи захисту критичної інфраструктури:</a:t>
            </a:r>
            <a:br>
              <a:rPr lang="uk-UA" sz="2400" dirty="0"/>
            </a:br>
            <a:r>
              <a:rPr lang="uk-UA" sz="1800" dirty="0"/>
              <a:t>1) Кабінет Міністрів України;</a:t>
            </a:r>
            <a:br>
              <a:rPr lang="uk-UA" sz="1800" dirty="0"/>
            </a:br>
            <a:r>
              <a:rPr lang="uk-UA" sz="1800" dirty="0"/>
              <a:t>2) Апарат Ради національної безпеки і оборони України;</a:t>
            </a:r>
            <a:br>
              <a:rPr lang="uk-UA" sz="1800" dirty="0"/>
            </a:br>
            <a:r>
              <a:rPr lang="uk-UA" sz="1800" dirty="0"/>
              <a:t>3) Центральна виборча комісія;</a:t>
            </a:r>
            <a:br>
              <a:rPr lang="uk-UA" sz="1800" dirty="0"/>
            </a:br>
            <a:r>
              <a:rPr lang="uk-UA" sz="1800" dirty="0"/>
              <a:t>4) Національний банк України;</a:t>
            </a:r>
            <a:br>
              <a:rPr lang="uk-UA" sz="1800" dirty="0"/>
            </a:br>
            <a:r>
              <a:rPr lang="uk-UA" sz="1800" dirty="0"/>
              <a:t>5) Національна комісія з цінних паперів та фондового ринку, Національна комісія, що здійснює державне регулювання у сфері зв’язку та інформатизації, Національна комісія, що здійснює державне регулювання у сферах енергетики та комунальних послуг;</a:t>
            </a:r>
            <a:br>
              <a:rPr lang="uk-UA" sz="1800" dirty="0"/>
            </a:br>
            <a:r>
              <a:rPr lang="uk-UA" sz="1800" dirty="0"/>
              <a:t>6) Адміністрація Державної служби спеціального зв’язку та захисту інформації України;</a:t>
            </a:r>
            <a:br>
              <a:rPr lang="uk-UA" sz="1800" dirty="0"/>
            </a:br>
            <a:r>
              <a:rPr lang="uk-UA" sz="1800" dirty="0"/>
              <a:t>7) Фонд державного майна України, інші центральні органи виконавчої влади із спеціальним статусом;</a:t>
            </a:r>
            <a:br>
              <a:rPr lang="uk-UA" sz="1800" dirty="0"/>
            </a:br>
            <a:r>
              <a:rPr lang="uk-UA" sz="1800" dirty="0"/>
              <a:t>8) уповноважений орган у сфері захисту критичної інфраструктури України;</a:t>
            </a:r>
            <a:br>
              <a:rPr lang="uk-UA" sz="1800" dirty="0"/>
            </a:br>
            <a:r>
              <a:rPr lang="uk-UA" sz="1800" dirty="0"/>
              <a:t> 9) центральний орган виконавчої влади, який забезпечує формування та реалізує державну політику у сфері цивільного захисту;</a:t>
            </a:r>
            <a:br>
              <a:rPr lang="uk-UA" sz="1800" dirty="0"/>
            </a:br>
            <a:r>
              <a:rPr lang="uk-UA" sz="1800" dirty="0"/>
              <a:t>10) секторальні та функціональні органи, інші міністерства та центральні органи виконавчої влади;</a:t>
            </a:r>
            <a:br>
              <a:rPr lang="uk-UA" sz="1800" dirty="0"/>
            </a:br>
            <a:r>
              <a:rPr lang="uk-UA" sz="1800" dirty="0"/>
              <a:t>11) Служба безпеки України;</a:t>
            </a:r>
            <a:br>
              <a:rPr lang="uk-UA" sz="1800" dirty="0"/>
            </a:br>
            <a:r>
              <a:rPr lang="uk-UA" sz="1800" dirty="0"/>
              <a:t>12) правоохоронні та розвідувальні органи, суб’єкти оперативно-розшукової та </a:t>
            </a:r>
            <a:r>
              <a:rPr lang="uk-UA" sz="1800" dirty="0" err="1"/>
              <a:t>контррозвідувальної</a:t>
            </a:r>
            <a:r>
              <a:rPr lang="uk-UA" sz="1800" dirty="0"/>
              <a:t> діяльності;</a:t>
            </a:r>
            <a:br>
              <a:rPr lang="uk-UA" sz="1800" dirty="0"/>
            </a:br>
            <a:r>
              <a:rPr lang="uk-UA" sz="1800" dirty="0"/>
              <a:t>13) Збройні Сили України, інші військові формування, утворені відповідно до законів України;</a:t>
            </a:r>
            <a:br>
              <a:rPr lang="uk-UA" sz="1800" dirty="0"/>
            </a:br>
            <a:r>
              <a:rPr lang="uk-UA" sz="1800" dirty="0"/>
              <a:t>14) місцеві органи виконавчої влади (військово-цивільні адміністрації - у разі утворення);</a:t>
            </a:r>
            <a:br>
              <a:rPr lang="uk-UA" sz="1800" dirty="0"/>
            </a:br>
            <a:r>
              <a:rPr lang="uk-UA" sz="1800" dirty="0"/>
              <a:t>15) органи місцевого самоврядування;</a:t>
            </a:r>
            <a:br>
              <a:rPr lang="uk-UA" sz="1800" dirty="0"/>
            </a:br>
            <a:r>
              <a:rPr lang="uk-UA" sz="1800" dirty="0"/>
              <a:t>16) оператори критичної інфраструктури;</a:t>
            </a:r>
            <a:br>
              <a:rPr lang="uk-UA" sz="1800" dirty="0"/>
            </a:br>
            <a:r>
              <a:rPr lang="uk-UA" sz="1800" dirty="0"/>
              <a:t>17) підприємства, установи та організації незалежно від форми власності, </a:t>
            </a:r>
            <a:br>
              <a:rPr lang="uk-UA" sz="1800" dirty="0"/>
            </a:br>
            <a:r>
              <a:rPr lang="uk-UA" sz="1800" dirty="0"/>
              <a:t>які провадять діяльність, пов’язану із забезпеченням безпеки </a:t>
            </a:r>
            <a:br>
              <a:rPr lang="uk-UA" sz="1800" dirty="0"/>
            </a:br>
            <a:r>
              <a:rPr lang="uk-UA" sz="1800" dirty="0"/>
              <a:t>та стійкості критичної інфраструктури.</a:t>
            </a:r>
          </a:p>
        </p:txBody>
      </p:sp>
    </p:spTree>
    <p:extLst>
      <p:ext uri="{BB962C8B-B14F-4D97-AF65-F5344CB8AC3E}">
        <p14:creationId xmlns:p14="http://schemas.microsoft.com/office/powerpoint/2010/main" val="17385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000" b="1" dirty="0"/>
              <a:t>Загальні вимоги до </a:t>
            </a:r>
            <a:r>
              <a:rPr lang="uk-UA" sz="2000" b="1" dirty="0" err="1"/>
              <a:t>кіберзахисту</a:t>
            </a:r>
            <a:r>
              <a:rPr lang="uk-UA" sz="2000" b="1" dirty="0"/>
              <a:t> об’єктів критичної інфраструктури (</a:t>
            </a:r>
            <a:r>
              <a:rPr lang="uk-UA" sz="2000" b="1" dirty="0" err="1"/>
              <a:t>ОКІ</a:t>
            </a:r>
            <a:r>
              <a:rPr lang="uk-UA" sz="2000" b="1" dirty="0"/>
              <a:t>) </a:t>
            </a:r>
            <a:r>
              <a:rPr lang="uk-UA" sz="2000" dirty="0"/>
              <a:t>(Постанова КМУ)</a:t>
            </a:r>
            <a:br>
              <a:rPr lang="uk-UA" sz="2000" dirty="0"/>
            </a:br>
            <a:r>
              <a:rPr lang="uk-UA" sz="2000" dirty="0"/>
              <a:t>- Організаційні та технічні заходи з </a:t>
            </a:r>
            <a:r>
              <a:rPr lang="uk-UA" sz="2000" dirty="0" err="1"/>
              <a:t>кіберзахисту</a:t>
            </a:r>
            <a:r>
              <a:rPr lang="uk-UA" sz="2000" dirty="0"/>
              <a:t>:</a:t>
            </a:r>
            <a:br>
              <a:rPr lang="uk-UA" sz="2000" dirty="0"/>
            </a:br>
            <a:r>
              <a:rPr lang="uk-UA" sz="2000" dirty="0"/>
              <a:t>	- політика інформаційної безпеки;</a:t>
            </a:r>
            <a:br>
              <a:rPr lang="uk-UA" sz="2000" dirty="0"/>
            </a:br>
            <a:r>
              <a:rPr lang="uk-UA" sz="2000" dirty="0"/>
              <a:t>	- управління доступом;</a:t>
            </a:r>
            <a:br>
              <a:rPr lang="uk-UA" sz="2000" dirty="0"/>
            </a:br>
            <a:r>
              <a:rPr lang="uk-UA" sz="2000" dirty="0"/>
              <a:t>	- ідентифікація та </a:t>
            </a:r>
            <a:r>
              <a:rPr lang="uk-UA" sz="2000" dirty="0" err="1"/>
              <a:t>автентифікація</a:t>
            </a:r>
            <a:r>
              <a:rPr lang="uk-UA" sz="2000" dirty="0"/>
              <a:t>;</a:t>
            </a:r>
            <a:br>
              <a:rPr lang="uk-UA" sz="2000" dirty="0"/>
            </a:br>
            <a:r>
              <a:rPr lang="uk-UA" sz="2000" dirty="0"/>
              <a:t>	- мережевий захист;</a:t>
            </a:r>
            <a:br>
              <a:rPr lang="uk-UA" sz="2000" dirty="0"/>
            </a:br>
            <a:r>
              <a:rPr lang="uk-UA" sz="2000" dirty="0"/>
              <a:t>	- доступність та </a:t>
            </a:r>
            <a:r>
              <a:rPr lang="uk-UA" sz="2000" dirty="0" err="1"/>
              <a:t>відмовостійкість</a:t>
            </a:r>
            <a:r>
              <a:rPr lang="uk-UA" sz="2000" dirty="0"/>
              <a:t>;</a:t>
            </a:r>
            <a:br>
              <a:rPr lang="uk-UA" sz="2000" dirty="0"/>
            </a:br>
            <a:r>
              <a:rPr lang="uk-UA" sz="2000" dirty="0"/>
              <a:t>	- визначення умов використання </a:t>
            </a:r>
            <a:br>
              <a:rPr lang="uk-UA" sz="2000" dirty="0"/>
            </a:br>
            <a:r>
              <a:rPr lang="uk-UA" sz="2000" dirty="0"/>
              <a:t>		- змінних пристроїв та носіїв інформації;</a:t>
            </a:r>
            <a:br>
              <a:rPr lang="uk-UA" sz="2000" dirty="0"/>
            </a:br>
            <a:r>
              <a:rPr lang="uk-UA" sz="2000" dirty="0"/>
              <a:t>		- ПЗ, АЗ;</a:t>
            </a:r>
            <a:br>
              <a:rPr lang="uk-UA" sz="2000" dirty="0"/>
            </a:br>
            <a:r>
              <a:rPr lang="uk-UA" sz="2000" dirty="0"/>
              <a:t>	- визначення умов розміщення компонентів.</a:t>
            </a:r>
            <a:br>
              <a:rPr lang="uk-UA" sz="2000" dirty="0"/>
            </a:br>
            <a:br>
              <a:rPr lang="uk-UA" sz="2000" dirty="0"/>
            </a:br>
            <a:r>
              <a:rPr lang="uk-UA" sz="2000" b="1" dirty="0"/>
              <a:t>Базові вимоги до </a:t>
            </a:r>
            <a:r>
              <a:rPr lang="uk-UA" sz="2000" b="1" dirty="0" err="1"/>
              <a:t>кіберзахисту</a:t>
            </a:r>
            <a:r>
              <a:rPr lang="uk-UA" sz="2000" b="1" dirty="0"/>
              <a:t> </a:t>
            </a:r>
            <a:r>
              <a:rPr lang="uk-UA" sz="2000" b="1" dirty="0" err="1"/>
              <a:t>ОКІ</a:t>
            </a:r>
            <a:br>
              <a:rPr lang="uk-UA" sz="2000" b="1" dirty="0"/>
            </a:br>
            <a:r>
              <a:rPr lang="uk-UA" sz="2000" dirty="0"/>
              <a:t>- </a:t>
            </a:r>
            <a:r>
              <a:rPr lang="uk-UA" sz="2000" dirty="0" err="1"/>
              <a:t>ОКІ</a:t>
            </a:r>
            <a:r>
              <a:rPr lang="uk-UA" sz="2000" dirty="0"/>
              <a:t> повинен мати підрозділ або посаду з інформаційної безпеки;</a:t>
            </a:r>
            <a:br>
              <a:rPr lang="uk-UA" sz="2000" dirty="0"/>
            </a:br>
            <a:r>
              <a:rPr lang="uk-UA" sz="2000" dirty="0"/>
              <a:t>- визначені права та обов’язки всіх категорій користувачів;</a:t>
            </a:r>
            <a:br>
              <a:rPr lang="uk-UA" sz="2000" dirty="0"/>
            </a:br>
            <a:r>
              <a:rPr lang="uk-UA" sz="2000" dirty="0"/>
              <a:t>- перелік інформаційних, програмних та апаратних ресурсів;</a:t>
            </a:r>
            <a:br>
              <a:rPr lang="uk-UA" sz="2000" dirty="0"/>
            </a:br>
            <a:r>
              <a:rPr lang="uk-UA" sz="2000" dirty="0"/>
              <a:t>- політика управління ризиками ІБ, методику їх оцінювання та оброблення (ISO 27005);</a:t>
            </a:r>
            <a:br>
              <a:rPr lang="uk-UA" sz="2000" dirty="0"/>
            </a:br>
            <a:r>
              <a:rPr lang="uk-UA" sz="2000" dirty="0"/>
              <a:t>- не рідше одного разу на рік - обстеження </a:t>
            </a:r>
            <a:r>
              <a:rPr lang="uk-UA" sz="2000" dirty="0" err="1"/>
              <a:t>ОКІ</a:t>
            </a:r>
            <a:r>
              <a:rPr lang="uk-UA" sz="2000" dirty="0"/>
              <a:t>;</a:t>
            </a:r>
            <a:br>
              <a:rPr lang="uk-UA" sz="2000" dirty="0"/>
            </a:br>
            <a:r>
              <a:rPr lang="uk-UA" sz="2000" dirty="0"/>
              <a:t>- документація на КСЗІ (систему інформаційної безпеки);</a:t>
            </a:r>
            <a:br>
              <a:rPr lang="uk-UA" sz="2000" dirty="0"/>
            </a:br>
            <a:r>
              <a:rPr lang="uk-UA" sz="2000" dirty="0"/>
              <a:t>- </a:t>
            </a:r>
            <a:r>
              <a:rPr lang="uk-UA" sz="2000" b="1" i="1" dirty="0"/>
              <a:t>політика ІБ</a:t>
            </a:r>
            <a:r>
              <a:rPr lang="uk-UA" sz="2000" i="1" dirty="0"/>
              <a:t>.</a:t>
            </a:r>
            <a:br>
              <a:rPr lang="uk-UA" sz="2000" dirty="0"/>
            </a:br>
            <a:endParaRPr lang="uk-UA" sz="2000" dirty="0"/>
          </a:p>
        </p:txBody>
      </p:sp>
    </p:spTree>
    <p:extLst>
      <p:ext uri="{BB962C8B-B14F-4D97-AF65-F5344CB8AC3E}">
        <p14:creationId xmlns:p14="http://schemas.microsoft.com/office/powerpoint/2010/main" val="71749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273" y="163773"/>
            <a:ext cx="7930589" cy="6496333"/>
          </a:xfrm>
        </p:spPr>
        <p:txBody>
          <a:bodyPr>
            <a:noAutofit/>
          </a:bodyPr>
          <a:lstStyle/>
          <a:p>
            <a:r>
              <a:rPr lang="uk-UA" sz="2000" b="1" dirty="0"/>
              <a:t>Політика ІБ </a:t>
            </a:r>
            <a:br>
              <a:rPr lang="uk-UA" sz="2400" dirty="0"/>
            </a:br>
            <a:r>
              <a:rPr lang="uk-UA" sz="2000" dirty="0"/>
              <a:t>- мета, принципи, </a:t>
            </a:r>
            <a:br>
              <a:rPr lang="uk-UA" sz="2000" dirty="0"/>
            </a:br>
            <a:r>
              <a:rPr lang="uk-UA" sz="2000" dirty="0"/>
              <a:t>- критичні бізнес/операційні процеси, </a:t>
            </a:r>
            <a:br>
              <a:rPr lang="uk-UA" sz="2000" dirty="0"/>
            </a:br>
            <a:r>
              <a:rPr lang="uk-UA" sz="2000" dirty="0"/>
              <a:t>- порядку визначення, надання, зміни та скасування прав доступу</a:t>
            </a:r>
            <a:br>
              <a:rPr lang="uk-UA" sz="2000" dirty="0"/>
            </a:br>
            <a:r>
              <a:rPr lang="uk-UA" sz="2000" dirty="0"/>
              <a:t>	- багатофакторна </a:t>
            </a:r>
            <a:r>
              <a:rPr lang="uk-UA" sz="2000" dirty="0" err="1"/>
              <a:t>автентифікація</a:t>
            </a:r>
            <a:r>
              <a:rPr lang="uk-UA" sz="2000" dirty="0"/>
              <a:t>, </a:t>
            </a:r>
            <a:br>
              <a:rPr lang="uk-UA" sz="2000" dirty="0"/>
            </a:br>
            <a:r>
              <a:rPr lang="uk-UA" sz="2000" dirty="0"/>
              <a:t>	- паролі за замовчуванням, </a:t>
            </a:r>
            <a:br>
              <a:rPr lang="uk-UA" sz="2000" dirty="0"/>
            </a:br>
            <a:r>
              <a:rPr lang="uk-UA" sz="2000" dirty="0"/>
              <a:t>	- ІР, МАС, </a:t>
            </a:r>
            <a:br>
              <a:rPr lang="uk-UA" sz="2000" dirty="0"/>
            </a:br>
            <a:r>
              <a:rPr lang="uk-UA" sz="2000" dirty="0"/>
              <a:t>- фізична безпека, </a:t>
            </a:r>
            <a:br>
              <a:rPr lang="uk-UA" sz="2000" dirty="0"/>
            </a:br>
            <a:r>
              <a:rPr lang="uk-UA" sz="2000" dirty="0"/>
              <a:t>- взаємодія з постачальниками, </a:t>
            </a:r>
            <a:br>
              <a:rPr lang="uk-UA" sz="2000" dirty="0"/>
            </a:br>
            <a:r>
              <a:rPr lang="uk-UA" sz="2000" dirty="0"/>
              <a:t>- управління обліковими записами, атрибутами, </a:t>
            </a:r>
            <a:br>
              <a:rPr lang="uk-UA" sz="2000" dirty="0"/>
            </a:br>
            <a:r>
              <a:rPr lang="uk-UA" sz="2000" dirty="0"/>
              <a:t>- безперебійність </a:t>
            </a:r>
            <a:br>
              <a:rPr lang="uk-UA" sz="2000" dirty="0"/>
            </a:br>
            <a:r>
              <a:rPr lang="uk-UA" sz="2000" dirty="0"/>
              <a:t>	- безперебійне живлення, </a:t>
            </a:r>
            <a:br>
              <a:rPr lang="uk-UA" sz="2000" dirty="0"/>
            </a:br>
            <a:r>
              <a:rPr lang="uk-UA" sz="2000" dirty="0"/>
              <a:t>	- резервування, дублювання (</a:t>
            </a:r>
            <a:r>
              <a:rPr lang="uk-UA" sz="2000" dirty="0" err="1"/>
              <a:t>кластеризація</a:t>
            </a:r>
            <a:r>
              <a:rPr lang="uk-UA" sz="2000" dirty="0"/>
              <a:t>), балансування, </a:t>
            </a:r>
            <a:br>
              <a:rPr lang="uk-UA" sz="2000" dirty="0"/>
            </a:br>
            <a:r>
              <a:rPr lang="uk-UA" sz="2000" dirty="0"/>
              <a:t>- порядок дій у випадках відмов, </a:t>
            </a:r>
            <a:br>
              <a:rPr lang="uk-UA" sz="2000" dirty="0"/>
            </a:br>
            <a:r>
              <a:rPr lang="uk-UA" sz="2000" dirty="0"/>
              <a:t>- використання змінних (зовнішніх) пристроїв та носіїв, </a:t>
            </a:r>
            <a:br>
              <a:rPr lang="uk-UA" sz="2000" dirty="0"/>
            </a:br>
            <a:r>
              <a:rPr lang="uk-UA" sz="2000" dirty="0"/>
              <a:t>- мережевий захист </a:t>
            </a:r>
            <a:br>
              <a:rPr lang="uk-UA" sz="2000" dirty="0"/>
            </a:br>
            <a:r>
              <a:rPr lang="uk-UA" sz="2000" dirty="0"/>
              <a:t>	- фільтрація/моніторинг </a:t>
            </a:r>
            <a:r>
              <a:rPr lang="uk-UA" sz="2000" dirty="0" err="1"/>
              <a:t>трафіку</a:t>
            </a:r>
            <a:r>
              <a:rPr lang="uk-UA" sz="2000" dirty="0"/>
              <a:t>, </a:t>
            </a:r>
            <a:br>
              <a:rPr lang="uk-UA" sz="2000" dirty="0"/>
            </a:br>
            <a:r>
              <a:rPr lang="uk-UA" sz="2000" dirty="0"/>
              <a:t>	-</a:t>
            </a:r>
            <a:r>
              <a:rPr lang="en-US" sz="2000" dirty="0"/>
              <a:t> DMZ</a:t>
            </a:r>
            <a:r>
              <a:rPr lang="uk-UA" sz="2000" dirty="0"/>
              <a:t>, </a:t>
            </a:r>
            <a:r>
              <a:rPr lang="en-US" sz="2000" dirty="0"/>
              <a:t>APP</a:t>
            </a:r>
            <a:r>
              <a:rPr lang="uk-UA" sz="2000" dirty="0"/>
              <a:t>, </a:t>
            </a:r>
            <a:r>
              <a:rPr lang="en-US" sz="2000" dirty="0"/>
              <a:t>DB</a:t>
            </a:r>
            <a:r>
              <a:rPr lang="uk-UA" sz="2000" dirty="0"/>
              <a:t>, </a:t>
            </a:r>
            <a:r>
              <a:rPr lang="en-US" sz="2000" dirty="0"/>
              <a:t>Test </a:t>
            </a:r>
            <a:r>
              <a:rPr lang="uk-UA" sz="2000" dirty="0"/>
              <a:t>.</a:t>
            </a:r>
            <a:br>
              <a:rPr lang="uk-UA" sz="2000" dirty="0"/>
            </a:br>
            <a:r>
              <a:rPr lang="uk-UA" sz="2000" dirty="0"/>
              <a:t>- оновлення, </a:t>
            </a:r>
            <a:br>
              <a:rPr lang="uk-UA" sz="2000" dirty="0"/>
            </a:br>
            <a:r>
              <a:rPr lang="uk-UA" sz="2000" dirty="0"/>
              <a:t>- реєстрація та аудит подій, </a:t>
            </a:r>
            <a:br>
              <a:rPr lang="uk-UA" sz="2000" dirty="0"/>
            </a:br>
            <a:r>
              <a:rPr lang="uk-UA" sz="2000" dirty="0"/>
              <a:t>- управління інцидентами </a:t>
            </a:r>
            <a:r>
              <a:rPr lang="uk-UA" sz="2000" dirty="0" err="1"/>
              <a:t>кібербезпеки</a:t>
            </a:r>
            <a:r>
              <a:rPr lang="uk-UA" sz="2000" dirty="0"/>
              <a:t>, </a:t>
            </a:r>
            <a:br>
              <a:rPr lang="uk-UA" sz="2000" dirty="0"/>
            </a:br>
            <a:r>
              <a:rPr lang="uk-UA" sz="2000" dirty="0"/>
              <a:t>- використання електронної пошти.</a:t>
            </a:r>
          </a:p>
        </p:txBody>
      </p:sp>
    </p:spTree>
    <p:extLst>
      <p:ext uri="{BB962C8B-B14F-4D97-AF65-F5344CB8AC3E}">
        <p14:creationId xmlns:p14="http://schemas.microsoft.com/office/powerpoint/2010/main" val="1065438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9"/>
            <a:ext cx="7901892" cy="1230314"/>
          </a:xfrm>
        </p:spPr>
        <p:txBody>
          <a:bodyPr>
            <a:noAutofit/>
          </a:bodyPr>
          <a:lstStyle/>
          <a:p>
            <a:r>
              <a:rPr lang="en-US" sz="2000" b="1" dirty="0"/>
              <a:t>ISO </a:t>
            </a:r>
            <a:r>
              <a:rPr lang="ru-RU" sz="2000" b="1" dirty="0"/>
              <a:t>15408-1</a:t>
            </a:r>
            <a:r>
              <a:rPr lang="en-US" sz="2000" b="1" dirty="0"/>
              <a:t> Information technology - Security techniques </a:t>
            </a:r>
            <a:r>
              <a:rPr lang="uk-UA" sz="2000" b="1" dirty="0"/>
              <a:t>-</a:t>
            </a:r>
            <a:br>
              <a:rPr lang="uk-UA" sz="2000" b="1" dirty="0"/>
            </a:br>
            <a:r>
              <a:rPr lang="en-US" sz="2000" b="1" dirty="0"/>
              <a:t>Evaluation criteria for IT</a:t>
            </a:r>
            <a:r>
              <a:rPr lang="uk-UA" sz="2000" b="1" dirty="0"/>
              <a:t> </a:t>
            </a:r>
            <a:r>
              <a:rPr lang="en-US" sz="2000" b="1" dirty="0"/>
              <a:t>security </a:t>
            </a:r>
            <a:r>
              <a:rPr lang="uk-UA" sz="2000" b="1" dirty="0"/>
              <a:t> - </a:t>
            </a:r>
            <a:r>
              <a:rPr lang="en-US" sz="2000" b="1" dirty="0"/>
              <a:t>Part 1:</a:t>
            </a:r>
            <a:r>
              <a:rPr lang="uk-UA" sz="2000" b="1" dirty="0"/>
              <a:t> </a:t>
            </a:r>
            <a:r>
              <a:rPr lang="en-US" sz="2000" b="1" dirty="0"/>
              <a:t>Introduction and general model </a:t>
            </a:r>
            <a:r>
              <a:rPr lang="uk-UA" sz="2000" b="1" dirty="0"/>
              <a:t>Інформаційні технології - Методи безпеки – </a:t>
            </a:r>
            <a:br>
              <a:rPr lang="uk-UA" sz="2000" b="1" dirty="0"/>
            </a:br>
            <a:r>
              <a:rPr lang="uk-UA" sz="2000" b="1" dirty="0"/>
              <a:t>Критерії оцінки </a:t>
            </a:r>
            <a:r>
              <a:rPr lang="uk-UA" sz="2000" b="1" dirty="0" err="1"/>
              <a:t>ІТ-безпеки</a:t>
            </a:r>
            <a:r>
              <a:rPr lang="uk-UA" sz="2000" b="1" dirty="0"/>
              <a:t> - Частина 1: Вступ і загальна модель </a:t>
            </a:r>
            <a:endParaRPr lang="ru-RU" sz="2000" dirty="0"/>
          </a:p>
        </p:txBody>
      </p:sp>
      <p:pic>
        <p:nvPicPr>
          <p:cNvPr id="1026" name="Picture 2"/>
          <p:cNvPicPr>
            <a:picLocks noChangeAspect="1" noChangeArrowheads="1"/>
          </p:cNvPicPr>
          <p:nvPr/>
        </p:nvPicPr>
        <p:blipFill>
          <a:blip r:embed="rId2"/>
          <a:srcRect/>
          <a:stretch>
            <a:fillRect/>
          </a:stretch>
        </p:blipFill>
        <p:spPr bwMode="auto">
          <a:xfrm>
            <a:off x="164888" y="1875099"/>
            <a:ext cx="7024864" cy="4982901"/>
          </a:xfrm>
          <a:prstGeom prst="rect">
            <a:avLst/>
          </a:prstGeom>
          <a:noFill/>
          <a:ln w="9525">
            <a:noFill/>
            <a:miter lim="800000"/>
            <a:headEnd/>
            <a:tailEnd/>
          </a:ln>
          <a:effectLst/>
        </p:spPr>
      </p:pic>
      <p:sp>
        <p:nvSpPr>
          <p:cNvPr id="4" name="Заголовок 1"/>
          <p:cNvSpPr txBox="1">
            <a:spLocks/>
          </p:cNvSpPr>
          <p:nvPr/>
        </p:nvSpPr>
        <p:spPr>
          <a:xfrm>
            <a:off x="7378619" y="3449254"/>
            <a:ext cx="1626484" cy="68290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uk-UA" sz="2000" i="0" u="none" strike="noStrike" kern="1200" cap="none" spc="0" normalizeH="0" baseline="0" noProof="0" dirty="0">
                <a:ln>
                  <a:noFill/>
                </a:ln>
                <a:solidFill>
                  <a:schemeClr val="tx1"/>
                </a:solidFill>
                <a:effectLst/>
                <a:uLnTx/>
                <a:uFillTx/>
                <a:latin typeface="+mj-lt"/>
                <a:ea typeface="+mj-ea"/>
                <a:cs typeface="+mj-cs"/>
              </a:rPr>
              <a:t>Концепція безпеки</a:t>
            </a:r>
            <a:endParaRPr kumimoji="0" lang="ru-RU" sz="200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845590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5588" y="2577757"/>
            <a:ext cx="1408494" cy="732603"/>
          </a:xfrm>
        </p:spPr>
        <p:txBody>
          <a:bodyPr>
            <a:noAutofit/>
          </a:bodyPr>
          <a:lstStyle/>
          <a:p>
            <a:pPr lvl="0"/>
            <a:r>
              <a:rPr lang="uk-UA" sz="2000" dirty="0"/>
              <a:t>Концепція оцінки</a:t>
            </a:r>
          </a:p>
        </p:txBody>
      </p:sp>
      <p:pic>
        <p:nvPicPr>
          <p:cNvPr id="2050" name="Picture 2"/>
          <p:cNvPicPr>
            <a:picLocks noChangeAspect="1" noChangeArrowheads="1"/>
          </p:cNvPicPr>
          <p:nvPr/>
        </p:nvPicPr>
        <p:blipFill>
          <a:blip r:embed="rId2"/>
          <a:srcRect/>
          <a:stretch>
            <a:fillRect/>
          </a:stretch>
        </p:blipFill>
        <p:spPr bwMode="auto">
          <a:xfrm>
            <a:off x="356644" y="394565"/>
            <a:ext cx="6923832" cy="5551888"/>
          </a:xfrm>
          <a:prstGeom prst="rect">
            <a:avLst/>
          </a:prstGeom>
          <a:noFill/>
          <a:ln w="9525">
            <a:noFill/>
            <a:miter lim="800000"/>
            <a:headEnd/>
            <a:tailEnd/>
          </a:ln>
          <a:effectLst/>
        </p:spPr>
      </p:pic>
    </p:spTree>
    <p:extLst>
      <p:ext uri="{BB962C8B-B14F-4D97-AF65-F5344CB8AC3E}">
        <p14:creationId xmlns:p14="http://schemas.microsoft.com/office/powerpoint/2010/main" val="362383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5588" y="2577757"/>
            <a:ext cx="1408494" cy="1369210"/>
          </a:xfrm>
        </p:spPr>
        <p:txBody>
          <a:bodyPr>
            <a:noAutofit/>
          </a:bodyPr>
          <a:lstStyle/>
          <a:p>
            <a:pPr lvl="0"/>
            <a:r>
              <a:rPr lang="uk-UA" sz="2000" dirty="0"/>
              <a:t>Модель розробки об'єкту оцінки </a:t>
            </a:r>
          </a:p>
        </p:txBody>
      </p:sp>
      <p:pic>
        <p:nvPicPr>
          <p:cNvPr id="1026" name="Picture 2"/>
          <p:cNvPicPr>
            <a:picLocks noChangeAspect="1" noChangeArrowheads="1"/>
          </p:cNvPicPr>
          <p:nvPr/>
        </p:nvPicPr>
        <p:blipFill>
          <a:blip r:embed="rId2"/>
          <a:srcRect/>
          <a:stretch>
            <a:fillRect/>
          </a:stretch>
        </p:blipFill>
        <p:spPr bwMode="auto">
          <a:xfrm>
            <a:off x="264408" y="0"/>
            <a:ext cx="7159082" cy="6858000"/>
          </a:xfrm>
          <a:prstGeom prst="rect">
            <a:avLst/>
          </a:prstGeom>
          <a:noFill/>
          <a:ln w="9525">
            <a:noFill/>
            <a:miter lim="800000"/>
            <a:headEnd/>
            <a:tailEnd/>
          </a:ln>
          <a:effectLst/>
        </p:spPr>
      </p:pic>
    </p:spTree>
    <p:extLst>
      <p:ext uri="{BB962C8B-B14F-4D97-AF65-F5344CB8AC3E}">
        <p14:creationId xmlns:p14="http://schemas.microsoft.com/office/powerpoint/2010/main" val="2485693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0" y="2577757"/>
            <a:ext cx="1608882" cy="1369210"/>
          </a:xfrm>
        </p:spPr>
        <p:txBody>
          <a:bodyPr>
            <a:noAutofit/>
          </a:bodyPr>
          <a:lstStyle/>
          <a:p>
            <a:pPr lvl="0"/>
            <a:r>
              <a:rPr lang="uk-UA" sz="2000" dirty="0"/>
              <a:t>Одержання вимог та специфікацій</a:t>
            </a:r>
          </a:p>
        </p:txBody>
      </p:sp>
      <p:pic>
        <p:nvPicPr>
          <p:cNvPr id="2050" name="Picture 2"/>
          <p:cNvPicPr>
            <a:picLocks noChangeAspect="1" noChangeArrowheads="1"/>
          </p:cNvPicPr>
          <p:nvPr/>
        </p:nvPicPr>
        <p:blipFill>
          <a:blip r:embed="rId2"/>
          <a:srcRect/>
          <a:stretch>
            <a:fillRect/>
          </a:stretch>
        </p:blipFill>
        <p:spPr bwMode="auto">
          <a:xfrm>
            <a:off x="514652" y="0"/>
            <a:ext cx="4849711" cy="6858000"/>
          </a:xfrm>
          <a:prstGeom prst="rect">
            <a:avLst/>
          </a:prstGeom>
          <a:noFill/>
          <a:ln w="9525">
            <a:noFill/>
            <a:miter lim="800000"/>
            <a:headEnd/>
            <a:tailEnd/>
          </a:ln>
          <a:effectLst/>
        </p:spPr>
      </p:pic>
    </p:spTree>
    <p:extLst>
      <p:ext uri="{BB962C8B-B14F-4D97-AF65-F5344CB8AC3E}">
        <p14:creationId xmlns:p14="http://schemas.microsoft.com/office/powerpoint/2010/main" val="4287511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7869891" cy="5897461"/>
          </a:xfrm>
        </p:spPr>
        <p:txBody>
          <a:bodyPr>
            <a:noAutofit/>
          </a:bodyPr>
          <a:lstStyle/>
          <a:p>
            <a:pPr lvl="0"/>
            <a:r>
              <a:rPr lang="en-US" sz="2000" b="1" dirty="0"/>
              <a:t>ISO 17799 Information technology - Security techniques – </a:t>
            </a:r>
            <a:br>
              <a:rPr lang="uk-UA" sz="2000" b="1" dirty="0"/>
            </a:br>
            <a:r>
              <a:rPr lang="en-US" sz="2000" b="1" dirty="0"/>
              <a:t>Code of practice for information security management </a:t>
            </a:r>
            <a:br>
              <a:rPr lang="uk-UA" sz="2000" dirty="0"/>
            </a:br>
            <a:r>
              <a:rPr lang="uk-UA" sz="2000" b="1" dirty="0"/>
              <a:t>Інформаційні технології - Методи безпеки - </a:t>
            </a:r>
            <a:br>
              <a:rPr lang="uk-UA" sz="2000" b="1" dirty="0"/>
            </a:br>
            <a:r>
              <a:rPr lang="uk-UA" sz="2000" b="1" dirty="0"/>
              <a:t>Практичні правила менеджменту інформаційної безпеки</a:t>
            </a:r>
            <a:br>
              <a:rPr lang="uk-UA" sz="2000" dirty="0"/>
            </a:br>
            <a:br>
              <a:rPr lang="uk-UA" sz="2000" dirty="0"/>
            </a:br>
            <a:r>
              <a:rPr lang="uk-UA" sz="2000" b="1" dirty="0"/>
              <a:t>Варіанти обробки ризиків:</a:t>
            </a:r>
            <a:br>
              <a:rPr lang="uk-UA" sz="2000" dirty="0"/>
            </a:br>
            <a:r>
              <a:rPr lang="uk-UA" sz="2000" dirty="0"/>
              <a:t> - Уникнути (</a:t>
            </a:r>
            <a:r>
              <a:rPr lang="en-US" sz="2000" dirty="0"/>
              <a:t>Avoid</a:t>
            </a:r>
            <a:r>
              <a:rPr lang="uk-UA" sz="2000" dirty="0"/>
              <a:t>).</a:t>
            </a:r>
            <a:br>
              <a:rPr lang="ru-RU" sz="2000" dirty="0"/>
            </a:br>
            <a:r>
              <a:rPr lang="ru-RU" sz="2000" dirty="0"/>
              <a:t> - </a:t>
            </a:r>
            <a:r>
              <a:rPr lang="uk-UA" sz="2000" dirty="0"/>
              <a:t>Знизити, пом'якшити (</a:t>
            </a:r>
            <a:r>
              <a:rPr lang="en-US" sz="2000" dirty="0"/>
              <a:t>Mitigations</a:t>
            </a:r>
            <a:r>
              <a:rPr lang="uk-UA" sz="2000" dirty="0"/>
              <a:t>).</a:t>
            </a:r>
            <a:br>
              <a:rPr lang="ru-RU" sz="2000" dirty="0"/>
            </a:br>
            <a:r>
              <a:rPr lang="ru-RU" sz="2000" dirty="0"/>
              <a:t> - </a:t>
            </a:r>
            <a:r>
              <a:rPr lang="uk-UA" sz="2000" dirty="0"/>
              <a:t>Передати (</a:t>
            </a:r>
            <a:r>
              <a:rPr lang="en-US" sz="2000" dirty="0"/>
              <a:t>Transfer</a:t>
            </a:r>
            <a:r>
              <a:rPr lang="uk-UA" sz="2000" dirty="0"/>
              <a:t>).</a:t>
            </a:r>
            <a:br>
              <a:rPr lang="ru-RU" sz="2000" dirty="0"/>
            </a:br>
            <a:r>
              <a:rPr lang="ru-RU" sz="2000" dirty="0"/>
              <a:t> - </a:t>
            </a:r>
            <a:r>
              <a:rPr lang="uk-UA" sz="2000" dirty="0"/>
              <a:t>Прийняти (</a:t>
            </a:r>
            <a:r>
              <a:rPr lang="en-US" sz="2000" dirty="0"/>
              <a:t>Accept</a:t>
            </a:r>
            <a:r>
              <a:rPr lang="uk-UA" sz="2000" dirty="0"/>
              <a:t>).</a:t>
            </a:r>
            <a:endParaRPr lang="ru-RU" sz="2000" dirty="0"/>
          </a:p>
        </p:txBody>
      </p:sp>
    </p:spTree>
    <p:extLst>
      <p:ext uri="{BB962C8B-B14F-4D97-AF65-F5344CB8AC3E}">
        <p14:creationId xmlns:p14="http://schemas.microsoft.com/office/powerpoint/2010/main" val="399054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8403207" cy="5897461"/>
          </a:xfrm>
        </p:spPr>
        <p:txBody>
          <a:bodyPr>
            <a:noAutofit/>
          </a:bodyPr>
          <a:lstStyle/>
          <a:p>
            <a:r>
              <a:rPr lang="uk-UA" sz="2000" b="1" dirty="0"/>
              <a:t>СЕРІЯ СТАНДАРТІВ </a:t>
            </a:r>
            <a:r>
              <a:rPr lang="en-US" sz="2000" b="1" dirty="0"/>
              <a:t>ISO/IEC 27000</a:t>
            </a:r>
            <a:br>
              <a:rPr lang="en-US" sz="2000" b="1" dirty="0"/>
            </a:br>
            <a:br>
              <a:rPr lang="en-US" sz="2000" b="1" dirty="0"/>
            </a:br>
            <a:r>
              <a:rPr lang="uk-UA" sz="2000" b="1" dirty="0"/>
              <a:t>- </a:t>
            </a:r>
            <a:r>
              <a:rPr lang="en-US" sz="2000" dirty="0"/>
              <a:t>ISO/IEC 27000 </a:t>
            </a:r>
            <a:r>
              <a:rPr lang="uk-UA" sz="2000" dirty="0"/>
              <a:t>Огляд СУІБ, а також терміни та визначення.</a:t>
            </a:r>
            <a:br>
              <a:rPr lang="uk-UA" sz="2000" dirty="0"/>
            </a:br>
            <a:r>
              <a:rPr lang="uk-UA" sz="2000" b="1" dirty="0"/>
              <a:t>- </a:t>
            </a:r>
            <a:r>
              <a:rPr lang="en-US" sz="2000" dirty="0"/>
              <a:t>ISO/IEC 27001 </a:t>
            </a:r>
            <a:r>
              <a:rPr lang="uk-UA" sz="2000" dirty="0"/>
              <a:t>Вимоги до СУІБ.</a:t>
            </a:r>
            <a:br>
              <a:rPr lang="uk-UA" sz="2000" dirty="0"/>
            </a:br>
            <a:r>
              <a:rPr lang="uk-UA" sz="2000" b="1" dirty="0"/>
              <a:t>- </a:t>
            </a:r>
            <a:r>
              <a:rPr lang="en-US" sz="2000" dirty="0"/>
              <a:t>ISO/IEC 27002 </a:t>
            </a:r>
            <a:r>
              <a:rPr lang="uk-UA" sz="2000" dirty="0"/>
              <a:t>Засоби контролю ІБ.</a:t>
            </a:r>
            <a:br>
              <a:rPr lang="uk-UA" sz="2000" dirty="0"/>
            </a:br>
            <a:r>
              <a:rPr lang="uk-UA" sz="2000" b="1" dirty="0"/>
              <a:t>- </a:t>
            </a:r>
            <a:r>
              <a:rPr lang="en-US" sz="2000" dirty="0"/>
              <a:t>ISO/IEC 27003 </a:t>
            </a:r>
            <a:r>
              <a:rPr lang="uk-UA" sz="2000" dirty="0"/>
              <a:t>Керівництво щодо впровадження СУІБ.</a:t>
            </a:r>
            <a:br>
              <a:rPr lang="uk-UA" sz="2000" dirty="0"/>
            </a:br>
            <a:r>
              <a:rPr lang="uk-UA" sz="2000" b="1" dirty="0"/>
              <a:t>- </a:t>
            </a:r>
            <a:r>
              <a:rPr lang="en-US" sz="2000" dirty="0"/>
              <a:t>ISO/IEC 27005 </a:t>
            </a:r>
            <a:r>
              <a:rPr lang="uk-UA" sz="2000" dirty="0"/>
              <a:t>Керівництво з управління ризиками інформаційної безпеки.</a:t>
            </a:r>
            <a:br>
              <a:rPr lang="uk-UA" sz="2000" dirty="0"/>
            </a:br>
            <a:br>
              <a:rPr lang="uk-UA" sz="2000" dirty="0"/>
            </a:br>
            <a:r>
              <a:rPr lang="uk-UA" sz="2000" dirty="0"/>
              <a:t>Секторальні стандарти:</a:t>
            </a:r>
            <a:br>
              <a:rPr lang="uk-UA" sz="2000" dirty="0"/>
            </a:br>
            <a:r>
              <a:rPr lang="uk-UA" sz="2000" b="1" dirty="0"/>
              <a:t>- </a:t>
            </a:r>
            <a:r>
              <a:rPr lang="en-US" sz="2000" dirty="0"/>
              <a:t>ISO/IEC 27011 </a:t>
            </a:r>
            <a:r>
              <a:rPr lang="uk-UA" sz="2000" dirty="0"/>
              <a:t>Телекомунікаційні послуги; </a:t>
            </a:r>
            <a:br>
              <a:rPr lang="uk-UA" sz="2000" dirty="0"/>
            </a:br>
            <a:r>
              <a:rPr lang="uk-UA" sz="2000" b="1" dirty="0"/>
              <a:t>- </a:t>
            </a:r>
            <a:r>
              <a:rPr lang="en-US" sz="2000" dirty="0"/>
              <a:t>ISO/IEC 27019 </a:t>
            </a:r>
            <a:r>
              <a:rPr lang="uk-UA" sz="2000" dirty="0"/>
              <a:t>Енергетика; </a:t>
            </a:r>
            <a:br>
              <a:rPr lang="uk-UA" sz="2000" dirty="0"/>
            </a:br>
            <a:r>
              <a:rPr lang="uk-UA" sz="2000" b="1" dirty="0"/>
              <a:t>- </a:t>
            </a:r>
            <a:r>
              <a:rPr lang="en-US" sz="2000" dirty="0"/>
              <a:t>ISO/IEC 27701 </a:t>
            </a:r>
            <a:r>
              <a:rPr lang="uk-UA" sz="2000" dirty="0"/>
              <a:t>Конфіденційна інформація та персональні дані…</a:t>
            </a:r>
            <a:br>
              <a:rPr lang="uk-UA" sz="2000" dirty="0"/>
            </a:br>
            <a:br>
              <a:rPr lang="uk-UA" sz="2000" dirty="0"/>
            </a:br>
            <a:r>
              <a:rPr lang="uk-UA" sz="2000" dirty="0"/>
              <a:t>Перший в 2005, останній в 2022.</a:t>
            </a:r>
          </a:p>
        </p:txBody>
      </p:sp>
    </p:spTree>
    <p:extLst>
      <p:ext uri="{BB962C8B-B14F-4D97-AF65-F5344CB8AC3E}">
        <p14:creationId xmlns:p14="http://schemas.microsoft.com/office/powerpoint/2010/main" val="299309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486" y="679508"/>
            <a:ext cx="8316685" cy="5897461"/>
          </a:xfrm>
        </p:spPr>
        <p:txBody>
          <a:bodyPr>
            <a:noAutofit/>
          </a:bodyPr>
          <a:lstStyle/>
          <a:p>
            <a:r>
              <a:rPr lang="uk-UA" sz="2000" b="1" dirty="0"/>
              <a:t>Національна система </a:t>
            </a:r>
            <a:r>
              <a:rPr lang="uk-UA" sz="2000" b="1" dirty="0" err="1"/>
              <a:t>кібербезпеки</a:t>
            </a:r>
            <a:r>
              <a:rPr lang="uk-UA" sz="2000" b="1" dirty="0"/>
              <a:t> </a:t>
            </a:r>
            <a:r>
              <a:rPr lang="uk-UA" sz="2000" dirty="0"/>
              <a:t>представляє собою комплексну систему взаємодії між</a:t>
            </a:r>
            <a:r>
              <a:rPr lang="ru-RU" sz="2000" dirty="0"/>
              <a:t>:</a:t>
            </a:r>
            <a:br>
              <a:rPr lang="ru-RU" sz="2000" dirty="0"/>
            </a:br>
            <a:r>
              <a:rPr lang="ru-RU" sz="2000" dirty="0"/>
              <a:t>- </a:t>
            </a:r>
            <a:r>
              <a:rPr lang="uk-UA" sz="2000" dirty="0"/>
              <a:t>Державною службою спеціального зв’язку та захисту інформації України,</a:t>
            </a:r>
            <a:br>
              <a:rPr lang="ru-RU" sz="2000" dirty="0"/>
            </a:br>
            <a:r>
              <a:rPr lang="ru-RU" sz="2000" dirty="0"/>
              <a:t>- </a:t>
            </a:r>
            <a:r>
              <a:rPr lang="uk-UA" sz="2000" dirty="0"/>
              <a:t>Національною поліцією України, </a:t>
            </a:r>
            <a:br>
              <a:rPr lang="ru-RU" sz="2000" dirty="0"/>
            </a:br>
            <a:r>
              <a:rPr lang="ru-RU" sz="2000" dirty="0"/>
              <a:t>- </a:t>
            </a:r>
            <a:r>
              <a:rPr lang="uk-UA" sz="2000" dirty="0"/>
              <a:t>Службою безпеки України, </a:t>
            </a:r>
            <a:br>
              <a:rPr lang="ru-RU" sz="2000" dirty="0"/>
            </a:br>
            <a:r>
              <a:rPr lang="ru-RU" sz="2000" dirty="0"/>
              <a:t>- </a:t>
            </a:r>
            <a:r>
              <a:rPr lang="uk-UA" sz="2000" dirty="0"/>
              <a:t>Міністерством оборони України та Генеральним штабом Збройних Сил України, </a:t>
            </a:r>
            <a:br>
              <a:rPr lang="ru-RU" sz="2000" dirty="0"/>
            </a:br>
            <a:r>
              <a:rPr lang="ru-RU" sz="2000" dirty="0"/>
              <a:t>- </a:t>
            </a:r>
            <a:r>
              <a:rPr lang="uk-UA" sz="2000" dirty="0"/>
              <a:t>розвідувальними органами,</a:t>
            </a:r>
            <a:br>
              <a:rPr lang="ru-RU" sz="2000" dirty="0"/>
            </a:br>
            <a:r>
              <a:rPr lang="ru-RU" sz="2000" dirty="0"/>
              <a:t>- </a:t>
            </a:r>
            <a:r>
              <a:rPr lang="uk-UA" sz="2000" dirty="0"/>
              <a:t>Національним банком України.</a:t>
            </a:r>
            <a:br>
              <a:rPr lang="uk-UA" sz="2000" dirty="0"/>
            </a:br>
            <a:r>
              <a:rPr lang="uk-UA" sz="2000" dirty="0"/>
              <a:t>(Стаття 8. Закону України </a:t>
            </a:r>
            <a:r>
              <a:rPr lang="ru-RU" sz="2000" dirty="0"/>
              <a:t>«</a:t>
            </a:r>
            <a:r>
              <a:rPr lang="uk-UA" sz="2000" b="1" dirty="0"/>
              <a:t>Про основні засади забезпечення </a:t>
            </a:r>
            <a:r>
              <a:rPr lang="uk-UA" sz="2000" b="1" dirty="0" err="1"/>
              <a:t>кібербезпеки</a:t>
            </a:r>
            <a:r>
              <a:rPr lang="uk-UA" sz="2000" b="1" dirty="0"/>
              <a:t> України</a:t>
            </a:r>
            <a:r>
              <a:rPr lang="uk-UA" sz="2000" dirty="0"/>
              <a:t>»)</a:t>
            </a:r>
            <a:br>
              <a:rPr lang="uk-UA" sz="2000" dirty="0"/>
            </a:br>
            <a:br>
              <a:rPr lang="uk-UA" sz="2000" dirty="0"/>
            </a:br>
            <a:r>
              <a:rPr lang="uk-UA" sz="2000" dirty="0"/>
              <a:t> Провідним суб’єктом національної системи </a:t>
            </a:r>
            <a:r>
              <a:rPr lang="uk-UA" sz="2000" dirty="0" err="1"/>
              <a:t>кібербезпеки</a:t>
            </a:r>
            <a:r>
              <a:rPr lang="uk-UA" sz="2000" dirty="0"/>
              <a:t> є </a:t>
            </a:r>
            <a:br>
              <a:rPr lang="uk-UA" sz="2000" dirty="0"/>
            </a:br>
            <a:r>
              <a:rPr lang="uk-UA" sz="2000" dirty="0"/>
              <a:t>Державна служба спеціального зв’язку та захисту інформації України (ДССЗЗІ).</a:t>
            </a:r>
            <a:br>
              <a:rPr lang="uk-UA" sz="2000" dirty="0"/>
            </a:br>
            <a:br>
              <a:rPr lang="uk-UA" sz="2000" dirty="0"/>
            </a:br>
            <a:r>
              <a:rPr lang="uk-UA" sz="2000" dirty="0"/>
              <a:t> </a:t>
            </a:r>
            <a:br>
              <a:rPr lang="ru-RU" sz="2000" dirty="0"/>
            </a:br>
            <a:endParaRPr lang="ru-RU" sz="2000" dirty="0"/>
          </a:p>
        </p:txBody>
      </p:sp>
    </p:spTree>
    <p:extLst>
      <p:ext uri="{BB962C8B-B14F-4D97-AF65-F5344CB8AC3E}">
        <p14:creationId xmlns:p14="http://schemas.microsoft.com/office/powerpoint/2010/main" val="3470000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7869891" cy="5897461"/>
          </a:xfrm>
        </p:spPr>
        <p:txBody>
          <a:bodyPr>
            <a:noAutofit/>
          </a:bodyPr>
          <a:lstStyle/>
          <a:p>
            <a:r>
              <a:rPr lang="en-US" sz="2000" b="1" dirty="0"/>
              <a:t>ISO 27000 Information technology - Security techniques – </a:t>
            </a:r>
            <a:br>
              <a:rPr lang="uk-UA" sz="2000" b="1" dirty="0"/>
            </a:br>
            <a:r>
              <a:rPr lang="en-US" sz="2000" b="1" dirty="0"/>
              <a:t>Information security management systems - Overview and vocabulary</a:t>
            </a:r>
            <a:br>
              <a:rPr lang="uk-UA" sz="2000" dirty="0"/>
            </a:br>
            <a:r>
              <a:rPr lang="uk-UA" sz="2000" b="1" dirty="0"/>
              <a:t>Інформаційні технології - Методи безпеки - </a:t>
            </a:r>
            <a:br>
              <a:rPr lang="uk-UA" sz="2000" b="1" dirty="0"/>
            </a:br>
            <a:r>
              <a:rPr lang="uk-UA" sz="2000" b="1" dirty="0"/>
              <a:t>Системи менеджменту інформаційної безпеки -</a:t>
            </a:r>
            <a:br>
              <a:rPr lang="uk-UA" sz="2000" b="1" dirty="0"/>
            </a:br>
            <a:r>
              <a:rPr lang="uk-UA" sz="2000" b="1" dirty="0"/>
              <a:t>Загальний огляд і термінологія </a:t>
            </a:r>
            <a:br>
              <a:rPr lang="uk-UA" sz="2000" dirty="0"/>
            </a:br>
            <a:br>
              <a:rPr lang="uk-UA" sz="2000" dirty="0"/>
            </a:br>
            <a:r>
              <a:rPr lang="uk-UA" sz="2000" b="1" dirty="0"/>
              <a:t>Цей стандарт містить:</a:t>
            </a:r>
            <a:br>
              <a:rPr lang="uk-UA" sz="2000" dirty="0"/>
            </a:br>
            <a:r>
              <a:rPr lang="uk-UA" sz="2000" dirty="0"/>
              <a:t>- огляд сімейства стандартів;</a:t>
            </a:r>
            <a:br>
              <a:rPr lang="uk-UA" sz="2000" dirty="0"/>
            </a:br>
            <a:r>
              <a:rPr lang="uk-UA" sz="2000" dirty="0"/>
              <a:t>- введення в систему менеджменту інформаційної безпеки (</a:t>
            </a:r>
            <a:r>
              <a:rPr lang="uk-UA" sz="2000" dirty="0" err="1"/>
              <a:t>СМІБ</a:t>
            </a:r>
            <a:r>
              <a:rPr lang="uk-UA" sz="2000" dirty="0"/>
              <a:t>);</a:t>
            </a:r>
            <a:br>
              <a:rPr lang="uk-UA" sz="2000" dirty="0"/>
            </a:br>
            <a:r>
              <a:rPr lang="uk-UA" sz="2000" dirty="0"/>
              <a:t>- короткий опис процесу </a:t>
            </a:r>
            <a:br>
              <a:rPr lang="uk-UA" sz="2000" dirty="0"/>
            </a:br>
            <a:r>
              <a:rPr lang="uk-UA" sz="2000" dirty="0"/>
              <a:t>   "План (</a:t>
            </a:r>
            <a:r>
              <a:rPr lang="en-US" sz="2000" b="1" dirty="0"/>
              <a:t>Plan</a:t>
            </a:r>
            <a:r>
              <a:rPr lang="uk-UA" sz="2000" dirty="0"/>
              <a:t>) - Здійснення (</a:t>
            </a:r>
            <a:r>
              <a:rPr lang="en-US" sz="2000" b="1" dirty="0"/>
              <a:t>Do</a:t>
            </a:r>
            <a:r>
              <a:rPr lang="uk-UA" sz="2000" dirty="0"/>
              <a:t>) - Перевірка (</a:t>
            </a:r>
            <a:r>
              <a:rPr lang="en-US" sz="2000" b="1" dirty="0"/>
              <a:t>Check</a:t>
            </a:r>
            <a:r>
              <a:rPr lang="uk-UA" sz="2000" dirty="0"/>
              <a:t>) - Дія (</a:t>
            </a:r>
            <a:r>
              <a:rPr lang="en-US" sz="2000" b="1" dirty="0"/>
              <a:t>Act</a:t>
            </a:r>
            <a:r>
              <a:rPr lang="uk-UA" sz="2000" dirty="0"/>
              <a:t>)" (</a:t>
            </a:r>
            <a:r>
              <a:rPr lang="uk-UA" sz="2000" b="1" dirty="0"/>
              <a:t>PDCA</a:t>
            </a:r>
            <a:r>
              <a:rPr lang="uk-UA" sz="2000" dirty="0"/>
              <a:t>);</a:t>
            </a:r>
            <a:br>
              <a:rPr lang="uk-UA" sz="2000" dirty="0"/>
            </a:br>
            <a:r>
              <a:rPr lang="uk-UA" sz="2000" dirty="0"/>
              <a:t> - терміни та визначення для використання в стандартах </a:t>
            </a:r>
            <a:r>
              <a:rPr lang="uk-UA" sz="2000" dirty="0" err="1"/>
              <a:t>СМІБ</a:t>
            </a:r>
            <a:r>
              <a:rPr lang="uk-UA" sz="2000" dirty="0"/>
              <a:t>.</a:t>
            </a:r>
            <a:br>
              <a:rPr lang="uk-UA" sz="2000" dirty="0"/>
            </a:br>
            <a:br>
              <a:rPr lang="uk-UA" sz="2000" dirty="0"/>
            </a:br>
            <a:r>
              <a:rPr lang="uk-UA" sz="2000" dirty="0"/>
              <a:t>Цей стандарт може бути застосований до всіх типів організацій: </a:t>
            </a:r>
            <a:br>
              <a:rPr lang="uk-UA" sz="2000" dirty="0"/>
            </a:br>
            <a:r>
              <a:rPr lang="uk-UA" sz="2000" dirty="0"/>
              <a:t>- комерційні, </a:t>
            </a:r>
            <a:br>
              <a:rPr lang="uk-UA" sz="2000" dirty="0"/>
            </a:br>
            <a:r>
              <a:rPr lang="uk-UA" sz="2000" dirty="0"/>
              <a:t>- некомерційні,</a:t>
            </a:r>
            <a:br>
              <a:rPr lang="uk-UA" sz="2000" dirty="0"/>
            </a:br>
            <a:r>
              <a:rPr lang="uk-UA" sz="2000" dirty="0"/>
              <a:t>- урядові.</a:t>
            </a:r>
            <a:endParaRPr lang="ru-RU" sz="2000" dirty="0"/>
          </a:p>
        </p:txBody>
      </p:sp>
    </p:spTree>
    <p:extLst>
      <p:ext uri="{BB962C8B-B14F-4D97-AF65-F5344CB8AC3E}">
        <p14:creationId xmlns:p14="http://schemas.microsoft.com/office/powerpoint/2010/main" val="2464760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27172"/>
            <a:ext cx="7869891" cy="6249798"/>
          </a:xfrm>
        </p:spPr>
        <p:txBody>
          <a:bodyPr>
            <a:noAutofit/>
          </a:bodyPr>
          <a:lstStyle/>
          <a:p>
            <a:r>
              <a:rPr lang="uk-UA" sz="2000" b="1" dirty="0"/>
              <a:t>Визначення:</a:t>
            </a:r>
            <a:br>
              <a:rPr lang="uk-UA" sz="2000" b="1" dirty="0"/>
            </a:br>
            <a:br>
              <a:rPr lang="uk-UA" sz="2000" dirty="0"/>
            </a:br>
            <a:r>
              <a:rPr lang="uk-UA" sz="2000" b="1" dirty="0"/>
              <a:t>Інформаційна безпека (</a:t>
            </a:r>
            <a:r>
              <a:rPr lang="en-US" sz="2000" b="1" dirty="0"/>
              <a:t>information security</a:t>
            </a:r>
            <a:r>
              <a:rPr lang="uk-UA" sz="2000" b="1" dirty="0"/>
              <a:t>) </a:t>
            </a:r>
            <a:r>
              <a:rPr lang="uk-UA" sz="2000" dirty="0"/>
              <a:t>– Збереження конфіденційності, цілісності і доступності інформації.</a:t>
            </a:r>
            <a:br>
              <a:rPr lang="uk-UA" sz="2000" dirty="0"/>
            </a:br>
            <a:r>
              <a:rPr lang="uk-UA" sz="2000" b="1" dirty="0"/>
              <a:t>Конфіденційність (</a:t>
            </a:r>
            <a:r>
              <a:rPr lang="en-US" sz="2000" b="1" dirty="0"/>
              <a:t>confidentiality</a:t>
            </a:r>
            <a:r>
              <a:rPr lang="uk-UA" sz="2000" b="1" dirty="0"/>
              <a:t>)</a:t>
            </a:r>
            <a:r>
              <a:rPr lang="uk-UA" sz="2000" dirty="0"/>
              <a:t> - Властивість інформації бути недоступною або закритою для неавторизованих осіб, сутностей або процесів.</a:t>
            </a:r>
            <a:br>
              <a:rPr lang="uk-UA" sz="2000" dirty="0"/>
            </a:br>
            <a:r>
              <a:rPr lang="uk-UA" sz="2000" b="1" dirty="0"/>
              <a:t>Цілісність (</a:t>
            </a:r>
            <a:r>
              <a:rPr lang="en-US" sz="2000" b="1" dirty="0"/>
              <a:t>integrity</a:t>
            </a:r>
            <a:r>
              <a:rPr lang="uk-UA" sz="2000" b="1" dirty="0"/>
              <a:t>) </a:t>
            </a:r>
            <a:r>
              <a:rPr lang="uk-UA" sz="2000" dirty="0"/>
              <a:t>– Властивість збереження правильності і повноти активів. </a:t>
            </a:r>
            <a:br>
              <a:rPr lang="uk-UA" sz="2000" dirty="0"/>
            </a:br>
            <a:r>
              <a:rPr lang="uk-UA" sz="2000" b="1" dirty="0"/>
              <a:t>Доступність (</a:t>
            </a:r>
            <a:r>
              <a:rPr lang="en-US" sz="2000" b="1" dirty="0"/>
              <a:t>availability</a:t>
            </a:r>
            <a:r>
              <a:rPr lang="uk-UA" sz="2000" b="1" dirty="0"/>
              <a:t>) </a:t>
            </a:r>
            <a:r>
              <a:rPr lang="uk-UA" sz="2000" dirty="0"/>
              <a:t>- Властивість бути доступним і готовим до використання за запитом авторизованого суб'єкта. </a:t>
            </a:r>
            <a:br>
              <a:rPr lang="uk-UA" sz="2000" dirty="0"/>
            </a:br>
            <a:r>
              <a:rPr lang="uk-UA" sz="2000" b="1" dirty="0"/>
              <a:t>Контроль доступу (</a:t>
            </a:r>
            <a:r>
              <a:rPr lang="en-US" sz="2000" b="1" dirty="0"/>
              <a:t>access control</a:t>
            </a:r>
            <a:r>
              <a:rPr lang="uk-UA" sz="2000" b="1" dirty="0"/>
              <a:t>) - </a:t>
            </a:r>
            <a:r>
              <a:rPr lang="uk-UA" sz="2000" dirty="0"/>
              <a:t>Забезпечення того, щоб доступ до активів був санкціонований і обмежується відповідно до вимог комерційної таємниці і безпеки. </a:t>
            </a:r>
            <a:br>
              <a:rPr lang="uk-UA" sz="2000" dirty="0"/>
            </a:br>
            <a:r>
              <a:rPr lang="uk-UA" sz="2000" b="1" dirty="0" err="1"/>
              <a:t>Аутентифікація</a:t>
            </a:r>
            <a:r>
              <a:rPr lang="uk-UA" sz="2000" b="1" dirty="0"/>
              <a:t> (</a:t>
            </a:r>
            <a:r>
              <a:rPr lang="en-US" sz="2000" b="1" dirty="0"/>
              <a:t>authentication</a:t>
            </a:r>
            <a:r>
              <a:rPr lang="uk-UA" sz="2000" b="1" dirty="0"/>
              <a:t>) </a:t>
            </a:r>
            <a:r>
              <a:rPr lang="uk-UA" sz="2000" dirty="0"/>
              <a:t>- Забезпечення гарантії того, що заявлені характеристики об'єкта правильні.</a:t>
            </a:r>
            <a:br>
              <a:rPr lang="uk-UA" sz="2000" dirty="0"/>
            </a:br>
            <a:r>
              <a:rPr lang="uk-UA" sz="2000" b="1" dirty="0"/>
              <a:t>Автентичність (</a:t>
            </a:r>
            <a:r>
              <a:rPr lang="en-US" sz="2000" b="1" dirty="0"/>
              <a:t>authenticity</a:t>
            </a:r>
            <a:r>
              <a:rPr lang="uk-UA" sz="2000" b="1" dirty="0"/>
              <a:t>) </a:t>
            </a:r>
            <a:r>
              <a:rPr lang="uk-UA" sz="2000" dirty="0"/>
              <a:t>- Властивість, що гарантує, </a:t>
            </a:r>
            <a:br>
              <a:rPr lang="uk-UA" sz="2000" dirty="0"/>
            </a:br>
            <a:r>
              <a:rPr lang="uk-UA" sz="2000" dirty="0"/>
              <a:t>що суб'єкт або ресурс ідентичний заявленому. </a:t>
            </a:r>
            <a:br>
              <a:rPr lang="uk-UA" sz="2000" dirty="0"/>
            </a:br>
            <a:r>
              <a:rPr lang="uk-UA" sz="2000" b="1" dirty="0"/>
              <a:t>Забезпечення безперервності бізнесу (</a:t>
            </a:r>
            <a:r>
              <a:rPr lang="en-US" sz="2000" b="1" dirty="0"/>
              <a:t>business continuity</a:t>
            </a:r>
            <a:r>
              <a:rPr lang="uk-UA" sz="2000" b="1" dirty="0"/>
              <a:t>)</a:t>
            </a:r>
            <a:r>
              <a:rPr lang="uk-UA" sz="2000" dirty="0"/>
              <a:t> – </a:t>
            </a:r>
            <a:br>
              <a:rPr lang="uk-UA" sz="2000" dirty="0"/>
            </a:br>
            <a:r>
              <a:rPr lang="uk-UA" sz="2000" dirty="0"/>
              <a:t>Процеси  і (або) процедури, що забезпечують впевненість в безперервності операцій бізнесу. </a:t>
            </a:r>
          </a:p>
        </p:txBody>
      </p:sp>
    </p:spTree>
    <p:extLst>
      <p:ext uri="{BB962C8B-B14F-4D97-AF65-F5344CB8AC3E}">
        <p14:creationId xmlns:p14="http://schemas.microsoft.com/office/powerpoint/2010/main" val="3930244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833" y="496628"/>
            <a:ext cx="8515350" cy="5897461"/>
          </a:xfrm>
        </p:spPr>
        <p:txBody>
          <a:bodyPr>
            <a:noAutofit/>
          </a:bodyPr>
          <a:lstStyle/>
          <a:p>
            <a:r>
              <a:rPr lang="uk-UA" sz="2000" b="1" dirty="0"/>
              <a:t>Актив (</a:t>
            </a:r>
            <a:r>
              <a:rPr lang="en-US" sz="2000" b="1" dirty="0"/>
              <a:t>asset</a:t>
            </a:r>
            <a:r>
              <a:rPr lang="uk-UA" sz="2000" b="1" dirty="0"/>
              <a:t>) </a:t>
            </a:r>
            <a:r>
              <a:rPr lang="uk-UA" sz="2000" dirty="0"/>
              <a:t>- Що-небудь, що має цінність для організації.</a:t>
            </a:r>
            <a:br>
              <a:rPr lang="uk-UA" sz="2000" dirty="0"/>
            </a:br>
            <a:r>
              <a:rPr lang="uk-UA" sz="2000" b="1" dirty="0"/>
              <a:t>Є різні типи активів:</a:t>
            </a:r>
            <a:br>
              <a:rPr lang="uk-UA" sz="2000" dirty="0"/>
            </a:br>
            <a:r>
              <a:rPr lang="uk-UA" sz="2000" dirty="0"/>
              <a:t>- інформація;</a:t>
            </a:r>
            <a:br>
              <a:rPr lang="uk-UA" sz="2000" dirty="0"/>
            </a:br>
            <a:r>
              <a:rPr lang="uk-UA" sz="2000" dirty="0"/>
              <a:t>- програмне забезпечення;</a:t>
            </a:r>
            <a:br>
              <a:rPr lang="uk-UA" sz="2000" dirty="0"/>
            </a:br>
            <a:r>
              <a:rPr lang="uk-UA" sz="2000" dirty="0"/>
              <a:t>- матеріальні активи, наприклад комп'ютер;</a:t>
            </a:r>
            <a:br>
              <a:rPr lang="uk-UA" sz="2000" dirty="0"/>
            </a:br>
            <a:r>
              <a:rPr lang="uk-UA" sz="2000" dirty="0"/>
              <a:t>- послуги;</a:t>
            </a:r>
            <a:br>
              <a:rPr lang="uk-UA" sz="2000" dirty="0"/>
            </a:br>
            <a:r>
              <a:rPr lang="uk-UA" sz="2000" dirty="0"/>
              <a:t>- люди і їх кваліфікація, навички та досвід;</a:t>
            </a:r>
            <a:br>
              <a:rPr lang="uk-UA" sz="2000" dirty="0"/>
            </a:br>
            <a:r>
              <a:rPr lang="uk-UA" sz="2000" dirty="0"/>
              <a:t>- нематеріальні активи, такі як репутація та імідж. </a:t>
            </a:r>
            <a:br>
              <a:rPr lang="uk-UA" sz="2000" dirty="0"/>
            </a:br>
            <a:r>
              <a:rPr lang="uk-UA" sz="2000" b="1" dirty="0"/>
              <a:t>Подія (</a:t>
            </a:r>
            <a:r>
              <a:rPr lang="en-US" sz="2000" b="1" dirty="0"/>
              <a:t>event</a:t>
            </a:r>
            <a:r>
              <a:rPr lang="uk-UA" sz="2000" b="1" dirty="0"/>
              <a:t>) </a:t>
            </a:r>
            <a:r>
              <a:rPr lang="uk-UA" sz="2000" dirty="0"/>
              <a:t>- Виникнення специфічного набору обставин. </a:t>
            </a:r>
            <a:br>
              <a:rPr lang="uk-UA" sz="2000" dirty="0"/>
            </a:br>
            <a:r>
              <a:rPr lang="uk-UA" sz="2000" b="1" dirty="0"/>
              <a:t>Інцидент інформаційної безпеки (</a:t>
            </a:r>
            <a:r>
              <a:rPr lang="en-US" sz="2000" b="1" dirty="0"/>
              <a:t>information security incident</a:t>
            </a:r>
            <a:r>
              <a:rPr lang="uk-UA" sz="2000" b="1" dirty="0"/>
              <a:t>) </a:t>
            </a:r>
            <a:r>
              <a:rPr lang="uk-UA" sz="2000" dirty="0"/>
              <a:t>- Одне або декілька небажаних або несподіваних подій інформаційної безпеки, які зі значним ступенем вірогідності призводять до компрометації операцій бізнесу і створюють загрози для інформаційної безпеки.</a:t>
            </a:r>
            <a:br>
              <a:rPr lang="uk-UA" sz="2000" dirty="0"/>
            </a:br>
            <a:r>
              <a:rPr lang="uk-UA" sz="2000" b="1" dirty="0"/>
              <a:t>Атака (</a:t>
            </a:r>
            <a:r>
              <a:rPr lang="en-US" sz="2000" b="1" dirty="0"/>
              <a:t>attack</a:t>
            </a:r>
            <a:r>
              <a:rPr lang="uk-UA" sz="2000" b="1" dirty="0"/>
              <a:t>) </a:t>
            </a:r>
            <a:r>
              <a:rPr lang="uk-UA" sz="2000" dirty="0"/>
              <a:t>- спроба знищення, розкриття, зміни, блокування, </a:t>
            </a:r>
            <a:br>
              <a:rPr lang="uk-UA" sz="2000" dirty="0"/>
            </a:br>
            <a:r>
              <a:rPr lang="uk-UA" sz="2000" dirty="0"/>
              <a:t>крадіжки, отримання несанкціонованого доступу до активу </a:t>
            </a:r>
            <a:br>
              <a:rPr lang="uk-UA" sz="2000" dirty="0"/>
            </a:br>
            <a:r>
              <a:rPr lang="uk-UA" sz="2000" dirty="0"/>
              <a:t>або його несанкціонованого використання. </a:t>
            </a:r>
            <a:br>
              <a:rPr lang="uk-UA" sz="2000" dirty="0"/>
            </a:br>
            <a:r>
              <a:rPr lang="uk-UA" sz="2000" b="1" dirty="0"/>
              <a:t>Загроза (</a:t>
            </a:r>
            <a:r>
              <a:rPr lang="en-US" sz="2000" b="1" dirty="0"/>
              <a:t>threat</a:t>
            </a:r>
            <a:r>
              <a:rPr lang="uk-UA" sz="2000" b="1" dirty="0"/>
              <a:t>) </a:t>
            </a:r>
            <a:r>
              <a:rPr lang="uk-UA" sz="2000" dirty="0"/>
              <a:t>- Можлива причина небажаного інциденту, який може завдати шкоди системі або організації. </a:t>
            </a:r>
            <a:br>
              <a:rPr lang="uk-UA" sz="2000" dirty="0"/>
            </a:br>
            <a:r>
              <a:rPr lang="uk-UA" sz="2000" b="1" dirty="0"/>
              <a:t>Менеджмент інциденту інформаційної безпеки (</a:t>
            </a:r>
            <a:r>
              <a:rPr lang="en-US" sz="2000" b="1" dirty="0"/>
              <a:t>information security </a:t>
            </a:r>
            <a:br>
              <a:rPr lang="en-US" sz="2000" b="1" dirty="0"/>
            </a:br>
            <a:r>
              <a:rPr lang="en-US" sz="2000" b="1" dirty="0"/>
              <a:t>incident management</a:t>
            </a:r>
            <a:r>
              <a:rPr lang="uk-UA" sz="2000" b="1" dirty="0"/>
              <a:t>) </a:t>
            </a:r>
            <a:r>
              <a:rPr lang="uk-UA" sz="2000" dirty="0"/>
              <a:t>- Процеси виявлення, інформування, оцінки, </a:t>
            </a:r>
            <a:br>
              <a:rPr lang="uk-UA" sz="2000" dirty="0"/>
            </a:br>
            <a:r>
              <a:rPr lang="uk-UA" sz="2000" dirty="0"/>
              <a:t>реагування, розгляду і вивчення інцидентів інформаційної безпеки.</a:t>
            </a:r>
          </a:p>
        </p:txBody>
      </p:sp>
    </p:spTree>
    <p:extLst>
      <p:ext uri="{BB962C8B-B14F-4D97-AF65-F5344CB8AC3E}">
        <p14:creationId xmlns:p14="http://schemas.microsoft.com/office/powerpoint/2010/main" val="3696183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823" y="392125"/>
            <a:ext cx="8530046" cy="5897461"/>
          </a:xfrm>
        </p:spPr>
        <p:txBody>
          <a:bodyPr>
            <a:noAutofit/>
          </a:bodyPr>
          <a:lstStyle/>
          <a:p>
            <a:r>
              <a:rPr lang="uk-UA" sz="2000" b="1" dirty="0"/>
              <a:t>Вразливість (</a:t>
            </a:r>
            <a:r>
              <a:rPr lang="en-US" sz="2000" b="1" dirty="0"/>
              <a:t>vulnerability</a:t>
            </a:r>
            <a:r>
              <a:rPr lang="uk-UA" sz="2000" b="1" dirty="0"/>
              <a:t>) </a:t>
            </a:r>
            <a:r>
              <a:rPr lang="uk-UA" sz="2000" dirty="0"/>
              <a:t>- Слабке місце активу або заходів і засобів контролю і управління, яке може бути використане загрозою. </a:t>
            </a:r>
            <a:br>
              <a:rPr lang="uk-UA" sz="2000" dirty="0"/>
            </a:br>
            <a:r>
              <a:rPr lang="uk-UA" sz="2000" b="1" dirty="0"/>
              <a:t>Ризик (</a:t>
            </a:r>
            <a:r>
              <a:rPr lang="en-US" sz="2000" b="1" dirty="0"/>
              <a:t>risk</a:t>
            </a:r>
            <a:r>
              <a:rPr lang="uk-UA" sz="2000" b="1" dirty="0"/>
              <a:t>) </a:t>
            </a:r>
            <a:r>
              <a:rPr lang="uk-UA" sz="2000" dirty="0"/>
              <a:t>- Поєднання ймовірності події та її наслідків. </a:t>
            </a:r>
            <a:br>
              <a:rPr lang="uk-UA" sz="2000" dirty="0"/>
            </a:br>
            <a:r>
              <a:rPr lang="uk-UA" sz="2000" b="1" dirty="0"/>
              <a:t>Ризик інформаційної безпеки (</a:t>
            </a:r>
            <a:r>
              <a:rPr lang="en-US" sz="2000" b="1" dirty="0"/>
              <a:t>information security risk</a:t>
            </a:r>
            <a:r>
              <a:rPr lang="uk-UA" sz="2000" b="1" dirty="0"/>
              <a:t>) </a:t>
            </a:r>
            <a:r>
              <a:rPr lang="uk-UA" sz="2000" dirty="0"/>
              <a:t>- Потенційна можливість того, що вразливість буде використовуватися для створення загрози активу або групі активів, що призводить до збитків для організації.</a:t>
            </a:r>
            <a:br>
              <a:rPr lang="uk-UA" sz="2000" dirty="0"/>
            </a:br>
            <a:r>
              <a:rPr lang="uk-UA" sz="2000" b="1" dirty="0"/>
              <a:t>Менеджмент ризику (</a:t>
            </a:r>
            <a:r>
              <a:rPr lang="en-US" sz="2000" b="1" dirty="0"/>
              <a:t>risk management</a:t>
            </a:r>
            <a:r>
              <a:rPr lang="uk-UA" sz="2000" b="1" dirty="0"/>
              <a:t>) </a:t>
            </a:r>
            <a:r>
              <a:rPr lang="uk-UA" sz="2000" dirty="0"/>
              <a:t>- Скоординовані дії з управління організацією стосовно ризику.</a:t>
            </a:r>
            <a:br>
              <a:rPr lang="uk-UA" sz="2000" dirty="0"/>
            </a:br>
            <a:r>
              <a:rPr lang="uk-UA" sz="2000" b="1" dirty="0"/>
              <a:t>Політика (</a:t>
            </a:r>
            <a:r>
              <a:rPr lang="en-US" sz="2000" b="1" dirty="0"/>
              <a:t>policy</a:t>
            </a:r>
            <a:r>
              <a:rPr lang="uk-UA" sz="2000" b="1" dirty="0"/>
              <a:t>) </a:t>
            </a:r>
            <a:r>
              <a:rPr lang="uk-UA" sz="2000" dirty="0"/>
              <a:t>- Загальний намір і напрямок, </a:t>
            </a:r>
            <a:br>
              <a:rPr lang="uk-UA" sz="2000" dirty="0"/>
            </a:br>
            <a:r>
              <a:rPr lang="uk-UA" sz="2000" dirty="0"/>
              <a:t>офіційно висловлений керівництвом.</a:t>
            </a:r>
            <a:br>
              <a:rPr lang="uk-UA" sz="2000" dirty="0"/>
            </a:br>
            <a:r>
              <a:rPr lang="uk-UA" sz="2000" b="1" dirty="0"/>
              <a:t>Результативність (</a:t>
            </a:r>
            <a:r>
              <a:rPr lang="en-US" sz="2000" b="1" dirty="0"/>
              <a:t>effectiveness</a:t>
            </a:r>
            <a:r>
              <a:rPr lang="uk-UA" sz="2000" b="1" dirty="0"/>
              <a:t>) -</a:t>
            </a:r>
            <a:r>
              <a:rPr lang="uk-UA" sz="2000" dirty="0"/>
              <a:t> Ступінь реалізації </a:t>
            </a:r>
            <a:br>
              <a:rPr lang="uk-UA" sz="2000" dirty="0"/>
            </a:br>
            <a:r>
              <a:rPr lang="uk-UA" sz="2000" dirty="0"/>
              <a:t>запланованої діяльності та досягнення запланованих результатів. </a:t>
            </a:r>
            <a:br>
              <a:rPr lang="uk-UA" sz="2000" dirty="0"/>
            </a:br>
            <a:r>
              <a:rPr lang="uk-UA" sz="2000" b="1" dirty="0"/>
              <a:t>Ефективність  (</a:t>
            </a:r>
            <a:r>
              <a:rPr lang="en-US" sz="2000" b="1" dirty="0"/>
              <a:t>efficiency</a:t>
            </a:r>
            <a:r>
              <a:rPr lang="uk-UA" sz="2000" b="1" dirty="0"/>
              <a:t>) </a:t>
            </a:r>
            <a:r>
              <a:rPr lang="uk-UA" sz="2000" dirty="0"/>
              <a:t>- Зв'язок між досягнутим результатом і тим, наскільки доцільно використані ресурси. </a:t>
            </a:r>
            <a:br>
              <a:rPr lang="en-US" sz="2000" dirty="0"/>
            </a:br>
            <a:br>
              <a:rPr lang="uk-UA" sz="2000" dirty="0"/>
            </a:br>
            <a:r>
              <a:rPr lang="uk-UA" sz="2000" b="1" dirty="0"/>
              <a:t>Заходи по впровадженню, контролю, підтримці і поліпшенню </a:t>
            </a:r>
            <a:r>
              <a:rPr lang="uk-UA" sz="2000" b="1" dirty="0" err="1"/>
              <a:t>СМІБ</a:t>
            </a:r>
            <a:r>
              <a:rPr lang="uk-UA" sz="2000" b="1" dirty="0"/>
              <a:t>:</a:t>
            </a:r>
            <a:br>
              <a:rPr lang="uk-UA" sz="2000" dirty="0"/>
            </a:br>
            <a:r>
              <a:rPr lang="uk-UA" sz="2000" dirty="0"/>
              <a:t>a) визначення інформаційних активів і пов'язаних з ними вимог безпеки;</a:t>
            </a:r>
            <a:br>
              <a:rPr lang="uk-UA" sz="2000" dirty="0"/>
            </a:br>
            <a:r>
              <a:rPr lang="uk-UA" sz="2000" dirty="0"/>
              <a:t>b) оцінка ризиків ІБ;</a:t>
            </a:r>
            <a:br>
              <a:rPr lang="uk-UA" sz="2000" dirty="0"/>
            </a:br>
            <a:r>
              <a:rPr lang="uk-UA" sz="2000" dirty="0"/>
              <a:t>c) вибір і реалізація відповідних засобів управління для управління неприйнятними ризиками;</a:t>
            </a:r>
            <a:br>
              <a:rPr lang="uk-UA" sz="2000" dirty="0"/>
            </a:br>
            <a:r>
              <a:rPr lang="uk-UA" sz="2000" dirty="0"/>
              <a:t>d) контроль, підтримка і підвищення ефективності засобів управління безпекою, пов'язаних з інформаційними активами організації.</a:t>
            </a:r>
          </a:p>
        </p:txBody>
      </p:sp>
    </p:spTree>
    <p:extLst>
      <p:ext uri="{BB962C8B-B14F-4D97-AF65-F5344CB8AC3E}">
        <p14:creationId xmlns:p14="http://schemas.microsoft.com/office/powerpoint/2010/main" val="110374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0818" y="278296"/>
            <a:ext cx="8621040" cy="6298673"/>
          </a:xfrm>
        </p:spPr>
        <p:txBody>
          <a:bodyPr>
            <a:noAutofit/>
          </a:bodyPr>
          <a:lstStyle/>
          <a:p>
            <a:r>
              <a:rPr lang="en-US" sz="2000" b="1" dirty="0"/>
              <a:t>ISO 27001 "Information technology - Security techniques – </a:t>
            </a:r>
            <a:br>
              <a:rPr lang="uk-UA" sz="2000" b="1" dirty="0"/>
            </a:br>
            <a:r>
              <a:rPr lang="en-US" sz="2000" b="1" dirty="0"/>
              <a:t>Information security management systems - Requirements</a:t>
            </a:r>
            <a:br>
              <a:rPr lang="uk-UA" sz="2000" dirty="0"/>
            </a:br>
            <a:r>
              <a:rPr lang="uk-UA" sz="2000" b="1" dirty="0"/>
              <a:t>Інформаційні технології - Методи безпеки – </a:t>
            </a:r>
            <a:br>
              <a:rPr lang="uk-UA" sz="2000" b="1" dirty="0"/>
            </a:br>
            <a:r>
              <a:rPr lang="uk-UA" sz="2000" b="1" dirty="0"/>
              <a:t>Системи менеджменту інформаційної безпеки </a:t>
            </a:r>
            <a:br>
              <a:rPr lang="uk-UA" sz="2000" b="1" dirty="0"/>
            </a:br>
            <a:br>
              <a:rPr lang="uk-UA" sz="2000" b="1" dirty="0"/>
            </a:br>
            <a:r>
              <a:rPr lang="uk-UA" sz="2000" b="1" dirty="0"/>
              <a:t>- Вимоги КОНТЕКСТ ОРГАНІЗАЦІЇ</a:t>
            </a:r>
            <a:br>
              <a:rPr lang="uk-UA" sz="2000" b="1" dirty="0"/>
            </a:br>
            <a:r>
              <a:rPr lang="uk-UA" sz="2000" b="1" dirty="0"/>
              <a:t>- РОЗУМІННЯ ОРГАНІЗАЦІЯ ТА ЇЇ КОНТЕКСТ</a:t>
            </a:r>
            <a:br>
              <a:rPr lang="uk-UA" sz="2000" dirty="0"/>
            </a:br>
            <a:r>
              <a:rPr lang="uk-UA" sz="2000" dirty="0"/>
              <a:t>Визначення зовнішніх та внутрішніх проблем, які мають відношення до мети організації та впливають на її здатність досягти запланованого результату СУІБ.</a:t>
            </a:r>
            <a:br>
              <a:rPr lang="uk-UA" sz="2000" dirty="0"/>
            </a:br>
            <a:r>
              <a:rPr lang="uk-UA" sz="2000" b="1" dirty="0"/>
              <a:t>Зовнішні проблеми </a:t>
            </a:r>
            <a:r>
              <a:rPr lang="uk-UA" sz="2000" dirty="0"/>
              <a:t>- поза контролем організації (наприклад, політичні, правові, технологічні, соціальні, культурні, конкурентні чи природні фактори тощо).</a:t>
            </a:r>
            <a:br>
              <a:rPr lang="uk-UA" sz="2000" dirty="0"/>
            </a:br>
            <a:r>
              <a:rPr lang="uk-UA" sz="2000" b="1" dirty="0"/>
              <a:t>Внутрішні питання </a:t>
            </a:r>
            <a:r>
              <a:rPr lang="uk-UA" sz="2000" dirty="0"/>
              <a:t>– під контролем організації (наприклад, ресурси, знання, договірні відносини, цілі тощо).</a:t>
            </a:r>
            <a:br>
              <a:rPr lang="uk-UA" sz="2000" dirty="0"/>
            </a:br>
            <a:r>
              <a:rPr lang="uk-UA" sz="2000" b="1" dirty="0"/>
              <a:t>- ПОТРЕБИ ТА ОЧІКУВАННЯ ЗАЦІКАВЛЕНИХ СТОРОН</a:t>
            </a:r>
            <a:br>
              <a:rPr lang="uk-UA" sz="2000" dirty="0"/>
            </a:br>
            <a:r>
              <a:rPr lang="uk-UA" sz="2000" dirty="0"/>
              <a:t>	- Зацікавлені сторони, які стосуються СУІБ.</a:t>
            </a:r>
            <a:br>
              <a:rPr lang="uk-UA" sz="2000" dirty="0"/>
            </a:br>
            <a:r>
              <a:rPr lang="uk-UA" sz="2000" dirty="0"/>
              <a:t>	- Вимоги зацікавлених сторін.</a:t>
            </a:r>
            <a:br>
              <a:rPr lang="uk-UA" sz="2000" dirty="0"/>
            </a:br>
            <a:r>
              <a:rPr lang="uk-UA" sz="2000" dirty="0"/>
              <a:t>	- Які вимоги будуть вирішені через СУІБ.</a:t>
            </a:r>
            <a:br>
              <a:rPr lang="uk-UA" sz="2000" dirty="0"/>
            </a:br>
            <a:r>
              <a:rPr lang="uk-UA" sz="2000" b="1" dirty="0"/>
              <a:t>- СФЕРА ЗАСТОСУВАННЯ СУІБ</a:t>
            </a:r>
            <a:br>
              <a:rPr lang="uk-UA" sz="2000" dirty="0"/>
            </a:br>
            <a:r>
              <a:rPr lang="uk-UA" sz="2000" dirty="0"/>
              <a:t>	Межі та сфера застосування СУІБ.</a:t>
            </a:r>
            <a:br>
              <a:rPr lang="uk-UA" sz="2000" dirty="0"/>
            </a:br>
            <a:r>
              <a:rPr lang="uk-UA" sz="2000" b="1" dirty="0"/>
              <a:t>- СИСТЕМИ УПРАВЛІННЯ ІНФОРМАЦІЙНОЮ БЕЗПЕКОЮ</a:t>
            </a:r>
            <a:br>
              <a:rPr lang="uk-UA" sz="2000" dirty="0"/>
            </a:br>
            <a:r>
              <a:rPr lang="uk-UA" sz="2000" dirty="0"/>
              <a:t>	- Інтеграція СУІБ у процеси та бізнес-діяльність організації.</a:t>
            </a:r>
            <a:br>
              <a:rPr lang="uk-UA" sz="2000" dirty="0"/>
            </a:br>
            <a:r>
              <a:rPr lang="uk-UA" sz="2000" dirty="0"/>
              <a:t>	- Постійне вдосконалення СУІБ.</a:t>
            </a:r>
          </a:p>
        </p:txBody>
      </p:sp>
    </p:spTree>
    <p:extLst>
      <p:ext uri="{BB962C8B-B14F-4D97-AF65-F5344CB8AC3E}">
        <p14:creationId xmlns:p14="http://schemas.microsoft.com/office/powerpoint/2010/main" val="1358870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0818" y="278296"/>
            <a:ext cx="8621040" cy="6298673"/>
          </a:xfrm>
        </p:spPr>
        <p:txBody>
          <a:bodyPr>
            <a:noAutofit/>
          </a:bodyPr>
          <a:lstStyle/>
          <a:p>
            <a:r>
              <a:rPr lang="uk-UA" sz="2000" b="1" dirty="0"/>
              <a:t>КЕРІВНИЦТВО</a:t>
            </a:r>
            <a:br>
              <a:rPr lang="uk-UA" sz="2000" b="1" dirty="0"/>
            </a:br>
            <a:r>
              <a:rPr lang="uk-UA" sz="2000" b="1" dirty="0"/>
              <a:t>- </a:t>
            </a:r>
            <a:r>
              <a:rPr lang="uk-UA" sz="2000" dirty="0"/>
              <a:t>Встановлено політику та цілі ІБ.</a:t>
            </a:r>
            <a:br>
              <a:rPr lang="uk-UA" sz="2000" dirty="0"/>
            </a:br>
            <a:r>
              <a:rPr lang="uk-UA" sz="2000" b="1" dirty="0"/>
              <a:t>- </a:t>
            </a:r>
            <a:r>
              <a:rPr lang="uk-UA" sz="2000" dirty="0"/>
              <a:t>СУІБ інтегрована в процеси організації.</a:t>
            </a:r>
            <a:br>
              <a:rPr lang="uk-UA" sz="2000" dirty="0"/>
            </a:br>
            <a:r>
              <a:rPr lang="uk-UA" sz="2000" b="1" dirty="0"/>
              <a:t>- </a:t>
            </a:r>
            <a:r>
              <a:rPr lang="uk-UA" sz="2000" dirty="0"/>
              <a:t>Забезпечені необхідні ресурси для СУІБ.</a:t>
            </a:r>
            <a:br>
              <a:rPr lang="uk-UA" sz="2000" dirty="0"/>
            </a:br>
            <a:r>
              <a:rPr lang="uk-UA" sz="2000" b="1" dirty="0"/>
              <a:t>- </a:t>
            </a:r>
            <a:r>
              <a:rPr lang="uk-UA" sz="2000" dirty="0"/>
              <a:t>Повідомлено про необхідність ІБ.</a:t>
            </a:r>
            <a:br>
              <a:rPr lang="uk-UA" sz="2000" dirty="0"/>
            </a:br>
            <a:r>
              <a:rPr lang="uk-UA" sz="2000" b="1" dirty="0"/>
              <a:t>- </a:t>
            </a:r>
            <a:r>
              <a:rPr lang="uk-UA" sz="2000" dirty="0"/>
              <a:t>СУІБ досягає запланованих результатів.</a:t>
            </a:r>
            <a:br>
              <a:rPr lang="uk-UA" sz="2000" dirty="0"/>
            </a:br>
            <a:r>
              <a:rPr lang="uk-UA" sz="2000" b="1" dirty="0"/>
              <a:t>- </a:t>
            </a:r>
            <a:r>
              <a:rPr lang="uk-UA" sz="2000" dirty="0"/>
              <a:t>Сприяння постійному вдосконаленню.</a:t>
            </a:r>
            <a:br>
              <a:rPr lang="uk-UA" sz="2000" dirty="0"/>
            </a:br>
            <a:r>
              <a:rPr lang="uk-UA" sz="2000" b="1" dirty="0"/>
              <a:t>- </a:t>
            </a:r>
            <a:r>
              <a:rPr lang="uk-UA" sz="2000" dirty="0"/>
              <a:t>Підтримка людей зробити внесок у СУІБ.</a:t>
            </a:r>
            <a:br>
              <a:rPr lang="uk-UA" sz="2000" dirty="0"/>
            </a:br>
            <a:r>
              <a:rPr lang="uk-UA" sz="2000" b="1" dirty="0"/>
              <a:t>- </a:t>
            </a:r>
            <a:r>
              <a:rPr lang="uk-UA" sz="2000" dirty="0"/>
              <a:t>Підтримка менеджерів, щоб продемонструвати їхнє лідерство.</a:t>
            </a:r>
            <a:br>
              <a:rPr lang="uk-UA" sz="2000" dirty="0"/>
            </a:br>
            <a:r>
              <a:rPr lang="uk-UA" sz="2000" b="1" dirty="0"/>
              <a:t>ПОЛІТИКА ІНФОРМАЦІЙНОЇ БЕЗПЕКИ</a:t>
            </a:r>
            <a:br>
              <a:rPr lang="uk-UA" sz="2000" dirty="0"/>
            </a:br>
            <a:r>
              <a:rPr lang="uk-UA" sz="2000" dirty="0"/>
              <a:t>Вище керівництво має встановити політику ІБ, що:</a:t>
            </a:r>
            <a:br>
              <a:rPr lang="uk-UA" sz="2000" dirty="0"/>
            </a:br>
            <a:r>
              <a:rPr lang="uk-UA" sz="2000" b="1" dirty="0"/>
              <a:t>- </a:t>
            </a:r>
            <a:r>
              <a:rPr lang="uk-UA" sz="2000" dirty="0"/>
              <a:t>Відповідає меті організації.</a:t>
            </a:r>
            <a:br>
              <a:rPr lang="uk-UA" sz="2000" dirty="0"/>
            </a:br>
            <a:r>
              <a:rPr lang="uk-UA" sz="2000" b="1" dirty="0"/>
              <a:t>- </a:t>
            </a:r>
            <a:r>
              <a:rPr lang="uk-UA" sz="2000" dirty="0"/>
              <a:t>Включає цілі ІБ або надає структуру для встановлення цих цілей.</a:t>
            </a:r>
            <a:br>
              <a:rPr lang="uk-UA" sz="2000" dirty="0"/>
            </a:br>
            <a:r>
              <a:rPr lang="uk-UA" sz="2000" b="1" dirty="0"/>
              <a:t>- </a:t>
            </a:r>
            <a:r>
              <a:rPr lang="uk-UA" sz="2000" dirty="0"/>
              <a:t>Включає зобов’язання задовольняти відповідні вимоги та постійне вдосконалення.</a:t>
            </a:r>
            <a:br>
              <a:rPr lang="uk-UA" sz="2000" dirty="0"/>
            </a:br>
            <a:r>
              <a:rPr lang="uk-UA" sz="2000" b="1" dirty="0"/>
              <a:t>РОЛЬ, ОБОВ'ЯЗКИ, ПОВНОВАЖЕННЯ</a:t>
            </a:r>
            <a:br>
              <a:rPr lang="uk-UA" sz="2000" dirty="0"/>
            </a:br>
            <a:r>
              <a:rPr lang="uk-UA" sz="2000" dirty="0"/>
              <a:t>Найвище керівництво має гарантувати, що відповідальність і повноваження для ролей, пов’язаних з ІБ, розподілені та доведені.</a:t>
            </a:r>
          </a:p>
        </p:txBody>
      </p:sp>
    </p:spTree>
    <p:extLst>
      <p:ext uri="{BB962C8B-B14F-4D97-AF65-F5344CB8AC3E}">
        <p14:creationId xmlns:p14="http://schemas.microsoft.com/office/powerpoint/2010/main" val="3369315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0818" y="278297"/>
            <a:ext cx="8621040" cy="2939480"/>
          </a:xfrm>
        </p:spPr>
        <p:txBody>
          <a:bodyPr>
            <a:noAutofit/>
          </a:bodyPr>
          <a:lstStyle/>
          <a:p>
            <a:r>
              <a:rPr lang="uk-UA" sz="2000" b="1" dirty="0"/>
              <a:t>Планування:</a:t>
            </a:r>
            <a:br>
              <a:rPr lang="uk-UA" sz="2000" b="1" dirty="0"/>
            </a:br>
            <a:r>
              <a:rPr lang="uk-UA" sz="2000" dirty="0"/>
              <a:t>Визначення ризиків та можливостей та планування дій для їх усунення.</a:t>
            </a:r>
            <a:br>
              <a:rPr lang="uk-UA" sz="2000" dirty="0"/>
            </a:br>
            <a:r>
              <a:rPr lang="uk-UA" sz="2000" dirty="0"/>
              <a:t>Оцінка ризику ІБ:</a:t>
            </a:r>
            <a:br>
              <a:rPr lang="uk-UA" sz="2000" dirty="0"/>
            </a:br>
            <a:r>
              <a:rPr lang="uk-UA" sz="2000" dirty="0"/>
              <a:t>	</a:t>
            </a:r>
            <a:r>
              <a:rPr lang="uk-UA" sz="2000" b="1" dirty="0"/>
              <a:t>Ризик</a:t>
            </a:r>
            <a:r>
              <a:rPr lang="uk-UA" sz="2000" dirty="0"/>
              <a:t> - вплив невизначеності на цілі.</a:t>
            </a:r>
            <a:br>
              <a:rPr lang="uk-UA" sz="2000" dirty="0"/>
            </a:br>
            <a:r>
              <a:rPr lang="uk-UA" sz="2000" dirty="0"/>
              <a:t>	</a:t>
            </a:r>
            <a:r>
              <a:rPr lang="uk-UA" sz="2000" b="1" dirty="0"/>
              <a:t>Ризики ІБ </a:t>
            </a:r>
            <a:r>
              <a:rPr lang="uk-UA" sz="2000" dirty="0"/>
              <a:t>– пов’язані з можливістю того, що загрози скористаються вразливими місцями інформаційного активу та </a:t>
            </a:r>
            <a:r>
              <a:rPr lang="uk-UA" sz="2000" dirty="0" err="1"/>
              <a:t>завдадуть</a:t>
            </a:r>
            <a:r>
              <a:rPr lang="uk-UA" sz="2000" dirty="0"/>
              <a:t> шкоди організації.</a:t>
            </a:r>
            <a:br>
              <a:rPr lang="uk-UA" sz="2000" dirty="0"/>
            </a:br>
            <a:r>
              <a:rPr lang="uk-UA" sz="2000" dirty="0"/>
              <a:t>	РИЗИК = Наслідки х Ймовірність</a:t>
            </a:r>
            <a:br>
              <a:rPr lang="uk-UA" sz="2000" dirty="0"/>
            </a:br>
            <a:r>
              <a:rPr lang="uk-UA" sz="2000" dirty="0"/>
              <a:t>	Критерії прийняття ризику та виконання оцінки ризику.</a:t>
            </a:r>
          </a:p>
        </p:txBody>
      </p:sp>
      <p:pic>
        <p:nvPicPr>
          <p:cNvPr id="3" name="Рисунок 2">
            <a:extLst>
              <a:ext uri="{FF2B5EF4-FFF2-40B4-BE49-F238E27FC236}">
                <a16:creationId xmlns:a16="http://schemas.microsoft.com/office/drawing/2014/main" id="{D7FC535B-5F13-4A01-B6CD-E217E46D89AC}"/>
              </a:ext>
            </a:extLst>
          </p:cNvPr>
          <p:cNvPicPr>
            <a:picLocks noChangeAspect="1"/>
          </p:cNvPicPr>
          <p:nvPr/>
        </p:nvPicPr>
        <p:blipFill>
          <a:blip r:embed="rId2"/>
          <a:stretch>
            <a:fillRect/>
          </a:stretch>
        </p:blipFill>
        <p:spPr>
          <a:xfrm>
            <a:off x="54164" y="3217777"/>
            <a:ext cx="9035671" cy="2304256"/>
          </a:xfrm>
          <a:prstGeom prst="rect">
            <a:avLst/>
          </a:prstGeom>
        </p:spPr>
      </p:pic>
    </p:spTree>
    <p:extLst>
      <p:ext uri="{BB962C8B-B14F-4D97-AF65-F5344CB8AC3E}">
        <p14:creationId xmlns:p14="http://schemas.microsoft.com/office/powerpoint/2010/main" val="4187778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939" y="736654"/>
            <a:ext cx="8621040" cy="689112"/>
          </a:xfrm>
        </p:spPr>
        <p:txBody>
          <a:bodyPr>
            <a:noAutofit/>
          </a:bodyPr>
          <a:lstStyle/>
          <a:p>
            <a:r>
              <a:rPr lang="uk-UA" sz="2000" b="1" dirty="0"/>
              <a:t>ЗАГРОЗИ ТА ВРАЗЛИВІ МІСЦЯ</a:t>
            </a:r>
            <a:br>
              <a:rPr lang="uk-UA" sz="2000" b="1" dirty="0"/>
            </a:br>
            <a:endParaRPr lang="uk-UA" sz="2000" dirty="0"/>
          </a:p>
        </p:txBody>
      </p:sp>
      <p:pic>
        <p:nvPicPr>
          <p:cNvPr id="3" name="table">
            <a:extLst>
              <a:ext uri="{FF2B5EF4-FFF2-40B4-BE49-F238E27FC236}">
                <a16:creationId xmlns:a16="http://schemas.microsoft.com/office/drawing/2014/main" id="{7F88C8B7-6F2D-4BFC-B4FE-149FFF97AD8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574" y="1562631"/>
            <a:ext cx="9155574" cy="2796285"/>
          </a:xfrm>
          <a:prstGeom prst="rect">
            <a:avLst/>
          </a:prstGeom>
        </p:spPr>
      </p:pic>
      <p:pic>
        <p:nvPicPr>
          <p:cNvPr id="4" name="table">
            <a:extLst>
              <a:ext uri="{FF2B5EF4-FFF2-40B4-BE49-F238E27FC236}">
                <a16:creationId xmlns:a16="http://schemas.microsoft.com/office/drawing/2014/main" id="{BB2927A6-CAFA-4332-B40D-925BFDFACC64}"/>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1574" y="4495781"/>
            <a:ext cx="9144000" cy="2407920"/>
          </a:xfrm>
          <a:prstGeom prst="rect">
            <a:avLst/>
          </a:prstGeom>
        </p:spPr>
      </p:pic>
    </p:spTree>
    <p:extLst>
      <p:ext uri="{BB962C8B-B14F-4D97-AF65-F5344CB8AC3E}">
        <p14:creationId xmlns:p14="http://schemas.microsoft.com/office/powerpoint/2010/main" val="1848470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0818" y="278296"/>
            <a:ext cx="8621040" cy="6298673"/>
          </a:xfrm>
        </p:spPr>
        <p:txBody>
          <a:bodyPr>
            <a:noAutofit/>
          </a:bodyPr>
          <a:lstStyle/>
          <a:p>
            <a:r>
              <a:rPr lang="uk-UA" sz="2000" b="1" dirty="0"/>
              <a:t>ВЛАСНИКІ РИЗИКУ</a:t>
            </a:r>
            <a:br>
              <a:rPr lang="uk-UA" sz="2000" b="1" dirty="0"/>
            </a:br>
            <a:r>
              <a:rPr lang="uk-UA" sz="2000" dirty="0"/>
              <a:t>Визначення власників ризиків (осіб або організацій, які мають підзвітність і повноваження з управління ризиками)</a:t>
            </a:r>
            <a:br>
              <a:rPr lang="uk-UA" sz="2000" dirty="0"/>
            </a:br>
            <a:r>
              <a:rPr lang="uk-UA" sz="2000" b="1" dirty="0"/>
              <a:t>АНАЛІЗ ТА ОЦІНКА РИЗИКУ</a:t>
            </a:r>
            <a:br>
              <a:rPr lang="uk-UA" sz="2000" dirty="0"/>
            </a:br>
            <a:r>
              <a:rPr lang="uk-UA" sz="2000" dirty="0"/>
              <a:t>- Оцінка можливих наслідків та реалістичної </a:t>
            </a:r>
            <a:r>
              <a:rPr lang="uk-UA" sz="2000" dirty="0" err="1"/>
              <a:t>ймовірністі</a:t>
            </a:r>
            <a:r>
              <a:rPr lang="uk-UA" sz="2000" dirty="0"/>
              <a:t> виявлених ризиків, щоб визначити рівень ризику.</a:t>
            </a:r>
            <a:br>
              <a:rPr lang="uk-UA" sz="2000" dirty="0"/>
            </a:br>
            <a:r>
              <a:rPr lang="uk-UA" sz="2000" dirty="0"/>
              <a:t>- Порівняння результатів аналізу ризику з критеріями прийнятності.</a:t>
            </a:r>
            <a:br>
              <a:rPr lang="uk-UA" sz="2000" dirty="0"/>
            </a:br>
            <a:r>
              <a:rPr lang="uk-UA" sz="2000" b="1" dirty="0"/>
              <a:t>ОБРОБЛЕННЯ РИЗИКІВ ІБ</a:t>
            </a:r>
            <a:br>
              <a:rPr lang="uk-UA" sz="2000" dirty="0"/>
            </a:br>
            <a:r>
              <a:rPr lang="uk-UA" sz="2000" dirty="0"/>
              <a:t>- Опції оброблення.</a:t>
            </a:r>
            <a:br>
              <a:rPr lang="uk-UA" sz="2000" dirty="0"/>
            </a:br>
            <a:r>
              <a:rPr lang="uk-UA" sz="2000" dirty="0"/>
              <a:t>- Засоби контролю.</a:t>
            </a:r>
            <a:br>
              <a:rPr lang="uk-UA" sz="2000" dirty="0"/>
            </a:br>
            <a:r>
              <a:rPr lang="uk-UA" sz="2000" dirty="0"/>
              <a:t>- План обробки.</a:t>
            </a:r>
            <a:br>
              <a:rPr lang="uk-UA" sz="2000" dirty="0"/>
            </a:br>
            <a:r>
              <a:rPr lang="uk-UA" sz="2000" dirty="0"/>
              <a:t>- Схвалення власників ризиків щодо плану та прийняття залишкових ризиків.</a:t>
            </a:r>
            <a:br>
              <a:rPr lang="uk-UA" sz="2000" dirty="0"/>
            </a:br>
            <a:r>
              <a:rPr lang="uk-UA" sz="2000" b="1" dirty="0"/>
              <a:t>ОПЦІЇ ОБРОБЛЕННЯ РИЗИКІВ</a:t>
            </a:r>
            <a:br>
              <a:rPr lang="uk-UA" sz="2000" dirty="0"/>
            </a:br>
            <a:r>
              <a:rPr lang="uk-UA" sz="2000" dirty="0"/>
              <a:t>- Уникнення.</a:t>
            </a:r>
            <a:br>
              <a:rPr lang="uk-UA" sz="2000" dirty="0"/>
            </a:br>
            <a:r>
              <a:rPr lang="uk-UA" sz="2000" dirty="0"/>
              <a:t>- Зниження.</a:t>
            </a:r>
            <a:br>
              <a:rPr lang="uk-UA" sz="2000" dirty="0"/>
            </a:br>
            <a:r>
              <a:rPr lang="uk-UA" sz="2000" dirty="0"/>
              <a:t>- Передача.</a:t>
            </a:r>
            <a:br>
              <a:rPr lang="uk-UA" sz="2000" dirty="0"/>
            </a:br>
            <a:r>
              <a:rPr lang="uk-UA" sz="2000" dirty="0"/>
              <a:t>- Прийняття.</a:t>
            </a:r>
          </a:p>
        </p:txBody>
      </p:sp>
    </p:spTree>
    <p:extLst>
      <p:ext uri="{BB962C8B-B14F-4D97-AF65-F5344CB8AC3E}">
        <p14:creationId xmlns:p14="http://schemas.microsoft.com/office/powerpoint/2010/main" val="107741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0818" y="278296"/>
            <a:ext cx="8621040" cy="6298673"/>
          </a:xfrm>
        </p:spPr>
        <p:txBody>
          <a:bodyPr>
            <a:noAutofit/>
          </a:bodyPr>
          <a:lstStyle/>
          <a:p>
            <a:r>
              <a:rPr lang="uk-UA" sz="2000" b="1" dirty="0"/>
              <a:t>ПОЛОЖЕННЯ ЩОДО ЗАСТОСОВНОСТІ (</a:t>
            </a:r>
            <a:r>
              <a:rPr lang="en-US" sz="2000" b="1" dirty="0"/>
              <a:t>STATEMENT OF APPLICABILITY, </a:t>
            </a:r>
            <a:r>
              <a:rPr lang="en-US" sz="2000" b="1" dirty="0" err="1"/>
              <a:t>SoA</a:t>
            </a:r>
            <a:r>
              <a:rPr lang="en-US" sz="2000" b="1" dirty="0"/>
              <a:t>)</a:t>
            </a:r>
            <a:br>
              <a:rPr lang="en-US" sz="2000" b="1" dirty="0"/>
            </a:br>
            <a:r>
              <a:rPr lang="uk-UA" sz="2000" b="1" dirty="0"/>
              <a:t>- </a:t>
            </a:r>
            <a:r>
              <a:rPr lang="uk-UA" sz="2000" dirty="0"/>
              <a:t>Необхідні засоби контролю (обґрунтування включення, статус реалізації);</a:t>
            </a:r>
            <a:br>
              <a:rPr lang="uk-UA" sz="2000" dirty="0"/>
            </a:br>
            <a:r>
              <a:rPr lang="uk-UA" sz="2000" b="1" dirty="0"/>
              <a:t>- </a:t>
            </a:r>
            <a:r>
              <a:rPr lang="uk-UA" sz="2000" dirty="0"/>
              <a:t>Обґрунтування для виключень заходів безпеки, наданих у додатку А.</a:t>
            </a:r>
            <a:br>
              <a:rPr lang="uk-UA" sz="2000" dirty="0"/>
            </a:br>
            <a:r>
              <a:rPr lang="uk-UA" sz="2000" b="1" dirty="0"/>
              <a:t>ПЛАН ОБРОБЛЕННЯ РИЗИКІВ</a:t>
            </a:r>
            <a:br>
              <a:rPr lang="uk-UA" sz="2000" dirty="0"/>
            </a:br>
            <a:r>
              <a:rPr lang="uk-UA" sz="2000" b="1" dirty="0"/>
              <a:t>- </a:t>
            </a:r>
            <a:r>
              <a:rPr lang="uk-UA" sz="2000" dirty="0"/>
              <a:t>Для кожного ризику ІБ:</a:t>
            </a:r>
            <a:br>
              <a:rPr lang="uk-UA" sz="2000" dirty="0"/>
            </a:br>
            <a:r>
              <a:rPr lang="uk-UA" sz="2000" b="1" dirty="0"/>
              <a:t>- </a:t>
            </a:r>
            <a:r>
              <a:rPr lang="uk-UA" sz="2000" dirty="0"/>
              <a:t>Дії щодо оброблення.</a:t>
            </a:r>
            <a:br>
              <a:rPr lang="uk-UA" sz="2000" dirty="0"/>
            </a:br>
            <a:r>
              <a:rPr lang="uk-UA" sz="2000" dirty="0"/>
              <a:t>Стан виконання.</a:t>
            </a:r>
            <a:br>
              <a:rPr lang="uk-UA" sz="2000" dirty="0"/>
            </a:br>
            <a:r>
              <a:rPr lang="uk-UA" sz="2000" b="1" dirty="0"/>
              <a:t>- </a:t>
            </a:r>
            <a:r>
              <a:rPr lang="uk-UA" sz="2000" dirty="0"/>
              <a:t>Відповідальний, ресурси, часові рамки.</a:t>
            </a:r>
            <a:br>
              <a:rPr lang="uk-UA" sz="2000" dirty="0"/>
            </a:br>
            <a:r>
              <a:rPr lang="uk-UA" sz="2000" dirty="0"/>
              <a:t>	</a:t>
            </a:r>
            <a:r>
              <a:rPr lang="uk-UA" sz="2000" b="1" dirty="0"/>
              <a:t>Залишковий ризик</a:t>
            </a:r>
            <a:r>
              <a:rPr lang="uk-UA" sz="2000" dirty="0"/>
              <a:t> - ризик, який залишається після оброблення 	(приймається власником ризику).</a:t>
            </a:r>
            <a:br>
              <a:rPr lang="uk-UA" sz="2000" dirty="0"/>
            </a:br>
            <a:r>
              <a:rPr lang="uk-UA" sz="2000" b="1" dirty="0"/>
              <a:t>ЦІЛІ ІНФОРМАЦІЙНОЇ БЕЗПЕКИ</a:t>
            </a:r>
            <a:br>
              <a:rPr lang="uk-UA" sz="2000" dirty="0"/>
            </a:br>
            <a:r>
              <a:rPr lang="uk-UA" sz="2000" b="1" dirty="0"/>
              <a:t>- </a:t>
            </a:r>
            <a:r>
              <a:rPr lang="uk-UA" sz="2000" dirty="0"/>
              <a:t>Відповідають до політики.</a:t>
            </a:r>
            <a:br>
              <a:rPr lang="uk-UA" sz="2000" dirty="0"/>
            </a:br>
            <a:r>
              <a:rPr lang="uk-UA" sz="2000" b="1" dirty="0"/>
              <a:t>- </a:t>
            </a:r>
            <a:r>
              <a:rPr lang="uk-UA" sz="2000" dirty="0"/>
              <a:t>Вимірювані (якщо можливо).</a:t>
            </a:r>
            <a:br>
              <a:rPr lang="uk-UA" sz="2000" dirty="0"/>
            </a:br>
            <a:r>
              <a:rPr lang="uk-UA" sz="2000" b="1" dirty="0"/>
              <a:t>- </a:t>
            </a:r>
            <a:r>
              <a:rPr lang="uk-UA" sz="2000" dirty="0"/>
              <a:t>Враховуйте діючі вимоги.</a:t>
            </a:r>
            <a:br>
              <a:rPr lang="uk-UA" sz="2000" dirty="0"/>
            </a:br>
            <a:r>
              <a:rPr lang="uk-UA" sz="2000" b="1" dirty="0"/>
              <a:t>- </a:t>
            </a:r>
            <a:r>
              <a:rPr lang="uk-UA" sz="2000" dirty="0"/>
              <a:t>Відстежуються, повідомляються та оновлюються (за необхідності).</a:t>
            </a:r>
            <a:br>
              <a:rPr lang="uk-UA" sz="2000" dirty="0"/>
            </a:br>
            <a:r>
              <a:rPr lang="uk-UA" sz="2000" b="1" dirty="0"/>
              <a:t>ПЛАН ДОСЯГНЕННЯ ЦІЛЕЙ ІБ</a:t>
            </a:r>
            <a:br>
              <a:rPr lang="uk-UA" sz="2000" dirty="0"/>
            </a:br>
            <a:r>
              <a:rPr lang="uk-UA" sz="2000" b="1" dirty="0"/>
              <a:t>- </a:t>
            </a:r>
            <a:r>
              <a:rPr lang="uk-UA" sz="2000" dirty="0"/>
              <a:t>Що буде зроблено?</a:t>
            </a:r>
            <a:br>
              <a:rPr lang="uk-UA" sz="2000" dirty="0"/>
            </a:br>
            <a:r>
              <a:rPr lang="uk-UA" sz="2000" b="1" dirty="0"/>
              <a:t>- </a:t>
            </a:r>
            <a:r>
              <a:rPr lang="uk-UA" sz="2000" dirty="0"/>
              <a:t>Хто відповідатиме?</a:t>
            </a:r>
            <a:br>
              <a:rPr lang="uk-UA" sz="2000" dirty="0"/>
            </a:br>
            <a:r>
              <a:rPr lang="uk-UA" sz="2000" b="1" dirty="0"/>
              <a:t>- </a:t>
            </a:r>
            <a:r>
              <a:rPr lang="uk-UA" sz="2000" dirty="0"/>
              <a:t>Які ресурси необхідні?</a:t>
            </a:r>
            <a:br>
              <a:rPr lang="uk-UA" sz="2000" dirty="0"/>
            </a:br>
            <a:r>
              <a:rPr lang="uk-UA" sz="2000" b="1" dirty="0"/>
              <a:t>- </a:t>
            </a:r>
            <a:r>
              <a:rPr lang="uk-UA" sz="2000" dirty="0"/>
              <a:t>Коли кожна ціль буде виконана?</a:t>
            </a:r>
            <a:br>
              <a:rPr lang="uk-UA" sz="2000" dirty="0"/>
            </a:br>
            <a:r>
              <a:rPr lang="uk-UA" sz="2000" b="1" dirty="0"/>
              <a:t>- </a:t>
            </a:r>
            <a:r>
              <a:rPr lang="uk-UA" sz="2000" dirty="0"/>
              <a:t>Як будуть оцінюватися результати?</a:t>
            </a:r>
          </a:p>
        </p:txBody>
      </p:sp>
    </p:spTree>
    <p:extLst>
      <p:ext uri="{BB962C8B-B14F-4D97-AF65-F5344CB8AC3E}">
        <p14:creationId xmlns:p14="http://schemas.microsoft.com/office/powerpoint/2010/main" val="53749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563" y="679508"/>
            <a:ext cx="8112153" cy="6048463"/>
          </a:xfrm>
        </p:spPr>
        <p:txBody>
          <a:bodyPr>
            <a:noAutofit/>
          </a:bodyPr>
          <a:lstStyle/>
          <a:p>
            <a:r>
              <a:rPr lang="uk-UA" sz="2400" b="1" dirty="0"/>
              <a:t>Захист персональних даних в Україні</a:t>
            </a:r>
            <a:br>
              <a:rPr lang="uk-UA" sz="2400" b="1" dirty="0"/>
            </a:br>
            <a:br>
              <a:rPr lang="uk-UA" sz="2400" b="1" dirty="0"/>
            </a:br>
            <a:r>
              <a:rPr lang="uk-UA" sz="2400" dirty="0"/>
              <a:t> Базовий закон - Закон України "Про захист персональних даних". </a:t>
            </a:r>
            <a:br>
              <a:rPr lang="uk-UA" sz="2400" dirty="0"/>
            </a:br>
            <a:br>
              <a:rPr lang="uk-UA" sz="2400" dirty="0"/>
            </a:br>
            <a:r>
              <a:rPr lang="uk-UA" sz="2400" dirty="0"/>
              <a:t> </a:t>
            </a:r>
            <a:endParaRPr lang="ru-RU" sz="2400" dirty="0"/>
          </a:p>
        </p:txBody>
      </p:sp>
    </p:spTree>
    <p:extLst>
      <p:ext uri="{BB962C8B-B14F-4D97-AF65-F5344CB8AC3E}">
        <p14:creationId xmlns:p14="http://schemas.microsoft.com/office/powerpoint/2010/main" val="1583546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27172"/>
            <a:ext cx="7869891" cy="6249798"/>
          </a:xfrm>
        </p:spPr>
        <p:txBody>
          <a:bodyPr>
            <a:noAutofit/>
          </a:bodyPr>
          <a:lstStyle/>
          <a:p>
            <a:r>
              <a:rPr lang="uk-UA" sz="2000" b="1" dirty="0"/>
              <a:t>ПІДТРИМКА</a:t>
            </a:r>
            <a:br>
              <a:rPr lang="uk-UA" sz="2000" b="1" dirty="0"/>
            </a:br>
            <a:r>
              <a:rPr lang="uk-UA" sz="2000" b="1" dirty="0"/>
              <a:t>- РЕСУРСИ</a:t>
            </a:r>
            <a:br>
              <a:rPr lang="uk-UA" sz="2000" dirty="0"/>
            </a:br>
            <a:r>
              <a:rPr lang="uk-UA" sz="2000" dirty="0"/>
              <a:t>Визначити та забезпечити ресурси, необхідні для створення, впровадження, підтримки та постійного вдосконалення СУІБ.</a:t>
            </a:r>
            <a:br>
              <a:rPr lang="uk-UA" sz="2000" dirty="0"/>
            </a:br>
            <a:r>
              <a:rPr lang="uk-UA" sz="2000" b="1" dirty="0"/>
              <a:t>- КОМПЕТЕНТНІСТЬ</a:t>
            </a:r>
            <a:br>
              <a:rPr lang="uk-UA" sz="2000" dirty="0"/>
            </a:br>
            <a:r>
              <a:rPr lang="uk-UA" sz="2000" dirty="0"/>
              <a:t>  - Визначити вимоги.</a:t>
            </a:r>
            <a:br>
              <a:rPr lang="uk-UA" sz="2000" dirty="0"/>
            </a:br>
            <a:r>
              <a:rPr lang="uk-UA" sz="2000" dirty="0"/>
              <a:t> - Забезпечити компетентність (освіта, навчання, досвід).</a:t>
            </a:r>
            <a:br>
              <a:rPr lang="uk-UA" sz="2000" dirty="0"/>
            </a:br>
            <a:r>
              <a:rPr lang="uk-UA" sz="2000" dirty="0"/>
              <a:t> - Діяти, щоб покращити або зберегти компетентність.</a:t>
            </a:r>
            <a:br>
              <a:rPr lang="uk-UA" sz="2000" dirty="0"/>
            </a:br>
            <a:r>
              <a:rPr lang="uk-UA" sz="2000" dirty="0"/>
              <a:t> - Оцінити ефективність дій.</a:t>
            </a:r>
            <a:br>
              <a:rPr lang="uk-UA" sz="2000" dirty="0"/>
            </a:br>
            <a:r>
              <a:rPr lang="uk-UA" sz="2000" b="1" dirty="0"/>
              <a:t>- ОБІЗНАНІСТЬ персоналу про:</a:t>
            </a:r>
            <a:br>
              <a:rPr lang="uk-UA" sz="2000" dirty="0"/>
            </a:br>
            <a:r>
              <a:rPr lang="uk-UA" sz="2000" dirty="0"/>
              <a:t> - політика ІБ.</a:t>
            </a:r>
            <a:br>
              <a:rPr lang="uk-UA" sz="2000" dirty="0"/>
            </a:br>
            <a:r>
              <a:rPr lang="uk-UA" sz="2000" dirty="0"/>
              <a:t> - його вклад у СУІБ та переваги покращення результативності ІБ</a:t>
            </a:r>
            <a:br>
              <a:rPr lang="uk-UA" sz="2000" dirty="0"/>
            </a:br>
            <a:r>
              <a:rPr lang="uk-UA" sz="2000" dirty="0"/>
              <a:t> - наслідки невідповідності вимогам.</a:t>
            </a:r>
            <a:br>
              <a:rPr lang="uk-UA" sz="2000" dirty="0"/>
            </a:br>
            <a:r>
              <a:rPr lang="uk-UA" sz="2000" b="1" dirty="0"/>
              <a:t>- КОМУНІКАЦІЯ</a:t>
            </a:r>
            <a:br>
              <a:rPr lang="uk-UA" sz="2000" dirty="0"/>
            </a:br>
            <a:r>
              <a:rPr lang="uk-UA" sz="2000" dirty="0"/>
              <a:t> - Визначити потребу у внутрішніх і зовнішніх комунікаціях.</a:t>
            </a:r>
            <a:br>
              <a:rPr lang="uk-UA" sz="2000" dirty="0"/>
            </a:br>
            <a:r>
              <a:rPr lang="uk-UA" sz="2000" dirty="0"/>
              <a:t> - З яких питань, коли, з ким, хто, як.</a:t>
            </a:r>
            <a:br>
              <a:rPr lang="uk-UA" sz="2000" dirty="0"/>
            </a:br>
            <a:r>
              <a:rPr lang="uk-UA" sz="2000" b="1" dirty="0"/>
              <a:t>- КОНТРОЛЬ ДЛЯ ДОКУМЕНТОВАНОЇ ІНФОРМАЦІЇ</a:t>
            </a:r>
            <a:br>
              <a:rPr lang="uk-UA" sz="2000" dirty="0"/>
            </a:br>
            <a:r>
              <a:rPr lang="uk-UA" sz="2000" dirty="0"/>
              <a:t> - Розподіл, доступ, пошук.</a:t>
            </a:r>
            <a:br>
              <a:rPr lang="uk-UA" sz="2000" dirty="0"/>
            </a:br>
            <a:r>
              <a:rPr lang="uk-UA" sz="2000" dirty="0"/>
              <a:t> - Збереження та консервування.</a:t>
            </a:r>
            <a:br>
              <a:rPr lang="uk-UA" sz="2000" dirty="0"/>
            </a:br>
            <a:r>
              <a:rPr lang="uk-UA" sz="2000" dirty="0"/>
              <a:t> - Контроль версій.</a:t>
            </a:r>
            <a:br>
              <a:rPr lang="uk-UA" sz="2000" dirty="0"/>
            </a:br>
            <a:r>
              <a:rPr lang="uk-UA" sz="2000" dirty="0"/>
              <a:t> - Утримування й розташування.</a:t>
            </a:r>
          </a:p>
        </p:txBody>
      </p:sp>
    </p:spTree>
    <p:extLst>
      <p:ext uri="{BB962C8B-B14F-4D97-AF65-F5344CB8AC3E}">
        <p14:creationId xmlns:p14="http://schemas.microsoft.com/office/powerpoint/2010/main" val="2090907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833" y="496628"/>
            <a:ext cx="8515350" cy="5897461"/>
          </a:xfrm>
        </p:spPr>
        <p:txBody>
          <a:bodyPr>
            <a:noAutofit/>
          </a:bodyPr>
          <a:lstStyle/>
          <a:p>
            <a:r>
              <a:rPr lang="uk-UA" sz="2000" b="1" dirty="0"/>
              <a:t>ФУНКЦІОНУВАННЯ</a:t>
            </a:r>
            <a:br>
              <a:rPr lang="uk-UA" sz="2000" b="1" dirty="0"/>
            </a:br>
            <a:br>
              <a:rPr lang="uk-UA" sz="2000" b="1" dirty="0"/>
            </a:br>
            <a:r>
              <a:rPr lang="uk-UA" sz="2000" b="1" dirty="0"/>
              <a:t>- РОБОЧЕ ПЛАНУВАННЯ Й КОНТРОЛЬ</a:t>
            </a:r>
            <a:br>
              <a:rPr lang="uk-UA" sz="2000" b="1" dirty="0"/>
            </a:br>
            <a:r>
              <a:rPr lang="uk-UA" sz="2000" b="1" dirty="0"/>
              <a:t>  - </a:t>
            </a:r>
            <a:r>
              <a:rPr lang="uk-UA" sz="2000" dirty="0"/>
              <a:t>Планування, впровадження й контроль процесів, необхідних для виконання вимог ІБ.</a:t>
            </a:r>
            <a:br>
              <a:rPr lang="uk-UA" sz="2000" dirty="0"/>
            </a:br>
            <a:r>
              <a:rPr lang="uk-UA" sz="2000" b="1" dirty="0"/>
              <a:t> - </a:t>
            </a:r>
            <a:r>
              <a:rPr lang="uk-UA" sz="2000" dirty="0"/>
              <a:t>Контроль змін.</a:t>
            </a:r>
            <a:br>
              <a:rPr lang="uk-UA" sz="2000" dirty="0"/>
            </a:br>
            <a:r>
              <a:rPr lang="uk-UA" sz="2000" b="1" dirty="0"/>
              <a:t> - </a:t>
            </a:r>
            <a:r>
              <a:rPr lang="uk-UA" sz="2000" dirty="0"/>
              <a:t>Контроль зовнішніх процесів, продуктів або послуг.</a:t>
            </a:r>
            <a:br>
              <a:rPr lang="uk-UA" sz="2000" dirty="0"/>
            </a:br>
            <a:r>
              <a:rPr lang="uk-UA" sz="2000" b="1" dirty="0"/>
              <a:t>- ОЦІНЮВАННЯ РИЗИКІВ ІБ</a:t>
            </a:r>
            <a:br>
              <a:rPr lang="uk-UA" sz="2000" dirty="0"/>
            </a:br>
            <a:r>
              <a:rPr lang="uk-UA" sz="2000" dirty="0"/>
              <a:t>Через заплановані інтервали (можливо, раз на рік), а також у разі значних змін.</a:t>
            </a:r>
            <a:br>
              <a:rPr lang="uk-UA" sz="2000" dirty="0"/>
            </a:br>
            <a:r>
              <a:rPr lang="uk-UA" sz="2000" b="1" dirty="0"/>
              <a:t>- ОБРОБЛЕННЯ РИЗИКІВ ІБ</a:t>
            </a:r>
            <a:br>
              <a:rPr lang="uk-UA" sz="2000" dirty="0"/>
            </a:br>
            <a:r>
              <a:rPr lang="uk-UA" sz="2000" dirty="0"/>
              <a:t>План оброблення ризиків.</a:t>
            </a:r>
          </a:p>
        </p:txBody>
      </p:sp>
    </p:spTree>
    <p:extLst>
      <p:ext uri="{BB962C8B-B14F-4D97-AF65-F5344CB8AC3E}">
        <p14:creationId xmlns:p14="http://schemas.microsoft.com/office/powerpoint/2010/main" val="4202576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823" y="392125"/>
            <a:ext cx="8530046" cy="5897461"/>
          </a:xfrm>
        </p:spPr>
        <p:txBody>
          <a:bodyPr>
            <a:noAutofit/>
          </a:bodyPr>
          <a:lstStyle/>
          <a:p>
            <a:r>
              <a:rPr lang="uk-UA" sz="2000" b="1" dirty="0"/>
              <a:t>ОЦІНЮВАННЯ РЕЗУЛЬТАТИВНОСТІ</a:t>
            </a:r>
            <a:br>
              <a:rPr lang="uk-UA" sz="2000" b="1" dirty="0"/>
            </a:br>
            <a:br>
              <a:rPr lang="uk-UA" sz="2000" b="1" dirty="0"/>
            </a:br>
            <a:r>
              <a:rPr lang="uk-UA" sz="2000" b="1" dirty="0"/>
              <a:t>- МОНІТОРИНГ, ВИМІРЮВАННЯ, АНАЛІЗ ТА ОЦІНЮВАННЯ</a:t>
            </a:r>
            <a:br>
              <a:rPr lang="uk-UA" sz="2000" b="1" dirty="0"/>
            </a:br>
            <a:r>
              <a:rPr lang="uk-UA" sz="2000" b="1" dirty="0"/>
              <a:t>  - </a:t>
            </a:r>
            <a:r>
              <a:rPr lang="uk-UA" sz="2000" dirty="0"/>
              <a:t>що необхідно контролювати та вимірювати;</a:t>
            </a:r>
            <a:br>
              <a:rPr lang="uk-UA" sz="2000" dirty="0"/>
            </a:br>
            <a:r>
              <a:rPr lang="uk-UA" sz="2000" b="1" dirty="0"/>
              <a:t> - </a:t>
            </a:r>
            <a:r>
              <a:rPr lang="uk-UA" sz="2000" dirty="0"/>
              <a:t>методи;</a:t>
            </a:r>
            <a:br>
              <a:rPr lang="uk-UA" sz="2000" dirty="0"/>
            </a:br>
            <a:r>
              <a:rPr lang="uk-UA" sz="2000" b="1" dirty="0"/>
              <a:t> - </a:t>
            </a:r>
            <a:r>
              <a:rPr lang="uk-UA" sz="2000" dirty="0"/>
              <a:t>коли проводити моніторинг і вимірювання;</a:t>
            </a:r>
            <a:br>
              <a:rPr lang="uk-UA" sz="2000" dirty="0"/>
            </a:br>
            <a:r>
              <a:rPr lang="uk-UA" sz="2000" b="1" dirty="0"/>
              <a:t> - </a:t>
            </a:r>
            <a:r>
              <a:rPr lang="uk-UA" sz="2000" dirty="0"/>
              <a:t>обов'язки (хто);</a:t>
            </a:r>
            <a:br>
              <a:rPr lang="uk-UA" sz="2000" dirty="0"/>
            </a:br>
            <a:r>
              <a:rPr lang="uk-UA" sz="2000" b="1" dirty="0"/>
              <a:t> - </a:t>
            </a:r>
            <a:r>
              <a:rPr lang="uk-UA" sz="2000" dirty="0"/>
              <a:t>коли результати аналізуються та оцінюються.</a:t>
            </a:r>
            <a:br>
              <a:rPr lang="uk-UA" sz="2000" dirty="0"/>
            </a:br>
            <a:r>
              <a:rPr lang="uk-UA" sz="2000" b="1" dirty="0"/>
              <a:t>- ВНУТРІШНІЙ АУДИТ</a:t>
            </a:r>
            <a:br>
              <a:rPr lang="uk-UA" sz="2000" dirty="0"/>
            </a:br>
            <a:r>
              <a:rPr lang="uk-UA" sz="2000" b="1" dirty="0"/>
              <a:t> - </a:t>
            </a:r>
            <a:r>
              <a:rPr lang="uk-UA" sz="2000" dirty="0"/>
              <a:t>через заплановані проміжки часу;</a:t>
            </a:r>
            <a:br>
              <a:rPr lang="uk-UA" sz="2000" dirty="0"/>
            </a:br>
            <a:r>
              <a:rPr lang="uk-UA" sz="2000" b="1" dirty="0"/>
              <a:t> - </a:t>
            </a:r>
            <a:r>
              <a:rPr lang="uk-UA" sz="2000" dirty="0"/>
              <a:t>програма внутрішнього аудиту.</a:t>
            </a:r>
            <a:br>
              <a:rPr lang="uk-UA" sz="2000" dirty="0"/>
            </a:br>
            <a:r>
              <a:rPr lang="uk-UA" sz="2000" b="1" dirty="0"/>
              <a:t>- ПЕРЕГЛЯД З БОКУ КЕРІВНИЦТВА</a:t>
            </a:r>
            <a:br>
              <a:rPr lang="uk-UA" sz="2000" dirty="0"/>
            </a:br>
            <a:r>
              <a:rPr lang="uk-UA" sz="2000" b="1" dirty="0"/>
              <a:t> - </a:t>
            </a:r>
            <a:r>
              <a:rPr lang="uk-UA" sz="2000" dirty="0"/>
              <a:t>Статус дій з попередніх перевірок.</a:t>
            </a:r>
            <a:br>
              <a:rPr lang="uk-UA" sz="2000" dirty="0"/>
            </a:br>
            <a:r>
              <a:rPr lang="uk-UA" sz="2000" b="1" dirty="0"/>
              <a:t> - </a:t>
            </a:r>
            <a:r>
              <a:rPr lang="uk-UA" sz="2000" dirty="0"/>
              <a:t>Зміни в контексті організації (внутрішні/зовнішні).</a:t>
            </a:r>
            <a:br>
              <a:rPr lang="uk-UA" sz="2000" dirty="0"/>
            </a:br>
            <a:r>
              <a:rPr lang="uk-UA" sz="2000" b="1" dirty="0"/>
              <a:t> - </a:t>
            </a:r>
            <a:r>
              <a:rPr lang="uk-UA" sz="2000" dirty="0"/>
              <a:t>Відгуки про показники ІБ.</a:t>
            </a:r>
            <a:br>
              <a:rPr lang="uk-UA" sz="2000" dirty="0"/>
            </a:br>
            <a:r>
              <a:rPr lang="uk-UA" sz="2000" b="1" dirty="0"/>
              <a:t> - </a:t>
            </a:r>
            <a:r>
              <a:rPr lang="uk-UA" sz="2000" dirty="0"/>
              <a:t>Відгуки зацікавлених сторін.</a:t>
            </a:r>
            <a:br>
              <a:rPr lang="uk-UA" sz="2000" dirty="0"/>
            </a:br>
            <a:r>
              <a:rPr lang="uk-UA" sz="2000" b="1" dirty="0"/>
              <a:t> - </a:t>
            </a:r>
            <a:r>
              <a:rPr lang="uk-UA" sz="2000" dirty="0"/>
              <a:t>Результати оцінки ризиків та план оброблення ризиків.</a:t>
            </a:r>
            <a:br>
              <a:rPr lang="uk-UA" sz="2000" dirty="0"/>
            </a:br>
            <a:r>
              <a:rPr lang="uk-UA" sz="2000" b="1" dirty="0"/>
              <a:t> - </a:t>
            </a:r>
            <a:r>
              <a:rPr lang="uk-UA" sz="2000" dirty="0"/>
              <a:t>Можливості для вдосконалення.</a:t>
            </a:r>
          </a:p>
        </p:txBody>
      </p:sp>
    </p:spTree>
    <p:extLst>
      <p:ext uri="{BB962C8B-B14F-4D97-AF65-F5344CB8AC3E}">
        <p14:creationId xmlns:p14="http://schemas.microsoft.com/office/powerpoint/2010/main" val="2530723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7869891" cy="5897461"/>
          </a:xfrm>
        </p:spPr>
        <p:txBody>
          <a:bodyPr>
            <a:noAutofit/>
          </a:bodyPr>
          <a:lstStyle/>
          <a:p>
            <a:r>
              <a:rPr lang="uk-UA" sz="2000" b="1" dirty="0"/>
              <a:t>ВДОСКОНАЛЕННЯ</a:t>
            </a:r>
            <a:br>
              <a:rPr lang="uk-UA" sz="2000" b="1" dirty="0"/>
            </a:br>
            <a:br>
              <a:rPr lang="uk-UA" sz="2000" b="1" dirty="0"/>
            </a:br>
            <a:r>
              <a:rPr lang="uk-UA" sz="2000" b="1" dirty="0"/>
              <a:t>НЕВІДПОВІДНОСТІ Й КОРЕГУВАЛЬНІ ДІЇ</a:t>
            </a:r>
            <a:br>
              <a:rPr lang="uk-UA" sz="2000" b="1" dirty="0"/>
            </a:br>
            <a:br>
              <a:rPr lang="uk-UA" sz="2000" b="1" dirty="0"/>
            </a:br>
            <a:r>
              <a:rPr lang="uk-UA" sz="2000" b="1" dirty="0"/>
              <a:t>	Невідповідність </a:t>
            </a:r>
            <a:r>
              <a:rPr lang="uk-UA" sz="2000" dirty="0"/>
              <a:t>– невиконання вимоги.</a:t>
            </a:r>
            <a:br>
              <a:rPr lang="uk-UA" sz="2000" dirty="0"/>
            </a:br>
            <a:br>
              <a:rPr lang="uk-UA" sz="2000" dirty="0"/>
            </a:br>
            <a:r>
              <a:rPr lang="uk-UA" sz="2000" dirty="0"/>
              <a:t>- Реагувати. </a:t>
            </a:r>
            <a:br>
              <a:rPr lang="uk-UA" sz="2000" dirty="0"/>
            </a:br>
            <a:r>
              <a:rPr lang="uk-UA" sz="2000" dirty="0"/>
              <a:t>	Виправляти та контролювати ситуацію, вживати заходів щодо 	наслідків.</a:t>
            </a:r>
            <a:br>
              <a:rPr lang="uk-UA" sz="2000" dirty="0"/>
            </a:br>
            <a:r>
              <a:rPr lang="uk-UA" sz="2000" dirty="0"/>
              <a:t>- Дослідити. </a:t>
            </a:r>
            <a:br>
              <a:rPr lang="uk-UA" sz="2000" dirty="0"/>
            </a:br>
            <a:r>
              <a:rPr lang="uk-UA" sz="2000" dirty="0"/>
              <a:t>	Оцінити потребу в коригувальних діях.</a:t>
            </a:r>
            <a:br>
              <a:rPr lang="uk-UA" sz="2000" dirty="0"/>
            </a:br>
            <a:r>
              <a:rPr lang="uk-UA" sz="2000" dirty="0"/>
              <a:t>- Визначте причину. </a:t>
            </a:r>
            <a:br>
              <a:rPr lang="uk-UA" sz="2000" dirty="0"/>
            </a:br>
            <a:r>
              <a:rPr lang="uk-UA" sz="2000" dirty="0"/>
              <a:t>	Запропонуйте коригувальні дії.</a:t>
            </a:r>
            <a:br>
              <a:rPr lang="uk-UA" sz="2000" dirty="0"/>
            </a:br>
            <a:r>
              <a:rPr lang="uk-UA" sz="2000" dirty="0"/>
              <a:t>- Оцінити. </a:t>
            </a:r>
            <a:br>
              <a:rPr lang="uk-UA" sz="2000" dirty="0"/>
            </a:br>
            <a:r>
              <a:rPr lang="uk-UA" sz="2000" dirty="0"/>
              <a:t>	Оцінити ефективність коригувальних дій.</a:t>
            </a:r>
          </a:p>
        </p:txBody>
      </p:sp>
    </p:spTree>
    <p:extLst>
      <p:ext uri="{BB962C8B-B14F-4D97-AF65-F5344CB8AC3E}">
        <p14:creationId xmlns:p14="http://schemas.microsoft.com/office/powerpoint/2010/main" val="229824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48194"/>
            <a:ext cx="8280219" cy="6328775"/>
          </a:xfrm>
        </p:spPr>
        <p:txBody>
          <a:bodyPr>
            <a:normAutofit/>
          </a:bodyPr>
          <a:lstStyle/>
          <a:p>
            <a:r>
              <a:rPr lang="uk-UA" sz="2000" b="1" dirty="0"/>
              <a:t>Додаток А ISO/IEC 27001:2022</a:t>
            </a:r>
            <a:br>
              <a:rPr lang="uk-UA" sz="2000" b="1" dirty="0"/>
            </a:br>
            <a:br>
              <a:rPr lang="uk-UA" sz="2000" b="1" dirty="0"/>
            </a:br>
            <a:r>
              <a:rPr lang="uk-UA" sz="2000" dirty="0"/>
              <a:t>34 засоби контролю ІБ розбито на 4 теми (або категорії):</a:t>
            </a:r>
            <a:br>
              <a:rPr lang="uk-UA" sz="2000" dirty="0"/>
            </a:br>
            <a:br>
              <a:rPr lang="uk-UA" sz="2000" dirty="0"/>
            </a:br>
            <a:r>
              <a:rPr lang="uk-UA" sz="2000" dirty="0"/>
              <a:t>- Організаційний контроль. </a:t>
            </a:r>
            <a:br>
              <a:rPr lang="uk-UA" sz="2000" dirty="0"/>
            </a:br>
            <a:r>
              <a:rPr lang="uk-UA" sz="2000" dirty="0"/>
              <a:t>- Безпека людських ресурсів.</a:t>
            </a:r>
            <a:br>
              <a:rPr lang="uk-UA" sz="2000" dirty="0"/>
            </a:br>
            <a:r>
              <a:rPr lang="uk-UA" sz="2000" dirty="0"/>
              <a:t>- Фізичний контроль.</a:t>
            </a:r>
            <a:br>
              <a:rPr lang="uk-UA" sz="2000" dirty="0"/>
            </a:br>
            <a:r>
              <a:rPr lang="uk-UA" sz="2000" dirty="0"/>
              <a:t>- Технологічний контроль.</a:t>
            </a:r>
          </a:p>
        </p:txBody>
      </p:sp>
    </p:spTree>
    <p:extLst>
      <p:ext uri="{BB962C8B-B14F-4D97-AF65-F5344CB8AC3E}">
        <p14:creationId xmlns:p14="http://schemas.microsoft.com/office/powerpoint/2010/main" val="3457584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1119" y="371061"/>
            <a:ext cx="8078598" cy="6205908"/>
          </a:xfrm>
        </p:spPr>
        <p:txBody>
          <a:bodyPr>
            <a:noAutofit/>
          </a:bodyPr>
          <a:lstStyle/>
          <a:p>
            <a:r>
              <a:rPr lang="uk-UA" sz="2000" b="1" dirty="0"/>
              <a:t>ОРГАНІЗАЦІЙНИЙ КОНТРОЛЬ</a:t>
            </a:r>
            <a:br>
              <a:rPr lang="uk-UA" sz="2000" b="1" dirty="0"/>
            </a:br>
            <a:r>
              <a:rPr lang="uk-UA" sz="2000" b="1" dirty="0"/>
              <a:t>- </a:t>
            </a:r>
            <a:r>
              <a:rPr lang="uk-UA" sz="2000" dirty="0"/>
              <a:t>Політики ІБ.</a:t>
            </a:r>
            <a:br>
              <a:rPr lang="uk-UA" sz="2000" dirty="0"/>
            </a:br>
            <a:r>
              <a:rPr lang="uk-UA" sz="2000" b="1" dirty="0"/>
              <a:t>- </a:t>
            </a:r>
            <a:r>
              <a:rPr lang="uk-UA" sz="2000" dirty="0"/>
              <a:t>Ролі та обов'язки з ІБ.</a:t>
            </a:r>
            <a:br>
              <a:rPr lang="uk-UA" sz="2000" dirty="0"/>
            </a:br>
            <a:r>
              <a:rPr lang="uk-UA" sz="2000" b="1" dirty="0"/>
              <a:t>- </a:t>
            </a:r>
            <a:r>
              <a:rPr lang="uk-UA" sz="2000" dirty="0"/>
              <a:t>Розподіл обов’язків.</a:t>
            </a:r>
            <a:br>
              <a:rPr lang="uk-UA" sz="2000" dirty="0"/>
            </a:br>
            <a:r>
              <a:rPr lang="uk-UA" sz="2000" b="1" dirty="0"/>
              <a:t>- </a:t>
            </a:r>
            <a:r>
              <a:rPr lang="uk-UA" sz="2000" dirty="0"/>
              <a:t>Обов'язки керівництва.</a:t>
            </a:r>
            <a:br>
              <a:rPr lang="uk-UA" sz="2000" dirty="0"/>
            </a:br>
            <a:r>
              <a:rPr lang="uk-UA" sz="2000" b="1" dirty="0"/>
              <a:t>- </a:t>
            </a:r>
            <a:r>
              <a:rPr lang="uk-UA" sz="2000" dirty="0"/>
              <a:t>Контакти з повноважними органами (законодавство, інциденти).</a:t>
            </a:r>
            <a:br>
              <a:rPr lang="uk-UA" sz="2000" dirty="0"/>
            </a:br>
            <a:r>
              <a:rPr lang="uk-UA" sz="2000" b="1" dirty="0"/>
              <a:t>- </a:t>
            </a:r>
            <a:r>
              <a:rPr lang="uk-UA" sz="2000" dirty="0"/>
              <a:t>Контакти з групами фахівців з певної проблематики.</a:t>
            </a:r>
            <a:br>
              <a:rPr lang="uk-UA" sz="2000" dirty="0"/>
            </a:br>
            <a:r>
              <a:rPr lang="uk-UA" sz="2000" b="1" dirty="0"/>
              <a:t>- </a:t>
            </a:r>
            <a:r>
              <a:rPr lang="uk-UA" sz="2000" dirty="0"/>
              <a:t>Розвідка загроз.</a:t>
            </a:r>
            <a:br>
              <a:rPr lang="uk-UA" sz="2000" dirty="0"/>
            </a:br>
            <a:r>
              <a:rPr lang="uk-UA" sz="2000" b="1" dirty="0"/>
              <a:t>- </a:t>
            </a:r>
            <a:r>
              <a:rPr lang="uk-UA" sz="2000" dirty="0"/>
              <a:t>ІБ в управлінні проектами (інтеграція ІБ в управління).</a:t>
            </a:r>
            <a:br>
              <a:rPr lang="uk-UA" sz="2000" dirty="0"/>
            </a:br>
            <a:r>
              <a:rPr lang="uk-UA" sz="2000" b="1" dirty="0"/>
              <a:t>- </a:t>
            </a:r>
            <a:r>
              <a:rPr lang="uk-UA" sz="2000" dirty="0"/>
              <a:t>Інвентаризація інформації та інших активів (ресурсів).</a:t>
            </a:r>
            <a:br>
              <a:rPr lang="uk-UA" sz="2000" dirty="0"/>
            </a:br>
            <a:r>
              <a:rPr lang="uk-UA" sz="2000" b="1" dirty="0"/>
              <a:t>- </a:t>
            </a:r>
            <a:r>
              <a:rPr lang="uk-UA" sz="2000" dirty="0"/>
              <a:t>Припустиме використання активів (ресурсів).</a:t>
            </a:r>
            <a:br>
              <a:rPr lang="uk-UA" sz="2000" dirty="0"/>
            </a:br>
            <a:r>
              <a:rPr lang="uk-UA" sz="2000" b="1" dirty="0"/>
              <a:t>- </a:t>
            </a:r>
            <a:r>
              <a:rPr lang="uk-UA" sz="2000" dirty="0"/>
              <a:t>Повернення активів (ресурсів).</a:t>
            </a:r>
            <a:br>
              <a:rPr lang="uk-UA" sz="2000" dirty="0"/>
            </a:br>
            <a:r>
              <a:rPr lang="uk-UA" sz="2000" b="1" dirty="0"/>
              <a:t>- </a:t>
            </a:r>
            <a:r>
              <a:rPr lang="uk-UA" sz="2000" dirty="0"/>
              <a:t>Класифікація інформації.</a:t>
            </a:r>
            <a:br>
              <a:rPr lang="uk-UA" sz="2000" dirty="0"/>
            </a:br>
            <a:r>
              <a:rPr lang="uk-UA" sz="2000" b="1" dirty="0"/>
              <a:t>- </a:t>
            </a:r>
            <a:r>
              <a:rPr lang="uk-UA" sz="2000" dirty="0"/>
              <a:t>Маркування інформації.</a:t>
            </a:r>
            <a:br>
              <a:rPr lang="uk-UA" sz="2000" dirty="0"/>
            </a:br>
            <a:r>
              <a:rPr lang="uk-UA" sz="2000" b="1" dirty="0"/>
              <a:t>- </a:t>
            </a:r>
            <a:r>
              <a:rPr lang="uk-UA" sz="2000" dirty="0"/>
              <a:t>Передавання інформації (всередині, між організаціями, усна </a:t>
            </a:r>
            <a:r>
              <a:rPr lang="uk-UA" sz="2000" dirty="0" err="1"/>
              <a:t>інф</a:t>
            </a:r>
            <a:r>
              <a:rPr lang="uk-UA" sz="2000" dirty="0"/>
              <a:t>.,</a:t>
            </a:r>
            <a:r>
              <a:rPr lang="uk-UA" sz="2000" b="1" dirty="0"/>
              <a:t> </a:t>
            </a:r>
            <a:r>
              <a:rPr lang="uk-UA" sz="2000" dirty="0"/>
              <a:t>паперові, електронні, змінні носії, транспортування, захист).</a:t>
            </a:r>
            <a:br>
              <a:rPr lang="uk-UA" sz="2000" dirty="0"/>
            </a:br>
            <a:r>
              <a:rPr lang="uk-UA" sz="2000" b="1" dirty="0"/>
              <a:t>- </a:t>
            </a:r>
            <a:r>
              <a:rPr lang="uk-UA" sz="2000" dirty="0"/>
              <a:t>Контроль доступу (встановлення правил, фізичні, логічні, </a:t>
            </a:r>
            <a:r>
              <a:rPr lang="en-US" sz="2000" dirty="0"/>
              <a:t>MAC, DAC, RBAC, ABAC).</a:t>
            </a:r>
            <a:br>
              <a:rPr lang="en-US" sz="2000" dirty="0"/>
            </a:br>
            <a:r>
              <a:rPr lang="uk-UA" sz="2000" b="1" dirty="0"/>
              <a:t>- </a:t>
            </a:r>
            <a:r>
              <a:rPr lang="uk-UA" sz="2000" dirty="0"/>
              <a:t>Управління ідентифікацією (життєвий цикл ідентифікаторів, реєстрація, управління, вилучення).</a:t>
            </a:r>
            <a:br>
              <a:rPr lang="uk-UA" sz="2000" dirty="0"/>
            </a:br>
            <a:r>
              <a:rPr lang="uk-UA" sz="2000" b="1" dirty="0"/>
              <a:t>- </a:t>
            </a:r>
            <a:r>
              <a:rPr lang="uk-UA" sz="2000" dirty="0"/>
              <a:t>Інформація для автентифікації (належне поводження користувачів).</a:t>
            </a:r>
            <a:br>
              <a:rPr lang="uk-UA" sz="2000" dirty="0"/>
            </a:br>
            <a:r>
              <a:rPr lang="uk-UA" sz="2000" b="1" dirty="0"/>
              <a:t>- </a:t>
            </a:r>
            <a:r>
              <a:rPr lang="uk-UA" sz="2000" dirty="0"/>
              <a:t>Права доступу (надавати, переглядати, змінювати, політики, привілейовані).</a:t>
            </a:r>
          </a:p>
        </p:txBody>
      </p:sp>
    </p:spTree>
    <p:extLst>
      <p:ext uri="{BB962C8B-B14F-4D97-AF65-F5344CB8AC3E}">
        <p14:creationId xmlns:p14="http://schemas.microsoft.com/office/powerpoint/2010/main" val="3913953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508" y="0"/>
            <a:ext cx="8103765" cy="6576970"/>
          </a:xfrm>
        </p:spPr>
        <p:txBody>
          <a:bodyPr>
            <a:noAutofit/>
          </a:bodyPr>
          <a:lstStyle/>
          <a:p>
            <a:br>
              <a:rPr lang="uk-UA" sz="2000" dirty="0"/>
            </a:br>
            <a:r>
              <a:rPr lang="uk-UA" sz="2000" b="1" dirty="0"/>
              <a:t>ОРГАНІЗАЦІЙНИЙ КОНТРОЛЬ</a:t>
            </a:r>
            <a:br>
              <a:rPr lang="uk-UA" sz="2000" dirty="0"/>
            </a:br>
            <a:r>
              <a:rPr lang="uk-UA" sz="2000" dirty="0"/>
              <a:t>- ІБ у відносинах з постачальниками (політика).</a:t>
            </a:r>
            <a:br>
              <a:rPr lang="uk-UA" sz="2000" dirty="0"/>
            </a:br>
            <a:r>
              <a:rPr lang="uk-UA" sz="2000" dirty="0"/>
              <a:t>- ІБ в угодах з постачальниками.</a:t>
            </a:r>
            <a:br>
              <a:rPr lang="uk-UA" sz="2000" dirty="0"/>
            </a:br>
            <a:r>
              <a:rPr lang="uk-UA" sz="2000" dirty="0"/>
              <a:t>- Управління ІБ в ланцюзі поставок ІКТ (постачальники постачальників).</a:t>
            </a:r>
            <a:br>
              <a:rPr lang="uk-UA" sz="2000" dirty="0"/>
            </a:br>
            <a:r>
              <a:rPr lang="uk-UA" sz="2000" dirty="0"/>
              <a:t>- Моніторинг, аналіз та управління змінами послуг постачальника.</a:t>
            </a:r>
            <a:br>
              <a:rPr lang="uk-UA" sz="2000" dirty="0"/>
            </a:br>
            <a:r>
              <a:rPr lang="uk-UA" sz="2000" dirty="0"/>
              <a:t>- ІБ використання хмарних сервісів.</a:t>
            </a:r>
            <a:br>
              <a:rPr lang="uk-UA" sz="2000" dirty="0"/>
            </a:br>
            <a:r>
              <a:rPr lang="uk-UA" sz="2000" dirty="0"/>
              <a:t>- Планування та підготовка управління інцидентами ІБ (Подія ≠ Інцидент).</a:t>
            </a:r>
            <a:br>
              <a:rPr lang="uk-UA" sz="2000" dirty="0"/>
            </a:br>
            <a:r>
              <a:rPr lang="uk-UA" sz="2000" dirty="0"/>
              <a:t>- Оцінка та прийняття рішень щодо подій ІБ (віднесення подій до інцидентів).</a:t>
            </a:r>
            <a:br>
              <a:rPr lang="uk-UA" sz="2000" dirty="0"/>
            </a:br>
            <a:r>
              <a:rPr lang="uk-UA" sz="2000" dirty="0"/>
              <a:t>- Реагування на інциденти ІБ (процедури). </a:t>
            </a:r>
            <a:br>
              <a:rPr lang="uk-UA" sz="2000" dirty="0"/>
            </a:br>
            <a:r>
              <a:rPr lang="uk-UA" sz="2000" dirty="0"/>
              <a:t>- Навчання з інцидентів ІБ.</a:t>
            </a:r>
            <a:br>
              <a:rPr lang="uk-UA" sz="2000" dirty="0"/>
            </a:br>
            <a:r>
              <a:rPr lang="uk-UA" sz="2000" dirty="0"/>
              <a:t>- Збирання доказів.</a:t>
            </a:r>
            <a:br>
              <a:rPr lang="uk-UA" sz="2000" dirty="0"/>
            </a:br>
            <a:r>
              <a:rPr lang="uk-UA" sz="2000" dirty="0"/>
              <a:t>- Безпека інформації під час збою.</a:t>
            </a:r>
            <a:br>
              <a:rPr lang="uk-UA" sz="2000" dirty="0"/>
            </a:br>
            <a:r>
              <a:rPr lang="uk-UA" sz="2000" dirty="0"/>
              <a:t>- Готовність ІКТ до безперервності бізнесу.</a:t>
            </a:r>
            <a:br>
              <a:rPr lang="uk-UA" sz="2000" dirty="0"/>
            </a:br>
            <a:r>
              <a:rPr lang="uk-UA" sz="2000" dirty="0"/>
              <a:t>- Правові, законодавчі, нормативні та договірні вимоги.</a:t>
            </a:r>
            <a:br>
              <a:rPr lang="uk-UA" sz="2000" dirty="0"/>
            </a:br>
            <a:r>
              <a:rPr lang="uk-UA" sz="2000" dirty="0"/>
              <a:t>- Права інтелектуальної власності.</a:t>
            </a:r>
            <a:br>
              <a:rPr lang="uk-UA" sz="2000" dirty="0"/>
            </a:br>
            <a:r>
              <a:rPr lang="uk-UA" sz="2000" dirty="0"/>
              <a:t>- Захист записів (організаційних, політик, планів, процедур, звітів).</a:t>
            </a:r>
            <a:br>
              <a:rPr lang="uk-UA" sz="2000" dirty="0"/>
            </a:br>
            <a:r>
              <a:rPr lang="uk-UA" sz="2000" dirty="0"/>
              <a:t>- Конфіденційність і захист персональних даних (</a:t>
            </a:r>
            <a:r>
              <a:rPr lang="en-US" sz="2000" dirty="0"/>
              <a:t>PII)</a:t>
            </a:r>
            <a:br>
              <a:rPr lang="en-US" sz="2000" dirty="0"/>
            </a:br>
            <a:r>
              <a:rPr lang="uk-UA" sz="2000" dirty="0"/>
              <a:t>- Незалежна перевірка ІБ (через заплановані інтервали або значні зміни).</a:t>
            </a:r>
            <a:br>
              <a:rPr lang="uk-UA" sz="2000" dirty="0"/>
            </a:br>
            <a:r>
              <a:rPr lang="uk-UA" sz="2000" dirty="0"/>
              <a:t>- Відповідність політикам і стандартам ІБ (регулярні перевірки).</a:t>
            </a:r>
            <a:br>
              <a:rPr lang="uk-UA" sz="2000" dirty="0"/>
            </a:br>
            <a:r>
              <a:rPr lang="uk-UA" sz="2000" dirty="0"/>
              <a:t>- Задокументовані робочі процедури.</a:t>
            </a:r>
            <a:br>
              <a:rPr lang="uk-UA" sz="2000" dirty="0"/>
            </a:br>
            <a:endParaRPr lang="uk-UA" sz="2000" dirty="0"/>
          </a:p>
        </p:txBody>
      </p:sp>
    </p:spTree>
    <p:extLst>
      <p:ext uri="{BB962C8B-B14F-4D97-AF65-F5344CB8AC3E}">
        <p14:creationId xmlns:p14="http://schemas.microsoft.com/office/powerpoint/2010/main" val="1648162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508" y="0"/>
            <a:ext cx="8103765" cy="6576970"/>
          </a:xfrm>
        </p:spPr>
        <p:txBody>
          <a:bodyPr>
            <a:noAutofit/>
          </a:bodyPr>
          <a:lstStyle/>
          <a:p>
            <a:br>
              <a:rPr lang="uk-UA" sz="2000" dirty="0"/>
            </a:br>
            <a:r>
              <a:rPr lang="uk-UA" sz="2000" b="1" dirty="0"/>
              <a:t>БЕЗПЕКА ЛЮДСЬКИХ РЕСУРСІВ</a:t>
            </a:r>
            <a:br>
              <a:rPr lang="uk-UA" sz="2000" dirty="0"/>
            </a:br>
            <a:r>
              <a:rPr lang="uk-UA" sz="2000" dirty="0"/>
              <a:t>- Перевірка.</a:t>
            </a:r>
            <a:br>
              <a:rPr lang="uk-UA" sz="2000" dirty="0"/>
            </a:br>
            <a:r>
              <a:rPr lang="uk-UA" sz="2000" dirty="0"/>
              <a:t>- Умови найму.</a:t>
            </a:r>
            <a:br>
              <a:rPr lang="uk-UA" sz="2000" dirty="0"/>
            </a:br>
            <a:r>
              <a:rPr lang="uk-UA" sz="2000" dirty="0"/>
              <a:t>- Поінформованість, освіта й навчання щодо ІБ (тренінги, навчання).</a:t>
            </a:r>
            <a:br>
              <a:rPr lang="uk-UA" sz="2000" dirty="0"/>
            </a:br>
            <a:r>
              <a:rPr lang="uk-UA" sz="2000" dirty="0"/>
              <a:t>- Дисциплінарний процес </a:t>
            </a:r>
            <a:br>
              <a:rPr lang="uk-UA" sz="2000" dirty="0"/>
            </a:br>
            <a:r>
              <a:rPr lang="uk-UA" sz="2000" dirty="0"/>
              <a:t>(+ нагороди).</a:t>
            </a:r>
            <a:br>
              <a:rPr lang="uk-UA" sz="2000" dirty="0"/>
            </a:br>
            <a:r>
              <a:rPr lang="uk-UA" sz="2000" dirty="0"/>
              <a:t>- Звільнення чи зміна посади.</a:t>
            </a:r>
            <a:br>
              <a:rPr lang="uk-UA" sz="2000" dirty="0"/>
            </a:br>
            <a:r>
              <a:rPr lang="uk-UA" sz="2000" dirty="0"/>
              <a:t>- Угоди щодо конфіденційності або нерозголошення.</a:t>
            </a:r>
            <a:br>
              <a:rPr lang="uk-UA" sz="2000" dirty="0"/>
            </a:br>
            <a:r>
              <a:rPr lang="uk-UA" sz="2000" dirty="0"/>
              <a:t>- Віддалена робота (місця віддаленої роботи, процедури).</a:t>
            </a:r>
            <a:br>
              <a:rPr lang="uk-UA" sz="2000" dirty="0"/>
            </a:br>
            <a:r>
              <a:rPr lang="uk-UA" sz="2000" dirty="0"/>
              <a:t>- Звітування про події ІБ (звітування персоналу про події).</a:t>
            </a:r>
            <a:br>
              <a:rPr lang="uk-UA" sz="2000" dirty="0"/>
            </a:br>
            <a:endParaRPr lang="uk-UA" sz="2000" dirty="0"/>
          </a:p>
        </p:txBody>
      </p:sp>
    </p:spTree>
    <p:extLst>
      <p:ext uri="{BB962C8B-B14F-4D97-AF65-F5344CB8AC3E}">
        <p14:creationId xmlns:p14="http://schemas.microsoft.com/office/powerpoint/2010/main" val="17854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508" y="0"/>
            <a:ext cx="8103765" cy="6576970"/>
          </a:xfrm>
        </p:spPr>
        <p:txBody>
          <a:bodyPr>
            <a:noAutofit/>
          </a:bodyPr>
          <a:lstStyle/>
          <a:p>
            <a:br>
              <a:rPr lang="uk-UA" sz="2000" dirty="0"/>
            </a:br>
            <a:r>
              <a:rPr lang="uk-UA" sz="2000" b="1" dirty="0"/>
              <a:t>ФІЗИЧНИЙ КОНТРОЛЬ</a:t>
            </a:r>
            <a:br>
              <a:rPr lang="uk-UA" sz="2000" b="1" dirty="0"/>
            </a:br>
            <a:r>
              <a:rPr lang="uk-UA" sz="2000" b="1" dirty="0"/>
              <a:t>- </a:t>
            </a:r>
            <a:r>
              <a:rPr lang="uk-UA" sz="2000" dirty="0"/>
              <a:t>Периметр фізичної безпеки.</a:t>
            </a:r>
            <a:br>
              <a:rPr lang="uk-UA" sz="2000" dirty="0"/>
            </a:br>
            <a:r>
              <a:rPr lang="uk-UA" sz="2000" b="1" dirty="0"/>
              <a:t>- </a:t>
            </a:r>
            <a:r>
              <a:rPr lang="uk-UA" sz="2000" dirty="0"/>
              <a:t>Фізичний вхід (двері, ворота).</a:t>
            </a:r>
            <a:br>
              <a:rPr lang="uk-UA" sz="2000" dirty="0"/>
            </a:br>
            <a:r>
              <a:rPr lang="uk-UA" sz="2000" b="1" dirty="0"/>
              <a:t>- </a:t>
            </a:r>
            <a:r>
              <a:rPr lang="uk-UA" sz="2000" dirty="0"/>
              <a:t>Убезпечення офісів, кімнат та обладнання.</a:t>
            </a:r>
            <a:br>
              <a:rPr lang="uk-UA" sz="2000" dirty="0"/>
            </a:br>
            <a:r>
              <a:rPr lang="uk-UA" sz="2000" b="1" dirty="0"/>
              <a:t>- </a:t>
            </a:r>
            <a:r>
              <a:rPr lang="uk-UA" sz="2000" dirty="0"/>
              <a:t>Моніторинг фізичної безпеки (сигналізація, відеоспостереження).</a:t>
            </a:r>
            <a:br>
              <a:rPr lang="uk-UA" sz="2000" dirty="0"/>
            </a:br>
            <a:r>
              <a:rPr lang="uk-UA" sz="2000" b="1" dirty="0"/>
              <a:t>- </a:t>
            </a:r>
            <a:r>
              <a:rPr lang="uk-UA" sz="2000" dirty="0"/>
              <a:t>Захист від фізичних і екологічних загроз (стихія, пил).</a:t>
            </a:r>
            <a:br>
              <a:rPr lang="uk-UA" sz="2000" dirty="0"/>
            </a:br>
            <a:r>
              <a:rPr lang="uk-UA" sz="2000" b="1" dirty="0"/>
              <a:t>- </a:t>
            </a:r>
            <a:r>
              <a:rPr lang="uk-UA" sz="2000" dirty="0"/>
              <a:t>Робота в зонах безпеки (спеціальні засоби захисту).</a:t>
            </a:r>
            <a:br>
              <a:rPr lang="uk-UA" sz="2000" dirty="0"/>
            </a:br>
            <a:r>
              <a:rPr lang="uk-UA" sz="2000" b="1" dirty="0"/>
              <a:t>- </a:t>
            </a:r>
            <a:r>
              <a:rPr lang="uk-UA" sz="2000" dirty="0"/>
              <a:t>Політика чистого стола та чистого екрана.</a:t>
            </a:r>
            <a:br>
              <a:rPr lang="uk-UA" sz="2000" dirty="0"/>
            </a:br>
            <a:r>
              <a:rPr lang="uk-UA" sz="2000" b="1" dirty="0"/>
              <a:t>- </a:t>
            </a:r>
            <a:r>
              <a:rPr lang="uk-UA" sz="2000" dirty="0"/>
              <a:t>Розміщення та захист обладнання.</a:t>
            </a:r>
            <a:br>
              <a:rPr lang="uk-UA" sz="2000" dirty="0"/>
            </a:br>
            <a:r>
              <a:rPr lang="uk-UA" sz="2000" b="1" dirty="0"/>
              <a:t>- </a:t>
            </a:r>
            <a:r>
              <a:rPr lang="uk-UA" sz="2000" dirty="0"/>
              <a:t>Безпека активів (ресурсів) поза службовими приміщеннями (заходи захисту, правила виносу).</a:t>
            </a:r>
            <a:br>
              <a:rPr lang="uk-UA" sz="2000" dirty="0"/>
            </a:br>
            <a:r>
              <a:rPr lang="uk-UA" sz="2000" b="1" dirty="0"/>
              <a:t>- </a:t>
            </a:r>
            <a:r>
              <a:rPr lang="uk-UA" sz="2000" dirty="0"/>
              <a:t>Носії інформації (керування життєвим циклом, змінні)</a:t>
            </a:r>
            <a:br>
              <a:rPr lang="uk-UA" sz="2000" dirty="0"/>
            </a:br>
            <a:r>
              <a:rPr lang="uk-UA" sz="2000" b="1" dirty="0"/>
              <a:t>- </a:t>
            </a:r>
            <a:r>
              <a:rPr lang="uk-UA" sz="2000" dirty="0"/>
              <a:t>Допоміжні комунальні служби (законодавство, договори, резервування).</a:t>
            </a:r>
            <a:br>
              <a:rPr lang="uk-UA" sz="2000" dirty="0"/>
            </a:br>
            <a:r>
              <a:rPr lang="uk-UA" sz="2000" b="1" dirty="0"/>
              <a:t>- </a:t>
            </a:r>
            <a:r>
              <a:rPr lang="uk-UA" sz="2000" dirty="0"/>
              <a:t>Безпека кабельних мереж.</a:t>
            </a:r>
            <a:br>
              <a:rPr lang="uk-UA" sz="2000" dirty="0"/>
            </a:br>
            <a:r>
              <a:rPr lang="uk-UA" sz="2000" b="1" dirty="0"/>
              <a:t>- </a:t>
            </a:r>
            <a:r>
              <a:rPr lang="uk-UA" sz="2000" dirty="0"/>
              <a:t>Обслуговування обладнання (ТО, персонал, інтервали)</a:t>
            </a:r>
            <a:br>
              <a:rPr lang="uk-UA" sz="2000" dirty="0"/>
            </a:br>
            <a:r>
              <a:rPr lang="uk-UA" sz="2000" b="1" dirty="0"/>
              <a:t>- </a:t>
            </a:r>
            <a:r>
              <a:rPr lang="uk-UA" sz="2000" dirty="0"/>
              <a:t>Безпечне вилучення або повторне використання обладнання (видалення інформації).</a:t>
            </a:r>
            <a:br>
              <a:rPr lang="uk-UA" sz="2000" dirty="0"/>
            </a:br>
            <a:br>
              <a:rPr lang="uk-UA" sz="2000" dirty="0"/>
            </a:br>
            <a:endParaRPr lang="uk-UA" sz="2000" dirty="0"/>
          </a:p>
        </p:txBody>
      </p:sp>
    </p:spTree>
    <p:extLst>
      <p:ext uri="{BB962C8B-B14F-4D97-AF65-F5344CB8AC3E}">
        <p14:creationId xmlns:p14="http://schemas.microsoft.com/office/powerpoint/2010/main" val="990296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508" y="0"/>
            <a:ext cx="8103765" cy="6719582"/>
          </a:xfrm>
        </p:spPr>
        <p:txBody>
          <a:bodyPr>
            <a:noAutofit/>
          </a:bodyPr>
          <a:lstStyle/>
          <a:p>
            <a:r>
              <a:rPr lang="uk-UA" sz="2000" b="1" dirty="0"/>
              <a:t>ТЕХНОЛОГІЧНИЙ КОНТРОЛЬ</a:t>
            </a:r>
            <a:br>
              <a:rPr lang="uk-UA" sz="2000" b="1" dirty="0"/>
            </a:br>
            <a:r>
              <a:rPr lang="uk-UA" sz="2000" b="1" dirty="0"/>
              <a:t>- </a:t>
            </a:r>
            <a:r>
              <a:rPr lang="uk-UA" sz="2000" dirty="0"/>
              <a:t>Кінцеві пристрої користувачів (політика використання, обізнаність, </a:t>
            </a:r>
            <a:r>
              <a:rPr lang="en-US" sz="2000" dirty="0"/>
              <a:t>BYOD (</a:t>
            </a:r>
            <a:r>
              <a:rPr lang="uk-UA" sz="2000" dirty="0"/>
              <a:t>принесіть свій власний пристрій).</a:t>
            </a:r>
            <a:br>
              <a:rPr lang="uk-UA" sz="2000" dirty="0"/>
            </a:br>
            <a:r>
              <a:rPr lang="uk-UA" sz="2000" b="1" dirty="0"/>
              <a:t>- </a:t>
            </a:r>
            <a:r>
              <a:rPr lang="uk-UA" sz="2000" dirty="0"/>
              <a:t>Привілейовані права доступу.</a:t>
            </a:r>
            <a:br>
              <a:rPr lang="uk-UA" sz="2000" dirty="0"/>
            </a:br>
            <a:r>
              <a:rPr lang="uk-UA" sz="2000" b="1" dirty="0"/>
              <a:t>- </a:t>
            </a:r>
            <a:r>
              <a:rPr lang="uk-UA" sz="2000" dirty="0"/>
              <a:t>Обмеження доступу до інформації (проти НСД)</a:t>
            </a:r>
            <a:br>
              <a:rPr lang="uk-UA" sz="2000" dirty="0"/>
            </a:br>
            <a:r>
              <a:rPr lang="uk-UA" sz="2000" b="1" dirty="0"/>
              <a:t>- </a:t>
            </a:r>
            <a:r>
              <a:rPr lang="uk-UA" sz="2000" dirty="0"/>
              <a:t>Доступ до вихідного коду.</a:t>
            </a:r>
            <a:br>
              <a:rPr lang="uk-UA" sz="2000" dirty="0"/>
            </a:br>
            <a:r>
              <a:rPr lang="uk-UA" sz="2000" b="1" dirty="0"/>
              <a:t>- </a:t>
            </a:r>
            <a:r>
              <a:rPr lang="uk-UA" sz="2000" dirty="0"/>
              <a:t>Безпечна аутентифікація.</a:t>
            </a:r>
            <a:br>
              <a:rPr lang="uk-UA" sz="2000" dirty="0"/>
            </a:br>
            <a:r>
              <a:rPr lang="uk-UA" sz="2000" b="1" dirty="0"/>
              <a:t>- </a:t>
            </a:r>
            <a:r>
              <a:rPr lang="uk-UA" sz="2000" dirty="0"/>
              <a:t>Управління потужністю (продуктивність, ресурси).</a:t>
            </a:r>
            <a:br>
              <a:rPr lang="uk-UA" sz="2000" dirty="0"/>
            </a:br>
            <a:r>
              <a:rPr lang="uk-UA" sz="2000" b="1" dirty="0"/>
              <a:t>- </a:t>
            </a:r>
            <a:r>
              <a:rPr lang="uk-UA" sz="2000" dirty="0"/>
              <a:t>Захист від шкідливих програм.</a:t>
            </a:r>
            <a:br>
              <a:rPr lang="uk-UA" sz="2000" dirty="0"/>
            </a:br>
            <a:r>
              <a:rPr lang="uk-UA" sz="2000" b="1" dirty="0"/>
              <a:t>- </a:t>
            </a:r>
            <a:r>
              <a:rPr lang="uk-UA" sz="2000" dirty="0"/>
              <a:t>Управління технічною вразливістю (отримати інформацію про неї та усунути).</a:t>
            </a:r>
            <a:br>
              <a:rPr lang="uk-UA" sz="2000" dirty="0"/>
            </a:br>
            <a:r>
              <a:rPr lang="uk-UA" sz="2000" b="1" dirty="0"/>
              <a:t>- </a:t>
            </a:r>
            <a:r>
              <a:rPr lang="uk-UA" sz="2000" dirty="0"/>
              <a:t>Управління конфігурацією (АЗ/ПЗ, мереж, безпеки).</a:t>
            </a:r>
            <a:br>
              <a:rPr lang="uk-UA" sz="2000" dirty="0"/>
            </a:br>
            <a:r>
              <a:rPr lang="uk-UA" sz="2000" b="1" dirty="0"/>
              <a:t>- </a:t>
            </a:r>
            <a:r>
              <a:rPr lang="uk-UA" sz="2000" dirty="0"/>
              <a:t>Видалення інформації (коли непотрібно).</a:t>
            </a:r>
            <a:br>
              <a:rPr lang="uk-UA" sz="2000" dirty="0"/>
            </a:br>
            <a:r>
              <a:rPr lang="uk-UA" sz="2000" b="1" dirty="0"/>
              <a:t>- </a:t>
            </a:r>
            <a:r>
              <a:rPr lang="uk-UA" sz="2000" dirty="0"/>
              <a:t>Маскування даних.</a:t>
            </a:r>
            <a:br>
              <a:rPr lang="uk-UA" sz="2000" dirty="0"/>
            </a:br>
            <a:r>
              <a:rPr lang="uk-UA" sz="2000" b="1" dirty="0"/>
              <a:t>- </a:t>
            </a:r>
            <a:r>
              <a:rPr lang="uk-UA" sz="2000" dirty="0"/>
              <a:t>Запобігання витоку даних.</a:t>
            </a:r>
            <a:br>
              <a:rPr lang="uk-UA" sz="2000" dirty="0"/>
            </a:br>
            <a:r>
              <a:rPr lang="uk-UA" sz="2000" b="1" dirty="0"/>
              <a:t>- </a:t>
            </a:r>
            <a:r>
              <a:rPr lang="uk-UA" sz="2000" dirty="0"/>
              <a:t>Резервне копіювання інформації (політика, повне/часткове, частота, місце зберігання).</a:t>
            </a:r>
            <a:br>
              <a:rPr lang="uk-UA" sz="2000" dirty="0"/>
            </a:br>
            <a:r>
              <a:rPr lang="uk-UA" sz="2000" b="1" dirty="0"/>
              <a:t>- </a:t>
            </a:r>
            <a:r>
              <a:rPr lang="uk-UA" sz="2000" dirty="0"/>
              <a:t>Резервування засобів обробки інформації.</a:t>
            </a:r>
            <a:br>
              <a:rPr lang="uk-UA" sz="2000" dirty="0"/>
            </a:br>
            <a:r>
              <a:rPr lang="uk-UA" sz="2000" b="1" dirty="0"/>
              <a:t>- </a:t>
            </a:r>
            <a:r>
              <a:rPr lang="uk-UA" sz="2000" dirty="0"/>
              <a:t>Журналювання (політика, збереження, захист, аналіз).</a:t>
            </a:r>
            <a:br>
              <a:rPr lang="uk-UA" sz="2000" dirty="0"/>
            </a:br>
            <a:r>
              <a:rPr lang="uk-UA" sz="2000" b="1" dirty="0"/>
              <a:t>- </a:t>
            </a:r>
            <a:r>
              <a:rPr lang="uk-UA" sz="2000" dirty="0"/>
              <a:t>Моніторинг (аномалії, інциденти).</a:t>
            </a:r>
            <a:br>
              <a:rPr lang="uk-UA" sz="2000" dirty="0"/>
            </a:br>
            <a:r>
              <a:rPr lang="uk-UA" sz="2000" b="1" dirty="0"/>
              <a:t>- </a:t>
            </a:r>
            <a:r>
              <a:rPr lang="uk-UA" sz="2000" dirty="0"/>
              <a:t>Синхронізація годинників.</a:t>
            </a:r>
            <a:br>
              <a:rPr lang="uk-UA" sz="2000" dirty="0"/>
            </a:br>
            <a:r>
              <a:rPr lang="uk-UA" sz="2000" b="1" dirty="0"/>
              <a:t>- </a:t>
            </a:r>
            <a:r>
              <a:rPr lang="uk-UA" sz="2000" dirty="0"/>
              <a:t>Використання привілейованих службових програм </a:t>
            </a:r>
            <a:br>
              <a:rPr lang="uk-UA" sz="2000" dirty="0"/>
            </a:br>
            <a:r>
              <a:rPr lang="uk-UA" sz="2000" dirty="0"/>
              <a:t>(файлові менеджери, очищення дисків…)</a:t>
            </a:r>
          </a:p>
        </p:txBody>
      </p:sp>
    </p:spTree>
    <p:extLst>
      <p:ext uri="{BB962C8B-B14F-4D97-AF65-F5344CB8AC3E}">
        <p14:creationId xmlns:p14="http://schemas.microsoft.com/office/powerpoint/2010/main" val="305361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7869891" cy="5897461"/>
          </a:xfrm>
        </p:spPr>
        <p:txBody>
          <a:bodyPr>
            <a:noAutofit/>
          </a:bodyPr>
          <a:lstStyle/>
          <a:p>
            <a:r>
              <a:rPr lang="uk-UA" sz="2000" b="1" dirty="0"/>
              <a:t>Закон України </a:t>
            </a:r>
            <a:r>
              <a:rPr lang="uk-UA" sz="2000" b="1" dirty="0" err="1"/>
              <a:t>“Про</a:t>
            </a:r>
            <a:r>
              <a:rPr lang="uk-UA" sz="2000" b="1" dirty="0"/>
              <a:t> інформацію ” </a:t>
            </a:r>
            <a:r>
              <a:rPr lang="uk-UA" sz="2000" dirty="0"/>
              <a:t>ст. 11. Інформація про фізичну особу</a:t>
            </a:r>
            <a:br>
              <a:rPr lang="uk-UA" sz="2000" b="1" dirty="0"/>
            </a:br>
            <a:br>
              <a:rPr lang="uk-UA" sz="2000" dirty="0"/>
            </a:br>
            <a:r>
              <a:rPr lang="uk-UA" sz="2000" dirty="0"/>
              <a:t>1. </a:t>
            </a:r>
            <a:r>
              <a:rPr lang="uk-UA" sz="2000" b="1" dirty="0"/>
              <a:t>Інформація про фізичну особу (персональні дані) </a:t>
            </a:r>
            <a:r>
              <a:rPr lang="uk-UA" sz="2000" dirty="0"/>
              <a:t>- відомості чи сукупність відомостей про фізичну особу, яка ідентифікована або може бути конкретно ідентифікована.</a:t>
            </a:r>
            <a:br>
              <a:rPr lang="uk-UA" sz="2000" dirty="0"/>
            </a:br>
            <a:br>
              <a:rPr lang="uk-UA" sz="2000" dirty="0"/>
            </a:br>
            <a:r>
              <a:rPr lang="uk-UA" sz="2000" dirty="0"/>
              <a:t>2. Не допускаються збирання, зберігання, використання та поширення конфіденційної інформації про особу без її згоди, крім випадків, визначених законом, і лише в інтересах національної безпеки, економічного добробуту та захисту прав людини. </a:t>
            </a:r>
            <a:br>
              <a:rPr lang="uk-UA" sz="2000" dirty="0"/>
            </a:br>
            <a:br>
              <a:rPr lang="uk-UA" sz="2000" dirty="0"/>
            </a:br>
            <a:r>
              <a:rPr lang="uk-UA" sz="2000" dirty="0"/>
              <a:t>До конфіденційної інформації про фізичну особу належать, зокрема, дані про її </a:t>
            </a:r>
            <a:br>
              <a:rPr lang="uk-UA" sz="2000" dirty="0"/>
            </a:br>
            <a:r>
              <a:rPr lang="uk-UA" sz="2000" dirty="0"/>
              <a:t>- національність, </a:t>
            </a:r>
            <a:br>
              <a:rPr lang="uk-UA" sz="2000" dirty="0"/>
            </a:br>
            <a:r>
              <a:rPr lang="uk-UA" sz="2000" dirty="0"/>
              <a:t> - освіту, </a:t>
            </a:r>
            <a:br>
              <a:rPr lang="uk-UA" sz="2000" dirty="0"/>
            </a:br>
            <a:r>
              <a:rPr lang="uk-UA" sz="2000" dirty="0"/>
              <a:t> - сімейний стан, </a:t>
            </a:r>
            <a:br>
              <a:rPr lang="uk-UA" sz="2000" dirty="0"/>
            </a:br>
            <a:r>
              <a:rPr lang="uk-UA" sz="2000" dirty="0"/>
              <a:t> - релігійні переконання, </a:t>
            </a:r>
            <a:br>
              <a:rPr lang="uk-UA" sz="2000" dirty="0"/>
            </a:br>
            <a:r>
              <a:rPr lang="uk-UA" sz="2000" dirty="0"/>
              <a:t> - стан здоров'я, </a:t>
            </a:r>
            <a:br>
              <a:rPr lang="uk-UA" sz="2000" dirty="0"/>
            </a:br>
            <a:r>
              <a:rPr lang="uk-UA" sz="2000" dirty="0"/>
              <a:t> - а також адреса, </a:t>
            </a:r>
            <a:br>
              <a:rPr lang="uk-UA" sz="2000" dirty="0"/>
            </a:br>
            <a:r>
              <a:rPr lang="uk-UA" sz="2000" dirty="0"/>
              <a:t> - дата і місце народження.</a:t>
            </a:r>
            <a:br>
              <a:rPr lang="uk-UA" sz="2000" dirty="0"/>
            </a:br>
            <a:r>
              <a:rPr lang="uk-UA" sz="2000" dirty="0"/>
              <a:t>Кожному забезпечується вільний доступ до інформації, яка </a:t>
            </a:r>
            <a:br>
              <a:rPr lang="uk-UA" sz="2000" dirty="0"/>
            </a:br>
            <a:r>
              <a:rPr lang="uk-UA" sz="2000" dirty="0"/>
              <a:t>стосується його особисто, крім випадків, передбачених законом.</a:t>
            </a:r>
          </a:p>
        </p:txBody>
      </p:sp>
    </p:spTree>
    <p:extLst>
      <p:ext uri="{BB962C8B-B14F-4D97-AF65-F5344CB8AC3E}">
        <p14:creationId xmlns:p14="http://schemas.microsoft.com/office/powerpoint/2010/main" val="4066221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508" y="0"/>
            <a:ext cx="8103765" cy="6576970"/>
          </a:xfrm>
        </p:spPr>
        <p:txBody>
          <a:bodyPr>
            <a:noAutofit/>
          </a:bodyPr>
          <a:lstStyle/>
          <a:p>
            <a:r>
              <a:rPr lang="uk-UA" sz="2000" b="1" dirty="0"/>
              <a:t>ТЕХНОЛОГІЧНИЙ КОНТРОЛЬ</a:t>
            </a:r>
            <a:br>
              <a:rPr lang="uk-UA" sz="2000" b="1" dirty="0"/>
            </a:br>
            <a:r>
              <a:rPr lang="uk-UA" sz="2000" b="1" dirty="0"/>
              <a:t>- </a:t>
            </a:r>
            <a:r>
              <a:rPr lang="uk-UA" sz="2000" dirty="0"/>
              <a:t>Установка ПЗ на ОС (Захист ОС від неконтрольованого встановлення ПЗ).</a:t>
            </a:r>
            <a:br>
              <a:rPr lang="uk-UA" sz="2000" dirty="0"/>
            </a:br>
            <a:r>
              <a:rPr lang="uk-UA" sz="2000" b="1" dirty="0"/>
              <a:t>- </a:t>
            </a:r>
            <a:r>
              <a:rPr lang="uk-UA" sz="2000" dirty="0"/>
              <a:t>Безпека мереж (конфігурація, захист даних, що передається, бездротові).</a:t>
            </a:r>
            <a:br>
              <a:rPr lang="uk-UA" sz="2000" dirty="0"/>
            </a:br>
            <a:r>
              <a:rPr lang="uk-UA" sz="2000" b="1" dirty="0"/>
              <a:t>- </a:t>
            </a:r>
            <a:r>
              <a:rPr lang="uk-UA" sz="2000" dirty="0"/>
              <a:t>Безпека мережевих сервісів (від постачальників).</a:t>
            </a:r>
            <a:br>
              <a:rPr lang="uk-UA" sz="2000" dirty="0"/>
            </a:br>
            <a:r>
              <a:rPr lang="uk-UA" sz="2000" b="1" dirty="0"/>
              <a:t>- </a:t>
            </a:r>
            <a:r>
              <a:rPr lang="uk-UA" sz="2000" dirty="0"/>
              <a:t>Сегментація в мережах.</a:t>
            </a:r>
            <a:br>
              <a:rPr lang="uk-UA" sz="2000" dirty="0"/>
            </a:br>
            <a:r>
              <a:rPr lang="uk-UA" sz="2000" b="1" dirty="0"/>
              <a:t>- </a:t>
            </a:r>
            <a:r>
              <a:rPr lang="uk-UA" sz="2000" dirty="0" err="1"/>
              <a:t>Вебфільтрація</a:t>
            </a:r>
            <a:r>
              <a:rPr lang="uk-UA" sz="2000" dirty="0"/>
              <a:t> (обізнаність користувачів, фільтрація).</a:t>
            </a:r>
            <a:br>
              <a:rPr lang="uk-UA" sz="2000" dirty="0"/>
            </a:br>
            <a:r>
              <a:rPr lang="uk-UA" sz="2000" b="1" dirty="0"/>
              <a:t>- </a:t>
            </a:r>
            <a:r>
              <a:rPr lang="uk-UA" sz="2000" dirty="0"/>
              <a:t>Використання криптографії (вимоги, керування ключами).</a:t>
            </a:r>
            <a:br>
              <a:rPr lang="uk-UA" sz="2000" dirty="0"/>
            </a:br>
            <a:r>
              <a:rPr lang="uk-UA" sz="2000" b="1" dirty="0"/>
              <a:t>- </a:t>
            </a:r>
            <a:r>
              <a:rPr lang="uk-UA" sz="2000" dirty="0"/>
              <a:t>Безпечний життєвий цикл розробки ПЗ.</a:t>
            </a:r>
            <a:br>
              <a:rPr lang="uk-UA" sz="2000" dirty="0"/>
            </a:br>
            <a:r>
              <a:rPr lang="uk-UA" sz="2000" b="1" dirty="0"/>
              <a:t>- </a:t>
            </a:r>
            <a:r>
              <a:rPr lang="uk-UA" sz="2000" dirty="0"/>
              <a:t>Вимоги до безпеки ПЗ (розроблених, придбаних).</a:t>
            </a:r>
            <a:br>
              <a:rPr lang="uk-UA" sz="2000" dirty="0"/>
            </a:br>
            <a:r>
              <a:rPr lang="uk-UA" sz="2000" b="1" dirty="0"/>
              <a:t>- </a:t>
            </a:r>
            <a:r>
              <a:rPr lang="uk-UA" sz="2000" dirty="0"/>
              <a:t>Архітектура безпечної системи та принципи її розробки.</a:t>
            </a:r>
            <a:br>
              <a:rPr lang="uk-UA" sz="2000" dirty="0"/>
            </a:br>
            <a:r>
              <a:rPr lang="uk-UA" sz="2000" b="1" dirty="0"/>
              <a:t>- </a:t>
            </a:r>
            <a:r>
              <a:rPr lang="uk-UA" sz="2000" dirty="0"/>
              <a:t>Безпечне програмування.</a:t>
            </a:r>
            <a:br>
              <a:rPr lang="uk-UA" sz="2000" dirty="0"/>
            </a:br>
            <a:r>
              <a:rPr lang="uk-UA" sz="2000" b="1" dirty="0"/>
              <a:t>- </a:t>
            </a:r>
            <a:r>
              <a:rPr lang="uk-UA" sz="2000" dirty="0"/>
              <a:t>Тестування безпеки під час розробки та приймальне тестування.</a:t>
            </a:r>
            <a:br>
              <a:rPr lang="uk-UA" sz="2000" dirty="0"/>
            </a:br>
            <a:r>
              <a:rPr lang="uk-UA" sz="2000" b="1" dirty="0"/>
              <a:t>- </a:t>
            </a:r>
            <a:r>
              <a:rPr lang="uk-UA" sz="2000" dirty="0" err="1"/>
              <a:t>Аутсорсингове</a:t>
            </a:r>
            <a:r>
              <a:rPr lang="uk-UA" sz="2000" dirty="0"/>
              <a:t> розроблення.</a:t>
            </a:r>
            <a:br>
              <a:rPr lang="uk-UA" sz="2000" dirty="0"/>
            </a:br>
            <a:r>
              <a:rPr lang="uk-UA" sz="2000" b="1" dirty="0"/>
              <a:t>- </a:t>
            </a:r>
            <a:r>
              <a:rPr lang="uk-UA" sz="2000" dirty="0"/>
              <a:t>Розділення середовища розроблення, тестування та експлуатації.</a:t>
            </a:r>
            <a:br>
              <a:rPr lang="uk-UA" sz="2000" dirty="0"/>
            </a:br>
            <a:r>
              <a:rPr lang="uk-UA" sz="2000" b="1" dirty="0"/>
              <a:t>- </a:t>
            </a:r>
            <a:r>
              <a:rPr lang="uk-UA" sz="2000" dirty="0"/>
              <a:t>Управління змінами (процедури, контроль, планування, автоматизація, тестування, резервування).</a:t>
            </a:r>
            <a:br>
              <a:rPr lang="uk-UA" sz="2000" dirty="0"/>
            </a:br>
            <a:r>
              <a:rPr lang="uk-UA" sz="2000" b="1" dirty="0"/>
              <a:t>- </a:t>
            </a:r>
            <a:r>
              <a:rPr lang="uk-UA" sz="2000" dirty="0"/>
              <a:t>Тестова інформація (конфіденційні дані не можна використовувати в середовищах розробки та тестування).</a:t>
            </a:r>
            <a:br>
              <a:rPr lang="uk-UA" sz="2000" dirty="0"/>
            </a:br>
            <a:r>
              <a:rPr lang="uk-UA" sz="2000" b="1" dirty="0"/>
              <a:t>- </a:t>
            </a:r>
            <a:r>
              <a:rPr lang="uk-UA" sz="2000" dirty="0"/>
              <a:t>Захист інформаційних систем під час аудиту.</a:t>
            </a:r>
          </a:p>
        </p:txBody>
      </p:sp>
    </p:spTree>
    <p:extLst>
      <p:ext uri="{BB962C8B-B14F-4D97-AF65-F5344CB8AC3E}">
        <p14:creationId xmlns:p14="http://schemas.microsoft.com/office/powerpoint/2010/main" val="4180794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508" y="0"/>
            <a:ext cx="8103765" cy="6576970"/>
          </a:xfrm>
        </p:spPr>
        <p:txBody>
          <a:bodyPr>
            <a:noAutofit/>
          </a:bodyPr>
          <a:lstStyle/>
          <a:p>
            <a:br>
              <a:rPr lang="uk-UA" sz="2000" dirty="0"/>
            </a:br>
            <a:r>
              <a:rPr lang="en-US" sz="2000" b="1" dirty="0"/>
              <a:t>ISO 27003 Information technology - Security techniques – </a:t>
            </a:r>
            <a:br>
              <a:rPr lang="uk-UA" sz="2000" b="1" dirty="0"/>
            </a:br>
            <a:r>
              <a:rPr lang="en-US" sz="2000" b="1" dirty="0"/>
              <a:t>Information security management systems implementation guidance</a:t>
            </a:r>
            <a:br>
              <a:rPr lang="uk-UA" sz="2000" dirty="0"/>
            </a:br>
            <a:r>
              <a:rPr lang="uk-UA" sz="2000" b="1" dirty="0"/>
              <a:t>Інформаційні технології - Методи безпеки – </a:t>
            </a:r>
            <a:br>
              <a:rPr lang="uk-UA" sz="2000" b="1" dirty="0"/>
            </a:br>
            <a:r>
              <a:rPr lang="uk-UA" sz="2000" b="1" dirty="0"/>
              <a:t>Інструкція з реалізації системи менеджменту інформаційної безпеки</a:t>
            </a:r>
            <a:br>
              <a:rPr lang="uk-UA" sz="2000" b="1" dirty="0"/>
            </a:br>
            <a:br>
              <a:rPr lang="uk-UA" sz="2000" dirty="0"/>
            </a:br>
            <a:r>
              <a:rPr lang="uk-UA" sz="2000" b="1" dirty="0"/>
              <a:t>Фази розробки проекту </a:t>
            </a:r>
            <a:r>
              <a:rPr lang="uk-UA" sz="2000" b="1" dirty="0" err="1"/>
              <a:t>СМІБ</a:t>
            </a:r>
            <a:r>
              <a:rPr lang="uk-UA" sz="2000" b="1" dirty="0"/>
              <a:t>:</a:t>
            </a:r>
            <a:br>
              <a:rPr lang="uk-UA" sz="2000" dirty="0"/>
            </a:br>
            <a:r>
              <a:rPr lang="uk-UA" sz="2000" b="1" dirty="0"/>
              <a:t>Визначення пріоритетів організації для розробки </a:t>
            </a:r>
            <a:r>
              <a:rPr lang="uk-UA" sz="2000" b="1" dirty="0" err="1"/>
              <a:t>СМІБ</a:t>
            </a:r>
            <a:r>
              <a:rPr lang="uk-UA" sz="2000" b="1" dirty="0"/>
              <a:t>:</a:t>
            </a:r>
            <a:br>
              <a:rPr lang="uk-UA" sz="2000" dirty="0"/>
            </a:br>
            <a:r>
              <a:rPr lang="uk-UA" sz="2000" dirty="0"/>
              <a:t>a) найважливіші сфери діяльності підприємства і організації;</a:t>
            </a:r>
            <a:br>
              <a:rPr lang="uk-UA" sz="2000" dirty="0"/>
            </a:br>
            <a:r>
              <a:rPr lang="uk-UA" sz="2000" dirty="0"/>
              <a:t>b) засекречена або цінна інформація:</a:t>
            </a:r>
            <a:br>
              <a:rPr lang="uk-UA" sz="2000" dirty="0"/>
            </a:br>
            <a:r>
              <a:rPr lang="uk-UA" sz="2000" dirty="0"/>
              <a:t>	1. Найбільш важлива інформація для організації;</a:t>
            </a:r>
            <a:br>
              <a:rPr lang="uk-UA" sz="2000" dirty="0"/>
            </a:br>
            <a:r>
              <a:rPr lang="uk-UA" sz="2000" dirty="0"/>
              <a:t>	2. Наслідки при розголошенні;</a:t>
            </a:r>
            <a:br>
              <a:rPr lang="uk-UA" sz="2000" dirty="0"/>
            </a:br>
            <a:r>
              <a:rPr lang="uk-UA" sz="2000" dirty="0"/>
              <a:t>c) закони, що регулюють заходи ІБ;</a:t>
            </a:r>
            <a:br>
              <a:rPr lang="uk-UA" sz="2000" dirty="0"/>
            </a:br>
            <a:r>
              <a:rPr lang="uk-UA" sz="2000" dirty="0"/>
              <a:t>d) контрактні або організаційні угоди, які стосуються ІБ;</a:t>
            </a:r>
            <a:br>
              <a:rPr lang="uk-UA" sz="2000" dirty="0"/>
            </a:br>
            <a:r>
              <a:rPr lang="uk-UA" sz="2000" dirty="0"/>
              <a:t>e) галузеві вимоги, </a:t>
            </a:r>
            <a:br>
              <a:rPr lang="uk-UA" sz="2000" dirty="0"/>
            </a:br>
            <a:r>
              <a:rPr lang="uk-UA" sz="2000" dirty="0"/>
              <a:t>     що визначають конкретні способи управління і заходи ІБ;</a:t>
            </a:r>
            <a:br>
              <a:rPr lang="uk-UA" sz="2000" dirty="0"/>
            </a:br>
            <a:r>
              <a:rPr lang="uk-UA" sz="2000" dirty="0"/>
              <a:t>f) загрози;</a:t>
            </a:r>
            <a:br>
              <a:rPr lang="uk-UA" sz="2000" dirty="0"/>
            </a:br>
            <a:r>
              <a:rPr lang="uk-UA" sz="2000" dirty="0"/>
              <a:t>g) конкурентні фактори;</a:t>
            </a:r>
            <a:br>
              <a:rPr lang="uk-UA" sz="2000" dirty="0"/>
            </a:br>
            <a:r>
              <a:rPr lang="uk-UA" sz="2000" dirty="0"/>
              <a:t>h) вимоги безперервності бізнес-процесів.</a:t>
            </a:r>
            <a:br>
              <a:rPr lang="uk-UA" sz="2000" dirty="0"/>
            </a:br>
            <a:br>
              <a:rPr lang="uk-UA" sz="2000" dirty="0"/>
            </a:br>
            <a:endParaRPr lang="uk-UA" sz="2000" dirty="0"/>
          </a:p>
        </p:txBody>
      </p:sp>
    </p:spTree>
    <p:extLst>
      <p:ext uri="{BB962C8B-B14F-4D97-AF65-F5344CB8AC3E}">
        <p14:creationId xmlns:p14="http://schemas.microsoft.com/office/powerpoint/2010/main" val="2891409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508" y="0"/>
            <a:ext cx="8103765" cy="6719582"/>
          </a:xfrm>
        </p:spPr>
        <p:txBody>
          <a:bodyPr>
            <a:noAutofit/>
          </a:bodyPr>
          <a:lstStyle/>
          <a:p>
            <a:r>
              <a:rPr lang="uk-UA" sz="2000" b="1" dirty="0"/>
              <a:t>Визначення попередньої сфери дії </a:t>
            </a:r>
            <a:r>
              <a:rPr lang="uk-UA" sz="2000" b="1" dirty="0" err="1"/>
              <a:t>СМІБ</a:t>
            </a:r>
            <a:r>
              <a:rPr lang="uk-UA" sz="2000" b="1" dirty="0"/>
              <a:t>:</a:t>
            </a:r>
            <a:br>
              <a:rPr lang="uk-UA" sz="2000" dirty="0"/>
            </a:br>
            <a:r>
              <a:rPr lang="uk-UA" sz="2000" dirty="0"/>
              <a:t>a) обов'язкові вимоги до менеджменту ІБ, </a:t>
            </a:r>
            <a:br>
              <a:rPr lang="uk-UA" sz="2000" dirty="0"/>
            </a:br>
            <a:r>
              <a:rPr lang="uk-UA" sz="2000" dirty="0"/>
              <a:t>     що визначаються керівництвом і зобов’язаннями ззовні;</a:t>
            </a:r>
            <a:br>
              <a:rPr lang="uk-UA" sz="2000" dirty="0"/>
            </a:br>
            <a:r>
              <a:rPr lang="uk-UA" sz="2000" dirty="0"/>
              <a:t>b) як система взаємодіє з іншими системами;</a:t>
            </a:r>
            <a:br>
              <a:rPr lang="uk-UA" sz="2000" dirty="0"/>
            </a:br>
            <a:r>
              <a:rPr lang="uk-UA" sz="2000" dirty="0"/>
              <a:t>c) перелік цілей підприємства в області менеджменту ІБ;</a:t>
            </a:r>
            <a:br>
              <a:rPr lang="uk-UA" sz="2000" dirty="0"/>
            </a:br>
            <a:r>
              <a:rPr lang="uk-UA" sz="2000" dirty="0"/>
              <a:t>d) перелік найважливіших бізнес-процесів, інформаційних активів,  </a:t>
            </a:r>
            <a:br>
              <a:rPr lang="uk-UA" sz="2000" dirty="0"/>
            </a:br>
            <a:r>
              <a:rPr lang="uk-UA" sz="2000" dirty="0"/>
              <a:t>     організаційних структур і регіонів, де буде використовуватися </a:t>
            </a:r>
            <a:r>
              <a:rPr lang="uk-UA" sz="2000" dirty="0" err="1"/>
              <a:t>СМІБ</a:t>
            </a:r>
            <a:r>
              <a:rPr lang="uk-UA" sz="2000" dirty="0"/>
              <a:t>;</a:t>
            </a:r>
            <a:br>
              <a:rPr lang="uk-UA" sz="2000" dirty="0"/>
            </a:br>
            <a:r>
              <a:rPr lang="uk-UA" sz="2000" dirty="0"/>
              <a:t>e) існуючи системи управління;</a:t>
            </a:r>
            <a:br>
              <a:rPr lang="uk-UA" sz="2000" dirty="0"/>
            </a:br>
            <a:r>
              <a:rPr lang="uk-UA" sz="2000" dirty="0"/>
              <a:t>f) характеристики підприємства, організація, </a:t>
            </a:r>
            <a:br>
              <a:rPr lang="uk-UA" sz="2000" dirty="0"/>
            </a:br>
            <a:r>
              <a:rPr lang="uk-UA" sz="2000" dirty="0"/>
              <a:t>    місцезнаходження, активи і технології.</a:t>
            </a:r>
            <a:br>
              <a:rPr lang="uk-UA" sz="2000" dirty="0"/>
            </a:br>
            <a:r>
              <a:rPr lang="uk-UA" sz="2000" b="1" dirty="0"/>
              <a:t>Розробка технічного обґрунтування та плану проекту:</a:t>
            </a:r>
            <a:br>
              <a:rPr lang="uk-UA" sz="2000" dirty="0"/>
            </a:br>
            <a:r>
              <a:rPr lang="uk-UA" sz="2000" dirty="0"/>
              <a:t>a) цілі і конкретні завдання;</a:t>
            </a:r>
            <a:br>
              <a:rPr lang="uk-UA" sz="2000" dirty="0"/>
            </a:br>
            <a:r>
              <a:rPr lang="uk-UA" sz="2000" dirty="0"/>
              <a:t>b) вигоди для організації;</a:t>
            </a:r>
            <a:br>
              <a:rPr lang="uk-UA" sz="2000" dirty="0"/>
            </a:br>
            <a:r>
              <a:rPr lang="uk-UA" sz="2000" dirty="0"/>
              <a:t>c) область дії </a:t>
            </a:r>
            <a:r>
              <a:rPr lang="uk-UA" sz="2000" dirty="0" err="1"/>
              <a:t>СМІБ</a:t>
            </a:r>
            <a:r>
              <a:rPr lang="uk-UA" sz="2000" dirty="0"/>
              <a:t> та зачеплені бізнес-процеси;</a:t>
            </a:r>
            <a:br>
              <a:rPr lang="uk-UA" sz="2000" dirty="0"/>
            </a:br>
            <a:r>
              <a:rPr lang="uk-UA" sz="2000" dirty="0"/>
              <a:t>d) найважливіші процеси і фактори для досягнення цілей </a:t>
            </a:r>
            <a:r>
              <a:rPr lang="uk-UA" sz="2000" dirty="0" err="1"/>
              <a:t>СМІБ</a:t>
            </a:r>
            <a:r>
              <a:rPr lang="uk-UA" sz="2000" dirty="0"/>
              <a:t>;</a:t>
            </a:r>
            <a:br>
              <a:rPr lang="uk-UA" sz="2000" dirty="0"/>
            </a:br>
            <a:r>
              <a:rPr lang="uk-UA" sz="2000" dirty="0"/>
              <a:t>e) опис проекту високого рівня;</a:t>
            </a:r>
            <a:br>
              <a:rPr lang="uk-UA" sz="2000" dirty="0"/>
            </a:br>
            <a:r>
              <a:rPr lang="uk-UA" sz="2000" dirty="0"/>
              <a:t>f) початковий план впровадження системи;</a:t>
            </a:r>
            <a:br>
              <a:rPr lang="uk-UA" sz="2000" dirty="0"/>
            </a:br>
            <a:r>
              <a:rPr lang="uk-UA" sz="2000" dirty="0"/>
              <a:t>g) певні ролі і сфери відповідальності;</a:t>
            </a:r>
            <a:br>
              <a:rPr lang="uk-UA" sz="2000" dirty="0"/>
            </a:br>
            <a:r>
              <a:rPr lang="uk-UA" sz="2000" dirty="0"/>
              <a:t>h) необхідні ресурси (технологічні та людські);</a:t>
            </a:r>
            <a:br>
              <a:rPr lang="uk-UA" sz="2000" dirty="0"/>
            </a:br>
            <a:r>
              <a:rPr lang="uk-UA" sz="2000" dirty="0"/>
              <a:t>i) міркування, що стосуються впровадження системи;</a:t>
            </a:r>
            <a:br>
              <a:rPr lang="uk-UA" sz="2000" dirty="0"/>
            </a:br>
            <a:r>
              <a:rPr lang="uk-UA" sz="2000" dirty="0"/>
              <a:t>j) тимчасова шкала з ключовими етапами;</a:t>
            </a:r>
            <a:br>
              <a:rPr lang="uk-UA" sz="2000" dirty="0"/>
            </a:br>
            <a:r>
              <a:rPr lang="uk-UA" sz="2000" dirty="0"/>
              <a:t>k) передбачувані витрати;</a:t>
            </a:r>
            <a:br>
              <a:rPr lang="uk-UA" sz="2000" dirty="0"/>
            </a:br>
            <a:r>
              <a:rPr lang="uk-UA" sz="2000" dirty="0"/>
              <a:t>I) найважливіші фактори успіху;</a:t>
            </a:r>
            <a:br>
              <a:rPr lang="uk-UA" sz="2000" dirty="0"/>
            </a:br>
            <a:r>
              <a:rPr lang="uk-UA" sz="2000" dirty="0"/>
              <a:t>m) кількісне визначення вигод для організації.</a:t>
            </a:r>
          </a:p>
        </p:txBody>
      </p:sp>
    </p:spTree>
    <p:extLst>
      <p:ext uri="{BB962C8B-B14F-4D97-AF65-F5344CB8AC3E}">
        <p14:creationId xmlns:p14="http://schemas.microsoft.com/office/powerpoint/2010/main" val="2492176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508" y="0"/>
            <a:ext cx="8103765" cy="6576970"/>
          </a:xfrm>
        </p:spPr>
        <p:txBody>
          <a:bodyPr>
            <a:noAutofit/>
          </a:bodyPr>
          <a:lstStyle/>
          <a:p>
            <a:r>
              <a:rPr lang="uk-UA" sz="2000" b="1" dirty="0"/>
              <a:t>Визначення області дії </a:t>
            </a:r>
            <a:r>
              <a:rPr lang="uk-UA" sz="2000" b="1" dirty="0" err="1"/>
              <a:t>СМІБ</a:t>
            </a:r>
            <a:r>
              <a:rPr lang="uk-UA" sz="2000" b="1" dirty="0"/>
              <a:t>, меж і політики </a:t>
            </a:r>
            <a:r>
              <a:rPr lang="uk-UA" sz="2000" b="1" dirty="0" err="1"/>
              <a:t>СМІБ</a:t>
            </a:r>
            <a:r>
              <a:rPr lang="uk-UA" sz="2000" b="1" dirty="0"/>
              <a:t>:</a:t>
            </a:r>
            <a:br>
              <a:rPr lang="uk-UA" sz="2000" dirty="0"/>
            </a:br>
            <a:r>
              <a:rPr lang="uk-UA" sz="2000" dirty="0"/>
              <a:t>a) організаційну область дії і межи;</a:t>
            </a:r>
            <a:br>
              <a:rPr lang="uk-UA" sz="2000" dirty="0"/>
            </a:br>
            <a:r>
              <a:rPr lang="uk-UA" sz="2000" dirty="0"/>
              <a:t>b) область дії і межи інформаційних і комунікаційних технологій (ІКТ);</a:t>
            </a:r>
            <a:br>
              <a:rPr lang="uk-UA" sz="2000" dirty="0"/>
            </a:br>
            <a:r>
              <a:rPr lang="uk-UA" sz="2000" dirty="0"/>
              <a:t>	- інфраструктура зв'язку;</a:t>
            </a:r>
            <a:br>
              <a:rPr lang="uk-UA" sz="2000" dirty="0"/>
            </a:br>
            <a:r>
              <a:rPr lang="uk-UA" sz="2000" dirty="0"/>
              <a:t>	- програмне забезпечення;</a:t>
            </a:r>
            <a:br>
              <a:rPr lang="uk-UA" sz="2000" dirty="0"/>
            </a:br>
            <a:r>
              <a:rPr lang="uk-UA" sz="2000" dirty="0"/>
              <a:t>	- апаратне забезпечення;</a:t>
            </a:r>
            <a:br>
              <a:rPr lang="uk-UA" sz="2000" dirty="0"/>
            </a:br>
            <a:r>
              <a:rPr lang="uk-UA" sz="2000" dirty="0"/>
              <a:t>	- ролі та сфери відповідальності;</a:t>
            </a:r>
            <a:br>
              <a:rPr lang="uk-UA" sz="2000" dirty="0"/>
            </a:br>
            <a:r>
              <a:rPr lang="uk-UA" sz="2000" dirty="0"/>
              <a:t>c) фізичну область дії і межи.</a:t>
            </a:r>
            <a:br>
              <a:rPr lang="uk-UA" sz="2000" dirty="0"/>
            </a:br>
            <a:r>
              <a:rPr lang="uk-UA" sz="2000" b="1" dirty="0"/>
              <a:t>Проведення аналізу вимог до ІБ.</a:t>
            </a:r>
            <a:br>
              <a:rPr lang="uk-UA" sz="2000" dirty="0"/>
            </a:br>
            <a:r>
              <a:rPr lang="uk-UA" sz="2000" b="1" dirty="0"/>
              <a:t>Проведення оцінки ризику:</a:t>
            </a:r>
            <a:br>
              <a:rPr lang="uk-UA" sz="2000" dirty="0"/>
            </a:br>
            <a:r>
              <a:rPr lang="uk-UA" sz="2000" dirty="0"/>
              <a:t>a) визначити загрози та їх джерела;</a:t>
            </a:r>
            <a:br>
              <a:rPr lang="uk-UA" sz="2000" dirty="0"/>
            </a:br>
            <a:r>
              <a:rPr lang="uk-UA" sz="2000" dirty="0"/>
              <a:t>b) визначити існуючі та заплановані заходи і засоби контролю;</a:t>
            </a:r>
            <a:br>
              <a:rPr lang="uk-UA" sz="2000" dirty="0"/>
            </a:br>
            <a:r>
              <a:rPr lang="uk-UA" sz="2000" dirty="0"/>
              <a:t>c) визначити уразливості, </a:t>
            </a:r>
            <a:br>
              <a:rPr lang="uk-UA" sz="2000" dirty="0"/>
            </a:br>
            <a:r>
              <a:rPr lang="uk-UA" sz="2000" dirty="0"/>
              <a:t>    які можуть в разі загрози завдати шкоди активів або організації;</a:t>
            </a:r>
            <a:br>
              <a:rPr lang="uk-UA" sz="2000" dirty="0"/>
            </a:br>
            <a:r>
              <a:rPr lang="uk-UA" sz="2000" dirty="0"/>
              <a:t>d) визначити наслідки втрати конфіденційності, доступності,  </a:t>
            </a:r>
            <a:br>
              <a:rPr lang="uk-UA" sz="2000" dirty="0"/>
            </a:br>
            <a:r>
              <a:rPr lang="uk-UA" sz="2000" dirty="0"/>
              <a:t>     безперервності або порушення інших вимог до безпеки для активів;</a:t>
            </a:r>
            <a:br>
              <a:rPr lang="uk-UA" sz="2000" dirty="0"/>
            </a:br>
            <a:r>
              <a:rPr lang="uk-UA" sz="2000" dirty="0"/>
              <a:t>e) оцінити вплив на підприємство, який може виникнути в результаті </a:t>
            </a:r>
            <a:br>
              <a:rPr lang="uk-UA" sz="2000" dirty="0"/>
            </a:br>
            <a:r>
              <a:rPr lang="uk-UA" sz="2000" dirty="0"/>
              <a:t>     передбачуваних або фактичних інцидентів ІБ;</a:t>
            </a:r>
            <a:br>
              <a:rPr lang="uk-UA" sz="2000" dirty="0"/>
            </a:br>
            <a:r>
              <a:rPr lang="uk-UA" sz="2000" dirty="0"/>
              <a:t>f) оцінити ймовірність надзвичайних сценаріїв;</a:t>
            </a:r>
            <a:br>
              <a:rPr lang="uk-UA" sz="2000" dirty="0"/>
            </a:br>
            <a:r>
              <a:rPr lang="uk-UA" sz="2000" dirty="0"/>
              <a:t>g) оцінити рівень ризику;</a:t>
            </a:r>
            <a:br>
              <a:rPr lang="uk-UA" sz="2000" dirty="0"/>
            </a:br>
            <a:r>
              <a:rPr lang="uk-UA" sz="2000" dirty="0"/>
              <a:t>h) порівняти рівні ризику </a:t>
            </a:r>
            <a:br>
              <a:rPr lang="uk-UA" sz="2000" dirty="0"/>
            </a:br>
            <a:r>
              <a:rPr lang="uk-UA" sz="2000" dirty="0"/>
              <a:t>     з критеріями оцінки та прийнятності ризиків.</a:t>
            </a:r>
          </a:p>
        </p:txBody>
      </p:sp>
    </p:spTree>
    <p:extLst>
      <p:ext uri="{BB962C8B-B14F-4D97-AF65-F5344CB8AC3E}">
        <p14:creationId xmlns:p14="http://schemas.microsoft.com/office/powerpoint/2010/main" val="317377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508" y="0"/>
            <a:ext cx="8103765" cy="6576970"/>
          </a:xfrm>
        </p:spPr>
        <p:txBody>
          <a:bodyPr>
            <a:noAutofit/>
          </a:bodyPr>
          <a:lstStyle/>
          <a:p>
            <a:r>
              <a:rPr lang="uk-UA" sz="2000" b="1" dirty="0"/>
              <a:t>Розробка </a:t>
            </a:r>
            <a:r>
              <a:rPr lang="uk-UA" sz="2000" b="1" dirty="0" err="1"/>
              <a:t>СМІБ</a:t>
            </a:r>
            <a:r>
              <a:rPr lang="uk-UA" sz="2000" b="1" dirty="0"/>
              <a:t>:</a:t>
            </a:r>
            <a:br>
              <a:rPr lang="uk-UA" sz="2000" dirty="0"/>
            </a:br>
            <a:r>
              <a:rPr lang="uk-UA" sz="2000" dirty="0"/>
              <a:t>Організації:</a:t>
            </a:r>
            <a:br>
              <a:rPr lang="uk-UA" sz="2000" dirty="0"/>
            </a:br>
            <a:r>
              <a:rPr lang="uk-UA" sz="2000" dirty="0"/>
              <a:t>	- кінцевої структури організації для ІБ;</a:t>
            </a:r>
            <a:br>
              <a:rPr lang="uk-UA" sz="2000" dirty="0"/>
            </a:br>
            <a:r>
              <a:rPr lang="uk-UA" sz="2000" dirty="0"/>
              <a:t>	- політики ІБ;</a:t>
            </a:r>
            <a:br>
              <a:rPr lang="uk-UA" sz="2000" dirty="0"/>
            </a:br>
            <a:r>
              <a:rPr lang="uk-UA" sz="2000" dirty="0"/>
              <a:t>	- стандартів і процедур забезпечення ІБ;</a:t>
            </a:r>
            <a:br>
              <a:rPr lang="uk-UA" sz="2000" dirty="0"/>
            </a:br>
            <a:r>
              <a:rPr lang="uk-UA" sz="2000" dirty="0"/>
              <a:t>ІКТ та фізичних об'єктів;</a:t>
            </a:r>
            <a:br>
              <a:rPr lang="uk-UA" sz="2000" dirty="0"/>
            </a:br>
            <a:r>
              <a:rPr lang="uk-UA" sz="2000" dirty="0"/>
              <a:t>Плану проекту </a:t>
            </a:r>
            <a:r>
              <a:rPr lang="uk-UA" sz="2000" dirty="0" err="1"/>
              <a:t>СМІБ</a:t>
            </a:r>
            <a:r>
              <a:rPr lang="uk-UA" sz="2000" dirty="0"/>
              <a:t>.</a:t>
            </a:r>
            <a:br>
              <a:rPr lang="uk-UA" sz="2000" dirty="0"/>
            </a:br>
            <a:br>
              <a:rPr lang="uk-UA" sz="2000" dirty="0"/>
            </a:br>
            <a:br>
              <a:rPr lang="uk-UA" sz="2000" dirty="0"/>
            </a:br>
            <a:br>
              <a:rPr lang="uk-UA" sz="2000" dirty="0"/>
            </a:br>
            <a:br>
              <a:rPr lang="uk-UA" sz="2000" dirty="0"/>
            </a:br>
            <a:br>
              <a:rPr lang="uk-UA" sz="2000" dirty="0"/>
            </a:br>
            <a:br>
              <a:rPr lang="uk-UA" sz="2000" dirty="0"/>
            </a:br>
            <a:br>
              <a:rPr lang="uk-UA" sz="2000" dirty="0"/>
            </a:br>
            <a:br>
              <a:rPr lang="uk-UA" sz="2000" dirty="0"/>
            </a:br>
            <a:br>
              <a:rPr lang="uk-UA" sz="2000" dirty="0"/>
            </a:br>
            <a:br>
              <a:rPr lang="uk-UA" sz="2000" dirty="0"/>
            </a:br>
            <a:br>
              <a:rPr lang="uk-UA" sz="2000" dirty="0"/>
            </a:br>
            <a:br>
              <a:rPr lang="uk-UA" sz="2000" dirty="0"/>
            </a:br>
            <a:br>
              <a:rPr lang="uk-UA" sz="2000" dirty="0"/>
            </a:br>
            <a:endParaRPr lang="uk-UA" sz="2000" dirty="0"/>
          </a:p>
        </p:txBody>
      </p:sp>
    </p:spTree>
    <p:extLst>
      <p:ext uri="{BB962C8B-B14F-4D97-AF65-F5344CB8AC3E}">
        <p14:creationId xmlns:p14="http://schemas.microsoft.com/office/powerpoint/2010/main" val="998949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Закон України Про захист інформації в інформаційно-телекомунікаційних системах</a:t>
            </a:r>
            <a:br>
              <a:rPr lang="uk-UA" sz="2400" b="1" dirty="0"/>
            </a:br>
            <a:br>
              <a:rPr lang="uk-UA" sz="2400" b="1" dirty="0"/>
            </a:br>
            <a:r>
              <a:rPr lang="uk-UA" sz="2400" b="1" dirty="0"/>
              <a:t>Основні визначення:</a:t>
            </a:r>
            <a:br>
              <a:rPr lang="uk-UA" sz="2400" b="1" dirty="0"/>
            </a:br>
            <a:br>
              <a:rPr lang="uk-UA" sz="2400" dirty="0"/>
            </a:br>
            <a:r>
              <a:rPr lang="uk-UA" sz="2400" b="1" dirty="0"/>
              <a:t>телекомунікаційна система</a:t>
            </a:r>
            <a:r>
              <a:rPr lang="uk-UA" sz="2400" dirty="0"/>
              <a:t> - сукупність технічних і програмних засобів, призначених для обміну інформацією шляхом передавання, випромінювання або приймання її у вигляді сигналів, знаків, звуків, рухомих або нерухомих зображень чи в інший спосіб;</a:t>
            </a:r>
            <a:br>
              <a:rPr lang="uk-UA" sz="2400" dirty="0"/>
            </a:br>
            <a:r>
              <a:rPr lang="uk-UA" sz="2400" b="1" dirty="0"/>
              <a:t>інформаційна (автоматизована) система</a:t>
            </a:r>
            <a:r>
              <a:rPr lang="uk-UA" sz="2400" dirty="0"/>
              <a:t> - організаційно-технічна система, в якій реалізується технологія обробки інформації з використанням технічних і програмних засобів;</a:t>
            </a:r>
            <a:br>
              <a:rPr lang="uk-UA" sz="2400" dirty="0"/>
            </a:br>
            <a:r>
              <a:rPr lang="uk-UA" sz="2400" b="1" dirty="0"/>
              <a:t>інформаційно-телекомунікаційна система</a:t>
            </a:r>
            <a:r>
              <a:rPr lang="uk-UA" sz="2400" dirty="0"/>
              <a:t> - сукупність інформаційних та телекомунікаційних систем, які у процесі обробки інформації діють як єдине ціле;</a:t>
            </a:r>
            <a:br>
              <a:rPr lang="uk-UA" sz="2400" dirty="0"/>
            </a:br>
            <a:r>
              <a:rPr lang="uk-UA" sz="2400" b="1" dirty="0"/>
              <a:t>комплексна система захисту інформації (КСЗІ)</a:t>
            </a:r>
            <a:r>
              <a:rPr lang="uk-UA" sz="2400" dirty="0"/>
              <a:t> - взаємопов'язана сукупність організаційних та інженерно-технічних заходів, засобів і методів захисту інформації;</a:t>
            </a:r>
            <a:br>
              <a:rPr lang="uk-UA" sz="2000" dirty="0"/>
            </a:br>
            <a:endParaRPr lang="uk-UA" sz="2000" dirty="0"/>
          </a:p>
        </p:txBody>
      </p:sp>
    </p:spTree>
    <p:extLst>
      <p:ext uri="{BB962C8B-B14F-4D97-AF65-F5344CB8AC3E}">
        <p14:creationId xmlns:p14="http://schemas.microsoft.com/office/powerpoint/2010/main" val="2826852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Основні визначення:</a:t>
            </a:r>
            <a:br>
              <a:rPr lang="uk-UA" sz="2400" b="1" dirty="0"/>
            </a:br>
            <a:br>
              <a:rPr lang="uk-UA" sz="2400" dirty="0"/>
            </a:br>
            <a:r>
              <a:rPr lang="uk-UA" sz="2400" b="1" dirty="0"/>
              <a:t>володілець інформації</a:t>
            </a:r>
            <a:r>
              <a:rPr lang="uk-UA" sz="2400" dirty="0"/>
              <a:t> - фізична або юридична особа, якій належать права на інформацію;</a:t>
            </a:r>
            <a:br>
              <a:rPr lang="uk-UA" sz="2400" dirty="0"/>
            </a:br>
            <a:r>
              <a:rPr lang="uk-UA" sz="2400" b="1" dirty="0"/>
              <a:t>власник системи</a:t>
            </a:r>
            <a:r>
              <a:rPr lang="uk-UA" sz="2400" dirty="0"/>
              <a:t> - фізична або юридична особа, якій належить право власності на систему; </a:t>
            </a:r>
            <a:br>
              <a:rPr lang="uk-UA" sz="2400" dirty="0"/>
            </a:br>
            <a:r>
              <a:rPr lang="uk-UA" sz="2400" b="1" dirty="0"/>
              <a:t>користувач інформації в системі (користувач)</a:t>
            </a:r>
            <a:r>
              <a:rPr lang="uk-UA" sz="2400" dirty="0"/>
              <a:t> - фізична або юридична особа, яка в установленому законодавством порядку отримала право доступу до інформації в системі;</a:t>
            </a:r>
            <a:br>
              <a:rPr lang="uk-UA" sz="2400" dirty="0"/>
            </a:br>
            <a:r>
              <a:rPr lang="uk-UA" sz="2400" b="1" dirty="0"/>
              <a:t>обробка інформації в системі</a:t>
            </a:r>
            <a:r>
              <a:rPr lang="uk-UA" sz="2400" dirty="0"/>
              <a:t> - виконання однієї або кількох операцій, зокрема: збирання, введення, записування, перетворення, зчитування, зберігання, знищення, реєстрації, приймання, отримання, передавання, які здійснюються в системі за допомогою технічних і програмних засобів;</a:t>
            </a:r>
            <a:br>
              <a:rPr lang="uk-UA" sz="2400" dirty="0"/>
            </a:br>
            <a:r>
              <a:rPr lang="uk-UA" sz="2400" b="1" dirty="0"/>
              <a:t>несанкціоновані дії щодо інформації в системі</a:t>
            </a:r>
            <a:r>
              <a:rPr lang="uk-UA" sz="2400" dirty="0"/>
              <a:t> - дії, що провадяться з порушенням порядку доступу до цієї інформації, установленого відповідно до законодавства;</a:t>
            </a:r>
          </a:p>
        </p:txBody>
      </p:sp>
    </p:spTree>
    <p:extLst>
      <p:ext uri="{BB962C8B-B14F-4D97-AF65-F5344CB8AC3E}">
        <p14:creationId xmlns:p14="http://schemas.microsoft.com/office/powerpoint/2010/main" val="1895366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Основні визначення:</a:t>
            </a:r>
            <a:br>
              <a:rPr lang="uk-UA" sz="2400" b="1" dirty="0"/>
            </a:br>
            <a:br>
              <a:rPr lang="uk-UA" sz="2400" dirty="0"/>
            </a:br>
            <a:r>
              <a:rPr lang="uk-UA" sz="2400" b="1" dirty="0"/>
              <a:t> доступ до інформації в системі</a:t>
            </a:r>
            <a:r>
              <a:rPr lang="uk-UA" sz="2400" dirty="0"/>
              <a:t> - отримання користувачем можливості обробляти інформацію в системі;</a:t>
            </a:r>
            <a:br>
              <a:rPr lang="uk-UA" sz="2400" dirty="0"/>
            </a:br>
            <a:r>
              <a:rPr lang="uk-UA" sz="2400" b="1" dirty="0"/>
              <a:t>виток інформації</a:t>
            </a:r>
            <a:r>
              <a:rPr lang="uk-UA" sz="2400" dirty="0"/>
              <a:t> - результат дій, внаслідок яких інформація в системі стає відомою чи доступною фізичним та/або юридичним особам, що не мають права доступу до неї;</a:t>
            </a:r>
            <a:br>
              <a:rPr lang="uk-UA" sz="2400" dirty="0"/>
            </a:br>
            <a:r>
              <a:rPr lang="uk-UA" sz="2400" b="1" dirty="0"/>
              <a:t>блокування інформації в системі</a:t>
            </a:r>
            <a:r>
              <a:rPr lang="uk-UA" sz="2400" dirty="0"/>
              <a:t> - дії, внаслідок яких унеможливлюється доступ до інформації в системі;</a:t>
            </a:r>
            <a:br>
              <a:rPr lang="uk-UA" sz="2400" dirty="0"/>
            </a:br>
            <a:r>
              <a:rPr lang="uk-UA" sz="2400" b="1" dirty="0"/>
              <a:t>порушення цілісності інформації в системі</a:t>
            </a:r>
            <a:r>
              <a:rPr lang="uk-UA" sz="2400" dirty="0"/>
              <a:t> - несанкціоновані дії щодо інформації в системі, внаслідок яких змінюється її вміст;</a:t>
            </a:r>
            <a:br>
              <a:rPr lang="uk-UA" sz="2400" dirty="0"/>
            </a:br>
            <a:r>
              <a:rPr lang="uk-UA" sz="2400" b="1" dirty="0"/>
              <a:t>знищення інформації в системі</a:t>
            </a:r>
            <a:r>
              <a:rPr lang="uk-UA" sz="2400" dirty="0"/>
              <a:t> - дії, внаслідок яких інформація в системі зникає;</a:t>
            </a:r>
            <a:br>
              <a:rPr lang="uk-UA" sz="2400" dirty="0"/>
            </a:br>
            <a:br>
              <a:rPr lang="uk-UA" sz="2400" dirty="0"/>
            </a:br>
            <a:br>
              <a:rPr lang="uk-UA" sz="2400" dirty="0"/>
            </a:br>
            <a:br>
              <a:rPr lang="uk-UA" sz="2000" dirty="0"/>
            </a:br>
            <a:endParaRPr lang="uk-UA" sz="2000" dirty="0"/>
          </a:p>
        </p:txBody>
      </p:sp>
    </p:spTree>
    <p:extLst>
      <p:ext uri="{BB962C8B-B14F-4D97-AF65-F5344CB8AC3E}">
        <p14:creationId xmlns:p14="http://schemas.microsoft.com/office/powerpoint/2010/main" val="3890849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Основні визначення:</a:t>
            </a:r>
            <a:br>
              <a:rPr lang="uk-UA" sz="2400" b="1" dirty="0"/>
            </a:br>
            <a:br>
              <a:rPr lang="uk-UA" sz="2400" dirty="0"/>
            </a:br>
            <a:r>
              <a:rPr lang="uk-UA" sz="2400" b="1" dirty="0"/>
              <a:t>порядок доступу до інформації в системі</a:t>
            </a:r>
            <a:r>
              <a:rPr lang="uk-UA" sz="2400" dirty="0"/>
              <a:t> - умови отримання користувачем можливості обробляти інформацію в системі та правила обробки цієї інформації;</a:t>
            </a:r>
            <a:br>
              <a:rPr lang="uk-UA" sz="2400" dirty="0"/>
            </a:br>
            <a:r>
              <a:rPr lang="uk-UA" sz="2400" b="1" dirty="0"/>
              <a:t>захист інформації в системі</a:t>
            </a:r>
            <a:r>
              <a:rPr lang="uk-UA" sz="2400" dirty="0"/>
              <a:t> - діяльність, спрямована на запобігання несанкціонованим діям щодо інформації в системі;</a:t>
            </a:r>
            <a:br>
              <a:rPr lang="uk-UA" sz="2400" dirty="0"/>
            </a:br>
            <a:r>
              <a:rPr lang="uk-UA" sz="2400" b="1" dirty="0"/>
              <a:t>технічний захист інформації (ТЗІ) </a:t>
            </a:r>
            <a:r>
              <a:rPr lang="uk-UA" sz="2400" dirty="0"/>
              <a:t>- вид захисту інформації, спрямований на забезпечення за допомогою інженерно-технічних заходів та/або програмних і технічних засобів унеможливлення витоку, знищення та блокування інформації, порушення цілісності та режиму доступу до інформації.</a:t>
            </a:r>
            <a:br>
              <a:rPr lang="uk-UA" sz="2400" dirty="0"/>
            </a:br>
            <a:r>
              <a:rPr lang="uk-UA" sz="2400" b="1" dirty="0"/>
              <a:t>криптографічний захист інформації (КЗІ)</a:t>
            </a:r>
            <a:r>
              <a:rPr lang="uk-UA" sz="2400" dirty="0"/>
              <a:t> - вид захисту інформації, що реалізується шляхом перетворення інформації з використанням спеціальних (ключових) даних з метою приховування/відновлення змісту інформації, підтвердження її справжності, цілісності, авторства тощо.</a:t>
            </a:r>
            <a:endParaRPr lang="uk-UA" sz="2000" dirty="0"/>
          </a:p>
        </p:txBody>
      </p:sp>
    </p:spTree>
    <p:extLst>
      <p:ext uri="{BB962C8B-B14F-4D97-AF65-F5344CB8AC3E}">
        <p14:creationId xmlns:p14="http://schemas.microsoft.com/office/powerpoint/2010/main" val="36074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Об'єктами захисту в системі</a:t>
            </a:r>
            <a:r>
              <a:rPr lang="uk-UA" sz="2400" dirty="0"/>
              <a:t> є:</a:t>
            </a:r>
            <a:br>
              <a:rPr lang="uk-UA" sz="2400" dirty="0"/>
            </a:br>
            <a:r>
              <a:rPr lang="uk-UA" sz="2400" dirty="0"/>
              <a:t>- інформація, що обробляється в ній, </a:t>
            </a:r>
            <a:br>
              <a:rPr lang="uk-UA" sz="2400" dirty="0"/>
            </a:br>
            <a:r>
              <a:rPr lang="uk-UA" sz="2400" dirty="0"/>
              <a:t>- програмне забезпечення, яке призначено для обробки цієї інформації.</a:t>
            </a:r>
            <a:br>
              <a:rPr lang="uk-UA" sz="2400" dirty="0"/>
            </a:br>
            <a:r>
              <a:rPr lang="uk-UA" sz="2400" dirty="0"/>
              <a:t> </a:t>
            </a:r>
            <a:br>
              <a:rPr lang="uk-UA" sz="2400" dirty="0"/>
            </a:br>
            <a:r>
              <a:rPr lang="uk-UA" sz="2400" b="1" dirty="0"/>
              <a:t>Суб'єктами</a:t>
            </a:r>
            <a:r>
              <a:rPr lang="uk-UA" sz="2400" dirty="0"/>
              <a:t> відносин, </a:t>
            </a:r>
            <a:br>
              <a:rPr lang="uk-UA" sz="2400" dirty="0"/>
            </a:br>
            <a:r>
              <a:rPr lang="uk-UA" sz="2400" dirty="0"/>
              <a:t>пов'язаних із </a:t>
            </a:r>
            <a:r>
              <a:rPr lang="uk-UA" sz="2400" b="1" dirty="0"/>
              <a:t>захистом інформації в системах</a:t>
            </a:r>
            <a:r>
              <a:rPr lang="uk-UA" sz="2400" dirty="0"/>
              <a:t>, є:</a:t>
            </a:r>
            <a:br>
              <a:rPr lang="uk-UA" sz="2400" dirty="0"/>
            </a:br>
            <a:r>
              <a:rPr lang="uk-UA" sz="2400" dirty="0"/>
              <a:t> - володільці інформації;</a:t>
            </a:r>
            <a:br>
              <a:rPr lang="uk-UA" sz="2400" dirty="0"/>
            </a:br>
            <a:r>
              <a:rPr lang="uk-UA" sz="2400" dirty="0"/>
              <a:t> - власники системи;</a:t>
            </a:r>
            <a:br>
              <a:rPr lang="uk-UA" sz="2400" dirty="0"/>
            </a:br>
            <a:r>
              <a:rPr lang="uk-UA" sz="2400" dirty="0"/>
              <a:t> - користувачі;</a:t>
            </a:r>
            <a:br>
              <a:rPr lang="uk-UA" sz="2400" dirty="0"/>
            </a:br>
            <a:r>
              <a:rPr lang="uk-UA" sz="2400" dirty="0"/>
              <a:t> - спеціально уповноважений центральний орган виконавчої влади з питань організації спеціального зв'язку та захисту інформації і підпорядковані йому регіональні органи;</a:t>
            </a:r>
            <a:br>
              <a:rPr lang="uk-UA" sz="2400" dirty="0"/>
            </a:br>
            <a:r>
              <a:rPr lang="uk-UA" sz="2400" dirty="0"/>
              <a:t> </a:t>
            </a:r>
            <a:br>
              <a:rPr lang="uk-UA" sz="2400" dirty="0"/>
            </a:br>
            <a:r>
              <a:rPr lang="uk-UA" sz="2400" dirty="0"/>
              <a:t>ДССЗЗІ є спеціально уповноваженим центральним </a:t>
            </a:r>
            <a:br>
              <a:rPr lang="uk-UA" sz="2400" dirty="0"/>
            </a:br>
            <a:r>
              <a:rPr lang="uk-UA" sz="2400" dirty="0"/>
              <a:t>органом виконавчої влади з питань організації </a:t>
            </a:r>
            <a:br>
              <a:rPr lang="uk-UA" sz="2400" dirty="0"/>
            </a:br>
            <a:r>
              <a:rPr lang="uk-UA" sz="2400" dirty="0"/>
              <a:t>спеціального зв’язку та захисту інформації.</a:t>
            </a:r>
          </a:p>
        </p:txBody>
      </p:sp>
    </p:spTree>
    <p:extLst>
      <p:ext uri="{BB962C8B-B14F-4D97-AF65-F5344CB8AC3E}">
        <p14:creationId xmlns:p14="http://schemas.microsoft.com/office/powerpoint/2010/main" val="222670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404155" y="5937812"/>
            <a:ext cx="3133121" cy="486137"/>
          </a:xfrm>
        </p:spPr>
        <p:txBody>
          <a:bodyPr>
            <a:normAutofit/>
          </a:bodyPr>
          <a:lstStyle/>
          <a:p>
            <a:r>
              <a:rPr lang="uk-UA" sz="2400" dirty="0"/>
              <a:t>Види інформації</a:t>
            </a:r>
            <a:endParaRPr lang="ru-RU" sz="2400" dirty="0"/>
          </a:p>
        </p:txBody>
      </p:sp>
      <p:pic>
        <p:nvPicPr>
          <p:cNvPr id="1031" name="Picture 7"/>
          <p:cNvPicPr>
            <a:picLocks noChangeAspect="1" noChangeArrowheads="1"/>
          </p:cNvPicPr>
          <p:nvPr/>
        </p:nvPicPr>
        <p:blipFill>
          <a:blip r:embed="rId2"/>
          <a:srcRect/>
          <a:stretch>
            <a:fillRect/>
          </a:stretch>
        </p:blipFill>
        <p:spPr bwMode="auto">
          <a:xfrm>
            <a:off x="630761" y="260189"/>
            <a:ext cx="8067675" cy="5295900"/>
          </a:xfrm>
          <a:prstGeom prst="rect">
            <a:avLst/>
          </a:prstGeom>
          <a:noFill/>
          <a:ln w="9525">
            <a:noFill/>
            <a:miter lim="800000"/>
            <a:headEnd/>
            <a:tailEnd/>
          </a:ln>
          <a:effectLst/>
        </p:spPr>
      </p:pic>
    </p:spTree>
    <p:extLst>
      <p:ext uri="{BB962C8B-B14F-4D97-AF65-F5344CB8AC3E}">
        <p14:creationId xmlns:p14="http://schemas.microsoft.com/office/powerpoint/2010/main" val="2172139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Порядок доступу</a:t>
            </a:r>
            <a:r>
              <a:rPr lang="uk-UA" sz="2400" dirty="0"/>
              <a:t>:</a:t>
            </a:r>
            <a:br>
              <a:rPr lang="uk-UA" sz="2400" dirty="0"/>
            </a:br>
            <a:r>
              <a:rPr lang="uk-UA" sz="2400" dirty="0"/>
              <a:t>- Комерційна, конфіденційна приватна інформація - визначається володільцем.</a:t>
            </a:r>
            <a:br>
              <a:rPr lang="uk-UA" sz="2400" dirty="0"/>
            </a:br>
            <a:r>
              <a:rPr lang="uk-UA" sz="2400" dirty="0"/>
              <a:t> - Державна - визначається законодавством.</a:t>
            </a:r>
            <a:br>
              <a:rPr lang="uk-UA" sz="2400" dirty="0"/>
            </a:br>
            <a:br>
              <a:rPr lang="uk-UA" sz="2400" dirty="0"/>
            </a:br>
            <a:r>
              <a:rPr lang="uk-UA" sz="2400" dirty="0"/>
              <a:t>У випадках, передбачених законом, доступ до інформації в системі може здійснюватися без дозволу її володільця в порядку, встановленому законом.</a:t>
            </a:r>
            <a:br>
              <a:rPr lang="uk-UA" sz="2400" dirty="0"/>
            </a:br>
            <a:r>
              <a:rPr lang="uk-UA" sz="2400" dirty="0"/>
              <a:t> </a:t>
            </a:r>
            <a:br>
              <a:rPr lang="uk-UA" sz="2400" dirty="0"/>
            </a:br>
            <a:r>
              <a:rPr lang="uk-UA" sz="2400" b="1" dirty="0"/>
              <a:t>Державна інформація </a:t>
            </a:r>
            <a:r>
              <a:rPr lang="uk-UA" sz="2400" dirty="0"/>
              <a:t>повинна оброблятися в системі із застосуванням </a:t>
            </a:r>
            <a:r>
              <a:rPr lang="uk-UA" sz="2400" b="1" dirty="0"/>
              <a:t>КСЗІ</a:t>
            </a:r>
            <a:r>
              <a:rPr lang="uk-UA" sz="2400" dirty="0"/>
              <a:t>.</a:t>
            </a:r>
            <a:br>
              <a:rPr lang="uk-UA" sz="2400" dirty="0"/>
            </a:br>
            <a:r>
              <a:rPr lang="uk-UA" sz="2400" b="1" dirty="0"/>
              <a:t>Підтвердження</a:t>
            </a:r>
            <a:r>
              <a:rPr lang="uk-UA" sz="2400" dirty="0"/>
              <a:t> відповідності КСЗІ - за результатами </a:t>
            </a:r>
            <a:r>
              <a:rPr lang="uk-UA" sz="2400" b="1" dirty="0"/>
              <a:t>державної експертизи</a:t>
            </a:r>
            <a:r>
              <a:rPr lang="uk-UA" sz="2400" dirty="0"/>
              <a:t>.</a:t>
            </a:r>
            <a:br>
              <a:rPr lang="uk-UA" sz="2400" dirty="0"/>
            </a:br>
            <a:r>
              <a:rPr lang="uk-UA" sz="2400" dirty="0"/>
              <a:t> </a:t>
            </a:r>
            <a:br>
              <a:rPr lang="uk-UA" sz="2400" dirty="0"/>
            </a:br>
            <a:r>
              <a:rPr lang="uk-UA" sz="2400" b="1" dirty="0"/>
              <a:t>Вимоги</a:t>
            </a:r>
            <a:r>
              <a:rPr lang="uk-UA" sz="2400" dirty="0"/>
              <a:t> до забезпечення захисту державних </a:t>
            </a:r>
            <a:br>
              <a:rPr lang="uk-UA" sz="2400" dirty="0"/>
            </a:br>
            <a:r>
              <a:rPr lang="uk-UA" sz="2400" dirty="0"/>
              <a:t>інформаційних ресурсів встановлюються </a:t>
            </a:r>
            <a:br>
              <a:rPr lang="uk-UA" sz="2400" dirty="0"/>
            </a:br>
            <a:r>
              <a:rPr lang="uk-UA" sz="2400" b="1" dirty="0"/>
              <a:t>Кабінетом Міністрів України</a:t>
            </a:r>
            <a:r>
              <a:rPr lang="uk-UA" sz="2400" dirty="0"/>
              <a:t>.</a:t>
            </a:r>
          </a:p>
        </p:txBody>
      </p:sp>
    </p:spTree>
    <p:extLst>
      <p:ext uri="{BB962C8B-B14F-4D97-AF65-F5344CB8AC3E}">
        <p14:creationId xmlns:p14="http://schemas.microsoft.com/office/powerpoint/2010/main" val="3776934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Спеціально уповноважений центральний орган виконавчої влади з питань організації спеціального зв'язку та захисту інформації (ДССЗЗІ)</a:t>
            </a:r>
            <a:r>
              <a:rPr lang="uk-UA" sz="2400" dirty="0"/>
              <a:t>:</a:t>
            </a:r>
            <a:br>
              <a:rPr lang="uk-UA" sz="2400" dirty="0"/>
            </a:br>
            <a:r>
              <a:rPr lang="uk-UA" sz="2400" dirty="0"/>
              <a:t> - розробляє пропозиції щодо державної політики у сфері захисту інформації та забезпечує її реалізацію;</a:t>
            </a:r>
            <a:br>
              <a:rPr lang="uk-UA" sz="2400" dirty="0"/>
            </a:br>
            <a:r>
              <a:rPr lang="uk-UA" sz="2400" dirty="0"/>
              <a:t> - визначає вимоги та порядок створення КСЗІ державних інформаційних ресурсів;</a:t>
            </a:r>
            <a:br>
              <a:rPr lang="uk-UA" sz="2400" dirty="0"/>
            </a:br>
            <a:r>
              <a:rPr lang="uk-UA" sz="2400" dirty="0"/>
              <a:t> - організовує проведення державної експертизи КСЗІ;</a:t>
            </a:r>
            <a:br>
              <a:rPr lang="uk-UA" sz="2400" dirty="0"/>
            </a:br>
            <a:r>
              <a:rPr lang="uk-UA" sz="2400" dirty="0"/>
              <a:t> - здійснює контроль за забезпеченням захисту державних інформаційних ресурсів;</a:t>
            </a:r>
            <a:br>
              <a:rPr lang="uk-UA" sz="2400" dirty="0"/>
            </a:br>
            <a:r>
              <a:rPr lang="uk-UA" sz="2400" dirty="0"/>
              <a:t> - виявляє загрози державним інформаційним ресурсам та дає рекомендації з їх запобігання.</a:t>
            </a:r>
          </a:p>
        </p:txBody>
      </p:sp>
    </p:spTree>
    <p:extLst>
      <p:ext uri="{BB962C8B-B14F-4D97-AF65-F5344CB8AC3E}">
        <p14:creationId xmlns:p14="http://schemas.microsoft.com/office/powerpoint/2010/main" val="25645556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8071597" cy="6173557"/>
          </a:xfrm>
        </p:spPr>
        <p:txBody>
          <a:bodyPr>
            <a:noAutofit/>
          </a:bodyPr>
          <a:lstStyle/>
          <a:p>
            <a:r>
              <a:rPr lang="uk-UA" sz="2400" b="1" dirty="0"/>
              <a:t>Захисту в системі підлягає</a:t>
            </a:r>
            <a:r>
              <a:rPr lang="uk-UA" sz="2400" dirty="0"/>
              <a:t>: </a:t>
            </a:r>
            <a:br>
              <a:rPr lang="uk-UA" sz="2400" dirty="0"/>
            </a:br>
            <a:r>
              <a:rPr lang="uk-UA" sz="2400" dirty="0"/>
              <a:t>- відкрита інформація, яка належить до державних </a:t>
            </a:r>
            <a:br>
              <a:rPr lang="uk-UA" sz="2400" dirty="0"/>
            </a:br>
            <a:r>
              <a:rPr lang="uk-UA" sz="2400" dirty="0"/>
              <a:t>   інформаційних ресурсів;</a:t>
            </a:r>
            <a:br>
              <a:rPr lang="uk-UA" sz="2400" dirty="0"/>
            </a:br>
            <a:r>
              <a:rPr lang="uk-UA" sz="2400" dirty="0"/>
              <a:t>- конфіденційна інформація, яка перебуває у володінні  таких  </a:t>
            </a:r>
            <a:br>
              <a:rPr lang="uk-UA" sz="2400" dirty="0"/>
            </a:br>
            <a:r>
              <a:rPr lang="uk-UA" sz="2400" dirty="0"/>
              <a:t>   розпорядників інформації:</a:t>
            </a:r>
            <a:br>
              <a:rPr lang="uk-UA" sz="2400" dirty="0"/>
            </a:br>
            <a:r>
              <a:rPr lang="uk-UA" sz="2400" dirty="0"/>
              <a:t>	- суб'єкти владних повноважень;</a:t>
            </a:r>
            <a:br>
              <a:rPr lang="uk-UA" sz="2400" dirty="0"/>
            </a:br>
            <a:r>
              <a:rPr lang="uk-UA" sz="2400" dirty="0"/>
              <a:t>	- юридичні особи, </a:t>
            </a:r>
            <a:br>
              <a:rPr lang="uk-UA" sz="2400" dirty="0"/>
            </a:br>
            <a:r>
              <a:rPr lang="uk-UA" sz="2400" dirty="0"/>
              <a:t>	   що фінансуються з державного, місцевих бюджетів;</a:t>
            </a:r>
            <a:br>
              <a:rPr lang="uk-UA" sz="2400" dirty="0"/>
            </a:br>
            <a:r>
              <a:rPr lang="uk-UA" sz="2400" dirty="0"/>
              <a:t>	- особи, що виконують владні повноваження;</a:t>
            </a:r>
            <a:br>
              <a:rPr lang="uk-UA" sz="2400" dirty="0"/>
            </a:br>
            <a:r>
              <a:rPr lang="uk-UA" sz="2400" dirty="0"/>
              <a:t>	- суб'єкти, </a:t>
            </a:r>
            <a:br>
              <a:rPr lang="uk-UA" sz="2400" dirty="0"/>
            </a:br>
            <a:r>
              <a:rPr lang="uk-UA" sz="2400" dirty="0"/>
              <a:t>	   які займають домінуюче становище на ринку;</a:t>
            </a:r>
            <a:br>
              <a:rPr lang="uk-UA" sz="2400" dirty="0"/>
            </a:br>
            <a:r>
              <a:rPr lang="uk-UA" sz="2400" dirty="0"/>
              <a:t>- службова інформація; </a:t>
            </a:r>
            <a:br>
              <a:rPr lang="uk-UA" sz="2400" dirty="0"/>
            </a:br>
            <a:r>
              <a:rPr lang="uk-UA" sz="2400" dirty="0"/>
              <a:t>- таємна інформація; </a:t>
            </a:r>
            <a:br>
              <a:rPr lang="uk-UA" sz="2400" dirty="0"/>
            </a:br>
            <a:r>
              <a:rPr lang="uk-UA" sz="2400" dirty="0"/>
              <a:t>- </a:t>
            </a:r>
            <a:r>
              <a:rPr lang="uk-UA" sz="2400" dirty="0" err="1"/>
              <a:t>інформація</a:t>
            </a:r>
            <a:r>
              <a:rPr lang="uk-UA" sz="2400" dirty="0"/>
              <a:t>, </a:t>
            </a:r>
            <a:br>
              <a:rPr lang="uk-UA" sz="2400" dirty="0"/>
            </a:br>
            <a:r>
              <a:rPr lang="uk-UA" sz="2400" dirty="0"/>
              <a:t>   вимога щодо захисту якої встановлена законом.</a:t>
            </a:r>
            <a:br>
              <a:rPr lang="uk-UA" sz="2400" dirty="0"/>
            </a:br>
            <a:br>
              <a:rPr lang="uk-UA" sz="2000" dirty="0"/>
            </a:br>
            <a:endParaRPr lang="uk-UA" sz="2000" dirty="0"/>
          </a:p>
        </p:txBody>
      </p:sp>
    </p:spTree>
    <p:extLst>
      <p:ext uri="{BB962C8B-B14F-4D97-AF65-F5344CB8AC3E}">
        <p14:creationId xmlns:p14="http://schemas.microsoft.com/office/powerpoint/2010/main" val="521103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Відкрита інформація</a:t>
            </a:r>
            <a:r>
              <a:rPr lang="uk-UA" sz="2400" dirty="0"/>
              <a:t>:</a:t>
            </a:r>
            <a:br>
              <a:rPr lang="uk-UA" sz="2400" dirty="0"/>
            </a:br>
            <a:r>
              <a:rPr lang="uk-UA" sz="2400" dirty="0"/>
              <a:t>- Забезпечення доступу;</a:t>
            </a:r>
            <a:br>
              <a:rPr lang="uk-UA" sz="2400" dirty="0"/>
            </a:br>
            <a:r>
              <a:rPr lang="uk-UA" sz="2400" dirty="0"/>
              <a:t>- Захист від:</a:t>
            </a:r>
            <a:br>
              <a:rPr lang="uk-UA" sz="2400" dirty="0"/>
            </a:br>
            <a:r>
              <a:rPr lang="uk-UA" sz="2400" dirty="0"/>
              <a:t>	- модифікації</a:t>
            </a:r>
            <a:br>
              <a:rPr lang="uk-UA" sz="2400" dirty="0"/>
            </a:br>
            <a:r>
              <a:rPr lang="uk-UA" sz="2400" dirty="0"/>
              <a:t>	- знищення</a:t>
            </a:r>
            <a:br>
              <a:rPr lang="uk-UA" sz="2400" dirty="0"/>
            </a:br>
            <a:r>
              <a:rPr lang="uk-UA" sz="2400" dirty="0"/>
              <a:t>	неавторизованими користувачами.</a:t>
            </a:r>
            <a:br>
              <a:rPr lang="uk-UA" sz="2400" dirty="0"/>
            </a:br>
            <a:r>
              <a:rPr lang="uk-UA" sz="2400" dirty="0"/>
              <a:t> </a:t>
            </a:r>
            <a:br>
              <a:rPr lang="uk-UA" sz="2400" dirty="0"/>
            </a:br>
            <a:r>
              <a:rPr lang="uk-UA" sz="2400" b="1" dirty="0"/>
              <a:t>Службова і таємна інформації</a:t>
            </a:r>
            <a:r>
              <a:rPr lang="uk-UA" sz="2400" dirty="0"/>
              <a:t> захист від:</a:t>
            </a:r>
            <a:br>
              <a:rPr lang="uk-UA" sz="2400" dirty="0"/>
            </a:br>
            <a:r>
              <a:rPr lang="uk-UA" sz="2400" dirty="0"/>
              <a:t>- несанкціонованого ознайомлення, </a:t>
            </a:r>
            <a:br>
              <a:rPr lang="uk-UA" sz="2400" dirty="0"/>
            </a:br>
            <a:r>
              <a:rPr lang="uk-UA" sz="2400" dirty="0"/>
              <a:t>- модифікації, </a:t>
            </a:r>
            <a:br>
              <a:rPr lang="uk-UA" sz="2400" dirty="0"/>
            </a:br>
            <a:r>
              <a:rPr lang="uk-UA" sz="2400" dirty="0"/>
              <a:t>- знищення, </a:t>
            </a:r>
            <a:br>
              <a:rPr lang="uk-UA" sz="2400" dirty="0"/>
            </a:br>
            <a:r>
              <a:rPr lang="uk-UA" sz="2400" dirty="0"/>
              <a:t>- копіювання, </a:t>
            </a:r>
            <a:br>
              <a:rPr lang="uk-UA" sz="2400" dirty="0"/>
            </a:br>
            <a:r>
              <a:rPr lang="uk-UA" sz="2400" dirty="0"/>
              <a:t>- поширення.</a:t>
            </a:r>
          </a:p>
        </p:txBody>
      </p:sp>
    </p:spTree>
    <p:extLst>
      <p:ext uri="{BB962C8B-B14F-4D97-AF65-F5344CB8AC3E}">
        <p14:creationId xmlns:p14="http://schemas.microsoft.com/office/powerpoint/2010/main" val="965403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dirty="0"/>
              <a:t>У системі здійснюється </a:t>
            </a:r>
            <a:r>
              <a:rPr lang="uk-UA" sz="2400" b="1" dirty="0"/>
              <a:t>обов'язкова реєстрація</a:t>
            </a:r>
            <a:r>
              <a:rPr lang="uk-UA" sz="2400" dirty="0"/>
              <a:t>:</a:t>
            </a:r>
            <a:br>
              <a:rPr lang="uk-UA" sz="2400" dirty="0"/>
            </a:br>
            <a:r>
              <a:rPr lang="uk-UA" sz="2400" dirty="0"/>
              <a:t>- результатів ідентифікації та </a:t>
            </a:r>
            <a:r>
              <a:rPr lang="uk-UA" sz="2400" dirty="0" err="1"/>
              <a:t>автентифікації</a:t>
            </a:r>
            <a:r>
              <a:rPr lang="uk-UA" sz="2400" dirty="0"/>
              <a:t> користувачів;</a:t>
            </a:r>
            <a:br>
              <a:rPr lang="uk-UA" sz="2400" dirty="0"/>
            </a:br>
            <a:r>
              <a:rPr lang="uk-UA" sz="2400" dirty="0"/>
              <a:t>- результатів виконання користувачем операцій </a:t>
            </a:r>
            <a:br>
              <a:rPr lang="uk-UA" sz="2400" dirty="0"/>
            </a:br>
            <a:r>
              <a:rPr lang="uk-UA" sz="2400" dirty="0"/>
              <a:t>   з обробки інформації;</a:t>
            </a:r>
            <a:br>
              <a:rPr lang="uk-UA" sz="2400" dirty="0"/>
            </a:br>
            <a:r>
              <a:rPr lang="uk-UA" sz="2400" dirty="0"/>
              <a:t>- спроб несанкціонованих дій з інформацією;</a:t>
            </a:r>
            <a:br>
              <a:rPr lang="uk-UA" sz="2400" dirty="0"/>
            </a:br>
            <a:r>
              <a:rPr lang="uk-UA" sz="2400" dirty="0"/>
              <a:t>- фактів надання та позбавлення користувачів права </a:t>
            </a:r>
            <a:br>
              <a:rPr lang="uk-UA" sz="2400" dirty="0"/>
            </a:br>
            <a:r>
              <a:rPr lang="uk-UA" sz="2400" dirty="0"/>
              <a:t>   доступу до інформації та її обробки; </a:t>
            </a:r>
            <a:br>
              <a:rPr lang="uk-UA" sz="2400" dirty="0"/>
            </a:br>
            <a:r>
              <a:rPr lang="uk-UA" sz="2400" dirty="0"/>
              <a:t>- результатів перевірки цілісності </a:t>
            </a:r>
            <a:br>
              <a:rPr lang="uk-UA" sz="2400" dirty="0"/>
            </a:br>
            <a:r>
              <a:rPr lang="uk-UA" sz="2400" dirty="0"/>
              <a:t>   засобів захисту інформації.</a:t>
            </a:r>
            <a:br>
              <a:rPr lang="uk-UA" sz="2400" dirty="0"/>
            </a:br>
            <a:r>
              <a:rPr lang="uk-UA" sz="2400" dirty="0"/>
              <a:t> </a:t>
            </a:r>
            <a:br>
              <a:rPr lang="uk-UA" sz="2400" dirty="0"/>
            </a:br>
            <a:r>
              <a:rPr lang="uk-UA" sz="2400" b="1" dirty="0"/>
              <a:t>Передача службової і таємної інформації</a:t>
            </a:r>
            <a:r>
              <a:rPr lang="uk-UA" sz="2400" dirty="0"/>
              <a:t> з однієї системи до іншої здійснюється :</a:t>
            </a:r>
            <a:br>
              <a:rPr lang="uk-UA" sz="2400" dirty="0"/>
            </a:br>
            <a:r>
              <a:rPr lang="uk-UA" sz="2400" dirty="0"/>
              <a:t>- у зашифрованому вигляді або </a:t>
            </a:r>
            <a:br>
              <a:rPr lang="uk-UA" sz="2400" dirty="0"/>
            </a:br>
            <a:r>
              <a:rPr lang="uk-UA" sz="2400" dirty="0"/>
              <a:t>- захищеними каналами зв'язку.</a:t>
            </a:r>
          </a:p>
        </p:txBody>
      </p:sp>
    </p:spTree>
    <p:extLst>
      <p:ext uri="{BB962C8B-B14F-4D97-AF65-F5344CB8AC3E}">
        <p14:creationId xmlns:p14="http://schemas.microsoft.com/office/powerpoint/2010/main" val="3065963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dirty="0"/>
              <a:t>Створюється </a:t>
            </a:r>
            <a:r>
              <a:rPr lang="uk-UA" sz="2400" b="1" dirty="0"/>
              <a:t>КСЗІ</a:t>
            </a:r>
            <a:r>
              <a:rPr lang="uk-UA" sz="2400" dirty="0"/>
              <a:t> </a:t>
            </a:r>
            <a:r>
              <a:rPr lang="uk-UA" sz="2400" b="1" dirty="0"/>
              <a:t>для захисту від</a:t>
            </a:r>
            <a:r>
              <a:rPr lang="uk-UA" sz="2400" dirty="0"/>
              <a:t>: </a:t>
            </a:r>
            <a:br>
              <a:rPr lang="uk-UA" sz="2400" dirty="0"/>
            </a:br>
            <a:r>
              <a:rPr lang="uk-UA" sz="2400" dirty="0"/>
              <a:t>- витоку технічними каналами;</a:t>
            </a:r>
            <a:br>
              <a:rPr lang="uk-UA" sz="2400" dirty="0"/>
            </a:br>
            <a:r>
              <a:rPr lang="uk-UA" sz="2400" dirty="0"/>
              <a:t>- несанкціонованих дій з інформацією;</a:t>
            </a:r>
            <a:br>
              <a:rPr lang="uk-UA" sz="2400" dirty="0"/>
            </a:br>
            <a:r>
              <a:rPr lang="uk-UA" sz="2400" dirty="0"/>
              <a:t>- спеціального впливу на засоби обробки інформації, </a:t>
            </a:r>
            <a:br>
              <a:rPr lang="uk-UA" sz="2400" dirty="0"/>
            </a:br>
            <a:r>
              <a:rPr lang="uk-UA" sz="2400" dirty="0"/>
              <a:t>   який може призвести до порушення її цілісності </a:t>
            </a:r>
            <a:br>
              <a:rPr lang="uk-UA" sz="2400" dirty="0"/>
            </a:br>
            <a:r>
              <a:rPr lang="uk-UA" sz="2400" dirty="0"/>
              <a:t>   та несанкціонованого блокування.</a:t>
            </a:r>
            <a:br>
              <a:rPr lang="uk-UA" sz="2400" dirty="0"/>
            </a:br>
            <a:r>
              <a:rPr lang="uk-UA" sz="2400" dirty="0"/>
              <a:t> </a:t>
            </a:r>
            <a:br>
              <a:rPr lang="uk-UA" sz="2400" dirty="0"/>
            </a:br>
            <a:r>
              <a:rPr lang="uk-UA" sz="2400" b="1" dirty="0"/>
              <a:t>Відповідальність за захист інформації</a:t>
            </a:r>
            <a:r>
              <a:rPr lang="uk-UA" sz="2400" dirty="0"/>
              <a:t> покладається </a:t>
            </a:r>
            <a:r>
              <a:rPr lang="uk-UA" sz="2400" b="1" dirty="0"/>
              <a:t>на власника системи, </a:t>
            </a:r>
            <a:r>
              <a:rPr lang="uk-UA" sz="2400" dirty="0"/>
              <a:t>а саме:</a:t>
            </a:r>
            <a:br>
              <a:rPr lang="uk-UA" sz="2400" dirty="0"/>
            </a:br>
            <a:r>
              <a:rPr lang="uk-UA" sz="2400" dirty="0"/>
              <a:t>- керівника  (заступника керівника), </a:t>
            </a:r>
            <a:br>
              <a:rPr lang="uk-UA" sz="2400" dirty="0"/>
            </a:br>
            <a:r>
              <a:rPr lang="uk-UA" sz="2400" dirty="0"/>
              <a:t>- керівників її структурних підрозділів, </a:t>
            </a:r>
            <a:br>
              <a:rPr lang="uk-UA" sz="2400" dirty="0"/>
            </a:br>
            <a:r>
              <a:rPr lang="uk-UA" sz="2400" dirty="0"/>
              <a:t>   що забезпечують експлуатацію системи.</a:t>
            </a:r>
          </a:p>
        </p:txBody>
      </p:sp>
    </p:spTree>
    <p:extLst>
      <p:ext uri="{BB962C8B-B14F-4D97-AF65-F5344CB8AC3E}">
        <p14:creationId xmlns:p14="http://schemas.microsoft.com/office/powerpoint/2010/main" val="724042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dirty="0"/>
              <a:t>Організація та проведення робіт із захисту інформації в системі здійснюється </a:t>
            </a:r>
            <a:r>
              <a:rPr lang="uk-UA" sz="2400" b="1" dirty="0"/>
              <a:t>службою захисту інформації</a:t>
            </a:r>
            <a:r>
              <a:rPr lang="uk-UA" sz="2400" dirty="0"/>
              <a:t>.</a:t>
            </a:r>
            <a:br>
              <a:rPr lang="uk-UA" sz="2400" dirty="0"/>
            </a:br>
            <a:br>
              <a:rPr lang="uk-UA" sz="2400" dirty="0"/>
            </a:br>
            <a:r>
              <a:rPr lang="uk-UA" sz="2400" dirty="0"/>
              <a:t>Коли </a:t>
            </a:r>
            <a:r>
              <a:rPr lang="uk-UA" sz="2400" b="1" dirty="0"/>
              <a:t>обсяг робіт є незначний</a:t>
            </a:r>
            <a:r>
              <a:rPr lang="uk-UA" sz="2400" dirty="0"/>
              <a:t>, захист інформації може здійснюватися </a:t>
            </a:r>
            <a:r>
              <a:rPr lang="uk-UA" sz="2400" b="1" dirty="0"/>
              <a:t>однією особою</a:t>
            </a:r>
            <a:r>
              <a:rPr lang="uk-UA" sz="2400" dirty="0"/>
              <a:t>.</a:t>
            </a:r>
            <a:br>
              <a:rPr lang="uk-UA" sz="2400" dirty="0"/>
            </a:br>
            <a:r>
              <a:rPr lang="uk-UA" sz="2400" dirty="0"/>
              <a:t> </a:t>
            </a:r>
            <a:br>
              <a:rPr lang="uk-UA" sz="2400" dirty="0"/>
            </a:br>
            <a:r>
              <a:rPr lang="uk-UA" sz="2400" b="1" dirty="0"/>
              <a:t>Виконавцем КСЗІ </a:t>
            </a:r>
            <a:r>
              <a:rPr lang="uk-UA" sz="2400" dirty="0"/>
              <a:t>може бути суб'єкт, </a:t>
            </a:r>
            <a:br>
              <a:rPr lang="uk-UA" sz="2400" dirty="0"/>
            </a:br>
            <a:r>
              <a:rPr lang="uk-UA" sz="2400" dirty="0"/>
              <a:t>який </a:t>
            </a:r>
            <a:r>
              <a:rPr lang="uk-UA" sz="2400" b="1" dirty="0"/>
              <a:t>має ліцензію або дозвіл</a:t>
            </a:r>
            <a:r>
              <a:rPr lang="uk-UA" sz="2400" dirty="0"/>
              <a:t> на роботи у сфері ТЗІ.</a:t>
            </a:r>
          </a:p>
        </p:txBody>
      </p:sp>
    </p:spTree>
    <p:extLst>
      <p:ext uri="{BB962C8B-B14F-4D97-AF65-F5344CB8AC3E}">
        <p14:creationId xmlns:p14="http://schemas.microsoft.com/office/powerpoint/2010/main" val="15660193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ru-RU" sz="2400" b="1" dirty="0"/>
              <a:t>ДСТУ 3396.0-96 </a:t>
            </a:r>
            <a:br>
              <a:rPr lang="ru-RU" sz="2400" b="1" dirty="0"/>
            </a:br>
            <a:r>
              <a:rPr lang="uk-UA" sz="2400" b="1" dirty="0"/>
              <a:t>Захист інформації. Технічний захист інформації. </a:t>
            </a:r>
            <a:br>
              <a:rPr lang="uk-UA" sz="2400" b="1" dirty="0"/>
            </a:br>
            <a:r>
              <a:rPr lang="uk-UA" sz="2400" b="1" dirty="0"/>
              <a:t>Основні положення.</a:t>
            </a:r>
            <a:br>
              <a:rPr lang="uk-UA" sz="2400" dirty="0"/>
            </a:br>
            <a:br>
              <a:rPr lang="uk-UA" sz="2400" dirty="0"/>
            </a:br>
            <a:r>
              <a:rPr lang="uk-UA" sz="2400" dirty="0"/>
              <a:t>Об’єкт ТЗІ - інформація, що становить державну таємницю, конфіденційна інформація, що є державною власністю.</a:t>
            </a:r>
            <a:br>
              <a:rPr lang="uk-UA" sz="2400" dirty="0"/>
            </a:br>
            <a:br>
              <a:rPr lang="uk-UA" sz="2400" dirty="0"/>
            </a:br>
            <a:r>
              <a:rPr lang="uk-UA" sz="2400" dirty="0"/>
              <a:t>Носії </a:t>
            </a:r>
            <a:r>
              <a:rPr lang="uk-UA" sz="2400" dirty="0" err="1"/>
              <a:t>ІзОД</a:t>
            </a:r>
            <a:r>
              <a:rPr lang="uk-UA" sz="2400" dirty="0"/>
              <a:t> - фізичні поля, сигнали, хімічні речовини.</a:t>
            </a:r>
            <a:br>
              <a:rPr lang="uk-UA" sz="2400" dirty="0"/>
            </a:br>
            <a:br>
              <a:rPr lang="uk-UA" sz="2400" dirty="0"/>
            </a:br>
            <a:r>
              <a:rPr lang="uk-UA" sz="2400" dirty="0"/>
              <a:t>Середовище поширення носіїв </a:t>
            </a:r>
            <a:r>
              <a:rPr lang="uk-UA" sz="2400" dirty="0" err="1"/>
              <a:t>ІзОД</a:t>
            </a:r>
            <a:r>
              <a:rPr lang="uk-UA" sz="2400" dirty="0"/>
              <a:t> - лінії зв’язку, сигналізації, керування, енергетичні мережі, прикінцеве і проміжне обладнання, інженерні комунікації і споруди, </a:t>
            </a:r>
            <a:r>
              <a:rPr lang="uk-UA" sz="2400" dirty="0" err="1"/>
              <a:t>відгороджувальні</a:t>
            </a:r>
            <a:r>
              <a:rPr lang="uk-UA" sz="2400" dirty="0"/>
              <a:t> будівельні конструкції, а також світлопроникні елементи будинків і споруд (отвори), повітряне, водне та інші середовища, </a:t>
            </a:r>
            <a:r>
              <a:rPr lang="uk-UA" sz="2400" dirty="0" err="1"/>
              <a:t>грунт</a:t>
            </a:r>
            <a:r>
              <a:rPr lang="uk-UA" sz="2400" dirty="0"/>
              <a:t>, рослинність тощо. </a:t>
            </a:r>
            <a:br>
              <a:rPr lang="uk-UA" sz="2400" dirty="0"/>
            </a:br>
            <a:br>
              <a:rPr lang="uk-UA" sz="2400" dirty="0"/>
            </a:br>
            <a:r>
              <a:rPr lang="uk-UA" sz="2400" dirty="0"/>
              <a:t>Витік або порушення цілісності </a:t>
            </a:r>
            <a:r>
              <a:rPr lang="uk-UA" sz="2400" dirty="0" err="1"/>
              <a:t>IзОД</a:t>
            </a:r>
            <a:r>
              <a:rPr lang="uk-UA" sz="2400" dirty="0"/>
              <a:t> (спотворення, модифікація, руйнування, знищення) можуть бути результатом реалізації загроз безпеці інформації.</a:t>
            </a:r>
          </a:p>
        </p:txBody>
      </p:sp>
    </p:spTree>
    <p:extLst>
      <p:ext uri="{BB962C8B-B14F-4D97-AF65-F5344CB8AC3E}">
        <p14:creationId xmlns:p14="http://schemas.microsoft.com/office/powerpoint/2010/main" val="1262534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dirty="0"/>
              <a:t>Мета ТЗІ - запобігання витоку або порушенню цілісності </a:t>
            </a:r>
            <a:r>
              <a:rPr lang="uk-UA" sz="2400" dirty="0" err="1"/>
              <a:t>ІзОД</a:t>
            </a:r>
            <a:r>
              <a:rPr lang="uk-UA" sz="2400" dirty="0"/>
              <a:t>. </a:t>
            </a:r>
            <a:br>
              <a:rPr lang="uk-UA" sz="2400" dirty="0"/>
            </a:br>
            <a:br>
              <a:rPr lang="uk-UA" sz="2400" dirty="0"/>
            </a:br>
            <a:r>
              <a:rPr lang="uk-UA" sz="2400" dirty="0"/>
              <a:t>Загрози можуть здійснюватися: </a:t>
            </a:r>
            <a:br>
              <a:rPr lang="uk-UA" sz="2400" dirty="0"/>
            </a:br>
            <a:r>
              <a:rPr lang="uk-UA" sz="2400" dirty="0"/>
              <a:t>- технічними каналами, що включають канали побічних електромагнітних випромінювань і наводок, акустичні, оптичні, </a:t>
            </a:r>
            <a:r>
              <a:rPr lang="uk-UA" sz="2400" dirty="0" err="1"/>
              <a:t>радіо-</a:t>
            </a:r>
            <a:r>
              <a:rPr lang="uk-UA" sz="2400" dirty="0"/>
              <a:t>, радіотехнічні, хімічні та інші канали; </a:t>
            </a:r>
            <a:br>
              <a:rPr lang="uk-UA" sz="2400" dirty="0"/>
            </a:br>
            <a:r>
              <a:rPr lang="uk-UA" sz="2400" dirty="0"/>
              <a:t>- каналами спеціального впливу шляхом формування полів і сигналів з метою руйнування системи захисту або порушення цілісності інформації; </a:t>
            </a:r>
            <a:br>
              <a:rPr lang="uk-UA" sz="2400" dirty="0"/>
            </a:br>
            <a:r>
              <a:rPr lang="uk-UA" sz="2400" dirty="0"/>
              <a:t>- </a:t>
            </a:r>
            <a:r>
              <a:rPr lang="uk-UA" sz="2400" dirty="0" err="1"/>
              <a:t>несанкційованим</a:t>
            </a:r>
            <a:r>
              <a:rPr lang="uk-UA" sz="2400" dirty="0"/>
              <a:t> доступом шляхом підключення до апаратури та ліній зв’язку, маскування під зареєстрованого користувача, подолання заходів захисту для використання інформації або нав’язування хибної інформації, застосування закладних пристроїв чи програм та вкорінення комп’ютерних вірусів. </a:t>
            </a:r>
            <a:br>
              <a:rPr lang="uk-UA" sz="2400" dirty="0"/>
            </a:br>
            <a:br>
              <a:rPr lang="uk-UA" sz="2400" dirty="0"/>
            </a:br>
            <a:r>
              <a:rPr lang="ru-RU" sz="2400" dirty="0"/>
              <a:t>ТЗІ </a:t>
            </a:r>
            <a:r>
              <a:rPr lang="ru-RU" sz="2400" dirty="0" err="1"/>
              <a:t>забезпечується</a:t>
            </a:r>
            <a:r>
              <a:rPr lang="ru-RU" sz="2400" dirty="0"/>
              <a:t> </a:t>
            </a:r>
            <a:r>
              <a:rPr lang="ru-RU" sz="2400" dirty="0" err="1"/>
              <a:t>застосуванням</a:t>
            </a:r>
            <a:r>
              <a:rPr lang="ru-RU" sz="2400" dirty="0"/>
              <a:t> </a:t>
            </a:r>
            <a:r>
              <a:rPr lang="ru-RU" sz="2400" dirty="0" err="1"/>
              <a:t>захищених</a:t>
            </a:r>
            <a:r>
              <a:rPr lang="ru-RU" sz="2400" dirty="0"/>
              <a:t> </a:t>
            </a:r>
            <a:r>
              <a:rPr lang="ru-RU" sz="2400" dirty="0" err="1"/>
              <a:t>програм</a:t>
            </a:r>
            <a:r>
              <a:rPr lang="ru-RU" sz="2400" dirty="0"/>
              <a:t> </a:t>
            </a:r>
            <a:r>
              <a:rPr lang="ru-RU" sz="2400" dirty="0" err="1"/>
              <a:t>і</a:t>
            </a:r>
            <a:r>
              <a:rPr lang="ru-RU" sz="2400" dirty="0"/>
              <a:t> </a:t>
            </a:r>
            <a:r>
              <a:rPr lang="ru-RU" sz="2400" dirty="0" err="1"/>
              <a:t>технічних</a:t>
            </a:r>
            <a:r>
              <a:rPr lang="ru-RU" sz="2400" dirty="0"/>
              <a:t> </a:t>
            </a:r>
            <a:r>
              <a:rPr lang="ru-RU" sz="2400" dirty="0" err="1"/>
              <a:t>засобів</a:t>
            </a:r>
            <a:r>
              <a:rPr lang="ru-RU" sz="2400" dirty="0"/>
              <a:t> </a:t>
            </a:r>
            <a:r>
              <a:rPr lang="ru-RU" sz="2400" dirty="0" err="1"/>
              <a:t>забезпечення</a:t>
            </a:r>
            <a:r>
              <a:rPr lang="ru-RU" sz="2400" dirty="0"/>
              <a:t> </a:t>
            </a:r>
            <a:r>
              <a:rPr lang="ru-RU" sz="2400" dirty="0" err="1"/>
              <a:t>інформаційної</a:t>
            </a:r>
            <a:r>
              <a:rPr lang="ru-RU" sz="2400" dirty="0"/>
              <a:t> </a:t>
            </a:r>
            <a:r>
              <a:rPr lang="ru-RU" sz="2400" dirty="0" err="1"/>
              <a:t>діяльності</a:t>
            </a:r>
            <a:r>
              <a:rPr lang="ru-RU" sz="2400" dirty="0"/>
              <a:t>, </a:t>
            </a:r>
            <a:r>
              <a:rPr lang="ru-RU" sz="2400" dirty="0" err="1"/>
              <a:t>програмних</a:t>
            </a:r>
            <a:r>
              <a:rPr lang="ru-RU" sz="2400" dirty="0"/>
              <a:t> </a:t>
            </a:r>
            <a:r>
              <a:rPr lang="ru-RU" sz="2400" dirty="0" err="1"/>
              <a:t>і</a:t>
            </a:r>
            <a:r>
              <a:rPr lang="ru-RU" sz="2400" dirty="0"/>
              <a:t> </a:t>
            </a:r>
            <a:r>
              <a:rPr lang="ru-RU" sz="2400" dirty="0" err="1"/>
              <a:t>технічних</a:t>
            </a:r>
            <a:r>
              <a:rPr lang="ru-RU" sz="2400" dirty="0"/>
              <a:t> </a:t>
            </a:r>
            <a:r>
              <a:rPr lang="ru-RU" sz="2400" dirty="0" err="1"/>
              <a:t>засобів</a:t>
            </a:r>
            <a:r>
              <a:rPr lang="ru-RU" sz="2400" dirty="0"/>
              <a:t> </a:t>
            </a:r>
            <a:r>
              <a:rPr lang="ru-RU" sz="2400" dirty="0" err="1"/>
              <a:t>захисту</a:t>
            </a:r>
            <a:r>
              <a:rPr lang="ru-RU" sz="2400" dirty="0"/>
              <a:t> </a:t>
            </a:r>
            <a:r>
              <a:rPr lang="ru-RU" sz="2400" dirty="0" err="1"/>
              <a:t>інформації</a:t>
            </a:r>
            <a:r>
              <a:rPr lang="ru-RU" sz="2400" dirty="0"/>
              <a:t> (</a:t>
            </a:r>
            <a:r>
              <a:rPr lang="ru-RU" sz="2400" dirty="0" err="1"/>
              <a:t>засоби</a:t>
            </a:r>
            <a:r>
              <a:rPr lang="ru-RU" sz="2400" dirty="0"/>
              <a:t> ТЗІ) </a:t>
            </a:r>
            <a:endParaRPr lang="uk-UA" sz="2400" dirty="0"/>
          </a:p>
        </p:txBody>
      </p:sp>
    </p:spTree>
    <p:extLst>
      <p:ext uri="{BB962C8B-B14F-4D97-AF65-F5344CB8AC3E}">
        <p14:creationId xmlns:p14="http://schemas.microsoft.com/office/powerpoint/2010/main" val="33873143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ДСТУ 3396.1-96 </a:t>
            </a:r>
            <a:br>
              <a:rPr lang="uk-UA" sz="2400" b="1" dirty="0"/>
            </a:br>
            <a:r>
              <a:rPr lang="uk-UA" sz="2400" b="1" dirty="0"/>
              <a:t>Захист інформації. Технічний захист інформації. </a:t>
            </a:r>
            <a:br>
              <a:rPr lang="uk-UA" sz="2400" b="1" dirty="0"/>
            </a:br>
            <a:r>
              <a:rPr lang="uk-UA" sz="2400" b="1" dirty="0"/>
              <a:t>Порядок проведення робіт.</a:t>
            </a:r>
            <a:br>
              <a:rPr lang="uk-UA" sz="2400" dirty="0"/>
            </a:br>
            <a:br>
              <a:rPr lang="uk-UA" sz="2400" dirty="0"/>
            </a:br>
            <a:r>
              <a:rPr lang="uk-UA" sz="2400" dirty="0"/>
              <a:t> Варіанти захисту інформації: </a:t>
            </a:r>
            <a:br>
              <a:rPr lang="uk-UA" sz="2400" dirty="0"/>
            </a:br>
            <a:r>
              <a:rPr lang="uk-UA" sz="2400" dirty="0"/>
              <a:t>- досягнення необхідного рівня захисту </a:t>
            </a:r>
            <a:r>
              <a:rPr lang="uk-UA" sz="2400" dirty="0" err="1"/>
              <a:t>ІзОД</a:t>
            </a:r>
            <a:r>
              <a:rPr lang="uk-UA" sz="2400" dirty="0"/>
              <a:t> за мінімальних затрат і допустимого рівня обмежень видів ІД; </a:t>
            </a:r>
            <a:br>
              <a:rPr lang="uk-UA" sz="2400" dirty="0"/>
            </a:br>
            <a:r>
              <a:rPr lang="uk-UA" sz="2400" dirty="0"/>
              <a:t>- досягнення необхідного рівня захисту </a:t>
            </a:r>
            <a:r>
              <a:rPr lang="uk-UA" sz="2400" dirty="0" err="1"/>
              <a:t>ІзОД</a:t>
            </a:r>
            <a:r>
              <a:rPr lang="uk-UA" sz="2400" dirty="0"/>
              <a:t> за допустимих затрат і заданого рівня обмежень видів ІД; </a:t>
            </a:r>
            <a:br>
              <a:rPr lang="uk-UA" sz="2400" dirty="0"/>
            </a:br>
            <a:r>
              <a:rPr lang="uk-UA" sz="2400" dirty="0"/>
              <a:t>- досягнення максимального рівня захисту </a:t>
            </a:r>
            <a:r>
              <a:rPr lang="uk-UA" sz="2400" dirty="0" err="1"/>
              <a:t>ІзОД</a:t>
            </a:r>
            <a:r>
              <a:rPr lang="uk-UA" sz="2400" dirty="0"/>
              <a:t> за необхідних затрат і мінімального рівня обмежень видів ІД.</a:t>
            </a:r>
            <a:br>
              <a:rPr lang="uk-UA" sz="2400" dirty="0"/>
            </a:br>
            <a:br>
              <a:rPr lang="uk-UA" sz="2400" dirty="0"/>
            </a:br>
            <a:r>
              <a:rPr lang="uk-UA" sz="2400" dirty="0"/>
              <a:t>Зміст робіт з протидії загрозам полягає в: </a:t>
            </a:r>
            <a:br>
              <a:rPr lang="uk-UA" sz="2400" dirty="0"/>
            </a:br>
            <a:r>
              <a:rPr lang="uk-UA" sz="2400" dirty="0"/>
              <a:t>- проведенні обстеження підприємства (складається акт); </a:t>
            </a:r>
            <a:br>
              <a:rPr lang="uk-UA" sz="2400" dirty="0"/>
            </a:br>
            <a:r>
              <a:rPr lang="uk-UA" sz="2400" dirty="0"/>
              <a:t>- розробленні і реалізації організаційних і технічних заходів з використанням засобів забезпечення ТЗІ; </a:t>
            </a:r>
            <a:br>
              <a:rPr lang="uk-UA" sz="2400" dirty="0"/>
            </a:br>
            <a:r>
              <a:rPr lang="uk-UA" sz="2400" dirty="0"/>
              <a:t>- прийманні робіт з ТЗІ; </a:t>
            </a:r>
            <a:br>
              <a:rPr lang="uk-UA" sz="2400" dirty="0"/>
            </a:br>
            <a:r>
              <a:rPr lang="uk-UA" sz="2400" dirty="0"/>
              <a:t>- атестації засобів (систем) забезпечення ІД на відповідність вимогам нормативних документів з ТЗІ.  </a:t>
            </a:r>
          </a:p>
        </p:txBody>
      </p:sp>
    </p:spTree>
    <p:extLst>
      <p:ext uri="{BB962C8B-B14F-4D97-AF65-F5344CB8AC3E}">
        <p14:creationId xmlns:p14="http://schemas.microsoft.com/office/powerpoint/2010/main" val="63855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7869891" cy="5897461"/>
          </a:xfrm>
        </p:spPr>
        <p:txBody>
          <a:bodyPr>
            <a:normAutofit fontScale="90000"/>
          </a:bodyPr>
          <a:lstStyle/>
          <a:p>
            <a:r>
              <a:rPr lang="uk-UA" sz="2400" b="1" dirty="0"/>
              <a:t>Відкритою інформацією </a:t>
            </a:r>
            <a:r>
              <a:rPr lang="uk-UA" sz="2400" dirty="0"/>
              <a:t>є будь-які відомості про суб’єкт господарювання, що є у володінні, користуванні або розпорядженні суб’єкта та не віднесені до категорії інформації з обмеженим доступом. </a:t>
            </a:r>
            <a:br>
              <a:rPr lang="uk-UA" sz="2400" dirty="0"/>
            </a:br>
            <a:br>
              <a:rPr lang="uk-UA" sz="2400" dirty="0"/>
            </a:br>
            <a:r>
              <a:rPr lang="uk-UA" sz="2400" b="1" dirty="0"/>
              <a:t>Інформацією з обмеженим доступом </a:t>
            </a:r>
            <a:r>
              <a:rPr lang="uk-UA" sz="2400" dirty="0"/>
              <a:t>– інформація, доступ до якої обмежено у відповідності з законом з метою захисту прав та законних інтересів її власників. </a:t>
            </a:r>
            <a:br>
              <a:rPr lang="uk-UA" sz="2400" dirty="0"/>
            </a:br>
            <a:br>
              <a:rPr lang="uk-UA" sz="2400" dirty="0"/>
            </a:br>
            <a:r>
              <a:rPr lang="uk-UA" sz="2400" dirty="0"/>
              <a:t>Правовий режим інформації з обмеженим доступом покликаний охороняти відомості, вільний обіг яких може порушити права й інтереси держави, суспільства, окремої особи, забезпечити інформаційну незалежність суб’єктів приватного права у відносинах із державою і особою, узгодити публічну потребу у свободі інформації та право кожного на збереження таємниці. </a:t>
            </a:r>
            <a:br>
              <a:rPr lang="uk-UA" dirty="0"/>
            </a:br>
            <a:endParaRPr lang="ru-RU" dirty="0"/>
          </a:p>
        </p:txBody>
      </p:sp>
    </p:spTree>
    <p:extLst>
      <p:ext uri="{BB962C8B-B14F-4D97-AF65-F5344CB8AC3E}">
        <p14:creationId xmlns:p14="http://schemas.microsoft.com/office/powerpoint/2010/main" val="2937200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90317" cy="1043423"/>
          </a:xfrm>
        </p:spPr>
        <p:txBody>
          <a:bodyPr>
            <a:noAutofit/>
          </a:bodyPr>
          <a:lstStyle/>
          <a:p>
            <a:r>
              <a:rPr lang="uk-UA" sz="2400" b="1" dirty="0"/>
              <a:t>ДСТУ 3396.2-97 </a:t>
            </a:r>
            <a:br>
              <a:rPr lang="uk-UA" sz="2400" b="1" dirty="0"/>
            </a:br>
            <a:r>
              <a:rPr lang="uk-UA" sz="2400" b="1" dirty="0"/>
              <a:t>Захист інформації. Технічний захист інформації. </a:t>
            </a:r>
            <a:br>
              <a:rPr lang="uk-UA" sz="2400" b="1" dirty="0"/>
            </a:br>
            <a:r>
              <a:rPr lang="uk-UA" sz="2400" b="1" dirty="0"/>
              <a:t>Терміни та визначення.</a:t>
            </a:r>
            <a:endParaRPr lang="uk-UA" sz="2400" dirty="0"/>
          </a:p>
        </p:txBody>
      </p:sp>
      <p:sp>
        <p:nvSpPr>
          <p:cNvPr id="3" name="Заголовок 1"/>
          <p:cNvSpPr txBox="1">
            <a:spLocks/>
          </p:cNvSpPr>
          <p:nvPr/>
        </p:nvSpPr>
        <p:spPr>
          <a:xfrm>
            <a:off x="729206" y="1446835"/>
            <a:ext cx="8171726" cy="5173883"/>
          </a:xfrm>
          <a:prstGeom prst="rect">
            <a:avLst/>
          </a:prstGeom>
        </p:spPr>
        <p:txBody>
          <a:bodyPr vert="horz" lIns="91440" tIns="45720" rIns="91440" bIns="45720" numCol="2"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uk-UA" sz="2400" dirty="0">
                <a:latin typeface="+mj-lt"/>
                <a:ea typeface="+mj-ea"/>
                <a:cs typeface="+mj-cs"/>
              </a:rPr>
              <a:t>Інформація,</a:t>
            </a:r>
          </a:p>
          <a:p>
            <a:pPr lvl="0">
              <a:lnSpc>
                <a:spcPct val="90000"/>
              </a:lnSpc>
              <a:spcBef>
                <a:spcPct val="0"/>
              </a:spcBef>
            </a:pPr>
            <a:r>
              <a:rPr lang="uk-UA" sz="2400" dirty="0">
                <a:latin typeface="+mj-lt"/>
                <a:ea typeface="+mj-ea"/>
                <a:cs typeface="+mj-cs"/>
              </a:rPr>
              <a:t>інформація з обмеженим доступом,</a:t>
            </a:r>
          </a:p>
          <a:p>
            <a:pPr lvl="0">
              <a:lnSpc>
                <a:spcPct val="90000"/>
              </a:lnSpc>
              <a:spcBef>
                <a:spcPct val="0"/>
              </a:spcBef>
            </a:pPr>
            <a:r>
              <a:rPr lang="uk-UA" sz="2400" dirty="0">
                <a:latin typeface="+mj-lt"/>
                <a:ea typeface="+mj-ea"/>
                <a:cs typeface="+mj-cs"/>
              </a:rPr>
              <a:t>таємна інформація,</a:t>
            </a:r>
          </a:p>
          <a:p>
            <a:pPr lvl="0">
              <a:lnSpc>
                <a:spcPct val="90000"/>
              </a:lnSpc>
              <a:spcBef>
                <a:spcPct val="0"/>
              </a:spcBef>
            </a:pPr>
            <a:r>
              <a:rPr lang="uk-UA" sz="2400" dirty="0">
                <a:latin typeface="+mj-lt"/>
                <a:ea typeface="+mj-ea"/>
                <a:cs typeface="+mj-cs"/>
              </a:rPr>
              <a:t>конфіденційна інформація, </a:t>
            </a:r>
          </a:p>
          <a:p>
            <a:pPr lvl="0">
              <a:lnSpc>
                <a:spcPct val="90000"/>
              </a:lnSpc>
              <a:spcBef>
                <a:spcPct val="0"/>
              </a:spcBef>
            </a:pPr>
            <a:r>
              <a:rPr lang="uk-UA" sz="2400" dirty="0">
                <a:latin typeface="+mj-lt"/>
                <a:ea typeface="+mj-ea"/>
                <a:cs typeface="+mj-cs"/>
              </a:rPr>
              <a:t>витік,</a:t>
            </a:r>
          </a:p>
          <a:p>
            <a:pPr lvl="0">
              <a:lnSpc>
                <a:spcPct val="90000"/>
              </a:lnSpc>
              <a:spcBef>
                <a:spcPct val="0"/>
              </a:spcBef>
            </a:pPr>
            <a:r>
              <a:rPr lang="uk-UA" sz="2400" dirty="0">
                <a:latin typeface="+mj-lt"/>
                <a:ea typeface="+mj-ea"/>
                <a:cs typeface="+mj-cs"/>
              </a:rPr>
              <a:t>порушення цілісності,</a:t>
            </a:r>
          </a:p>
          <a:p>
            <a:pPr lvl="0">
              <a:lnSpc>
                <a:spcPct val="90000"/>
              </a:lnSpc>
              <a:spcBef>
                <a:spcPct val="0"/>
              </a:spcBef>
            </a:pPr>
            <a:r>
              <a:rPr lang="uk-UA" sz="2400" dirty="0">
                <a:latin typeface="+mj-lt"/>
                <a:ea typeface="+mj-ea"/>
                <a:cs typeface="+mj-cs"/>
              </a:rPr>
              <a:t>блокування,</a:t>
            </a:r>
          </a:p>
          <a:p>
            <a:pPr lvl="0">
              <a:lnSpc>
                <a:spcPct val="90000"/>
              </a:lnSpc>
              <a:spcBef>
                <a:spcPct val="0"/>
              </a:spcBef>
            </a:pPr>
            <a:r>
              <a:rPr lang="uk-UA" sz="2400" dirty="0">
                <a:latin typeface="+mj-lt"/>
                <a:ea typeface="+mj-ea"/>
                <a:cs typeface="+mj-cs"/>
              </a:rPr>
              <a:t>загроза,</a:t>
            </a:r>
          </a:p>
          <a:p>
            <a:pPr lvl="0">
              <a:lnSpc>
                <a:spcPct val="90000"/>
              </a:lnSpc>
              <a:spcBef>
                <a:spcPct val="0"/>
              </a:spcBef>
            </a:pPr>
            <a:r>
              <a:rPr lang="uk-UA" sz="2400" dirty="0">
                <a:latin typeface="+mj-lt"/>
                <a:ea typeface="+mj-ea"/>
                <a:cs typeface="+mj-cs"/>
              </a:rPr>
              <a:t>модель загроз, </a:t>
            </a:r>
          </a:p>
          <a:p>
            <a:pPr lvl="0">
              <a:lnSpc>
                <a:spcPct val="90000"/>
              </a:lnSpc>
              <a:spcBef>
                <a:spcPct val="0"/>
              </a:spcBef>
            </a:pPr>
            <a:r>
              <a:rPr lang="uk-UA" sz="2400" dirty="0">
                <a:latin typeface="+mj-lt"/>
                <a:ea typeface="+mj-ea"/>
                <a:cs typeface="+mj-cs"/>
              </a:rPr>
              <a:t>доступ, </a:t>
            </a:r>
          </a:p>
          <a:p>
            <a:pPr lvl="0">
              <a:lnSpc>
                <a:spcPct val="90000"/>
              </a:lnSpc>
              <a:spcBef>
                <a:spcPct val="0"/>
              </a:spcBef>
            </a:pPr>
            <a:r>
              <a:rPr lang="uk-UA" sz="2400" dirty="0">
                <a:latin typeface="+mj-lt"/>
                <a:ea typeface="+mj-ea"/>
                <a:cs typeface="+mj-cs"/>
              </a:rPr>
              <a:t>несанкціонований доступ, </a:t>
            </a:r>
          </a:p>
          <a:p>
            <a:pPr lvl="0">
              <a:lnSpc>
                <a:spcPct val="90000"/>
              </a:lnSpc>
              <a:spcBef>
                <a:spcPct val="0"/>
              </a:spcBef>
            </a:pPr>
            <a:r>
              <a:rPr lang="uk-UA" sz="2400" dirty="0">
                <a:latin typeface="+mj-lt"/>
                <a:ea typeface="+mj-ea"/>
                <a:cs typeface="+mj-cs"/>
              </a:rPr>
              <a:t>закладний пристрій, </a:t>
            </a:r>
          </a:p>
          <a:p>
            <a:pPr lvl="0">
              <a:lnSpc>
                <a:spcPct val="90000"/>
              </a:lnSpc>
              <a:spcBef>
                <a:spcPct val="0"/>
              </a:spcBef>
            </a:pPr>
            <a:r>
              <a:rPr lang="uk-UA" sz="2400" dirty="0">
                <a:latin typeface="+mj-lt"/>
                <a:ea typeface="+mj-ea"/>
                <a:cs typeface="+mj-cs"/>
              </a:rPr>
              <a:t>програмна закладка, </a:t>
            </a:r>
          </a:p>
          <a:p>
            <a:pPr lvl="0">
              <a:lnSpc>
                <a:spcPct val="90000"/>
              </a:lnSpc>
              <a:spcBef>
                <a:spcPct val="0"/>
              </a:spcBef>
            </a:pPr>
            <a:r>
              <a:rPr lang="uk-UA" sz="2400" dirty="0">
                <a:latin typeface="+mj-lt"/>
                <a:ea typeface="+mj-ea"/>
                <a:cs typeface="+mj-cs"/>
              </a:rPr>
              <a:t>вірус, </a:t>
            </a:r>
          </a:p>
          <a:p>
            <a:pPr lvl="0">
              <a:lnSpc>
                <a:spcPct val="90000"/>
              </a:lnSpc>
              <a:spcBef>
                <a:spcPct val="0"/>
              </a:spcBef>
            </a:pPr>
            <a:r>
              <a:rPr lang="uk-UA" sz="2400" dirty="0">
                <a:latin typeface="+mj-lt"/>
                <a:ea typeface="+mj-ea"/>
                <a:cs typeface="+mj-cs"/>
              </a:rPr>
              <a:t>спеціальний вплив, </a:t>
            </a:r>
          </a:p>
          <a:p>
            <a:pPr lvl="0">
              <a:lnSpc>
                <a:spcPct val="90000"/>
              </a:lnSpc>
              <a:spcBef>
                <a:spcPct val="0"/>
              </a:spcBef>
            </a:pPr>
            <a:r>
              <a:rPr lang="uk-UA" sz="2400" dirty="0">
                <a:latin typeface="+mj-lt"/>
                <a:ea typeface="+mj-ea"/>
                <a:cs typeface="+mj-cs"/>
              </a:rPr>
              <a:t>технічна розвідка,</a:t>
            </a:r>
          </a:p>
          <a:p>
            <a:pPr lvl="0">
              <a:lnSpc>
                <a:spcPct val="90000"/>
              </a:lnSpc>
              <a:spcBef>
                <a:spcPct val="0"/>
              </a:spcBef>
            </a:pPr>
            <a:r>
              <a:rPr lang="uk-UA" sz="2400" dirty="0">
                <a:latin typeface="+mj-lt"/>
                <a:ea typeface="+mj-ea"/>
                <a:cs typeface="+mj-cs"/>
              </a:rPr>
              <a:t>носій інформації,</a:t>
            </a:r>
          </a:p>
          <a:p>
            <a:pPr lvl="0">
              <a:lnSpc>
                <a:spcPct val="90000"/>
              </a:lnSpc>
              <a:spcBef>
                <a:spcPct val="0"/>
              </a:spcBef>
            </a:pPr>
            <a:r>
              <a:rPr lang="uk-UA" sz="2400" dirty="0">
                <a:latin typeface="+mj-lt"/>
                <a:ea typeface="+mj-ea"/>
                <a:cs typeface="+mj-cs"/>
              </a:rPr>
              <a:t>інформативний сигнал,</a:t>
            </a:r>
          </a:p>
          <a:p>
            <a:pPr lvl="0">
              <a:lnSpc>
                <a:spcPct val="90000"/>
              </a:lnSpc>
              <a:spcBef>
                <a:spcPct val="0"/>
              </a:spcBef>
            </a:pPr>
            <a:r>
              <a:rPr lang="uk-UA" sz="2400" dirty="0">
                <a:latin typeface="+mj-lt"/>
                <a:ea typeface="+mj-ea"/>
                <a:cs typeface="+mj-cs"/>
              </a:rPr>
              <a:t>канал витоку, </a:t>
            </a:r>
          </a:p>
          <a:p>
            <a:pPr lvl="0">
              <a:lnSpc>
                <a:spcPct val="90000"/>
              </a:lnSpc>
              <a:spcBef>
                <a:spcPct val="0"/>
              </a:spcBef>
            </a:pPr>
            <a:r>
              <a:rPr lang="uk-UA" sz="2400" dirty="0">
                <a:latin typeface="+mj-lt"/>
                <a:ea typeface="+mj-ea"/>
                <a:cs typeface="+mj-cs"/>
              </a:rPr>
              <a:t>побічне електромагнітне </a:t>
            </a:r>
            <a:r>
              <a:rPr lang="uk-UA" sz="2400" dirty="0" err="1">
                <a:latin typeface="+mj-lt"/>
                <a:ea typeface="+mj-ea"/>
                <a:cs typeface="+mj-cs"/>
              </a:rPr>
              <a:t>випромінення</a:t>
            </a:r>
            <a:r>
              <a:rPr lang="uk-UA" sz="2400" dirty="0">
                <a:latin typeface="+mj-lt"/>
                <a:ea typeface="+mj-ea"/>
                <a:cs typeface="+mj-cs"/>
              </a:rPr>
              <a:t> і </a:t>
            </a:r>
            <a:r>
              <a:rPr lang="uk-UA" sz="2400" dirty="0" err="1">
                <a:latin typeface="+mj-lt"/>
                <a:ea typeface="+mj-ea"/>
                <a:cs typeface="+mj-cs"/>
              </a:rPr>
              <a:t>навід</a:t>
            </a:r>
            <a:r>
              <a:rPr lang="uk-UA" sz="2400" dirty="0">
                <a:latin typeface="+mj-lt"/>
                <a:ea typeface="+mj-ea"/>
                <a:cs typeface="+mj-cs"/>
              </a:rPr>
              <a:t>, </a:t>
            </a:r>
          </a:p>
          <a:p>
            <a:pPr lvl="0">
              <a:lnSpc>
                <a:spcPct val="90000"/>
              </a:lnSpc>
              <a:spcBef>
                <a:spcPct val="0"/>
              </a:spcBef>
            </a:pPr>
            <a:r>
              <a:rPr lang="uk-UA" sz="2400" dirty="0">
                <a:latin typeface="+mj-lt"/>
                <a:ea typeface="+mj-ea"/>
                <a:cs typeface="+mj-cs"/>
              </a:rPr>
              <a:t>засіб ТЗІ,</a:t>
            </a:r>
          </a:p>
          <a:p>
            <a:pPr lvl="0">
              <a:lnSpc>
                <a:spcPct val="90000"/>
              </a:lnSpc>
              <a:spcBef>
                <a:spcPct val="0"/>
              </a:spcBef>
            </a:pPr>
            <a:r>
              <a:rPr lang="uk-UA" sz="2400" dirty="0">
                <a:latin typeface="+mj-lt"/>
                <a:ea typeface="+mj-ea"/>
                <a:cs typeface="+mj-cs"/>
              </a:rPr>
              <a:t>приховування інформації, </a:t>
            </a:r>
            <a:br>
              <a:rPr lang="uk-UA" sz="2400" dirty="0">
                <a:latin typeface="+mj-lt"/>
                <a:ea typeface="+mj-ea"/>
                <a:cs typeface="+mj-cs"/>
              </a:rPr>
            </a:br>
            <a:r>
              <a:rPr lang="uk-UA" sz="2400" dirty="0" err="1">
                <a:latin typeface="+mj-lt"/>
                <a:ea typeface="+mj-ea"/>
                <a:cs typeface="+mj-cs"/>
              </a:rPr>
              <a:t>дезінформування</a:t>
            </a:r>
            <a:r>
              <a:rPr lang="uk-UA" sz="2400" dirty="0">
                <a:latin typeface="+mj-lt"/>
                <a:ea typeface="+mj-ea"/>
                <a:cs typeface="+mj-cs"/>
              </a:rPr>
              <a:t>,</a:t>
            </a:r>
          </a:p>
          <a:p>
            <a:pPr lvl="0">
              <a:lnSpc>
                <a:spcPct val="90000"/>
              </a:lnSpc>
              <a:spcBef>
                <a:spcPct val="0"/>
              </a:spcBef>
            </a:pPr>
            <a:r>
              <a:rPr lang="uk-UA" sz="2400" dirty="0">
                <a:latin typeface="+mj-lt"/>
                <a:ea typeface="+mj-ea"/>
                <a:cs typeface="+mj-cs"/>
              </a:rPr>
              <a:t>система ТЗІ,</a:t>
            </a:r>
          </a:p>
          <a:p>
            <a:pPr lvl="0">
              <a:lnSpc>
                <a:spcPct val="90000"/>
              </a:lnSpc>
              <a:spcBef>
                <a:spcPct val="0"/>
              </a:spcBef>
            </a:pPr>
            <a:r>
              <a:rPr lang="uk-UA" sz="2400" dirty="0">
                <a:latin typeface="+mj-lt"/>
                <a:ea typeface="+mj-ea"/>
                <a:cs typeface="+mj-cs"/>
              </a:rPr>
              <a:t>зона безпеки,</a:t>
            </a:r>
          </a:p>
          <a:p>
            <a:pPr lvl="0">
              <a:lnSpc>
                <a:spcPct val="90000"/>
              </a:lnSpc>
              <a:spcBef>
                <a:spcPct val="0"/>
              </a:spcBef>
            </a:pPr>
            <a:r>
              <a:rPr lang="uk-UA" sz="2400" dirty="0">
                <a:latin typeface="+mj-lt"/>
                <a:ea typeface="+mj-ea"/>
                <a:cs typeface="+mj-cs"/>
              </a:rPr>
              <a:t>рівень ТЗІ,</a:t>
            </a:r>
          </a:p>
          <a:p>
            <a:pPr lvl="0">
              <a:lnSpc>
                <a:spcPct val="90000"/>
              </a:lnSpc>
              <a:spcBef>
                <a:spcPct val="0"/>
              </a:spcBef>
            </a:pPr>
            <a:r>
              <a:rPr lang="uk-UA" sz="2400" dirty="0">
                <a:latin typeface="+mj-lt"/>
                <a:ea typeface="+mj-ea"/>
                <a:cs typeface="+mj-cs"/>
              </a:rPr>
              <a:t>ефективність ТЗІ.</a:t>
            </a:r>
          </a:p>
        </p:txBody>
      </p:sp>
    </p:spTree>
    <p:extLst>
      <p:ext uri="{BB962C8B-B14F-4D97-AF65-F5344CB8AC3E}">
        <p14:creationId xmlns:p14="http://schemas.microsoft.com/office/powerpoint/2010/main" val="32310106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ru-RU" sz="2400" b="1" dirty="0"/>
              <a:t>НД ТЗІ 1.1-003-99 </a:t>
            </a:r>
            <a:r>
              <a:rPr lang="ru-RU" sz="2400" b="1" dirty="0" err="1"/>
              <a:t>Термінологія</a:t>
            </a:r>
            <a:r>
              <a:rPr lang="ru-RU" sz="2400" b="1" dirty="0"/>
              <a:t> в </a:t>
            </a:r>
            <a:r>
              <a:rPr lang="ru-RU" sz="2400" b="1" dirty="0" err="1"/>
              <a:t>галузі</a:t>
            </a:r>
            <a:r>
              <a:rPr lang="ru-RU" sz="2400" b="1" dirty="0"/>
              <a:t> </a:t>
            </a:r>
            <a:r>
              <a:rPr lang="ru-RU" sz="2400" b="1" dirty="0" err="1"/>
              <a:t>захисту</a:t>
            </a:r>
            <a:r>
              <a:rPr lang="ru-RU" sz="2400" b="1" dirty="0"/>
              <a:t> </a:t>
            </a:r>
            <a:r>
              <a:rPr lang="ru-RU" sz="2400" b="1" dirty="0" err="1"/>
              <a:t>інформації</a:t>
            </a:r>
            <a:r>
              <a:rPr lang="ru-RU" sz="2400" b="1" dirty="0"/>
              <a:t> в </a:t>
            </a:r>
            <a:r>
              <a:rPr lang="ru-RU" sz="2400" b="1" dirty="0" err="1"/>
              <a:t>комп’ютерних</a:t>
            </a:r>
            <a:r>
              <a:rPr lang="ru-RU" sz="2400" b="1" dirty="0"/>
              <a:t> системах </a:t>
            </a:r>
            <a:r>
              <a:rPr lang="ru-RU" sz="2400" b="1" dirty="0" err="1"/>
              <a:t>від</a:t>
            </a:r>
            <a:r>
              <a:rPr lang="ru-RU" sz="2400" b="1" dirty="0"/>
              <a:t> </a:t>
            </a:r>
            <a:r>
              <a:rPr lang="ru-RU" sz="2400" b="1" dirty="0" err="1"/>
              <a:t>несанкціонованого</a:t>
            </a:r>
            <a:r>
              <a:rPr lang="ru-RU" sz="2400" b="1" dirty="0"/>
              <a:t> доступу</a:t>
            </a:r>
            <a:r>
              <a:rPr lang="uk-UA" sz="2400" b="1" dirty="0"/>
              <a:t>:</a:t>
            </a:r>
            <a:br>
              <a:rPr lang="uk-UA" sz="2400" b="1" dirty="0"/>
            </a:br>
            <a:br>
              <a:rPr lang="uk-UA" sz="2400" dirty="0"/>
            </a:br>
            <a:r>
              <a:rPr lang="uk-UA" sz="2400" b="1" dirty="0"/>
              <a:t>Обчислювальна система; ОС (</a:t>
            </a:r>
            <a:r>
              <a:rPr lang="uk-UA" sz="2400" b="1" dirty="0" err="1"/>
              <a:t>computer</a:t>
            </a:r>
            <a:r>
              <a:rPr lang="uk-UA" sz="2400" b="1" dirty="0"/>
              <a:t> </a:t>
            </a:r>
            <a:r>
              <a:rPr lang="uk-UA" sz="2400" b="1" dirty="0" err="1"/>
              <a:t>system</a:t>
            </a:r>
            <a:r>
              <a:rPr lang="uk-UA" sz="2400" b="1" dirty="0"/>
              <a:t>)</a:t>
            </a:r>
            <a:r>
              <a:rPr lang="uk-UA" sz="2400" dirty="0"/>
              <a:t> - сукупність програмних-апаратних засобів, призначених для обробки інформації.</a:t>
            </a:r>
            <a:br>
              <a:rPr lang="uk-UA" sz="2400" dirty="0"/>
            </a:br>
            <a:r>
              <a:rPr lang="uk-UA" sz="2400" b="1" dirty="0"/>
              <a:t>Автоматизована система; АС (</a:t>
            </a:r>
            <a:r>
              <a:rPr lang="uk-UA" sz="2400" b="1" dirty="0" err="1"/>
              <a:t>automated</a:t>
            </a:r>
            <a:r>
              <a:rPr lang="uk-UA" sz="2400" b="1" dirty="0"/>
              <a:t> </a:t>
            </a:r>
            <a:r>
              <a:rPr lang="uk-UA" sz="2400" b="1" dirty="0" err="1"/>
              <a:t>system</a:t>
            </a:r>
            <a:r>
              <a:rPr lang="uk-UA" sz="2400" b="1" dirty="0"/>
              <a:t>)</a:t>
            </a:r>
            <a:r>
              <a:rPr lang="uk-UA" sz="2400" dirty="0"/>
              <a:t> - організаційно-технічна система, що реалізує інформаційну технологію і об’єднує ОС, фізичне середовище, персонал і  інформацію, яка обробляється.</a:t>
            </a:r>
            <a:br>
              <a:rPr lang="uk-UA" sz="2400" dirty="0"/>
            </a:br>
            <a:r>
              <a:rPr lang="uk-UA" sz="2400" b="1" dirty="0"/>
              <a:t>Комп’ютерна система; </a:t>
            </a:r>
            <a:r>
              <a:rPr lang="uk-UA" sz="2400" b="1" dirty="0" err="1"/>
              <a:t>КС</a:t>
            </a:r>
            <a:r>
              <a:rPr lang="uk-UA" sz="2400" b="1" dirty="0"/>
              <a:t> (</a:t>
            </a:r>
            <a:r>
              <a:rPr lang="uk-UA" sz="2400" b="1" dirty="0" err="1"/>
              <a:t>computer</a:t>
            </a:r>
            <a:r>
              <a:rPr lang="uk-UA" sz="2400" b="1" dirty="0"/>
              <a:t> </a:t>
            </a:r>
            <a:r>
              <a:rPr lang="uk-UA" sz="2400" b="1" dirty="0" err="1"/>
              <a:t>system</a:t>
            </a:r>
            <a:r>
              <a:rPr lang="uk-UA" sz="2400" b="1" dirty="0"/>
              <a:t>, </a:t>
            </a:r>
            <a:r>
              <a:rPr lang="uk-UA" sz="2400" b="1" dirty="0" err="1"/>
              <a:t>target</a:t>
            </a:r>
            <a:r>
              <a:rPr lang="uk-UA" sz="2400" b="1" dirty="0"/>
              <a:t> </a:t>
            </a:r>
            <a:r>
              <a:rPr lang="uk-UA" sz="2400" b="1" dirty="0" err="1"/>
              <a:t>of</a:t>
            </a:r>
            <a:r>
              <a:rPr lang="uk-UA" sz="2400" b="1" dirty="0"/>
              <a:t> </a:t>
            </a:r>
            <a:r>
              <a:rPr lang="uk-UA" sz="2400" b="1" dirty="0" err="1"/>
              <a:t>evaluation</a:t>
            </a:r>
            <a:r>
              <a:rPr lang="uk-UA" sz="2400" b="1" dirty="0"/>
              <a:t>)</a:t>
            </a:r>
            <a:r>
              <a:rPr lang="uk-UA" sz="2400" dirty="0"/>
              <a:t> - сукупність програмно-апаратних засобів, яка подана для оцінки.</a:t>
            </a:r>
            <a:br>
              <a:rPr lang="uk-UA" sz="2400" dirty="0"/>
            </a:br>
            <a:r>
              <a:rPr lang="uk-UA" sz="2400" b="1" dirty="0"/>
              <a:t>Політика безпеки інформації (</a:t>
            </a:r>
            <a:r>
              <a:rPr lang="uk-UA" sz="2400" b="1" dirty="0" err="1"/>
              <a:t>information</a:t>
            </a:r>
            <a:r>
              <a:rPr lang="uk-UA" sz="2400" b="1" dirty="0"/>
              <a:t> </a:t>
            </a:r>
            <a:r>
              <a:rPr lang="uk-UA" sz="2400" b="1" dirty="0" err="1"/>
              <a:t>security</a:t>
            </a:r>
            <a:r>
              <a:rPr lang="uk-UA" sz="2400" b="1" dirty="0"/>
              <a:t> </a:t>
            </a:r>
            <a:r>
              <a:rPr lang="uk-UA" sz="2400" b="1" dirty="0" err="1"/>
              <a:t>policy</a:t>
            </a:r>
            <a:r>
              <a:rPr lang="uk-UA" sz="2400" b="1" dirty="0"/>
              <a:t>)</a:t>
            </a:r>
            <a:r>
              <a:rPr lang="uk-UA" sz="2400" dirty="0"/>
              <a:t> - сукупність законів, правил, обмежень, рекомендацій, інструкцій тощо, які регламентують порядок обробки інформації.</a:t>
            </a:r>
            <a:br>
              <a:rPr lang="uk-UA" sz="2400" dirty="0"/>
            </a:br>
            <a:r>
              <a:rPr lang="uk-UA" sz="2400" b="1" dirty="0"/>
              <a:t>Загроза (</a:t>
            </a:r>
            <a:r>
              <a:rPr lang="uk-UA" sz="2400" b="1" dirty="0" err="1"/>
              <a:t>threat</a:t>
            </a:r>
            <a:r>
              <a:rPr lang="uk-UA" sz="2400" b="1" dirty="0"/>
              <a:t>)</a:t>
            </a:r>
            <a:r>
              <a:rPr lang="uk-UA" sz="2400" dirty="0"/>
              <a:t> - будь-які обставини або події, що можуть бути причиною порушення політики безпеки інформації і/або нанесення збитків АС.</a:t>
            </a:r>
            <a:br>
              <a:rPr lang="uk-UA" sz="2000" dirty="0"/>
            </a:br>
            <a:endParaRPr lang="uk-UA" sz="2000" dirty="0"/>
          </a:p>
        </p:txBody>
      </p:sp>
    </p:spTree>
    <p:extLst>
      <p:ext uri="{BB962C8B-B14F-4D97-AF65-F5344CB8AC3E}">
        <p14:creationId xmlns:p14="http://schemas.microsoft.com/office/powerpoint/2010/main" val="22304165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Термінологія в галузі ЗІ:</a:t>
            </a:r>
            <a:br>
              <a:rPr lang="uk-UA" sz="2400" b="1" dirty="0"/>
            </a:br>
            <a:br>
              <a:rPr lang="uk-UA" sz="2400" dirty="0"/>
            </a:br>
            <a:r>
              <a:rPr lang="uk-UA" sz="2400" b="1" dirty="0"/>
              <a:t>Безпека інформації (</a:t>
            </a:r>
            <a:r>
              <a:rPr lang="uk-UA" sz="2400" b="1" dirty="0" err="1"/>
              <a:t>information</a:t>
            </a:r>
            <a:r>
              <a:rPr lang="uk-UA" sz="2400" b="1" dirty="0"/>
              <a:t> </a:t>
            </a:r>
            <a:r>
              <a:rPr lang="uk-UA" sz="2400" b="1" dirty="0" err="1"/>
              <a:t>security</a:t>
            </a:r>
            <a:r>
              <a:rPr lang="uk-UA" sz="2400" b="1" dirty="0"/>
              <a:t>)</a:t>
            </a:r>
            <a:r>
              <a:rPr lang="uk-UA" sz="2400" dirty="0"/>
              <a:t> - стан інформації, в якому забезпечується збереження визначених політикою безпеки властивостей інформації.</a:t>
            </a:r>
            <a:br>
              <a:rPr lang="uk-UA" sz="2400" dirty="0"/>
            </a:br>
            <a:r>
              <a:rPr lang="uk-UA" sz="2400" b="1" dirty="0"/>
              <a:t>Захист інформації (ЗІ) в АС (</a:t>
            </a:r>
            <a:r>
              <a:rPr lang="uk-UA" sz="2400" b="1" dirty="0" err="1"/>
              <a:t>information</a:t>
            </a:r>
            <a:r>
              <a:rPr lang="uk-UA" sz="2400" b="1" dirty="0"/>
              <a:t> </a:t>
            </a:r>
            <a:r>
              <a:rPr lang="uk-UA" sz="2400" b="1" dirty="0" err="1"/>
              <a:t>protection</a:t>
            </a:r>
            <a:r>
              <a:rPr lang="uk-UA" sz="2400" b="1" dirty="0"/>
              <a:t>, </a:t>
            </a:r>
            <a:r>
              <a:rPr lang="uk-UA" sz="2400" b="1" dirty="0" err="1"/>
              <a:t>information</a:t>
            </a:r>
            <a:r>
              <a:rPr lang="uk-UA" sz="2400" b="1" dirty="0"/>
              <a:t> </a:t>
            </a:r>
            <a:r>
              <a:rPr lang="uk-UA" sz="2400" b="1" dirty="0" err="1"/>
              <a:t>security</a:t>
            </a:r>
            <a:r>
              <a:rPr lang="uk-UA" sz="2400" b="1" dirty="0"/>
              <a:t>, </a:t>
            </a:r>
            <a:r>
              <a:rPr lang="uk-UA" sz="2400" b="1" dirty="0" err="1"/>
              <a:t>computer</a:t>
            </a:r>
            <a:r>
              <a:rPr lang="uk-UA" sz="2400" b="1" dirty="0"/>
              <a:t> </a:t>
            </a:r>
            <a:r>
              <a:rPr lang="uk-UA" sz="2400" b="1" dirty="0" err="1"/>
              <a:t>system</a:t>
            </a:r>
            <a:r>
              <a:rPr lang="uk-UA" sz="2400" b="1" dirty="0"/>
              <a:t> </a:t>
            </a:r>
            <a:r>
              <a:rPr lang="uk-UA" sz="2400" b="1" dirty="0" err="1"/>
              <a:t>security</a:t>
            </a:r>
            <a:r>
              <a:rPr lang="uk-UA" sz="2400" b="1" dirty="0"/>
              <a:t>)</a:t>
            </a:r>
            <a:r>
              <a:rPr lang="uk-UA" sz="2400" dirty="0"/>
              <a:t> - діяльність, яка спрямована на забезпечення безпеки оброблюваної в АС інформації та АС в цілому, і дозволяє запобігти або ускладнити можливість реалізації загроз, а також знизити величину потенційних збитків внаслідок реалізації загроз. </a:t>
            </a:r>
            <a:br>
              <a:rPr lang="uk-UA" sz="2400" dirty="0"/>
            </a:br>
            <a:r>
              <a:rPr lang="uk-UA" sz="2400" b="1" dirty="0"/>
              <a:t>Комплексна система захисту інформації (КСЗІ)</a:t>
            </a:r>
            <a:r>
              <a:rPr lang="uk-UA" sz="2400" dirty="0"/>
              <a:t> - сукупність організаційних і інженерних заходів, програмно-апаратних засобів, які забезпечують ЗІ в АС. </a:t>
            </a:r>
            <a:br>
              <a:rPr lang="uk-UA" sz="2400" dirty="0"/>
            </a:br>
            <a:r>
              <a:rPr lang="uk-UA" sz="2400" b="1" dirty="0"/>
              <a:t>Користувач (</a:t>
            </a:r>
            <a:r>
              <a:rPr lang="uk-UA" sz="2400" b="1" dirty="0" err="1"/>
              <a:t>user</a:t>
            </a:r>
            <a:r>
              <a:rPr lang="uk-UA" sz="2400" b="1" dirty="0"/>
              <a:t>)</a:t>
            </a:r>
            <a:r>
              <a:rPr lang="uk-UA" sz="2400" dirty="0"/>
              <a:t> - фізична особа, яка може взаємодіяти з </a:t>
            </a:r>
            <a:r>
              <a:rPr lang="uk-UA" sz="2400" dirty="0" err="1"/>
              <a:t>КС</a:t>
            </a:r>
            <a:r>
              <a:rPr lang="uk-UA" sz="2400" dirty="0"/>
              <a:t> через наданий їй інтерфейс. </a:t>
            </a:r>
            <a:br>
              <a:rPr lang="uk-UA" sz="2400" dirty="0"/>
            </a:br>
            <a:r>
              <a:rPr lang="uk-UA" sz="2400" b="1" dirty="0"/>
              <a:t>Адміністратор безпеки (</a:t>
            </a:r>
            <a:r>
              <a:rPr lang="uk-UA" sz="2400" b="1" dirty="0" err="1"/>
              <a:t>security</a:t>
            </a:r>
            <a:r>
              <a:rPr lang="uk-UA" sz="2400" b="1" dirty="0"/>
              <a:t> </a:t>
            </a:r>
            <a:r>
              <a:rPr lang="uk-UA" sz="2400" b="1" dirty="0" err="1"/>
              <a:t>administrator</a:t>
            </a:r>
            <a:r>
              <a:rPr lang="uk-UA" sz="2400" b="1" dirty="0"/>
              <a:t>)</a:t>
            </a:r>
            <a:r>
              <a:rPr lang="uk-UA" sz="2400" dirty="0"/>
              <a:t> - адміністратор, відповідальний за дотримання політики безпеки. </a:t>
            </a:r>
            <a:br>
              <a:rPr lang="uk-UA" sz="2000" dirty="0"/>
            </a:br>
            <a:endParaRPr lang="uk-UA" sz="2000" dirty="0"/>
          </a:p>
        </p:txBody>
      </p:sp>
    </p:spTree>
    <p:extLst>
      <p:ext uri="{BB962C8B-B14F-4D97-AF65-F5344CB8AC3E}">
        <p14:creationId xmlns:p14="http://schemas.microsoft.com/office/powerpoint/2010/main" val="1166115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Термінологія в галузі ЗІ:</a:t>
            </a:r>
            <a:br>
              <a:rPr lang="uk-UA" sz="2400" b="1" dirty="0"/>
            </a:br>
            <a:br>
              <a:rPr lang="uk-UA" sz="2400" dirty="0"/>
            </a:br>
            <a:r>
              <a:rPr lang="uk-UA" sz="2400" b="1" dirty="0"/>
              <a:t>Порушник (</a:t>
            </a:r>
            <a:r>
              <a:rPr lang="uk-UA" sz="2400" b="1" dirty="0" err="1"/>
              <a:t>user</a:t>
            </a:r>
            <a:r>
              <a:rPr lang="uk-UA" sz="2400" b="1" dirty="0"/>
              <a:t> </a:t>
            </a:r>
            <a:r>
              <a:rPr lang="uk-UA" sz="2400" b="1" dirty="0" err="1"/>
              <a:t>violator</a:t>
            </a:r>
            <a:r>
              <a:rPr lang="uk-UA" sz="2400" b="1" dirty="0"/>
              <a:t>)</a:t>
            </a:r>
            <a:r>
              <a:rPr lang="uk-UA" sz="2400" dirty="0"/>
              <a:t> - користувач, який  здійснює НСД до інформації.</a:t>
            </a:r>
            <a:br>
              <a:rPr lang="uk-UA" sz="2400" dirty="0"/>
            </a:br>
            <a:r>
              <a:rPr lang="uk-UA" sz="2400" b="1" dirty="0"/>
              <a:t>Ознайомлення (</a:t>
            </a:r>
            <a:r>
              <a:rPr lang="uk-UA" sz="2400" b="1" dirty="0" err="1"/>
              <a:t>disclosure</a:t>
            </a:r>
            <a:r>
              <a:rPr lang="uk-UA" sz="2400" b="1" dirty="0"/>
              <a:t>)</a:t>
            </a:r>
            <a:r>
              <a:rPr lang="uk-UA" sz="2400" dirty="0"/>
              <a:t> - одержання користувачем або процесом інформації, що міститься в об’єкті.</a:t>
            </a:r>
            <a:br>
              <a:rPr lang="uk-UA" sz="2400" dirty="0"/>
            </a:br>
            <a:r>
              <a:rPr lang="uk-UA" sz="2400" b="1" dirty="0"/>
              <a:t>Модифікація (</a:t>
            </a:r>
            <a:r>
              <a:rPr lang="uk-UA" sz="2400" b="1" dirty="0" err="1"/>
              <a:t>modification</a:t>
            </a:r>
            <a:r>
              <a:rPr lang="uk-UA" sz="2400" b="1" dirty="0"/>
              <a:t>)</a:t>
            </a:r>
            <a:r>
              <a:rPr lang="uk-UA" sz="2400" dirty="0"/>
              <a:t> - зміна користувачем або процесом інформації, що міститься в  об’єкті.</a:t>
            </a:r>
            <a:br>
              <a:rPr lang="uk-UA" sz="2400" dirty="0"/>
            </a:br>
            <a:r>
              <a:rPr lang="uk-UA" sz="2400" b="1" dirty="0"/>
              <a:t>Конфіденційність інформації (</a:t>
            </a:r>
            <a:r>
              <a:rPr lang="uk-UA" sz="2400" b="1" dirty="0" err="1"/>
              <a:t>information</a:t>
            </a:r>
            <a:r>
              <a:rPr lang="uk-UA" sz="2400" b="1" dirty="0"/>
              <a:t> </a:t>
            </a:r>
            <a:r>
              <a:rPr lang="uk-UA" sz="2400" b="1" dirty="0" err="1"/>
              <a:t>confidentiality</a:t>
            </a:r>
            <a:r>
              <a:rPr lang="uk-UA" sz="2400" b="1" dirty="0"/>
              <a:t>)</a:t>
            </a:r>
            <a:r>
              <a:rPr lang="uk-UA" sz="2400" dirty="0"/>
              <a:t> - властивість інформації, яка полягає в тому, що інформація не може бути отримана неавторизованим користувачем і/або процесом.</a:t>
            </a:r>
            <a:br>
              <a:rPr lang="uk-UA" sz="2400" dirty="0"/>
            </a:br>
            <a:r>
              <a:rPr lang="uk-UA" sz="2400" b="1" dirty="0"/>
              <a:t>Цілісність інформації (</a:t>
            </a:r>
            <a:r>
              <a:rPr lang="uk-UA" sz="2400" b="1" dirty="0" err="1"/>
              <a:t>information</a:t>
            </a:r>
            <a:r>
              <a:rPr lang="uk-UA" sz="2400" b="1" dirty="0"/>
              <a:t> </a:t>
            </a:r>
            <a:r>
              <a:rPr lang="uk-UA" sz="2400" b="1" dirty="0" err="1"/>
              <a:t>integrity</a:t>
            </a:r>
            <a:r>
              <a:rPr lang="uk-UA" sz="2400" b="1" dirty="0"/>
              <a:t>)</a:t>
            </a:r>
            <a:r>
              <a:rPr lang="uk-UA" sz="2400" dirty="0"/>
              <a:t> - властивість інформації, яка полягає в тому, що інформація не може бути модифікована неавторизованим користувачем і/або процесом.</a:t>
            </a:r>
            <a:br>
              <a:rPr lang="uk-UA" sz="2000" dirty="0"/>
            </a:br>
            <a:br>
              <a:rPr lang="uk-UA" sz="2000" dirty="0"/>
            </a:br>
            <a:br>
              <a:rPr lang="uk-UA" sz="2000" dirty="0"/>
            </a:br>
            <a:br>
              <a:rPr lang="uk-UA" sz="2000" dirty="0"/>
            </a:br>
            <a:endParaRPr lang="uk-UA" sz="2000" dirty="0"/>
          </a:p>
        </p:txBody>
      </p:sp>
    </p:spTree>
    <p:extLst>
      <p:ext uri="{BB962C8B-B14F-4D97-AF65-F5344CB8AC3E}">
        <p14:creationId xmlns:p14="http://schemas.microsoft.com/office/powerpoint/2010/main" val="1116006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Термінологія в галузі ЗІ:</a:t>
            </a:r>
            <a:br>
              <a:rPr lang="uk-UA" sz="2400" b="1" dirty="0"/>
            </a:br>
            <a:br>
              <a:rPr lang="uk-UA" sz="2400" dirty="0"/>
            </a:br>
            <a:r>
              <a:rPr lang="uk-UA" sz="2400" b="1" dirty="0"/>
              <a:t>Доступність (</a:t>
            </a:r>
            <a:r>
              <a:rPr lang="uk-UA" sz="2400" b="1" dirty="0" err="1"/>
              <a:t>availability</a:t>
            </a:r>
            <a:r>
              <a:rPr lang="uk-UA" sz="2400" b="1" dirty="0"/>
              <a:t>)</a:t>
            </a:r>
            <a:r>
              <a:rPr lang="uk-UA" sz="2400" dirty="0"/>
              <a:t> - властивість ресурсу системи (</a:t>
            </a:r>
            <a:r>
              <a:rPr lang="uk-UA" sz="2400" dirty="0" err="1"/>
              <a:t>КС</a:t>
            </a:r>
            <a:r>
              <a:rPr lang="uk-UA" sz="2400" dirty="0"/>
              <a:t>, послуги, об’єкта </a:t>
            </a:r>
            <a:r>
              <a:rPr lang="uk-UA" sz="2400" dirty="0" err="1"/>
              <a:t>КС</a:t>
            </a:r>
            <a:r>
              <a:rPr lang="uk-UA" sz="2400" dirty="0"/>
              <a:t>, інформації), яка полягає в тому, що користувач і/або процес, який володіє відповідними повноваженнями, може використовувати ресурс відповідно до правил, встановлених політикою безпеки, не очікуючи довше заданого (малого) проміжку часу, тобто коли він знаходиться у вигляді, необхідному користувачеві, в місці, необхідному користувачеві, і в той час, коли він йому необхідний.</a:t>
            </a:r>
            <a:br>
              <a:rPr lang="uk-UA" sz="2400" dirty="0"/>
            </a:br>
            <a:r>
              <a:rPr lang="uk-UA" sz="2400" b="1" dirty="0"/>
              <a:t>Атака (</a:t>
            </a:r>
            <a:r>
              <a:rPr lang="uk-UA" sz="2400" b="1" dirty="0" err="1"/>
              <a:t>attack</a:t>
            </a:r>
            <a:r>
              <a:rPr lang="uk-UA" sz="2400" b="1" dirty="0"/>
              <a:t>)</a:t>
            </a:r>
            <a:r>
              <a:rPr lang="uk-UA" sz="2400" dirty="0"/>
              <a:t> - спроба реалізації загрози. </a:t>
            </a:r>
            <a:br>
              <a:rPr lang="uk-UA" sz="2400" dirty="0"/>
            </a:br>
            <a:r>
              <a:rPr lang="uk-UA" sz="2400" b="1" dirty="0"/>
              <a:t>Проникнення (</a:t>
            </a:r>
            <a:r>
              <a:rPr lang="uk-UA" sz="2400" b="1" dirty="0" err="1"/>
              <a:t>penetration</a:t>
            </a:r>
            <a:r>
              <a:rPr lang="uk-UA" sz="2400" b="1" dirty="0"/>
              <a:t>)</a:t>
            </a:r>
            <a:r>
              <a:rPr lang="uk-UA" sz="2400" dirty="0"/>
              <a:t> - успішне подолання механізмів захисту системи. </a:t>
            </a:r>
            <a:br>
              <a:rPr lang="uk-UA" sz="2400" dirty="0"/>
            </a:br>
            <a:r>
              <a:rPr lang="uk-UA" sz="2400" b="1" dirty="0"/>
              <a:t>Вразливість системи (</a:t>
            </a:r>
            <a:r>
              <a:rPr lang="uk-UA" sz="2400" b="1" dirty="0" err="1"/>
              <a:t>system</a:t>
            </a:r>
            <a:r>
              <a:rPr lang="uk-UA" sz="2400" b="1" dirty="0"/>
              <a:t> </a:t>
            </a:r>
            <a:r>
              <a:rPr lang="uk-UA" sz="2400" b="1" dirty="0" err="1"/>
              <a:t>vulnerability</a:t>
            </a:r>
            <a:r>
              <a:rPr lang="uk-UA" sz="2400" b="1" dirty="0"/>
              <a:t>)</a:t>
            </a:r>
            <a:r>
              <a:rPr lang="uk-UA" sz="2400" dirty="0"/>
              <a:t> - нездатність системи протистояти реалізації певної загрози або сукупності загроз. </a:t>
            </a:r>
            <a:br>
              <a:rPr lang="uk-UA" sz="2400" dirty="0"/>
            </a:br>
            <a:r>
              <a:rPr lang="uk-UA" sz="2400" b="1" dirty="0"/>
              <a:t>Компрометація (</a:t>
            </a:r>
            <a:r>
              <a:rPr lang="uk-UA" sz="2400" b="1" dirty="0" err="1"/>
              <a:t>compromise</a:t>
            </a:r>
            <a:r>
              <a:rPr lang="uk-UA" sz="2400" b="1" dirty="0"/>
              <a:t>)</a:t>
            </a:r>
            <a:r>
              <a:rPr lang="uk-UA" sz="2400" dirty="0"/>
              <a:t> - порушення політики безпеки; несанкціоноване ознайомлення. </a:t>
            </a:r>
            <a:br>
              <a:rPr lang="uk-UA" sz="2000" dirty="0"/>
            </a:br>
            <a:endParaRPr lang="uk-UA" sz="2000" dirty="0"/>
          </a:p>
        </p:txBody>
      </p:sp>
    </p:spTree>
    <p:extLst>
      <p:ext uri="{BB962C8B-B14F-4D97-AF65-F5344CB8AC3E}">
        <p14:creationId xmlns:p14="http://schemas.microsoft.com/office/powerpoint/2010/main" val="31167635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Термінологія в галузі ЗІ:</a:t>
            </a:r>
            <a:br>
              <a:rPr lang="uk-UA" sz="2400" b="1" dirty="0"/>
            </a:br>
            <a:br>
              <a:rPr lang="uk-UA" sz="2400" dirty="0"/>
            </a:br>
            <a:r>
              <a:rPr lang="uk-UA" sz="2400" b="1" dirty="0"/>
              <a:t>Люк (</a:t>
            </a:r>
            <a:r>
              <a:rPr lang="uk-UA" sz="2400" b="1" dirty="0" err="1"/>
              <a:t>trap</a:t>
            </a:r>
            <a:r>
              <a:rPr lang="uk-UA" sz="2400" b="1" dirty="0"/>
              <a:t> </a:t>
            </a:r>
            <a:r>
              <a:rPr lang="uk-UA" sz="2400" b="1" dirty="0" err="1"/>
              <a:t>door</a:t>
            </a:r>
            <a:r>
              <a:rPr lang="uk-UA" sz="2400" b="1" dirty="0"/>
              <a:t>)</a:t>
            </a:r>
            <a:r>
              <a:rPr lang="uk-UA" sz="2400" dirty="0"/>
              <a:t> - залишені розробником </a:t>
            </a:r>
            <a:r>
              <a:rPr lang="uk-UA" sz="2400" dirty="0" err="1"/>
              <a:t>недокументовані</a:t>
            </a:r>
            <a:r>
              <a:rPr lang="uk-UA" sz="2400" dirty="0"/>
              <a:t> функції, використання яких дозволяє обминути механізми захисту.</a:t>
            </a:r>
            <a:br>
              <a:rPr lang="uk-UA" sz="2400" dirty="0"/>
            </a:br>
            <a:r>
              <a:rPr lang="uk-UA" sz="2400" b="1" dirty="0"/>
              <a:t>Троянський кінь (</a:t>
            </a:r>
            <a:r>
              <a:rPr lang="uk-UA" sz="2400" b="1" dirty="0" err="1"/>
              <a:t>Trojan</a:t>
            </a:r>
            <a:r>
              <a:rPr lang="uk-UA" sz="2400" b="1" dirty="0"/>
              <a:t> </a:t>
            </a:r>
            <a:r>
              <a:rPr lang="uk-UA" sz="2400" b="1" dirty="0" err="1"/>
              <a:t>horse</a:t>
            </a:r>
            <a:r>
              <a:rPr lang="uk-UA" sz="2400" b="1" dirty="0"/>
              <a:t>) </a:t>
            </a:r>
            <a:r>
              <a:rPr lang="uk-UA" sz="2400" dirty="0"/>
              <a:t>- програма, яка, будучи авторизованим процесом, окрім виконання документованих функцій, здатна здійснювати приховані дії від особи авторизованого користувача в інтересах розробника цієї програми. </a:t>
            </a:r>
            <a:br>
              <a:rPr lang="uk-UA" sz="2400" dirty="0"/>
            </a:br>
            <a:r>
              <a:rPr lang="uk-UA" sz="2400" b="1" dirty="0"/>
              <a:t>Збирання сміття</a:t>
            </a:r>
            <a:r>
              <a:rPr lang="uk-UA" sz="2400" dirty="0"/>
              <a:t> - загроза, що полягає в захопленні і аналізі користувачем або процесом спільно використовуваних об’єктів, звільнених іншим користувачем чи процесом, з метою одержання інформації, що в них знаходиться.</a:t>
            </a:r>
            <a:br>
              <a:rPr lang="uk-UA" sz="2400" dirty="0"/>
            </a:br>
            <a:r>
              <a:rPr lang="uk-UA" sz="2400" b="1" dirty="0"/>
              <a:t>Модель загроз (</a:t>
            </a:r>
            <a:r>
              <a:rPr lang="uk-UA" sz="2400" b="1" dirty="0" err="1"/>
              <a:t>model</a:t>
            </a:r>
            <a:r>
              <a:rPr lang="uk-UA" sz="2400" b="1" dirty="0"/>
              <a:t> </a:t>
            </a:r>
            <a:r>
              <a:rPr lang="uk-UA" sz="2400" b="1" dirty="0" err="1"/>
              <a:t>of</a:t>
            </a:r>
            <a:r>
              <a:rPr lang="uk-UA" sz="2400" b="1" dirty="0"/>
              <a:t> </a:t>
            </a:r>
            <a:r>
              <a:rPr lang="uk-UA" sz="2400" b="1" dirty="0" err="1"/>
              <a:t>threats</a:t>
            </a:r>
            <a:r>
              <a:rPr lang="uk-UA" sz="2400" b="1" dirty="0"/>
              <a:t>)</a:t>
            </a:r>
            <a:r>
              <a:rPr lang="uk-UA" sz="2400" dirty="0"/>
              <a:t> - абстрактний формалізований або неформалізований опис методів і засобів здійснення загроз. </a:t>
            </a:r>
            <a:br>
              <a:rPr lang="uk-UA" sz="2400" dirty="0"/>
            </a:br>
            <a:r>
              <a:rPr lang="uk-UA" sz="2400" b="1" dirty="0"/>
              <a:t>Модель порушника (</a:t>
            </a:r>
            <a:r>
              <a:rPr lang="uk-UA" sz="2400" b="1" dirty="0" err="1"/>
              <a:t>user</a:t>
            </a:r>
            <a:r>
              <a:rPr lang="uk-UA" sz="2400" b="1" dirty="0"/>
              <a:t> </a:t>
            </a:r>
            <a:r>
              <a:rPr lang="uk-UA" sz="2400" b="1" dirty="0" err="1"/>
              <a:t>violator</a:t>
            </a:r>
            <a:r>
              <a:rPr lang="uk-UA" sz="2400" b="1" dirty="0"/>
              <a:t> </a:t>
            </a:r>
            <a:r>
              <a:rPr lang="uk-UA" sz="2400" b="1" dirty="0" err="1"/>
              <a:t>model</a:t>
            </a:r>
            <a:r>
              <a:rPr lang="uk-UA" sz="2400" b="1" dirty="0"/>
              <a:t>)</a:t>
            </a:r>
            <a:r>
              <a:rPr lang="uk-UA" sz="2400" dirty="0"/>
              <a:t> - абстрактний формалізований або неформалізований опис порушника. </a:t>
            </a:r>
            <a:br>
              <a:rPr lang="uk-UA" sz="2400" dirty="0"/>
            </a:br>
            <a:endParaRPr lang="uk-UA" sz="2000" dirty="0"/>
          </a:p>
        </p:txBody>
      </p:sp>
    </p:spTree>
    <p:extLst>
      <p:ext uri="{BB962C8B-B14F-4D97-AF65-F5344CB8AC3E}">
        <p14:creationId xmlns:p14="http://schemas.microsoft.com/office/powerpoint/2010/main" val="2096282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Термінологія в галузі ЗІ:</a:t>
            </a:r>
            <a:br>
              <a:rPr lang="uk-UA" sz="2400" b="1" dirty="0"/>
            </a:br>
            <a:br>
              <a:rPr lang="uk-UA" sz="2400" dirty="0"/>
            </a:br>
            <a:r>
              <a:rPr lang="uk-UA" sz="2400" b="1" dirty="0"/>
              <a:t>Ризик (</a:t>
            </a:r>
            <a:r>
              <a:rPr lang="uk-UA" sz="2400" b="1" dirty="0" err="1"/>
              <a:t>risk</a:t>
            </a:r>
            <a:r>
              <a:rPr lang="uk-UA" sz="2400" b="1" dirty="0"/>
              <a:t>)</a:t>
            </a:r>
            <a:r>
              <a:rPr lang="uk-UA" sz="2400" dirty="0"/>
              <a:t> - функція ймовірності реалізації певної загрози, виду і величини завданих збитків.</a:t>
            </a:r>
            <a:br>
              <a:rPr lang="uk-UA" sz="2400" dirty="0"/>
            </a:br>
            <a:r>
              <a:rPr lang="uk-UA" sz="2400" b="1" dirty="0"/>
              <a:t>Керування ризиком (</a:t>
            </a:r>
            <a:r>
              <a:rPr lang="uk-UA" sz="2400" b="1" dirty="0" err="1"/>
              <a:t>risk</a:t>
            </a:r>
            <a:r>
              <a:rPr lang="uk-UA" sz="2400" b="1" dirty="0"/>
              <a:t> </a:t>
            </a:r>
            <a:r>
              <a:rPr lang="uk-UA" sz="2400" b="1" dirty="0" err="1"/>
              <a:t>management</a:t>
            </a:r>
            <a:r>
              <a:rPr lang="uk-UA" sz="2400" b="1" dirty="0"/>
              <a:t>)</a:t>
            </a:r>
            <a:r>
              <a:rPr lang="uk-UA" sz="2400" dirty="0"/>
              <a:t> - сукупність заходів, що проводяться протягом всього життєвого циклу АС щодо оцінки ризику, вибору, реалізації і впровадження заходів забезпечення безпеки, спрямована на досягнення прийнятного рівня залишкового ризику. </a:t>
            </a:r>
            <a:br>
              <a:rPr lang="uk-UA" sz="2400" dirty="0"/>
            </a:br>
            <a:r>
              <a:rPr lang="uk-UA" sz="2400" b="1" dirty="0"/>
              <a:t>Тестування на проникання (</a:t>
            </a:r>
            <a:r>
              <a:rPr lang="uk-UA" sz="2400" b="1" dirty="0" err="1"/>
              <a:t>penetration</a:t>
            </a:r>
            <a:r>
              <a:rPr lang="uk-UA" sz="2400" b="1" dirty="0"/>
              <a:t> </a:t>
            </a:r>
            <a:r>
              <a:rPr lang="uk-UA" sz="2400" b="1" dirty="0" err="1"/>
              <a:t>testing</a:t>
            </a:r>
            <a:r>
              <a:rPr lang="uk-UA" sz="2400" b="1" dirty="0"/>
              <a:t>)</a:t>
            </a:r>
            <a:r>
              <a:rPr lang="uk-UA" sz="2400" dirty="0"/>
              <a:t> - випробування, метою яких є здійснення спроби обминути або відключити механізми захисту.</a:t>
            </a:r>
            <a:br>
              <a:rPr lang="uk-UA" sz="2400" dirty="0"/>
            </a:br>
            <a:r>
              <a:rPr lang="uk-UA" sz="2400" b="1" dirty="0"/>
              <a:t>Оцінка вразливості (</a:t>
            </a:r>
            <a:r>
              <a:rPr lang="uk-UA" sz="2400" b="1" dirty="0" err="1"/>
              <a:t>vulnerability</a:t>
            </a:r>
            <a:r>
              <a:rPr lang="uk-UA" sz="2400" b="1" dirty="0"/>
              <a:t> </a:t>
            </a:r>
            <a:r>
              <a:rPr lang="uk-UA" sz="2400" b="1" dirty="0" err="1"/>
              <a:t>assessment</a:t>
            </a:r>
            <a:r>
              <a:rPr lang="uk-UA" sz="2400" b="1" dirty="0"/>
              <a:t>)</a:t>
            </a:r>
            <a:r>
              <a:rPr lang="uk-UA" sz="2400" dirty="0"/>
              <a:t> - дослідження об’єкта оцінки з метою визначення можливості реалізації загроз.</a:t>
            </a:r>
            <a:br>
              <a:rPr lang="uk-UA" sz="2400" dirty="0"/>
            </a:br>
            <a:r>
              <a:rPr lang="uk-UA" sz="2400" b="1" dirty="0"/>
              <a:t>Ідентифікація (</a:t>
            </a:r>
            <a:r>
              <a:rPr lang="uk-UA" sz="2400" b="1" dirty="0" err="1"/>
              <a:t>identification</a:t>
            </a:r>
            <a:r>
              <a:rPr lang="uk-UA" sz="2400" b="1" dirty="0"/>
              <a:t>)</a:t>
            </a:r>
            <a:r>
              <a:rPr lang="uk-UA" sz="2400" dirty="0"/>
              <a:t> - впізнання.</a:t>
            </a:r>
            <a:br>
              <a:rPr lang="uk-UA" sz="2400" dirty="0"/>
            </a:br>
            <a:r>
              <a:rPr lang="uk-UA" sz="2400" b="1" dirty="0" err="1"/>
              <a:t>Автентифікація</a:t>
            </a:r>
            <a:r>
              <a:rPr lang="uk-UA" sz="2400" b="1" dirty="0"/>
              <a:t> (</a:t>
            </a:r>
            <a:r>
              <a:rPr lang="uk-UA" sz="2400" b="1" dirty="0" err="1"/>
              <a:t>authentication</a:t>
            </a:r>
            <a:r>
              <a:rPr lang="uk-UA" sz="2400" b="1" dirty="0"/>
              <a:t>)</a:t>
            </a:r>
            <a:r>
              <a:rPr lang="uk-UA" sz="2400" dirty="0"/>
              <a:t> - встановлення або підтвердження автентичності.</a:t>
            </a:r>
            <a:br>
              <a:rPr lang="uk-UA" sz="2400" dirty="0"/>
            </a:br>
            <a:br>
              <a:rPr lang="uk-UA" sz="2000" dirty="0"/>
            </a:br>
            <a:endParaRPr lang="uk-UA" sz="2000" dirty="0"/>
          </a:p>
        </p:txBody>
      </p:sp>
    </p:spTree>
    <p:extLst>
      <p:ext uri="{BB962C8B-B14F-4D97-AF65-F5344CB8AC3E}">
        <p14:creationId xmlns:p14="http://schemas.microsoft.com/office/powerpoint/2010/main" val="39286114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Термінологія в галузі ЗІ:</a:t>
            </a:r>
            <a:br>
              <a:rPr lang="uk-UA" sz="2400" b="1" dirty="0"/>
            </a:br>
            <a:br>
              <a:rPr lang="uk-UA" sz="2400" dirty="0"/>
            </a:br>
            <a:r>
              <a:rPr lang="uk-UA" sz="2400" b="1" dirty="0"/>
              <a:t>Пароль (</a:t>
            </a:r>
            <a:r>
              <a:rPr lang="uk-UA" sz="2400" b="1" dirty="0" err="1"/>
              <a:t>password</a:t>
            </a:r>
            <a:r>
              <a:rPr lang="uk-UA" sz="2400" b="1" dirty="0"/>
              <a:t>)</a:t>
            </a:r>
            <a:r>
              <a:rPr lang="uk-UA" sz="2400" dirty="0"/>
              <a:t> - секретна інформація </a:t>
            </a:r>
            <a:r>
              <a:rPr lang="uk-UA" sz="2400" dirty="0" err="1"/>
              <a:t>автентифікації</a:t>
            </a:r>
            <a:r>
              <a:rPr lang="uk-UA" sz="2400" dirty="0"/>
              <a:t>, що являє собою послідовність символів, яку користувач повинен ввести через обладнання вводу інформації, перш ніж йому буде надано доступ до </a:t>
            </a:r>
            <a:r>
              <a:rPr lang="uk-UA" sz="2400" dirty="0" err="1"/>
              <a:t>КС</a:t>
            </a:r>
            <a:r>
              <a:rPr lang="uk-UA" sz="2400" dirty="0"/>
              <a:t> або до інформації.</a:t>
            </a:r>
            <a:br>
              <a:rPr lang="uk-UA" sz="2400" dirty="0"/>
            </a:br>
            <a:r>
              <a:rPr lang="uk-UA" sz="2400" b="1" dirty="0"/>
              <a:t>Журнал реєстрації (</a:t>
            </a:r>
            <a:r>
              <a:rPr lang="uk-UA" sz="2400" b="1" dirty="0" err="1"/>
              <a:t>audit</a:t>
            </a:r>
            <a:r>
              <a:rPr lang="uk-UA" sz="2400" b="1" dirty="0"/>
              <a:t> </a:t>
            </a:r>
            <a:r>
              <a:rPr lang="uk-UA" sz="2400" b="1" dirty="0" err="1"/>
              <a:t>trail</a:t>
            </a:r>
            <a:r>
              <a:rPr lang="uk-UA" sz="2400" b="1" dirty="0"/>
              <a:t>)</a:t>
            </a:r>
            <a:r>
              <a:rPr lang="uk-UA" sz="2400" dirty="0"/>
              <a:t> - упорядкована сукупність реєстраційних записів, кожен з яких заноситься за фактом здійснення контрольованої події.</a:t>
            </a:r>
            <a:br>
              <a:rPr lang="uk-UA" sz="2400" dirty="0"/>
            </a:br>
            <a:r>
              <a:rPr lang="uk-UA" sz="2400" b="1" dirty="0" err="1"/>
              <a:t>Відкат</a:t>
            </a:r>
            <a:r>
              <a:rPr lang="uk-UA" sz="2400" b="1" dirty="0"/>
              <a:t> (</a:t>
            </a:r>
            <a:r>
              <a:rPr lang="uk-UA" sz="2400" b="1" dirty="0" err="1"/>
              <a:t>rollback</a:t>
            </a:r>
            <a:r>
              <a:rPr lang="uk-UA" sz="2400" b="1" dirty="0"/>
              <a:t>)</a:t>
            </a:r>
            <a:r>
              <a:rPr lang="uk-UA" sz="2400" dirty="0"/>
              <a:t> - послуга, що забезпечує повернення об’єкта </a:t>
            </a:r>
            <a:r>
              <a:rPr lang="uk-UA" sz="2400" dirty="0" err="1"/>
              <a:t>КС</a:t>
            </a:r>
            <a:r>
              <a:rPr lang="uk-UA" sz="2400" dirty="0"/>
              <a:t> до відомого попереднього стану після виконання над об’єктом певної операції або серії операцій.</a:t>
            </a:r>
            <a:br>
              <a:rPr lang="uk-UA" sz="2400" dirty="0"/>
            </a:br>
            <a:r>
              <a:rPr lang="uk-UA" sz="2400" b="1" dirty="0"/>
              <a:t>Список повноважень (</a:t>
            </a:r>
            <a:r>
              <a:rPr lang="uk-UA" sz="2400" b="1" dirty="0" err="1"/>
              <a:t>privilege</a:t>
            </a:r>
            <a:r>
              <a:rPr lang="uk-UA" sz="2400" b="1" dirty="0"/>
              <a:t> </a:t>
            </a:r>
            <a:r>
              <a:rPr lang="uk-UA" sz="2400" b="1" dirty="0" err="1"/>
              <a:t>list</a:t>
            </a:r>
            <a:r>
              <a:rPr lang="uk-UA" sz="2400" b="1" dirty="0"/>
              <a:t>, </a:t>
            </a:r>
            <a:r>
              <a:rPr lang="uk-UA" sz="2400" b="1" dirty="0" err="1"/>
              <a:t>profile</a:t>
            </a:r>
            <a:r>
              <a:rPr lang="uk-UA" sz="2400" b="1" dirty="0"/>
              <a:t>)</a:t>
            </a:r>
            <a:r>
              <a:rPr lang="uk-UA" sz="2400" dirty="0"/>
              <a:t> - перелік об’єктів з зазначенням прав доступу до них з боку користувача або процесу, з яким пов’язаний цей перелік.</a:t>
            </a:r>
            <a:br>
              <a:rPr lang="uk-UA" sz="2400" dirty="0"/>
            </a:br>
            <a:br>
              <a:rPr lang="uk-UA" sz="2400" dirty="0"/>
            </a:br>
            <a:br>
              <a:rPr lang="uk-UA" sz="2400" dirty="0"/>
            </a:br>
            <a:br>
              <a:rPr lang="uk-UA" sz="2400" dirty="0"/>
            </a:br>
            <a:br>
              <a:rPr lang="uk-UA" sz="2000" dirty="0"/>
            </a:br>
            <a:endParaRPr lang="uk-UA" sz="2000" dirty="0"/>
          </a:p>
        </p:txBody>
      </p:sp>
    </p:spTree>
    <p:extLst>
      <p:ext uri="{BB962C8B-B14F-4D97-AF65-F5344CB8AC3E}">
        <p14:creationId xmlns:p14="http://schemas.microsoft.com/office/powerpoint/2010/main" val="10517042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388" y="403412"/>
            <a:ext cx="8861612" cy="6239435"/>
          </a:xfrm>
        </p:spPr>
        <p:txBody>
          <a:bodyPr>
            <a:noAutofit/>
          </a:bodyPr>
          <a:lstStyle/>
          <a:p>
            <a:r>
              <a:rPr lang="uk-UA" sz="2400" b="1" dirty="0"/>
              <a:t>Термінологія в галузі ЗІ:</a:t>
            </a:r>
            <a:br>
              <a:rPr lang="uk-UA" sz="2400" b="1" dirty="0"/>
            </a:br>
            <a:br>
              <a:rPr lang="uk-UA" sz="2400" dirty="0"/>
            </a:br>
            <a:r>
              <a:rPr lang="uk-UA" sz="2400" b="1" dirty="0"/>
              <a:t>Криптографічне перетворення</a:t>
            </a:r>
            <a:r>
              <a:rPr lang="uk-UA" sz="2400" dirty="0"/>
              <a:t> - </a:t>
            </a:r>
            <a:r>
              <a:rPr lang="uk-UA" sz="2400" dirty="0" err="1"/>
              <a:t>перетворення</a:t>
            </a:r>
            <a:r>
              <a:rPr lang="uk-UA" sz="2400" dirty="0"/>
              <a:t> даних, яке полягає в їх шифруванні, вироблення </a:t>
            </a:r>
            <a:r>
              <a:rPr lang="uk-UA" sz="2400" dirty="0" err="1"/>
              <a:t>імітовставки</a:t>
            </a:r>
            <a:r>
              <a:rPr lang="uk-UA" sz="2400" dirty="0"/>
              <a:t> або цифрового підпису.</a:t>
            </a:r>
            <a:br>
              <a:rPr lang="uk-UA" sz="2400" dirty="0"/>
            </a:br>
            <a:r>
              <a:rPr lang="uk-UA" sz="2400" b="1" dirty="0" err="1"/>
              <a:t>Зашифрування</a:t>
            </a:r>
            <a:r>
              <a:rPr lang="uk-UA" sz="2400" b="1" dirty="0"/>
              <a:t> даних (</a:t>
            </a:r>
            <a:r>
              <a:rPr lang="uk-UA" sz="2400" b="1" dirty="0" err="1"/>
              <a:t>data</a:t>
            </a:r>
            <a:r>
              <a:rPr lang="uk-UA" sz="2400" b="1" dirty="0"/>
              <a:t> </a:t>
            </a:r>
            <a:r>
              <a:rPr lang="uk-UA" sz="2400" b="1" dirty="0" err="1"/>
              <a:t>encryption</a:t>
            </a:r>
            <a:r>
              <a:rPr lang="uk-UA" sz="2400" b="1" dirty="0"/>
              <a:t>)</a:t>
            </a:r>
            <a:r>
              <a:rPr lang="uk-UA" sz="2400" dirty="0"/>
              <a:t> - процес перетворення відкритого тексту в </a:t>
            </a:r>
            <a:r>
              <a:rPr lang="uk-UA" sz="2400" dirty="0" err="1"/>
              <a:t>шифртекст</a:t>
            </a:r>
            <a:r>
              <a:rPr lang="uk-UA" sz="2400" dirty="0"/>
              <a:t>.</a:t>
            </a:r>
            <a:br>
              <a:rPr lang="uk-UA" sz="2400" dirty="0"/>
            </a:br>
            <a:r>
              <a:rPr lang="uk-UA" sz="2400" b="1" dirty="0"/>
              <a:t>Відкритий текст (</a:t>
            </a:r>
            <a:r>
              <a:rPr lang="uk-UA" sz="2400" b="1" dirty="0" err="1"/>
              <a:t>clear</a:t>
            </a:r>
            <a:r>
              <a:rPr lang="uk-UA" sz="2400" b="1" dirty="0"/>
              <a:t> </a:t>
            </a:r>
            <a:r>
              <a:rPr lang="uk-UA" sz="2400" b="1" dirty="0" err="1"/>
              <a:t>text</a:t>
            </a:r>
            <a:r>
              <a:rPr lang="uk-UA" sz="2400" b="1" dirty="0"/>
              <a:t>)</a:t>
            </a:r>
            <a:r>
              <a:rPr lang="uk-UA" sz="2400" dirty="0"/>
              <a:t> - дані з доступним семантичним змістом.</a:t>
            </a:r>
            <a:br>
              <a:rPr lang="uk-UA" sz="2400" dirty="0"/>
            </a:br>
            <a:r>
              <a:rPr lang="uk-UA" sz="2400" dirty="0" err="1"/>
              <a:t>Шифртекст</a:t>
            </a:r>
            <a:r>
              <a:rPr lang="uk-UA" sz="2400" dirty="0"/>
              <a:t> (</a:t>
            </a:r>
            <a:r>
              <a:rPr lang="uk-UA" sz="2400" dirty="0" err="1"/>
              <a:t>ciphertext</a:t>
            </a:r>
            <a:r>
              <a:rPr lang="uk-UA" sz="2400" dirty="0"/>
              <a:t>) - дані, отримані у результаті </a:t>
            </a:r>
            <a:r>
              <a:rPr lang="uk-UA" sz="2400" dirty="0" err="1"/>
              <a:t>зашифрування</a:t>
            </a:r>
            <a:r>
              <a:rPr lang="uk-UA" sz="2400" dirty="0"/>
              <a:t> відкритого тексту.</a:t>
            </a:r>
            <a:br>
              <a:rPr lang="uk-UA" sz="2400" dirty="0"/>
            </a:br>
            <a:r>
              <a:rPr lang="uk-UA" sz="2400" b="1" dirty="0" err="1"/>
              <a:t>Імітовставка</a:t>
            </a:r>
            <a:r>
              <a:rPr lang="uk-UA" sz="2400" b="1" dirty="0"/>
              <a:t> (</a:t>
            </a:r>
            <a:r>
              <a:rPr lang="uk-UA" sz="2400" b="1" dirty="0" err="1"/>
              <a:t>data</a:t>
            </a:r>
            <a:r>
              <a:rPr lang="uk-UA" sz="2400" b="1" dirty="0"/>
              <a:t> </a:t>
            </a:r>
            <a:r>
              <a:rPr lang="uk-UA" sz="2400" b="1" dirty="0" err="1"/>
              <a:t>authentication</a:t>
            </a:r>
            <a:r>
              <a:rPr lang="uk-UA" sz="2400" b="1" dirty="0"/>
              <a:t> </a:t>
            </a:r>
            <a:r>
              <a:rPr lang="uk-UA" sz="2400" b="1" dirty="0" err="1"/>
              <a:t>code</a:t>
            </a:r>
            <a:r>
              <a:rPr lang="uk-UA" sz="2400" b="1" dirty="0"/>
              <a:t>)</a:t>
            </a:r>
            <a:r>
              <a:rPr lang="uk-UA" sz="2400" dirty="0"/>
              <a:t> - блок інформації фіксованої довжини, що одержується із відкритого тексту і ключа, однозначно відповідний даному відкритому тексту.</a:t>
            </a:r>
            <a:br>
              <a:rPr lang="uk-UA" sz="2400" dirty="0"/>
            </a:br>
            <a:r>
              <a:rPr lang="uk-UA" sz="2400" b="1" dirty="0"/>
              <a:t>Цифровий підпис (</a:t>
            </a:r>
            <a:r>
              <a:rPr lang="uk-UA" sz="2400" b="1" dirty="0" err="1"/>
              <a:t>digital</a:t>
            </a:r>
            <a:r>
              <a:rPr lang="uk-UA" sz="2400" b="1" dirty="0"/>
              <a:t> </a:t>
            </a:r>
            <a:r>
              <a:rPr lang="uk-UA" sz="2400" b="1" dirty="0" err="1"/>
              <a:t>signature</a:t>
            </a:r>
            <a:r>
              <a:rPr lang="uk-UA" sz="2400" b="1" dirty="0"/>
              <a:t>)</a:t>
            </a:r>
            <a:r>
              <a:rPr lang="uk-UA" sz="2400" dirty="0"/>
              <a:t> - дані, одержані в результаті криптографічного перетворення блоку даних і/або його параметрів (</a:t>
            </a:r>
            <a:r>
              <a:rPr lang="uk-UA" sz="2400" dirty="0" err="1"/>
              <a:t>хеш-функції</a:t>
            </a:r>
            <a:r>
              <a:rPr lang="uk-UA" sz="2400" dirty="0"/>
              <a:t>, довжини, дати утворення, ідентифікатора відправника і т. ін.), що дозволяють приймальнику даних впевнитись в цілісності блоку і справжності джерела </a:t>
            </a:r>
            <a:br>
              <a:rPr lang="uk-UA" sz="2400" dirty="0"/>
            </a:br>
            <a:r>
              <a:rPr lang="uk-UA" sz="2400" dirty="0"/>
              <a:t>даних і забезпечити захист від підробки і підлогу.</a:t>
            </a:r>
            <a:br>
              <a:rPr lang="uk-UA" sz="2000" dirty="0"/>
            </a:br>
            <a:endParaRPr lang="uk-UA" sz="2000" dirty="0"/>
          </a:p>
        </p:txBody>
      </p:sp>
    </p:spTree>
    <p:extLst>
      <p:ext uri="{BB962C8B-B14F-4D97-AF65-F5344CB8AC3E}">
        <p14:creationId xmlns:p14="http://schemas.microsoft.com/office/powerpoint/2010/main" val="39546149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Термінологія в галузі ЗІ:</a:t>
            </a:r>
            <a:br>
              <a:rPr lang="uk-UA" sz="2400" b="1" dirty="0"/>
            </a:br>
            <a:br>
              <a:rPr lang="uk-UA" sz="2400" dirty="0"/>
            </a:br>
            <a:r>
              <a:rPr lang="uk-UA" sz="2400" b="1" dirty="0"/>
              <a:t> Обчислювальна система; ОС (</a:t>
            </a:r>
            <a:r>
              <a:rPr lang="uk-UA" sz="2400" b="1" dirty="0" err="1"/>
              <a:t>computer</a:t>
            </a:r>
            <a:r>
              <a:rPr lang="uk-UA" sz="2400" b="1" dirty="0"/>
              <a:t> </a:t>
            </a:r>
            <a:r>
              <a:rPr lang="uk-UA" sz="2400" b="1" dirty="0" err="1"/>
              <a:t>system</a:t>
            </a:r>
            <a:r>
              <a:rPr lang="uk-UA" sz="2400" b="1" dirty="0"/>
              <a:t>)</a:t>
            </a:r>
            <a:r>
              <a:rPr lang="uk-UA" sz="2400" dirty="0"/>
              <a:t> - сукупність програмних-апаратних засобів, призначених для обробки інформації.</a:t>
            </a:r>
            <a:br>
              <a:rPr lang="uk-UA" sz="2400" dirty="0"/>
            </a:br>
            <a:r>
              <a:rPr lang="uk-UA" sz="2400" b="1" dirty="0"/>
              <a:t>Автоматизована система; АС (</a:t>
            </a:r>
            <a:r>
              <a:rPr lang="uk-UA" sz="2400" b="1" dirty="0" err="1"/>
              <a:t>automated</a:t>
            </a:r>
            <a:r>
              <a:rPr lang="uk-UA" sz="2400" b="1" dirty="0"/>
              <a:t> </a:t>
            </a:r>
            <a:r>
              <a:rPr lang="uk-UA" sz="2400" b="1" dirty="0" err="1"/>
              <a:t>system</a:t>
            </a:r>
            <a:r>
              <a:rPr lang="uk-UA" sz="2400" b="1" dirty="0"/>
              <a:t>)</a:t>
            </a:r>
            <a:r>
              <a:rPr lang="uk-UA" sz="2400" dirty="0"/>
              <a:t> - організаційно-технічна система, що реалізує інформаційну технологію і об’єднує ОС, фізичне середовище, персонал і  інформацію, яка обробляється.</a:t>
            </a:r>
            <a:br>
              <a:rPr lang="uk-UA" sz="2400" dirty="0"/>
            </a:br>
            <a:r>
              <a:rPr lang="uk-UA" sz="2400" b="1" dirty="0"/>
              <a:t>Комп’ютерна система; </a:t>
            </a:r>
            <a:r>
              <a:rPr lang="uk-UA" sz="2400" b="1" dirty="0" err="1"/>
              <a:t>КС</a:t>
            </a:r>
            <a:r>
              <a:rPr lang="uk-UA" sz="2400" b="1" dirty="0"/>
              <a:t> (</a:t>
            </a:r>
            <a:r>
              <a:rPr lang="uk-UA" sz="2400" b="1" dirty="0" err="1"/>
              <a:t>computer</a:t>
            </a:r>
            <a:r>
              <a:rPr lang="uk-UA" sz="2400" b="1" dirty="0"/>
              <a:t> </a:t>
            </a:r>
            <a:r>
              <a:rPr lang="uk-UA" sz="2400" b="1" dirty="0" err="1"/>
              <a:t>system</a:t>
            </a:r>
            <a:r>
              <a:rPr lang="uk-UA" sz="2400" b="1" dirty="0"/>
              <a:t>, </a:t>
            </a:r>
            <a:r>
              <a:rPr lang="uk-UA" sz="2400" b="1" dirty="0" err="1"/>
              <a:t>target</a:t>
            </a:r>
            <a:r>
              <a:rPr lang="uk-UA" sz="2400" b="1" dirty="0"/>
              <a:t> </a:t>
            </a:r>
            <a:r>
              <a:rPr lang="uk-UA" sz="2400" b="1" dirty="0" err="1"/>
              <a:t>of</a:t>
            </a:r>
            <a:r>
              <a:rPr lang="uk-UA" sz="2400" b="1" dirty="0"/>
              <a:t> </a:t>
            </a:r>
            <a:r>
              <a:rPr lang="uk-UA" sz="2400" b="1" dirty="0" err="1"/>
              <a:t>evaluation</a:t>
            </a:r>
            <a:r>
              <a:rPr lang="uk-UA" sz="2400" b="1" dirty="0"/>
              <a:t>)</a:t>
            </a:r>
            <a:r>
              <a:rPr lang="uk-UA" sz="2400" dirty="0"/>
              <a:t> - сукупність програмно-апаратних засобів, яка подана для оцінки.</a:t>
            </a:r>
            <a:br>
              <a:rPr lang="uk-UA" sz="2400" dirty="0"/>
            </a:br>
            <a:r>
              <a:rPr lang="uk-UA" sz="2400" b="1" dirty="0"/>
              <a:t>Політика безпеки інформації (</a:t>
            </a:r>
            <a:r>
              <a:rPr lang="uk-UA" sz="2400" b="1" dirty="0" err="1"/>
              <a:t>information</a:t>
            </a:r>
            <a:r>
              <a:rPr lang="uk-UA" sz="2400" b="1" dirty="0"/>
              <a:t> </a:t>
            </a:r>
            <a:r>
              <a:rPr lang="uk-UA" sz="2400" b="1" dirty="0" err="1"/>
              <a:t>security</a:t>
            </a:r>
            <a:r>
              <a:rPr lang="uk-UA" sz="2400" b="1" dirty="0"/>
              <a:t> </a:t>
            </a:r>
            <a:r>
              <a:rPr lang="uk-UA" sz="2400" b="1" dirty="0" err="1"/>
              <a:t>policy</a:t>
            </a:r>
            <a:r>
              <a:rPr lang="uk-UA" sz="2400" b="1" dirty="0"/>
              <a:t>)</a:t>
            </a:r>
            <a:r>
              <a:rPr lang="uk-UA" sz="2400" dirty="0"/>
              <a:t> - сукупність законів, правил, обмежень, рекомендацій, інструкцій тощо, які регламентують порядок обробки інформації.</a:t>
            </a:r>
            <a:br>
              <a:rPr lang="uk-UA" sz="2400" dirty="0"/>
            </a:br>
            <a:r>
              <a:rPr lang="uk-UA" sz="2400" b="1" dirty="0"/>
              <a:t>Загроза (</a:t>
            </a:r>
            <a:r>
              <a:rPr lang="uk-UA" sz="2400" b="1" dirty="0" err="1"/>
              <a:t>threat</a:t>
            </a:r>
            <a:r>
              <a:rPr lang="uk-UA" sz="2400" b="1" dirty="0"/>
              <a:t>)</a:t>
            </a:r>
            <a:r>
              <a:rPr lang="uk-UA" sz="2400" dirty="0"/>
              <a:t> - будь-які обставини або події, що можуть бути причиною порушення політики безпеки інформації і/або нанесення збитків АС.</a:t>
            </a:r>
            <a:br>
              <a:rPr lang="uk-UA" sz="2000" dirty="0"/>
            </a:br>
            <a:endParaRPr lang="uk-UA" sz="2000" dirty="0"/>
          </a:p>
        </p:txBody>
      </p:sp>
    </p:spTree>
    <p:extLst>
      <p:ext uri="{BB962C8B-B14F-4D97-AF65-F5344CB8AC3E}">
        <p14:creationId xmlns:p14="http://schemas.microsoft.com/office/powerpoint/2010/main" val="370597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007" y="327172"/>
            <a:ext cx="8288201" cy="6249798"/>
          </a:xfrm>
        </p:spPr>
        <p:txBody>
          <a:bodyPr>
            <a:noAutofit/>
          </a:bodyPr>
          <a:lstStyle/>
          <a:p>
            <a:r>
              <a:rPr lang="uk-UA" sz="2000" b="1" dirty="0"/>
              <a:t>Санкціонований та несанкціонований доступ до інформації. </a:t>
            </a:r>
            <a:br>
              <a:rPr lang="uk-UA" sz="2000" b="1" dirty="0"/>
            </a:br>
            <a:br>
              <a:rPr lang="uk-UA" sz="2000" dirty="0"/>
            </a:br>
            <a:r>
              <a:rPr lang="uk-UA" sz="2000" b="1" dirty="0"/>
              <a:t>Несанкціонований</a:t>
            </a:r>
            <a:r>
              <a:rPr lang="uk-UA" sz="2000" dirty="0"/>
              <a:t> – сукупність прийомів і порядок дій з метою одержання (добування) охоронюваних даних протиправним шляхом (таємне спостереження, перехоплення повідомлень, крадіжки зразків, документів тощо). </a:t>
            </a:r>
            <a:br>
              <a:rPr lang="uk-UA" sz="2000" dirty="0"/>
            </a:br>
            <a:br>
              <a:rPr lang="uk-UA" sz="2000" dirty="0"/>
            </a:br>
            <a:r>
              <a:rPr lang="uk-UA" sz="2000" b="1" dirty="0"/>
              <a:t>Легальну можливість володіти інформаційним ресурсом </a:t>
            </a:r>
            <a:r>
              <a:rPr lang="uk-UA" sz="2000" dirty="0"/>
              <a:t>має лише його </a:t>
            </a:r>
            <a:r>
              <a:rPr lang="uk-UA" sz="2000" b="1" dirty="0"/>
              <a:t>власник</a:t>
            </a:r>
            <a:r>
              <a:rPr lang="uk-UA" sz="2000" dirty="0"/>
              <a:t> або особа, яка отримала у власника відповідний дозвіл. </a:t>
            </a:r>
            <a:br>
              <a:rPr lang="uk-UA" sz="2000" dirty="0"/>
            </a:br>
            <a:br>
              <a:rPr lang="uk-UA" sz="2000" dirty="0"/>
            </a:br>
            <a:r>
              <a:rPr lang="uk-UA" sz="2000" b="1" dirty="0"/>
              <a:t>Інформація з обмеженим </a:t>
            </a:r>
            <a:r>
              <a:rPr lang="uk-UA" sz="2000" dirty="0"/>
              <a:t>доступом за своїм режимом </a:t>
            </a:r>
            <a:r>
              <a:rPr lang="uk-UA" sz="2000" b="1" dirty="0"/>
              <a:t>поділяється</a:t>
            </a:r>
            <a:r>
              <a:rPr lang="uk-UA" sz="2000" dirty="0"/>
              <a:t> на: </a:t>
            </a:r>
            <a:br>
              <a:rPr lang="uk-UA" sz="2000" dirty="0"/>
            </a:br>
            <a:r>
              <a:rPr lang="uk-UA" sz="2000" dirty="0"/>
              <a:t> - конфіденційну (персональні дані, комерційна, медична, банківська, адвокатська…), </a:t>
            </a:r>
            <a:br>
              <a:rPr lang="uk-UA" sz="2000" dirty="0"/>
            </a:br>
            <a:r>
              <a:rPr lang="uk-UA" sz="2000" dirty="0"/>
              <a:t> - таємну, </a:t>
            </a:r>
            <a:br>
              <a:rPr lang="uk-UA" sz="2000" dirty="0"/>
            </a:br>
            <a:r>
              <a:rPr lang="uk-UA" sz="2000" dirty="0"/>
              <a:t> - службову (не таємна). </a:t>
            </a:r>
            <a:br>
              <a:rPr lang="uk-UA" sz="2000" dirty="0"/>
            </a:br>
            <a:br>
              <a:rPr lang="uk-UA" sz="2000" dirty="0"/>
            </a:br>
            <a:r>
              <a:rPr lang="uk-UA" sz="2000" dirty="0"/>
              <a:t> ч. 2 ст. 21 Закону України «Про інформацію»:</a:t>
            </a:r>
            <a:br>
              <a:rPr lang="uk-UA" sz="2000" dirty="0"/>
            </a:br>
            <a:r>
              <a:rPr lang="uk-UA" sz="2000" b="1" dirty="0"/>
              <a:t>Конфіденційна інформація</a:t>
            </a:r>
            <a:r>
              <a:rPr lang="uk-UA" sz="2000" dirty="0"/>
              <a:t> – певні відомості, які перебувають у володінні, користуванні або розпорядженні окремих фізичних або юридичних осіб. </a:t>
            </a:r>
            <a:br>
              <a:rPr lang="uk-UA" sz="2000" dirty="0"/>
            </a:br>
            <a:br>
              <a:rPr lang="uk-UA" sz="2000" dirty="0"/>
            </a:br>
            <a:r>
              <a:rPr lang="uk-UA" sz="2000" b="1" dirty="0"/>
              <a:t>Таємна інформація</a:t>
            </a:r>
            <a:r>
              <a:rPr lang="uk-UA" sz="2000" dirty="0"/>
              <a:t> – інформацію, яка містить відомості, складові </a:t>
            </a:r>
            <a:br>
              <a:rPr lang="uk-UA" sz="2000" dirty="0"/>
            </a:br>
            <a:r>
              <a:rPr lang="uk-UA" sz="2000" dirty="0"/>
              <a:t>державну і іншу передбачену законом таємницю, </a:t>
            </a:r>
            <a:br>
              <a:rPr lang="uk-UA" sz="2000" dirty="0"/>
            </a:br>
            <a:r>
              <a:rPr lang="uk-UA" sz="2000" dirty="0"/>
              <a:t>розголошення якої заподіює збиток особі, суспільству і державі. </a:t>
            </a:r>
            <a:br>
              <a:rPr lang="ru-RU" sz="2000" dirty="0"/>
            </a:br>
            <a:endParaRPr lang="uk-UA" sz="2000" dirty="0"/>
          </a:p>
        </p:txBody>
      </p:sp>
    </p:spTree>
    <p:extLst>
      <p:ext uri="{BB962C8B-B14F-4D97-AF65-F5344CB8AC3E}">
        <p14:creationId xmlns:p14="http://schemas.microsoft.com/office/powerpoint/2010/main" val="34399871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132" y="403412"/>
            <a:ext cx="2071868" cy="4782046"/>
          </a:xfrm>
        </p:spPr>
        <p:txBody>
          <a:bodyPr>
            <a:noAutofit/>
          </a:bodyPr>
          <a:lstStyle/>
          <a:p>
            <a:r>
              <a:rPr lang="uk-UA" sz="2000" dirty="0"/>
              <a:t>Критерії оцінки захищеності інформації в комп’ютерних системах від НСД (НД ТЗІ 2.5-004-99)</a:t>
            </a:r>
            <a:br>
              <a:rPr lang="uk-UA" sz="2000" dirty="0"/>
            </a:br>
            <a:br>
              <a:rPr lang="uk-UA" sz="2000" dirty="0"/>
            </a:br>
            <a:r>
              <a:rPr lang="uk-UA" sz="2000" dirty="0"/>
              <a:t>- функціональні,</a:t>
            </a:r>
            <a:br>
              <a:rPr lang="uk-UA" sz="2000" dirty="0"/>
            </a:br>
            <a:r>
              <a:rPr lang="uk-UA" sz="2000" dirty="0"/>
              <a:t>- гарантії.</a:t>
            </a:r>
          </a:p>
        </p:txBody>
      </p:sp>
      <p:pic>
        <p:nvPicPr>
          <p:cNvPr id="1026" name="Picture 2"/>
          <p:cNvPicPr>
            <a:picLocks noChangeAspect="1" noChangeArrowheads="1"/>
          </p:cNvPicPr>
          <p:nvPr/>
        </p:nvPicPr>
        <p:blipFill>
          <a:blip r:embed="rId2"/>
          <a:srcRect/>
          <a:stretch>
            <a:fillRect/>
          </a:stretch>
        </p:blipFill>
        <p:spPr bwMode="auto">
          <a:xfrm>
            <a:off x="0" y="0"/>
            <a:ext cx="7084045" cy="10313207"/>
          </a:xfrm>
          <a:prstGeom prst="rect">
            <a:avLst/>
          </a:prstGeom>
          <a:noFill/>
          <a:ln w="9525">
            <a:noFill/>
            <a:miter lim="800000"/>
            <a:headEnd/>
            <a:tailEnd/>
          </a:ln>
          <a:effectLst/>
        </p:spPr>
      </p:pic>
    </p:spTree>
    <p:extLst>
      <p:ext uri="{BB962C8B-B14F-4D97-AF65-F5344CB8AC3E}">
        <p14:creationId xmlns:p14="http://schemas.microsoft.com/office/powerpoint/2010/main" val="4041103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9144000" cy="6532915"/>
          </a:xfrm>
          <a:prstGeom prst="rect">
            <a:avLst/>
          </a:prstGeom>
          <a:noFill/>
          <a:ln w="9525">
            <a:noFill/>
            <a:miter lim="800000"/>
            <a:headEnd/>
            <a:tailEnd/>
          </a:ln>
          <a:effectLst/>
        </p:spPr>
      </p:pic>
    </p:spTree>
    <p:extLst>
      <p:ext uri="{BB962C8B-B14F-4D97-AF65-F5344CB8AC3E}">
        <p14:creationId xmlns:p14="http://schemas.microsoft.com/office/powerpoint/2010/main" val="15278376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211175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2084106"/>
            <a:ext cx="9144000" cy="344330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0" y="5491284"/>
            <a:ext cx="9144000" cy="1839191"/>
          </a:xfrm>
          <a:prstGeom prst="rect">
            <a:avLst/>
          </a:prstGeom>
          <a:noFill/>
          <a:ln w="9525">
            <a:noFill/>
            <a:miter lim="800000"/>
            <a:headEnd/>
            <a:tailEnd/>
          </a:ln>
          <a:effectLst/>
        </p:spPr>
      </p:pic>
    </p:spTree>
    <p:extLst>
      <p:ext uri="{BB962C8B-B14F-4D97-AF65-F5344CB8AC3E}">
        <p14:creationId xmlns:p14="http://schemas.microsoft.com/office/powerpoint/2010/main" val="30119863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
            <a:ext cx="9144000" cy="4629085"/>
          </a:xfrm>
          <a:prstGeom prst="rect">
            <a:avLst/>
          </a:prstGeom>
          <a:noFill/>
          <a:ln w="9525">
            <a:noFill/>
            <a:miter lim="800000"/>
            <a:headEnd/>
            <a:tailEnd/>
          </a:ln>
          <a:effectLst/>
        </p:spPr>
      </p:pic>
    </p:spTree>
    <p:extLst>
      <p:ext uri="{BB962C8B-B14F-4D97-AF65-F5344CB8AC3E}">
        <p14:creationId xmlns:p14="http://schemas.microsoft.com/office/powerpoint/2010/main" val="730499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8981954" cy="5040159"/>
          </a:xfrm>
          <a:prstGeom prst="rect">
            <a:avLst/>
          </a:prstGeom>
          <a:noFill/>
          <a:ln w="9525">
            <a:noFill/>
            <a:miter lim="800000"/>
            <a:headEnd/>
            <a:tailEnd/>
          </a:ln>
          <a:effectLst/>
        </p:spPr>
      </p:pic>
      <p:sp>
        <p:nvSpPr>
          <p:cNvPr id="5" name="Заголовок 1"/>
          <p:cNvSpPr>
            <a:spLocks noGrp="1"/>
          </p:cNvSpPr>
          <p:nvPr>
            <p:ph type="title"/>
          </p:nvPr>
        </p:nvSpPr>
        <p:spPr>
          <a:xfrm>
            <a:off x="246685" y="4905964"/>
            <a:ext cx="3850753" cy="2096719"/>
          </a:xfrm>
        </p:spPr>
        <p:txBody>
          <a:bodyPr>
            <a:noAutofit/>
          </a:bodyPr>
          <a:lstStyle/>
          <a:p>
            <a:r>
              <a:rPr lang="uk-UA" sz="2000" dirty="0"/>
              <a:t>Г1-Г7 це вимоги до:</a:t>
            </a:r>
            <a:br>
              <a:rPr lang="uk-UA" sz="2000" dirty="0"/>
            </a:br>
            <a:r>
              <a:rPr lang="uk-UA" sz="2000" dirty="0"/>
              <a:t>- архітектури,</a:t>
            </a:r>
            <a:br>
              <a:rPr lang="uk-UA" sz="2000" dirty="0"/>
            </a:br>
            <a:r>
              <a:rPr lang="uk-UA" sz="2000" dirty="0"/>
              <a:t>- середовища розробки,</a:t>
            </a:r>
            <a:br>
              <a:rPr lang="uk-UA" sz="2000" dirty="0"/>
            </a:br>
            <a:r>
              <a:rPr lang="uk-UA" sz="2000" dirty="0"/>
              <a:t>- процесу проектування,</a:t>
            </a:r>
            <a:br>
              <a:rPr lang="uk-UA" sz="2000" dirty="0"/>
            </a:br>
            <a:r>
              <a:rPr lang="uk-UA" sz="2000" dirty="0"/>
              <a:t>- середовища функціонування.</a:t>
            </a:r>
          </a:p>
        </p:txBody>
      </p:sp>
    </p:spTree>
    <p:extLst>
      <p:ext uri="{BB962C8B-B14F-4D97-AF65-F5344CB8AC3E}">
        <p14:creationId xmlns:p14="http://schemas.microsoft.com/office/powerpoint/2010/main" val="28852940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Класифікація інформації:</a:t>
            </a:r>
            <a:br>
              <a:rPr lang="uk-UA" sz="2400" dirty="0"/>
            </a:br>
            <a:r>
              <a:rPr lang="uk-UA" sz="2400" dirty="0"/>
              <a:t>- відкрита:</a:t>
            </a:r>
            <a:br>
              <a:rPr lang="uk-UA" sz="2400" dirty="0"/>
            </a:br>
            <a:r>
              <a:rPr lang="uk-UA" sz="2400" dirty="0"/>
              <a:t>	- не потребує захисту;</a:t>
            </a:r>
            <a:br>
              <a:rPr lang="uk-UA" sz="2400" dirty="0"/>
            </a:br>
            <a:r>
              <a:rPr lang="uk-UA" sz="2400" dirty="0"/>
              <a:t>	- потребує захисту;</a:t>
            </a:r>
            <a:br>
              <a:rPr lang="uk-UA" sz="2400" dirty="0"/>
            </a:br>
            <a:r>
              <a:rPr lang="uk-UA" sz="2400" dirty="0"/>
              <a:t>- з обмеженим доступом:</a:t>
            </a:r>
            <a:br>
              <a:rPr lang="uk-UA" sz="2400" dirty="0"/>
            </a:br>
            <a:r>
              <a:rPr lang="uk-UA" sz="2400" dirty="0"/>
              <a:t>	- конфіденційна;</a:t>
            </a:r>
            <a:br>
              <a:rPr lang="uk-UA" sz="2400" dirty="0"/>
            </a:br>
            <a:r>
              <a:rPr lang="uk-UA" sz="2400" dirty="0"/>
              <a:t>	- таємна:</a:t>
            </a:r>
            <a:br>
              <a:rPr lang="uk-UA" sz="2400" dirty="0"/>
            </a:br>
            <a:r>
              <a:rPr lang="uk-UA" sz="2400" dirty="0"/>
              <a:t>		- державна таємниця:</a:t>
            </a:r>
            <a:br>
              <a:rPr lang="uk-UA" sz="2400" dirty="0"/>
            </a:br>
            <a:r>
              <a:rPr lang="uk-UA" sz="2400" dirty="0"/>
              <a:t>			- таємна;</a:t>
            </a:r>
            <a:br>
              <a:rPr lang="uk-UA" sz="2400" dirty="0"/>
            </a:br>
            <a:r>
              <a:rPr lang="uk-UA" sz="2400" dirty="0"/>
              <a:t>			- цілком таємна;</a:t>
            </a:r>
            <a:br>
              <a:rPr lang="uk-UA" sz="2400" dirty="0"/>
            </a:br>
            <a:r>
              <a:rPr lang="uk-UA" sz="2400" dirty="0"/>
              <a:t>			- особливої важливості;</a:t>
            </a:r>
            <a:br>
              <a:rPr lang="uk-UA" sz="2400" dirty="0"/>
            </a:br>
            <a:r>
              <a:rPr lang="uk-UA" sz="2400" dirty="0"/>
              <a:t>		- інша передбачена законом таємниця.</a:t>
            </a:r>
            <a:br>
              <a:rPr lang="uk-UA" sz="2400" dirty="0"/>
            </a:br>
            <a:endParaRPr lang="uk-UA" sz="2400" dirty="0"/>
          </a:p>
        </p:txBody>
      </p:sp>
    </p:spTree>
    <p:extLst>
      <p:ext uri="{BB962C8B-B14F-4D97-AF65-F5344CB8AC3E}">
        <p14:creationId xmlns:p14="http://schemas.microsoft.com/office/powerpoint/2010/main" val="31248547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Компоненти АС та технології обробки інформації:</a:t>
            </a:r>
            <a:br>
              <a:rPr lang="uk-UA" sz="2400" dirty="0"/>
            </a:br>
            <a:r>
              <a:rPr lang="uk-UA" sz="2400" dirty="0"/>
              <a:t>- обладнання - ЕОМ та їхні складові частини (процесори, монітори, термінали, робочі станції та ін.), периферійні пристрої;</a:t>
            </a:r>
            <a:br>
              <a:rPr lang="uk-UA" sz="2400" dirty="0"/>
            </a:br>
            <a:r>
              <a:rPr lang="uk-UA" sz="2400" dirty="0"/>
              <a:t>- програмне забезпечення - вихідні, завантажувальні модулі, утиліти, СКБД, операційні системи та інші системні програми, діагностичні і тестові програми тощо;</a:t>
            </a:r>
            <a:br>
              <a:rPr lang="uk-UA" sz="2400" dirty="0"/>
            </a:br>
            <a:r>
              <a:rPr lang="uk-UA" sz="2400" dirty="0"/>
              <a:t>- дані - тимчасового і постійного зберігання, на магнітних носіях, друковані, архівні і резервні копії, системні журнали, технічна, експлуатаційна і розпорядча документація та ін.;</a:t>
            </a:r>
            <a:br>
              <a:rPr lang="uk-UA" sz="2400" dirty="0"/>
            </a:br>
            <a:r>
              <a:rPr lang="uk-UA" sz="2400" dirty="0"/>
              <a:t>- персонал і користувачі АС.</a:t>
            </a:r>
          </a:p>
        </p:txBody>
      </p:sp>
    </p:spTree>
    <p:extLst>
      <p:ext uri="{BB962C8B-B14F-4D97-AF65-F5344CB8AC3E}">
        <p14:creationId xmlns:p14="http://schemas.microsoft.com/office/powerpoint/2010/main" val="24092286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Способи здійснення загроз в АС:</a:t>
            </a:r>
            <a:br>
              <a:rPr lang="uk-UA" sz="2400" dirty="0"/>
            </a:br>
            <a:r>
              <a:rPr lang="uk-UA" sz="2400" dirty="0"/>
              <a:t>- технічними каналами, (побічних електромагнітних випромінювань і наводок, акустичні, оптичні, </a:t>
            </a:r>
            <a:r>
              <a:rPr lang="uk-UA" sz="2400" dirty="0" err="1"/>
              <a:t>радіо-</a:t>
            </a:r>
            <a:r>
              <a:rPr lang="uk-UA" sz="2400" dirty="0"/>
              <a:t> та радіотехнічні, хімічні);</a:t>
            </a:r>
            <a:br>
              <a:rPr lang="uk-UA" sz="2400" dirty="0"/>
            </a:br>
            <a:r>
              <a:rPr lang="uk-UA" sz="2400" dirty="0"/>
              <a:t>- каналами спеціального впливу шляхом формування полів і сигналів з метою руйнування системи захисту або порушення цілісності інформації;</a:t>
            </a:r>
            <a:br>
              <a:rPr lang="uk-UA" sz="2400" dirty="0"/>
            </a:br>
            <a:r>
              <a:rPr lang="uk-UA" sz="2400" dirty="0"/>
              <a:t>- НСД шляхом підключення до апаратури та ліній зв’язку, маскування під зареєстрованого користувача, подолання заходів захисту з метою використання інформації або нав’язування хибної інформації, застосування закладних пристроїв чи програм та вкорінення комп’ютерних вірусів. </a:t>
            </a:r>
          </a:p>
        </p:txBody>
      </p:sp>
    </p:spTree>
    <p:extLst>
      <p:ext uri="{BB962C8B-B14F-4D97-AF65-F5344CB8AC3E}">
        <p14:creationId xmlns:p14="http://schemas.microsoft.com/office/powerpoint/2010/main" val="4364877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8152279" cy="6173557"/>
          </a:xfrm>
        </p:spPr>
        <p:txBody>
          <a:bodyPr>
            <a:noAutofit/>
          </a:bodyPr>
          <a:lstStyle/>
          <a:p>
            <a:r>
              <a:rPr lang="uk-UA" sz="2400" b="1" dirty="0"/>
              <a:t>Загрози:</a:t>
            </a:r>
            <a:br>
              <a:rPr lang="uk-UA" sz="2400" dirty="0"/>
            </a:br>
            <a:r>
              <a:rPr lang="uk-UA" sz="2400" dirty="0"/>
              <a:t>- об'єктивну природа;</a:t>
            </a:r>
            <a:br>
              <a:rPr lang="uk-UA" sz="2400" dirty="0"/>
            </a:br>
            <a:r>
              <a:rPr lang="uk-UA" sz="2400" dirty="0"/>
              <a:t>- суб'єктивну природа:</a:t>
            </a:r>
            <a:br>
              <a:rPr lang="uk-UA" sz="2400" dirty="0"/>
            </a:br>
            <a:r>
              <a:rPr lang="uk-UA" sz="2400" dirty="0"/>
              <a:t>	- випадкові (ненавмисні);</a:t>
            </a:r>
            <a:br>
              <a:rPr lang="uk-UA" sz="2400" dirty="0"/>
            </a:br>
            <a:r>
              <a:rPr lang="uk-UA" sz="2400" dirty="0"/>
              <a:t>	- навмисні.</a:t>
            </a:r>
            <a:br>
              <a:rPr lang="uk-UA" sz="2400" dirty="0"/>
            </a:br>
            <a:r>
              <a:rPr lang="uk-UA" sz="2400" dirty="0"/>
              <a:t> </a:t>
            </a:r>
            <a:br>
              <a:rPr lang="uk-UA" sz="2400" dirty="0"/>
            </a:br>
            <a:r>
              <a:rPr lang="uk-UA" sz="2400" b="1" dirty="0"/>
              <a:t>Приклад основних видів загроз:</a:t>
            </a:r>
            <a:br>
              <a:rPr lang="uk-UA" sz="2400" dirty="0"/>
            </a:br>
            <a:r>
              <a:rPr lang="uk-UA" sz="2400" dirty="0"/>
              <a:t>- зміна умов фізичного середовища (стихійні лиха і аварії, як землетрус, повінь, пожежа або інші випадкові події);</a:t>
            </a:r>
            <a:br>
              <a:rPr lang="uk-UA" sz="2400" dirty="0"/>
            </a:br>
            <a:r>
              <a:rPr lang="uk-UA" sz="2400" dirty="0"/>
              <a:t>- збої і відмови у роботі обладнання та технічних засобів АС;</a:t>
            </a:r>
            <a:br>
              <a:rPr lang="uk-UA" sz="2400" dirty="0"/>
            </a:br>
            <a:r>
              <a:rPr lang="uk-UA" sz="2400" dirty="0"/>
              <a:t>- наслідки помилок під час проектування та розробки компонентів АС (технічних засобів, технології обробки інформації, ПЗ, засобів захисту, структур даних);</a:t>
            </a:r>
            <a:br>
              <a:rPr lang="uk-UA" sz="2400" dirty="0"/>
            </a:br>
            <a:r>
              <a:rPr lang="uk-UA" sz="2400" dirty="0"/>
              <a:t>- помилки персоналу (користувачів) АС під час експлуатації;</a:t>
            </a:r>
            <a:br>
              <a:rPr lang="uk-UA" sz="2400" dirty="0"/>
            </a:br>
            <a:r>
              <a:rPr lang="uk-UA" sz="2400" dirty="0"/>
              <a:t>навмисні дії (спроби) потенційних порушників.</a:t>
            </a:r>
          </a:p>
        </p:txBody>
      </p:sp>
    </p:spTree>
    <p:extLst>
      <p:ext uri="{BB962C8B-B14F-4D97-AF65-F5344CB8AC3E}">
        <p14:creationId xmlns:p14="http://schemas.microsoft.com/office/powerpoint/2010/main" val="11214630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Випадкові загрозами суб’єктивної природи </a:t>
            </a:r>
            <a:r>
              <a:rPr lang="uk-UA" sz="2400" dirty="0"/>
              <a:t>(дії персоналу або користувачів по неуважності, недбалості, незнанню тощо, без навмисного наміру)</a:t>
            </a:r>
            <a:r>
              <a:rPr lang="uk-UA" sz="2400" b="1" dirty="0"/>
              <a:t>:</a:t>
            </a:r>
            <a:br>
              <a:rPr lang="uk-UA" sz="2400" dirty="0"/>
            </a:br>
            <a:r>
              <a:rPr lang="uk-UA" sz="2400" dirty="0"/>
              <a:t>- дії, що призводять до відмови АС, руйнування апаратних, програмних, інформаційних ресурсів;</a:t>
            </a:r>
            <a:br>
              <a:rPr lang="uk-UA" sz="2400" dirty="0"/>
            </a:br>
            <a:r>
              <a:rPr lang="uk-UA" sz="2400" dirty="0"/>
              <a:t>- ненавмисне пошкодження носіїв інформації;</a:t>
            </a:r>
            <a:br>
              <a:rPr lang="uk-UA" sz="2400" dirty="0"/>
            </a:br>
            <a:r>
              <a:rPr lang="uk-UA" sz="2400" dirty="0"/>
              <a:t>- неправомірна зміна режимів роботи АС, які здатні призвести до незворотних змін у системі (форматування носіїв інформації);</a:t>
            </a:r>
            <a:br>
              <a:rPr lang="uk-UA" sz="2400" dirty="0"/>
            </a:br>
            <a:r>
              <a:rPr lang="uk-UA" sz="2400" dirty="0"/>
              <a:t>- неумисне зараження вірусами;</a:t>
            </a:r>
            <a:br>
              <a:rPr lang="uk-UA" sz="2400" dirty="0"/>
            </a:br>
            <a:r>
              <a:rPr lang="uk-UA" sz="2400" dirty="0"/>
              <a:t>- невиконання вимог захисту;</a:t>
            </a:r>
            <a:br>
              <a:rPr lang="uk-UA" sz="2400" dirty="0"/>
            </a:br>
            <a:r>
              <a:rPr lang="uk-UA" sz="2400" dirty="0"/>
              <a:t>- помилки під час введення даних в систему;</a:t>
            </a:r>
            <a:br>
              <a:rPr lang="uk-UA" sz="2400" dirty="0"/>
            </a:br>
            <a:r>
              <a:rPr lang="uk-UA" sz="2400" dirty="0"/>
              <a:t>- розголошення конфіденційних відомостей, атрибутів розмежування доступу, втрата атрибутів;</a:t>
            </a:r>
            <a:br>
              <a:rPr lang="uk-UA" sz="2400" dirty="0"/>
            </a:br>
            <a:r>
              <a:rPr lang="uk-UA" sz="2400" dirty="0"/>
              <a:t>- впровадження і використання забороненого політикою безпеки ПЗ (ігрові програми);</a:t>
            </a:r>
            <a:br>
              <a:rPr lang="uk-UA" sz="2400" dirty="0"/>
            </a:br>
            <a:r>
              <a:rPr lang="uk-UA" sz="2400" dirty="0"/>
              <a:t>- некомпетентне застосування засобів захисту.</a:t>
            </a:r>
          </a:p>
        </p:txBody>
      </p:sp>
    </p:spTree>
    <p:extLst>
      <p:ext uri="{BB962C8B-B14F-4D97-AF65-F5344CB8AC3E}">
        <p14:creationId xmlns:p14="http://schemas.microsoft.com/office/powerpoint/2010/main" val="64257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79508"/>
            <a:ext cx="8196568" cy="5897461"/>
          </a:xfrm>
        </p:spPr>
        <p:txBody>
          <a:bodyPr>
            <a:normAutofit/>
          </a:bodyPr>
          <a:lstStyle/>
          <a:p>
            <a:pPr lvl="0"/>
            <a:r>
              <a:rPr lang="uk-UA" sz="2000" b="1" dirty="0"/>
              <a:t> Закон України «Про державну таємницю» :</a:t>
            </a:r>
            <a:br>
              <a:rPr lang="uk-UA" sz="2000" dirty="0"/>
            </a:br>
            <a:r>
              <a:rPr lang="uk-UA" sz="2000" dirty="0"/>
              <a:t> </a:t>
            </a:r>
            <a:r>
              <a:rPr lang="uk-UA" sz="2000" b="1" dirty="0"/>
              <a:t>Державна таємниця</a:t>
            </a:r>
            <a:r>
              <a:rPr lang="uk-UA" sz="2000" dirty="0"/>
              <a:t> (секретна інформація) – вид таємної інформації, що охоплює відомості у сфері оборони, економіки, науки і техніки, зовнішніх відносин, державної безпеки та охорони правопорядку, розголошення яких може завдати шкоди національній безпеці України та які визнані у порядку, встановленому цим Законом, державною таємницею і підлягають охороні державою.</a:t>
            </a:r>
            <a:br>
              <a:rPr lang="uk-UA" sz="2000" dirty="0"/>
            </a:br>
            <a:r>
              <a:rPr lang="uk-UA" sz="2000" b="1" dirty="0"/>
              <a:t>Матеріальні носії секретної інформації</a:t>
            </a:r>
            <a:r>
              <a:rPr lang="uk-UA" sz="2000" dirty="0"/>
              <a:t> – матеріальні об’єкти, в тому числі фізичні поля, в яких відомості, що становлять державну таєм­ницю, відображені у вигляді текстів, символів, образів, сигналів, технічних рішень, процесів тощо.</a:t>
            </a:r>
            <a:br>
              <a:rPr lang="uk-UA" sz="2000" dirty="0"/>
            </a:br>
            <a:r>
              <a:rPr lang="uk-UA" sz="2000" b="1" dirty="0"/>
              <a:t>Доступ до державної таємниці</a:t>
            </a:r>
            <a:r>
              <a:rPr lang="uk-UA" sz="2000" dirty="0"/>
              <a:t> – надання повноважною посадовою особою дозволу громадянину на ознайомлення з конкретною секретною інформацією та провадження діяльності, пов’язаної з державною тає­мницею, або ознайомлення з конкретною секретною інформацією та про­вадження діяльності, пов’язаної з державною таємницею, цією посадовою особою відповідно до її службових повноважень.</a:t>
            </a:r>
            <a:br>
              <a:rPr lang="uk-UA" sz="2000" dirty="0"/>
            </a:br>
            <a:r>
              <a:rPr lang="uk-UA" sz="2000" b="1" dirty="0"/>
              <a:t>Допуск до державної таємниці</a:t>
            </a:r>
            <a:r>
              <a:rPr lang="uk-UA" sz="2000" dirty="0"/>
              <a:t> – оформлення права громадянина на доступ до секретної інформації.</a:t>
            </a:r>
          </a:p>
        </p:txBody>
      </p:sp>
    </p:spTree>
    <p:extLst>
      <p:ext uri="{BB962C8B-B14F-4D97-AF65-F5344CB8AC3E}">
        <p14:creationId xmlns:p14="http://schemas.microsoft.com/office/powerpoint/2010/main" val="14948206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uk-UA" sz="2400" b="1" dirty="0"/>
              <a:t>Навмисні загрози суб’єктивної природи:</a:t>
            </a:r>
            <a:br>
              <a:rPr lang="uk-UA" sz="2400" dirty="0"/>
            </a:br>
            <a:r>
              <a:rPr lang="uk-UA" sz="2400" dirty="0"/>
              <a:t>- </a:t>
            </a:r>
            <a:r>
              <a:rPr lang="uk-UA" sz="2200" dirty="0"/>
              <a:t>порушення фізичної цілісності АС;</a:t>
            </a:r>
            <a:br>
              <a:rPr lang="uk-UA" sz="2200" dirty="0"/>
            </a:br>
            <a:r>
              <a:rPr lang="uk-UA" sz="2200" dirty="0"/>
              <a:t>- порушення режимів функціонування (виведення з ладу) систем життєзабезпечення АС (електроживлення, заземлення, охоронної сигналізації, вентиляції та ін.);</a:t>
            </a:r>
            <a:br>
              <a:rPr lang="uk-UA" sz="2200" dirty="0"/>
            </a:br>
            <a:r>
              <a:rPr lang="uk-UA" sz="2200" dirty="0"/>
              <a:t>- порушення режимів функціонування АС (обладнання і ПЗ);</a:t>
            </a:r>
            <a:br>
              <a:rPr lang="uk-UA" sz="2200" dirty="0"/>
            </a:br>
            <a:r>
              <a:rPr lang="uk-UA" sz="2200" dirty="0"/>
              <a:t>- впровадження і використання комп’ютерних вірусів, закладних (апаратних і програмних) і </a:t>
            </a:r>
            <a:r>
              <a:rPr lang="uk-UA" sz="2200" dirty="0" err="1"/>
              <a:t>підслуховуючих</a:t>
            </a:r>
            <a:r>
              <a:rPr lang="uk-UA" sz="2200" dirty="0"/>
              <a:t> пристроїв, інших засобів розвідки;</a:t>
            </a:r>
            <a:br>
              <a:rPr lang="uk-UA" sz="2200" dirty="0"/>
            </a:br>
            <a:r>
              <a:rPr lang="uk-UA" sz="2200" dirty="0"/>
              <a:t>- використання засобів перехоплення побічних електромагнітних випромінювань і наводок, </a:t>
            </a:r>
            <a:r>
              <a:rPr lang="uk-UA" sz="2200" dirty="0" err="1"/>
              <a:t>акусто-електричних</a:t>
            </a:r>
            <a:r>
              <a:rPr lang="uk-UA" sz="2200" dirty="0"/>
              <a:t> перетворень інформаційних сигналів;</a:t>
            </a:r>
            <a:br>
              <a:rPr lang="uk-UA" sz="2200" dirty="0"/>
            </a:br>
            <a:r>
              <a:rPr lang="uk-UA" sz="2200" dirty="0"/>
              <a:t>- використання (шантаж, підкуп) персоналу АС;</a:t>
            </a:r>
            <a:br>
              <a:rPr lang="uk-UA" sz="2200" dirty="0"/>
            </a:br>
            <a:r>
              <a:rPr lang="uk-UA" sz="2200" dirty="0"/>
              <a:t>- крадіжки носіїв інформації, виробничих відходів (</a:t>
            </a:r>
            <a:r>
              <a:rPr lang="uk-UA" sz="2200" dirty="0" err="1"/>
              <a:t>роздруків</a:t>
            </a:r>
            <a:r>
              <a:rPr lang="uk-UA" sz="2200" dirty="0"/>
              <a:t>, записів);</a:t>
            </a:r>
            <a:br>
              <a:rPr lang="uk-UA" sz="2200" dirty="0"/>
            </a:br>
            <a:r>
              <a:rPr lang="uk-UA" sz="2200" dirty="0"/>
              <a:t>- несанкціоноване копіювання носіїв інформації;</a:t>
            </a:r>
            <a:br>
              <a:rPr lang="uk-UA" sz="2200" dirty="0"/>
            </a:br>
            <a:r>
              <a:rPr lang="uk-UA" sz="2200" dirty="0"/>
              <a:t>- одержання атрибутів доступу з наступним їх використанням для маскування під зареєстрованого користувача («маскарад»);</a:t>
            </a:r>
            <a:br>
              <a:rPr lang="uk-UA" sz="2200" dirty="0"/>
            </a:br>
            <a:r>
              <a:rPr lang="uk-UA" sz="2200" dirty="0"/>
              <a:t>- неправомірне підключення до каналів зв’язку, перехоплення даних, що передаються, аналіз </a:t>
            </a:r>
            <a:r>
              <a:rPr lang="uk-UA" sz="2200" dirty="0" err="1"/>
              <a:t>трафіку</a:t>
            </a:r>
            <a:r>
              <a:rPr lang="uk-UA" sz="2200" dirty="0"/>
              <a:t>;</a:t>
            </a:r>
            <a:br>
              <a:rPr lang="uk-UA" sz="2200" dirty="0"/>
            </a:br>
            <a:r>
              <a:rPr lang="uk-UA" sz="2200" dirty="0"/>
              <a:t>- впровадження і використання забороненого політикою безпеки </a:t>
            </a:r>
            <a:br>
              <a:rPr lang="uk-UA" sz="2200" dirty="0"/>
            </a:br>
            <a:r>
              <a:rPr lang="uk-UA" sz="2200" dirty="0"/>
              <a:t>ПЗ, щоб одержати доступ до критичної інформації </a:t>
            </a:r>
            <a:br>
              <a:rPr lang="uk-UA" sz="2200" dirty="0"/>
            </a:br>
            <a:r>
              <a:rPr lang="uk-UA" sz="2200" dirty="0"/>
              <a:t>(аналізаторів безпеки мереж).</a:t>
            </a:r>
          </a:p>
        </p:txBody>
      </p:sp>
    </p:spTree>
    <p:extLst>
      <p:ext uri="{BB962C8B-B14F-4D97-AF65-F5344CB8AC3E}">
        <p14:creationId xmlns:p14="http://schemas.microsoft.com/office/powerpoint/2010/main" val="22213828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Модель порушника - </a:t>
            </a:r>
            <a:r>
              <a:rPr lang="uk-UA" sz="2400" dirty="0"/>
              <a:t>опис дій порушника, який відображає його практичні та теоретичні можливості, знання, час та місце дії і </a:t>
            </a:r>
            <a:r>
              <a:rPr lang="uk-UA" sz="2400" dirty="0" err="1"/>
              <a:t>т.ін</a:t>
            </a:r>
            <a:r>
              <a:rPr lang="uk-UA" sz="2400" dirty="0"/>
              <a:t>.</a:t>
            </a:r>
            <a:r>
              <a:rPr lang="uk-UA" sz="2400" b="1" dirty="0"/>
              <a:t> </a:t>
            </a:r>
            <a:br>
              <a:rPr lang="uk-UA" sz="2400" b="1" dirty="0"/>
            </a:br>
            <a:br>
              <a:rPr lang="uk-UA" sz="2400" dirty="0"/>
            </a:br>
            <a:r>
              <a:rPr lang="uk-UA" sz="2400" b="1" dirty="0"/>
              <a:t>Модель порушника повинна визначати:</a:t>
            </a:r>
            <a:br>
              <a:rPr lang="uk-UA" sz="2400" dirty="0"/>
            </a:br>
            <a:r>
              <a:rPr lang="uk-UA" sz="2400" dirty="0"/>
              <a:t>- мету порушника та її градацію за ступенями небезпечності;</a:t>
            </a:r>
            <a:br>
              <a:rPr lang="uk-UA" sz="2400" dirty="0"/>
            </a:br>
            <a:r>
              <a:rPr lang="uk-UA" sz="2400" dirty="0"/>
              <a:t>- категорії осіб, з числа яких може бути порушник;</a:t>
            </a:r>
            <a:br>
              <a:rPr lang="uk-UA" sz="2400" dirty="0"/>
            </a:br>
            <a:r>
              <a:rPr lang="uk-UA" sz="2400" dirty="0"/>
              <a:t>- припущення про кваліфікацію порушника;</a:t>
            </a:r>
            <a:br>
              <a:rPr lang="uk-UA" sz="2400" dirty="0"/>
            </a:br>
            <a:r>
              <a:rPr lang="uk-UA" sz="2400" dirty="0"/>
              <a:t>- припущення про характер його дій.</a:t>
            </a:r>
          </a:p>
        </p:txBody>
      </p:sp>
    </p:spTree>
    <p:extLst>
      <p:ext uri="{BB962C8B-B14F-4D97-AF65-F5344CB8AC3E}">
        <p14:creationId xmlns:p14="http://schemas.microsoft.com/office/powerpoint/2010/main" val="38917414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uk-UA" sz="2400" b="1" dirty="0"/>
              <a:t>Класифікація порушників:</a:t>
            </a:r>
            <a:br>
              <a:rPr lang="uk-UA" sz="2400" dirty="0"/>
            </a:br>
            <a:r>
              <a:rPr lang="uk-UA" sz="2400" b="1" dirty="0"/>
              <a:t>- за рівнем можливостей</a:t>
            </a:r>
            <a:r>
              <a:rPr lang="uk-UA" sz="2400" dirty="0"/>
              <a:t>, (кожний наступний рівень включає в себе можливості попереднього): </a:t>
            </a:r>
            <a:br>
              <a:rPr lang="uk-UA" sz="2400" dirty="0"/>
            </a:br>
            <a:r>
              <a:rPr lang="uk-UA" sz="2400" dirty="0"/>
              <a:t>1. Запуск фіксованого набору програм, що реалізують заздалегідь передбачені функції обробки інформації; </a:t>
            </a:r>
            <a:br>
              <a:rPr lang="uk-UA" sz="2400" dirty="0"/>
            </a:br>
            <a:r>
              <a:rPr lang="uk-UA" sz="2400" dirty="0"/>
              <a:t>2. Створення і запуску власних програм з новими функціями обробки інформації; </a:t>
            </a:r>
            <a:br>
              <a:rPr lang="uk-UA" sz="2400" dirty="0"/>
            </a:br>
            <a:r>
              <a:rPr lang="uk-UA" sz="2400" dirty="0"/>
              <a:t>3. Управління функціонуванням АС; </a:t>
            </a:r>
            <a:br>
              <a:rPr lang="uk-UA" sz="2400" dirty="0"/>
            </a:br>
            <a:r>
              <a:rPr lang="uk-UA" sz="2400" dirty="0"/>
              <a:t>4. Повний обсяг можливостей до включення власних засобів з новими функціями обробки інформації. </a:t>
            </a:r>
            <a:br>
              <a:rPr lang="uk-UA" sz="2400" dirty="0"/>
            </a:br>
            <a:r>
              <a:rPr lang="uk-UA" sz="2400" b="1" dirty="0"/>
              <a:t>- за рівнем знань:</a:t>
            </a:r>
            <a:br>
              <a:rPr lang="uk-UA" sz="2400" dirty="0"/>
            </a:br>
            <a:r>
              <a:rPr lang="uk-UA" sz="2400" dirty="0"/>
              <a:t>- володіють інформацією про функціональні особливості АС, основні закономірності формування в ній масивів даних та потоків запитів до них, вміють користуватися штатними засобами; </a:t>
            </a:r>
            <a:br>
              <a:rPr lang="uk-UA" sz="2400" dirty="0"/>
            </a:br>
            <a:r>
              <a:rPr lang="uk-UA" sz="2400" dirty="0"/>
              <a:t>- володіють високим рівнем знань та досвідом роботи з технічними засобами системи та їх обслуговування;</a:t>
            </a:r>
            <a:br>
              <a:rPr lang="uk-UA" sz="2400" dirty="0"/>
            </a:br>
            <a:r>
              <a:rPr lang="uk-UA" sz="2400" dirty="0"/>
              <a:t>- володіють високим рівнем знань у галузі обчислювальної техніки та програмування, проектування та експлуатації АС;</a:t>
            </a:r>
            <a:br>
              <a:rPr lang="uk-UA" sz="2400" dirty="0"/>
            </a:br>
            <a:r>
              <a:rPr lang="uk-UA" sz="2400" dirty="0"/>
              <a:t>- володіють інформацією про функції та механізм дії </a:t>
            </a:r>
            <a:br>
              <a:rPr lang="uk-UA" sz="2400" dirty="0"/>
            </a:br>
            <a:r>
              <a:rPr lang="uk-UA" sz="2400" dirty="0"/>
              <a:t>засобів захисту.</a:t>
            </a:r>
          </a:p>
        </p:txBody>
      </p:sp>
    </p:spTree>
    <p:extLst>
      <p:ext uri="{BB962C8B-B14F-4D97-AF65-F5344CB8AC3E}">
        <p14:creationId xmlns:p14="http://schemas.microsoft.com/office/powerpoint/2010/main" val="27911015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uk-UA" sz="2400" b="1" dirty="0"/>
              <a:t>Класифікація порушників: </a:t>
            </a:r>
            <a:br>
              <a:rPr lang="uk-UA" sz="2400" dirty="0"/>
            </a:br>
            <a:r>
              <a:rPr lang="uk-UA" sz="2400" b="1" dirty="0"/>
              <a:t> - за використовуваними методами:</a:t>
            </a:r>
            <a:br>
              <a:rPr lang="uk-UA" sz="2400" dirty="0"/>
            </a:br>
            <a:r>
              <a:rPr lang="uk-UA" sz="2400" dirty="0"/>
              <a:t>- виключно агентурні методи;</a:t>
            </a:r>
            <a:br>
              <a:rPr lang="uk-UA" sz="2400" dirty="0"/>
            </a:br>
            <a:r>
              <a:rPr lang="uk-UA" sz="2400" dirty="0"/>
              <a:t>- пасивні технічні засоби перехоплення інформаційних сигналів;</a:t>
            </a:r>
            <a:br>
              <a:rPr lang="uk-UA" sz="2400" dirty="0"/>
            </a:br>
            <a:r>
              <a:rPr lang="uk-UA" sz="2400" dirty="0"/>
              <a:t>- виключно штатні засоби АС або недоліки проектування КСЗІ для реалізації спроб НСД;</a:t>
            </a:r>
            <a:br>
              <a:rPr lang="uk-UA" sz="2400" dirty="0"/>
            </a:br>
            <a:r>
              <a:rPr lang="uk-UA" sz="2400" dirty="0"/>
              <a:t>- способи і засоби активного впливу на АС, що змінюють конфігурацію системи (підключення додаткових або модифікація штатних технічних засобів, підключення до каналів передачі даних, впровадження і використання спеціального ПЗ тощо). </a:t>
            </a:r>
            <a:br>
              <a:rPr lang="uk-UA" sz="2400" dirty="0"/>
            </a:br>
            <a:r>
              <a:rPr lang="uk-UA" sz="2400" b="1" dirty="0"/>
              <a:t>- за місцем дії:</a:t>
            </a:r>
            <a:br>
              <a:rPr lang="uk-UA" sz="2400" dirty="0"/>
            </a:br>
            <a:r>
              <a:rPr lang="uk-UA" sz="2400" dirty="0"/>
              <a:t>- без доступу на контрольовану територію;</a:t>
            </a:r>
            <a:br>
              <a:rPr lang="uk-UA" sz="2400" dirty="0"/>
            </a:br>
            <a:r>
              <a:rPr lang="uk-UA" sz="2400" dirty="0"/>
              <a:t>- з доступом на контрольовану територію, але без доступу до технічних засобів АС;</a:t>
            </a:r>
            <a:br>
              <a:rPr lang="uk-UA" sz="2400" dirty="0"/>
            </a:br>
            <a:r>
              <a:rPr lang="uk-UA" sz="2400" dirty="0"/>
              <a:t>- з доступом до робочих місць користувачів АС;</a:t>
            </a:r>
            <a:br>
              <a:rPr lang="uk-UA" sz="2400" dirty="0"/>
            </a:br>
            <a:r>
              <a:rPr lang="uk-UA" sz="2400" dirty="0"/>
              <a:t>- з доступом до місць накопичення і зберігання даних (баз даних, архівів);</a:t>
            </a:r>
            <a:br>
              <a:rPr lang="uk-UA" sz="2400" dirty="0"/>
            </a:br>
            <a:r>
              <a:rPr lang="uk-UA" sz="2400" dirty="0"/>
              <a:t>- з доступом до засобів адміністрування АС і засобів </a:t>
            </a:r>
            <a:br>
              <a:rPr lang="uk-UA" sz="2400" dirty="0"/>
            </a:br>
            <a:r>
              <a:rPr lang="uk-UA" sz="2400" dirty="0"/>
              <a:t>керування КСЗІ.</a:t>
            </a:r>
          </a:p>
        </p:txBody>
      </p:sp>
    </p:spTree>
    <p:extLst>
      <p:ext uri="{BB962C8B-B14F-4D97-AF65-F5344CB8AC3E}">
        <p14:creationId xmlns:p14="http://schemas.microsoft.com/office/powerpoint/2010/main" val="33223352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8044703" cy="6173557"/>
          </a:xfrm>
        </p:spPr>
        <p:txBody>
          <a:bodyPr>
            <a:noAutofit/>
          </a:bodyPr>
          <a:lstStyle/>
          <a:p>
            <a:r>
              <a:rPr lang="uk-UA" sz="2400" b="1" dirty="0"/>
              <a:t>Методологія розробки політики безпеки включає:</a:t>
            </a:r>
            <a:br>
              <a:rPr lang="uk-UA" sz="2400" dirty="0"/>
            </a:br>
            <a:r>
              <a:rPr lang="uk-UA" sz="2400" dirty="0"/>
              <a:t>- розробка концепції безпеки інформації в АС;</a:t>
            </a:r>
            <a:br>
              <a:rPr lang="uk-UA" sz="2400" dirty="0"/>
            </a:br>
            <a:r>
              <a:rPr lang="uk-UA" sz="2400" dirty="0"/>
              <a:t>- аналіз ризиків:</a:t>
            </a:r>
            <a:br>
              <a:rPr lang="uk-UA" sz="2400" dirty="0"/>
            </a:br>
            <a:r>
              <a:rPr lang="uk-UA" sz="2400" dirty="0"/>
              <a:t>	- ідентифікація загроз;</a:t>
            </a:r>
            <a:br>
              <a:rPr lang="uk-UA" sz="2400" dirty="0"/>
            </a:br>
            <a:r>
              <a:rPr lang="uk-UA" sz="2400" dirty="0"/>
              <a:t>	- оцінка ризиків;</a:t>
            </a:r>
            <a:br>
              <a:rPr lang="uk-UA" sz="2400" dirty="0"/>
            </a:br>
            <a:r>
              <a:rPr lang="uk-UA" sz="2400" dirty="0"/>
              <a:t>	- оцінювання величини можливих збитків;</a:t>
            </a:r>
            <a:br>
              <a:rPr lang="uk-UA" sz="2400" dirty="0"/>
            </a:br>
            <a:r>
              <a:rPr lang="uk-UA" sz="2400" dirty="0"/>
              <a:t>- визначення вимог до заходів, методів та засобів захисту; </a:t>
            </a:r>
            <a:br>
              <a:rPr lang="uk-UA" sz="2400" dirty="0"/>
            </a:br>
            <a:r>
              <a:rPr lang="uk-UA" sz="2400" dirty="0"/>
              <a:t>- вибір основних рішень з забезпечення безпеки інформації:</a:t>
            </a:r>
            <a:br>
              <a:rPr lang="uk-UA" sz="2400" dirty="0"/>
            </a:br>
            <a:r>
              <a:rPr lang="uk-UA" sz="2400" dirty="0"/>
              <a:t>	- правові; </a:t>
            </a:r>
            <a:br>
              <a:rPr lang="uk-UA" sz="2400" dirty="0"/>
            </a:br>
            <a:r>
              <a:rPr lang="uk-UA" sz="2400" dirty="0"/>
              <a:t>	- організаційні;</a:t>
            </a:r>
            <a:br>
              <a:rPr lang="uk-UA" sz="2400" dirty="0"/>
            </a:br>
            <a:r>
              <a:rPr lang="uk-UA" sz="2400" dirty="0"/>
              <a:t>	- технічні; </a:t>
            </a:r>
            <a:br>
              <a:rPr lang="uk-UA" sz="2400" dirty="0"/>
            </a:br>
            <a:r>
              <a:rPr lang="uk-UA" sz="2400" dirty="0"/>
              <a:t>- організація виконання відновлювальних робіт і забезпечення неперервного функціонування АС;</a:t>
            </a:r>
            <a:br>
              <a:rPr lang="uk-UA" sz="2400" dirty="0"/>
            </a:br>
            <a:r>
              <a:rPr lang="uk-UA" sz="2400" dirty="0"/>
              <a:t>- документальне оформлення політики безпеки. </a:t>
            </a:r>
          </a:p>
        </p:txBody>
      </p:sp>
    </p:spTree>
    <p:extLst>
      <p:ext uri="{BB962C8B-B14F-4D97-AF65-F5344CB8AC3E}">
        <p14:creationId xmlns:p14="http://schemas.microsoft.com/office/powerpoint/2010/main" val="30231598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uk-UA" sz="2400" b="1" dirty="0"/>
              <a:t>Правові:</a:t>
            </a:r>
            <a:br>
              <a:rPr lang="uk-UA" sz="2400" dirty="0"/>
            </a:br>
            <a:r>
              <a:rPr lang="uk-UA" sz="2400" dirty="0"/>
              <a:t>- системи нормативно-правового забезпечення ЗІ;</a:t>
            </a:r>
            <a:br>
              <a:rPr lang="uk-UA" sz="2400" dirty="0"/>
            </a:br>
            <a:r>
              <a:rPr lang="uk-UA" sz="2400" dirty="0"/>
              <a:t>- виконання правових та договірних вимог з ЗІ, визначення відповідальності осіб, оргструктури і розподілу обов'язків співробітників СЗІ;</a:t>
            </a:r>
            <a:br>
              <a:rPr lang="uk-UA" sz="2400" dirty="0"/>
            </a:br>
            <a:r>
              <a:rPr lang="uk-UA" sz="2400" dirty="0"/>
              <a:t>- доведення до персоналу політики безпеки, їх навчання з питань ЗІ; </a:t>
            </a:r>
            <a:br>
              <a:rPr lang="uk-UA" sz="2400" dirty="0"/>
            </a:br>
            <a:r>
              <a:rPr lang="uk-UA" sz="2400" dirty="0"/>
              <a:t>- контроль за своєчасністю, ефективністю і повнотою реалізації рішень з ЗІ, дотриманням персоналом положень політики безпеки.</a:t>
            </a:r>
            <a:br>
              <a:rPr lang="uk-UA" sz="2400" dirty="0"/>
            </a:br>
            <a:r>
              <a:rPr lang="uk-UA" sz="2400" b="1" dirty="0"/>
              <a:t>Організаційні:</a:t>
            </a:r>
            <a:br>
              <a:rPr lang="uk-UA" sz="2400" dirty="0"/>
            </a:br>
            <a:r>
              <a:rPr lang="uk-UA" sz="2400" dirty="0"/>
              <a:t>- режимні заходи на об’єктах АС;</a:t>
            </a:r>
            <a:br>
              <a:rPr lang="uk-UA" sz="2400" dirty="0"/>
            </a:br>
            <a:r>
              <a:rPr lang="uk-UA" sz="2400" dirty="0"/>
              <a:t>- фізичний захист обладнання, носіїв інформації, ресурсів;</a:t>
            </a:r>
            <a:br>
              <a:rPr lang="uk-UA" sz="2400" dirty="0"/>
            </a:br>
            <a:r>
              <a:rPr lang="uk-UA" sz="2400" dirty="0"/>
              <a:t>- обстеження середовищ функціонування АС;</a:t>
            </a:r>
            <a:br>
              <a:rPr lang="uk-UA" sz="2400" dirty="0"/>
            </a:br>
            <a:r>
              <a:rPr lang="uk-UA" sz="2400" dirty="0"/>
              <a:t>- взаємодія з питань ЗІ з іншими суб’єктами ТЗІ;</a:t>
            </a:r>
            <a:br>
              <a:rPr lang="uk-UA" sz="2400" dirty="0"/>
            </a:br>
            <a:r>
              <a:rPr lang="uk-UA" sz="2400" dirty="0"/>
              <a:t>- модернізація АС;</a:t>
            </a:r>
            <a:br>
              <a:rPr lang="uk-UA" sz="2400" dirty="0"/>
            </a:br>
            <a:r>
              <a:rPr lang="uk-UA" sz="2400" dirty="0"/>
              <a:t>- регламентації доступу сторонніх користувачів до ресурсів АС; </a:t>
            </a:r>
            <a:br>
              <a:rPr lang="uk-UA" sz="2400" dirty="0"/>
            </a:br>
            <a:r>
              <a:rPr lang="uk-UA" sz="2400" dirty="0"/>
              <a:t>- регламентації доступу власних користувачів до ресурсів АС; </a:t>
            </a:r>
            <a:br>
              <a:rPr lang="uk-UA" sz="2400" dirty="0"/>
            </a:br>
            <a:r>
              <a:rPr lang="uk-UA" sz="2400" dirty="0"/>
              <a:t>- профілактичні заходи (попередження ненавмисних дій, </a:t>
            </a:r>
            <a:br>
              <a:rPr lang="uk-UA" sz="2400" dirty="0"/>
            </a:br>
            <a:r>
              <a:rPr lang="uk-UA" sz="2400" dirty="0"/>
              <a:t>появи вірусів); </a:t>
            </a:r>
            <a:br>
              <a:rPr lang="uk-UA" sz="2400" dirty="0"/>
            </a:br>
            <a:r>
              <a:rPr lang="uk-UA" sz="2400" dirty="0"/>
              <a:t>- реалізації найбільш критичних положень політики безпеки (віддалений доступ, використання мережі Internet, </a:t>
            </a:r>
            <a:r>
              <a:rPr lang="uk-UA" sz="2400" dirty="0" err="1"/>
              <a:t>несертифікованого</a:t>
            </a:r>
            <a:r>
              <a:rPr lang="uk-UA" sz="2400" dirty="0"/>
              <a:t> ПЗ). </a:t>
            </a:r>
          </a:p>
        </p:txBody>
      </p:sp>
    </p:spTree>
    <p:extLst>
      <p:ext uri="{BB962C8B-B14F-4D97-AF65-F5344CB8AC3E}">
        <p14:creationId xmlns:p14="http://schemas.microsoft.com/office/powerpoint/2010/main" val="3118537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Технічні:</a:t>
            </a:r>
            <a:br>
              <a:rPr lang="uk-UA" sz="2400" dirty="0"/>
            </a:br>
            <a:r>
              <a:rPr lang="uk-UA" sz="2400" dirty="0"/>
              <a:t>- інженерно-технічне обладнання приміщень, в яких розміщуються компоненти АС, блокування технічних каналів витоку інформації;</a:t>
            </a:r>
            <a:br>
              <a:rPr lang="uk-UA" sz="2400" dirty="0"/>
            </a:br>
            <a:r>
              <a:rPr lang="uk-UA" sz="2400" dirty="0"/>
              <a:t>- реєстрація користувачів АС, авторизація користувачів в системі;</a:t>
            </a:r>
            <a:br>
              <a:rPr lang="uk-UA" sz="2400" dirty="0"/>
            </a:br>
            <a:r>
              <a:rPr lang="uk-UA" sz="2400" dirty="0"/>
              <a:t>- керування доступом до інформації, розподілу ролей; </a:t>
            </a:r>
            <a:br>
              <a:rPr lang="uk-UA" sz="2400" dirty="0"/>
            </a:br>
            <a:r>
              <a:rPr lang="uk-UA" sz="2400" dirty="0"/>
              <a:t>виявлення і реєстрація небезпечних подій; </a:t>
            </a:r>
            <a:br>
              <a:rPr lang="uk-UA" sz="2400" dirty="0"/>
            </a:br>
            <a:r>
              <a:rPr lang="uk-UA" sz="2400" dirty="0"/>
              <a:t>- забезпечення цілісності критичних даних; </a:t>
            </a:r>
            <a:br>
              <a:rPr lang="uk-UA" sz="2400" dirty="0"/>
            </a:br>
            <a:r>
              <a:rPr lang="uk-UA" sz="2400" dirty="0"/>
              <a:t>- забезпечення конфіденційності інформації, (криптографічні засоби); </a:t>
            </a:r>
            <a:br>
              <a:rPr lang="uk-UA" sz="2400" dirty="0"/>
            </a:br>
            <a:r>
              <a:rPr lang="uk-UA" sz="2400" dirty="0"/>
              <a:t>- резервне копіювання критичних даних, архівів ПЗ; </a:t>
            </a:r>
            <a:br>
              <a:rPr lang="uk-UA" sz="2400" dirty="0"/>
            </a:br>
            <a:r>
              <a:rPr lang="uk-UA" sz="2400" dirty="0"/>
              <a:t>- відновлення роботи АС після збоїв, відмов; </a:t>
            </a:r>
            <a:br>
              <a:rPr lang="uk-UA" sz="2400" dirty="0"/>
            </a:br>
            <a:r>
              <a:rPr lang="uk-UA" sz="2400" dirty="0"/>
              <a:t>- захист ПЗ від несанкціонованих доповнень і змін; </a:t>
            </a:r>
            <a:br>
              <a:rPr lang="uk-UA" sz="2400" dirty="0"/>
            </a:br>
            <a:r>
              <a:rPr lang="uk-UA" sz="2400" dirty="0"/>
              <a:t>- функціонування засобів контролю </a:t>
            </a:r>
            <a:br>
              <a:rPr lang="uk-UA" sz="2400" dirty="0"/>
            </a:br>
            <a:r>
              <a:rPr lang="uk-UA" sz="2400" dirty="0"/>
              <a:t>(виявлення технічних каналів витоку інформації).</a:t>
            </a:r>
          </a:p>
        </p:txBody>
      </p:sp>
    </p:spTree>
    <p:extLst>
      <p:ext uri="{BB962C8B-B14F-4D97-AF65-F5344CB8AC3E}">
        <p14:creationId xmlns:p14="http://schemas.microsoft.com/office/powerpoint/2010/main" val="16037547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Під час обстеження проводять аналіз</a:t>
            </a:r>
            <a:r>
              <a:rPr lang="uk-UA" sz="2400" dirty="0"/>
              <a:t>: </a:t>
            </a:r>
            <a:br>
              <a:rPr lang="uk-UA" sz="2400" dirty="0"/>
            </a:br>
            <a:r>
              <a:rPr lang="uk-UA" sz="2400" dirty="0"/>
              <a:t>– умов функціонування ОІД, особливостей розташування його на місцевості, відносно меж контрольованої зони (</a:t>
            </a:r>
            <a:r>
              <a:rPr lang="uk-UA" sz="2400" dirty="0" err="1"/>
              <a:t>КЗ</a:t>
            </a:r>
            <a:r>
              <a:rPr lang="uk-UA" sz="2400" dirty="0"/>
              <a:t>), архітектурно-будівельних особливостей тощо; </a:t>
            </a:r>
            <a:br>
              <a:rPr lang="uk-UA" sz="2400" dirty="0"/>
            </a:br>
            <a:r>
              <a:rPr lang="uk-UA" sz="2400" dirty="0"/>
              <a:t>– технічних засобів, що оброблятимуть </a:t>
            </a:r>
            <a:r>
              <a:rPr lang="uk-UA" sz="2400" dirty="0" err="1"/>
              <a:t>ІзОД</a:t>
            </a:r>
            <a:r>
              <a:rPr lang="uk-UA" sz="2400" dirty="0"/>
              <a:t>, та технічних засобів, які не використовують безпосередньо для її оброблення, визначають місця їх розташування на ОІД; </a:t>
            </a:r>
            <a:br>
              <a:rPr lang="uk-UA" sz="2400" dirty="0"/>
            </a:br>
            <a:r>
              <a:rPr lang="uk-UA" sz="2400" dirty="0"/>
              <a:t>– розташування інженерних комунікацій та металоконструкцій, виявляють транзитні, незадіяні (повітряні, зовнішні, підземні) комунікації (для опрацювання пропозицій щодо їх вилучення чи доопрацювання), а також такі, що виходять за межі </a:t>
            </a:r>
            <a:r>
              <a:rPr lang="uk-UA" sz="2400" dirty="0" err="1"/>
              <a:t>КЗ</a:t>
            </a:r>
            <a:r>
              <a:rPr lang="uk-UA" sz="2400" dirty="0"/>
              <a:t>; </a:t>
            </a:r>
            <a:br>
              <a:rPr lang="uk-UA" sz="2400" dirty="0"/>
            </a:br>
            <a:r>
              <a:rPr lang="uk-UA" sz="2400" dirty="0"/>
              <a:t>– необхідності впровадження інженерних і технічних заходів захисту від витоку </a:t>
            </a:r>
            <a:r>
              <a:rPr lang="uk-UA" sz="2400" dirty="0" err="1"/>
              <a:t>ІзОД</a:t>
            </a:r>
            <a:r>
              <a:rPr lang="uk-UA" sz="2400" dirty="0"/>
              <a:t> технічними каналами.</a:t>
            </a:r>
          </a:p>
        </p:txBody>
      </p:sp>
    </p:spTree>
    <p:extLst>
      <p:ext uri="{BB962C8B-B14F-4D97-AF65-F5344CB8AC3E}">
        <p14:creationId xmlns:p14="http://schemas.microsoft.com/office/powerpoint/2010/main" val="24109225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err="1"/>
              <a:t>Категоріювання</a:t>
            </a:r>
            <a:r>
              <a:rPr lang="uk-UA" sz="2400" dirty="0"/>
              <a:t> - сукупність дій зі встановлення категорії об'єкта;</a:t>
            </a:r>
            <a:br>
              <a:rPr lang="uk-UA" sz="2400" dirty="0"/>
            </a:br>
            <a:r>
              <a:rPr lang="uk-UA" sz="2400" dirty="0"/>
              <a:t> </a:t>
            </a:r>
            <a:br>
              <a:rPr lang="uk-UA" sz="2400" dirty="0"/>
            </a:br>
            <a:r>
              <a:rPr lang="uk-UA" sz="2400" b="1" dirty="0" err="1"/>
              <a:t>Категоріювання</a:t>
            </a:r>
            <a:r>
              <a:rPr lang="uk-UA" sz="2400" b="1" dirty="0"/>
              <a:t> може бути</a:t>
            </a:r>
            <a:r>
              <a:rPr lang="uk-UA" sz="2400" dirty="0"/>
              <a:t>:</a:t>
            </a:r>
            <a:br>
              <a:rPr lang="uk-UA" sz="2400" dirty="0"/>
            </a:br>
            <a:r>
              <a:rPr lang="uk-UA" sz="2400" dirty="0"/>
              <a:t>- первинним, </a:t>
            </a:r>
            <a:br>
              <a:rPr lang="uk-UA" sz="2400" dirty="0"/>
            </a:br>
            <a:r>
              <a:rPr lang="uk-UA" sz="2400" dirty="0"/>
              <a:t>- черговим,</a:t>
            </a:r>
            <a:br>
              <a:rPr lang="uk-UA" sz="2400" dirty="0"/>
            </a:br>
            <a:r>
              <a:rPr lang="uk-UA" sz="2400" dirty="0"/>
              <a:t>- позачерговим.</a:t>
            </a:r>
            <a:br>
              <a:rPr lang="uk-UA" sz="2400" dirty="0"/>
            </a:br>
            <a:r>
              <a:rPr lang="uk-UA" sz="2400" dirty="0"/>
              <a:t> </a:t>
            </a:r>
            <a:br>
              <a:rPr lang="uk-UA" sz="2400" dirty="0"/>
            </a:br>
            <a:r>
              <a:rPr lang="uk-UA" sz="2400" b="1" dirty="0"/>
              <a:t>Об'єкти </a:t>
            </a:r>
            <a:r>
              <a:rPr lang="uk-UA" sz="2400" b="1" dirty="0" err="1"/>
              <a:t>категоріювання</a:t>
            </a:r>
            <a:r>
              <a:rPr lang="uk-UA" sz="2400" dirty="0"/>
              <a:t> – об'єкти інформаційної діяльності, в тому числі об'єкти ЕОТ.</a:t>
            </a:r>
          </a:p>
        </p:txBody>
      </p:sp>
    </p:spTree>
    <p:extLst>
      <p:ext uri="{BB962C8B-B14F-4D97-AF65-F5344CB8AC3E}">
        <p14:creationId xmlns:p14="http://schemas.microsoft.com/office/powerpoint/2010/main" val="28914747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03412"/>
            <a:ext cx="7869891" cy="6173557"/>
          </a:xfrm>
        </p:spPr>
        <p:txBody>
          <a:bodyPr>
            <a:noAutofit/>
          </a:bodyPr>
          <a:lstStyle/>
          <a:p>
            <a:r>
              <a:rPr lang="uk-UA" sz="2400" b="1" dirty="0"/>
              <a:t>IV категорія</a:t>
            </a:r>
            <a:r>
              <a:rPr lang="uk-UA" sz="2400" dirty="0"/>
              <a:t> – об'єкти, на яких обробляється інформація з обмеженим доступом, що не становить державної таємниці.</a:t>
            </a:r>
            <a:br>
              <a:rPr lang="uk-UA" sz="2400" dirty="0"/>
            </a:br>
            <a:r>
              <a:rPr lang="uk-UA" sz="2400" b="1" dirty="0"/>
              <a:t>III категорія</a:t>
            </a:r>
            <a:r>
              <a:rPr lang="uk-UA" sz="2400" dirty="0"/>
              <a:t> – може встановлюватися за рішенням:</a:t>
            </a:r>
            <a:br>
              <a:rPr lang="uk-UA" sz="2400" dirty="0"/>
            </a:br>
            <a:r>
              <a:rPr lang="uk-UA" sz="2400" dirty="0"/>
              <a:t>розпорядників (користувачів) інформації,</a:t>
            </a:r>
            <a:br>
              <a:rPr lang="uk-UA" sz="2400" dirty="0"/>
            </a:br>
            <a:r>
              <a:rPr lang="uk-UA" sz="2400" dirty="0"/>
              <a:t>власників (розпорядників, користувачів) об'єктів, на яких обробляється інформація </a:t>
            </a:r>
            <a:br>
              <a:rPr lang="uk-UA" sz="2400" dirty="0"/>
            </a:br>
            <a:r>
              <a:rPr lang="uk-UA" sz="2400" dirty="0"/>
              <a:t>з обмеженим доступом, що не становить державної таємниці.</a:t>
            </a:r>
            <a:br>
              <a:rPr lang="uk-UA" sz="2400" dirty="0"/>
            </a:br>
            <a:r>
              <a:rPr lang="uk-UA" sz="2400" dirty="0"/>
              <a:t> </a:t>
            </a:r>
            <a:br>
              <a:rPr lang="uk-UA" sz="2400" dirty="0"/>
            </a:br>
            <a:r>
              <a:rPr lang="uk-UA" sz="2400" b="1" dirty="0" err="1"/>
              <a:t>Категоріювання</a:t>
            </a:r>
            <a:r>
              <a:rPr lang="uk-UA" sz="2400" dirty="0"/>
              <a:t> об'єктів проводиться </a:t>
            </a:r>
            <a:r>
              <a:rPr lang="uk-UA" sz="2400" b="1" dirty="0"/>
              <a:t>комісією з </a:t>
            </a:r>
            <a:r>
              <a:rPr lang="uk-UA" sz="2400" b="1" dirty="0" err="1"/>
              <a:t>категоріювання</a:t>
            </a:r>
            <a:r>
              <a:rPr lang="uk-UA" sz="2400" dirty="0"/>
              <a:t> установи власника (розпорядника, користувача) об'єкта.</a:t>
            </a:r>
            <a:br>
              <a:rPr lang="uk-UA" sz="2400" dirty="0"/>
            </a:br>
            <a:r>
              <a:rPr lang="uk-UA" sz="2400" dirty="0"/>
              <a:t> </a:t>
            </a:r>
            <a:br>
              <a:rPr lang="uk-UA" sz="2400" dirty="0"/>
            </a:br>
            <a:r>
              <a:rPr lang="uk-UA" sz="2400" b="1" dirty="0"/>
              <a:t>Акт </a:t>
            </a:r>
            <a:r>
              <a:rPr lang="uk-UA" sz="2400" b="1" dirty="0" err="1"/>
              <a:t>категоріювання</a:t>
            </a:r>
            <a:r>
              <a:rPr lang="uk-UA" sz="2400" dirty="0"/>
              <a:t> об'єкта є чинним протягом </a:t>
            </a:r>
            <a:r>
              <a:rPr lang="uk-UA" sz="2400" b="1" dirty="0"/>
              <a:t>5 років.</a:t>
            </a:r>
            <a:endParaRPr lang="uk-UA" sz="2400" dirty="0"/>
          </a:p>
        </p:txBody>
      </p:sp>
    </p:spTree>
    <p:extLst>
      <p:ext uri="{BB962C8B-B14F-4D97-AF65-F5344CB8AC3E}">
        <p14:creationId xmlns:p14="http://schemas.microsoft.com/office/powerpoint/2010/main" val="31483685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456</TotalTime>
  <Words>712</Words>
  <Application>Microsoft Office PowerPoint</Application>
  <PresentationFormat>Экран (4:3)</PresentationFormat>
  <Paragraphs>125</Paragraphs>
  <Slides>99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99</vt:i4>
      </vt:variant>
    </vt:vector>
  </HeadingPairs>
  <TitlesOfParts>
    <vt:vector size="103" baseType="lpstr">
      <vt:lpstr>Arial</vt:lpstr>
      <vt:lpstr>Calibri</vt:lpstr>
      <vt:lpstr>Calibri Light</vt:lpstr>
      <vt:lpstr>Office Theme</vt:lpstr>
      <vt:lpstr>Нормативно-правове  забезпечення кібербезпеки</vt:lpstr>
      <vt:lpstr>The Cybersecurity Act (2018) Регламент (ЄС) 2019/881 про Агентство Європейського Союзу з кібербезпеки (European Union Agency for Cybersecurity) та про сертифікацію кібербезпеки інформаційно-комунікаційних технологій («Акт про кібербезпеку»). - Створення Європейської агенції з мережевої та інформаційної безпеки    (ENISA) потім Агентство Європейського Союзу з кібербезпеки    (European  Union Agency for Cybersecurity)  Основні завдання ENISA: •підтримка впровадження політики та законодавства ЄС у сфері кібербезпеки; •розвиток спроможностей: підтримка CSIRT-команд, проведення навчань; •сприяння співпраці між зацікавленими сторонами, включно з CERT-EU; •підтримка європейської системи сертифікації кібербезпеки ІКТ; •збір та аналіз інформації про кіберзагрози, новітні технології й інциденти; •підвищення обізнаності громадськості та просування культури кібербезпеки; •консультування з питань досліджень і інновацій; •сприяння міжнародній співпраці у сфері кібербезпеки.</vt:lpstr>
      <vt:lpstr>Національна система кібербезпеки представляє собою комплексну систему взаємодії між: - Державною службою спеціального зв’язку та захисту інформації України, - Національною поліцією України,  - Службою безпеки України,  - Міністерством оборони України та Генеральним штабом Збройних Сил України,  - розвідувальними органами, - Національним банком України. (Стаття 8. Закону України «Про основні засади забезпечення кібербезпеки України»)   Провідним суб’єктом національної системи кібербезпеки є  Державна служба спеціального зв’язку та захисту інформації України (ДССЗЗІ).    </vt:lpstr>
      <vt:lpstr>Захист персональних даних в Україні   Базовий закон - Закон України "Про захист персональних даних".    </vt:lpstr>
      <vt:lpstr>Закон України “Про інформацію ” ст. 11. Інформація про фізичну особу  1. Інформація про фізичну особу (персональні дані) - відомості чи сукупність відомостей про фізичну особу, яка ідентифікована або може бути конкретно ідентифікована.  2. Не допускаються збирання, зберігання, використання та поширення конфіденційної інформації про особу без її згоди, крім випадків, визначених законом, і лише в інтересах національної безпеки, економічного добробуту та захисту прав людини.   До конфіденційної інформації про фізичну особу належать, зокрема, дані про її  - національність,   - освіту,   - сімейний стан,   - релігійні переконання,   - стан здоров'я,   - а також адреса,   - дата і місце народження. Кожному забезпечується вільний доступ до інформації, яка  стосується його особисто, крім випадків, передбачених законом.</vt:lpstr>
      <vt:lpstr>Види інформації</vt:lpstr>
      <vt:lpstr>Відкритою інформацією є будь-які відомості про суб’єкт господарювання, що є у володінні, користуванні або розпорядженні суб’єкта та не віднесені до категорії інформації з обмеженим доступом.   Інформацією з обмеженим доступом – інформація, доступ до якої обмежено у відповідності з законом з метою захисту прав та законних інтересів її власників.   Правовий режим інформації з обмеженим доступом покликаний охороняти відомості, вільний обіг яких може порушити права й інтереси держави, суспільства, окремої особи, забезпечити інформаційну незалежність суб’єктів приватного права у відносинах із державою і особою, узгодити публічну потребу у свободі інформації та право кожного на збереження таємниці.  </vt:lpstr>
      <vt:lpstr>Санкціонований та несанкціонований доступ до інформації.   Несанкціонований – сукупність прийомів і порядок дій з метою одержання (добування) охоронюваних даних протиправним шляхом (таємне спостереження, перехоплення повідомлень, крадіжки зразків, документів тощо).   Легальну можливість володіти інформаційним ресурсом має лише його власник або особа, яка отримала у власника відповідний дозвіл.   Інформація з обмеженим доступом за своїм режимом поділяється на:   - конфіденційну (персональні дані, комерційна, медична, банківська, адвокатська…),   - таємну,   - службову (не таємна).    ч. 2 ст. 21 Закону України «Про інформацію»: Конфіденційна інформація – певні відомості, які перебувають у володінні, користуванні або розпорядженні окремих фізичних або юридичних осіб.   Таємна інформація – інформацію, яка містить відомості, складові  державну і іншу передбачену законом таємницю,  розголошення якої заподіює збиток особі, суспільству і державі.  </vt:lpstr>
      <vt:lpstr> Закон України «Про державну таємницю» :  Державна таємниця (секретна інформація) – вид таємної інформації, що охоплює відомості у сфері оборони, економіки, науки і техніки, зовнішніх відносин, державної безпеки та охорони правопорядку, розголошення яких може завдати шкоди національній безпеці України та які визнані у порядку, встановленому цим Законом, державною таємницею і підлягають охороні державою. Матеріальні носії секретної інформації – матеріальні об’єкти, в тому числі фізичні поля, в яких відомості, що становлять державну таєм­ницю, відображені у вигляді текстів, символів, образів, сигналів, технічних рішень, процесів тощо. Доступ до державної таємниці – надання повноважною посадовою особою дозволу громадянину на ознайомлення з конкретною секретною інформацією та провадження діяльності, пов’язаної з державною тає­мницею, або ознайомлення з конкретною секретною інформацією та про­вадження діяльності, пов’язаної з державною таємницею, цією посадовою особою відповідно до її службових повноважень. Допуск до державної таємниці – оформлення права громадянина на доступ до секретної інформації.</vt:lpstr>
      <vt:lpstr> Закон України «Про державну таємницю» : Гриф секретності – реквізит матеріального носія секретної інформації, що засвідчує ступінь секретності даної інформації. Засекречування матеріальних носіїв інформації – введення у встановленому законодавством порядку обмежень на поширення та доступ до конкретної секретної інформації шляхом надання відповідного грифа секретності документам, виробам або іншим матеріальним носіям цієї ін­формації. Ступінь секретності (особливої важливості, цілком таємно, таємно) – категорія, яка характеризує важливість секретної інформації, ступінь обмеження доступу до неї та рівень її охорони державою. Криптографічний захист секретної інформації – вид захисту, що реалізується шляхом перетворення інформації з використанням спеціальних даних (ключових даних) з метою приховування (або відновлення) змісту інформації, підтвердження її    справжності, цілісності, авторства тощо. Технічний захист секретної інформації – вид захисту, спрямований на забезпечення інженерно-технічними заходами конфіденційності, цілісності та унеможливлення блокування інформації.  </vt:lpstr>
      <vt:lpstr>Сфери розповсюдження державної таємниці на інформацію:  У сфері оборони до держаної таємниці відноситься інформація: - про зміст стратегічних і оперативних планів, документів бойового управління, підготовку та проведення військових операцій, стратегічне та мобілізаційне розгортання військ, а також про інші найважливіші показники, які характеризують організацію, чисельність, дислокацію, бойову і мобілізаційну готовність, бойову та іншу військову підготовку, озброєння та матеріально-технічне забезпечення Збройних Сил України та інших військових формувань; - про напрями розвитку окремих видів озброєння, військової і спеціальної техніки, їх кількість, тактико-технічні характеристики, організацію і технологію виробництва, наукові, науково-дослідні та дослідно-конструкторські роботи, пов’язані з розробленням нових зразків озброєння, військової і спеціальної техніки або їх модернізацією, а також про інші ро­боти, що плануються або здійснюються в інтересах оборони країни; - про сили і засоби Цивільної оборони України, можливості населе­них пунктів, регіонів і окремих об’єктів для захисту, евакуації і розосередження населення, забезпечення його життєдіяльності та виробничої діяльності об’єктів народного господарства у воєнний час або в умовах надзвичайних ситуацій; - про геодезичні, гравіметричні, картографічні та гідрометеорологічні дані і характеристики, які мають значення для оборони країни.</vt:lpstr>
      <vt:lpstr>Сфери розповсюдження державної таємниці на інформацію:  У сфері економіки, науки і техніки таємною є інформація: - про мобілізаційні плани і мобілізаційні потужності господарства України, запаси та обсяги постачання стратегічних видів сировини і матеріалів, а також зведені відомості про номенклатуру та рівні накопичення, про загальні обсяги поставок, відпуску, закладення, розміщення і фактичні запаси державного резерву; - про використання транспорту, зв’язку, потужностей інших галузей та об’єктів інфраструктури держави в інтересах забезпечення її безпеки; про плани, зміст, обсяг, фінансування та виконання державного замовлення для забезпечення потреб оборони та безпеки; про плани, обсяги та інші найважливіші характеристики добування, виробництва та реалізації окремих стратегічних видів сировини і продукції; - про державні запаси дорогоцінних металів монетарної групи, коштовного каміння, валюти та інших цінностей, операції, пов’язані з виготовленням грошових знаків і цінних паперів, їх зберіганням, охороною і захистом від підроблення, обігом, обміном або вилученням з обігу, а також про інші особливі заходи фінансової діяльності держави; - про наукові, науково-дослідні, дослідно-конструкторські та проектні роботи, на базі яких можуть бути створені прогресивні технології, нові види виробництва, продукції та технологічних процесів, що мають важливе оборонне чи економічне значення або суттєво впливають на зовнішньоекономічну діяльність та національну безпеку України. </vt:lpstr>
      <vt:lpstr>Сфери розповсюдження державної таємниці на інформацію:  У сфері зовнішніх відносин до таємної відноситься інформація: - про директиви, плани, вказівки делегаціям і посадовим особам з питань зовнішньополітичної і зовнішньоекономічної діяльності України, спрямовані на забезпечення її національних інтересів і безпеки; - про військове, науково-технічне та інше співробітництво України з іноземними державами, якщо розголошення відомостей про це завдаватиме шкоди національній безпеці України; - про експорт та імпорт озброєння, військової і спеціальної техніки, окремих стратегічних видів сировини і продукції.  </vt:lpstr>
      <vt:lpstr>Сфери розповсюдження державної таємниці на інформацію:  У сфері державної безпеки та охорони правопорядку до таємної відноситься інформація: - про особовий склад органів, що здійснюють оперативно-розшукову діяльність; - про засоби, зміст, плани, організацію, фінансування та матеріально-технічне забезпечення, форми, методи і результати оперативно-розшукової діяльності, про осіб, які співпрацюють на конфіденційній основі; - про організацію та порядок здійснення охорони адміністративних будинків та інших державних об’єктів, посадових; - про систему урядового та спеціального зв’язку; - про організацію, зміст, стан і плани розвитку криптографічного захисту секретної інформації, зміст і результати наукових досліджень у сфері криптографії, про системи та засоби криптографічного захисту секретної інформації, про державні шифри; - про організацію режиму секретності в органах державної влади, органах місцевого самоврядування, на підприємствах, в установах і організаціях, державні програми, плани та інші заходи у сфері охорони державної таємниці; - про організацію, зміст, стан і плани розвитку технічного захисту секретної інформації; - про результати перевірок нагляду за додержанням законів, та про зміст матеріалів дізнання, досудового слідства та судочинства з питань охорони інформації, що відноситься до державної таємниці; - про інші засоби, форми і методи охорони держаної таємниці.   </vt:lpstr>
      <vt:lpstr>Забороняється віднесення до державної таємниці будь-яких відомостей, якщо цим будуть звужуватися конституційні права та свободи людини і громадянина, завдаватиметься шкода здоров’ю та безпеці населення. Не відноситься до державної таємниці інформація: - про стан довкілля, про якість харчових продуктів і предметів побуту; - про аварії, катастрофи, небезпечні природні явища та інші надзвичайні події, які сталися або можуть статися і загрожують безпеці громадян; - про стан здоров’я населення, його життєвий рівень, включаючи харчування, одяг, житло, медичне обслуговування та соціальне забезпечення, а також про соціально-демографічні показники, стан правопорядку, освіти і культури населення; - про факти порушень прав і свобод людини і громадянина; - про незаконні дії органів державної влади, органів місцевого самоврядування та їх посадових осіб; - інша інформація, яка відповідно до законів та міжнародних договорів, згода на обов’язковість яких надана Верховною Радою України, не може бути засекречена. </vt:lpstr>
      <vt:lpstr>Конфіденційною є інформація про фізичну особу, а також інформація, доступ до якої обмежено фізичною або юридичною особою, крім суб’єктів владних повноважень.   Конфіденційна інформація може поширюватися за бажанням (згодою) відповідної особи у визначеному нею порядку відповідно до передбачених нею умов, а також в інших випадках, визначених законом. (ст. 21 Закону «Про інформацію»).   Громадяни і юридичні особи самостійно відносять до конфіденційної:    - інформацію професійного, ділового, виробничого, банківського, комерційного і іншого характеру;    - інформацію, яка є предметом їх професійного, ділового, виробничого, банківського, комерційного і іншого інтересу.  Якщо підприємство використовує інформацію, яка належить державі, доступ до такої інформації може бути обмежений шляхом поширення на неї статусу конфіденційної інформації (Для службового користування). </vt:lpstr>
      <vt:lpstr>Не може бути віднесена до конфіденційної інформація  (ст. 21 Закону «Про інформацію»):   - про стан довкілля, якість харчових продуктів і предметів побуту;   - про аварії, катастрофи, небезпечні природні явища і інші надзвичайні події, які сталися або можуть статися і погрожують безпеці громадян;   - про стан здоров’я населення, його життєвий рівень, житло, медичне обслуговування і соціальне забезпечення, а також про соціально-демографічні показники, стан правопорядку, освіти і культури населення;   - про факти порушення прав і свобод людини, включаючи інформацію, що міститься в архівних документах колишніх радянських органів державної безпеки, пов’язаних з політичними репресіями, Голодомором 1932-1933 років в Україні та іншими злочинами, вчиненими представниками комуністичного та/або націонал-соціалістичного (нацистського) тоталітарних режимів;  - про незаконні дії органів державної влади, органів місцевого самоврядування, їх посадових та службових осіб;  - щодо діяльності державних та комунальних унітарних підприємств, господарських товариств, у статутному капіталі яких більше 50 відсотків акцій (часток) належать державі або територіальній громаді, а також господарських товариств, 50 і більше відсотків акцій (часток) яких належать господарському товариству, частка держави або територіальної громади в якому становить 100 відсотків, що підлягають обов’язковому оприлюдненню відповідно до закону  - інша інформація, доступ до якої відповідно до законів України і  міжнародних договорів, згода на обов’язковість яких надана  Верховною Радою України. </vt:lpstr>
      <vt:lpstr>Службова інформація: 1. Інформація про діяльність суб’єкта господарювання, доступ до якої обмежено законом в цілях захисту його інтересів.  2. Інформація, що підлягає охороні, яка стала відома через виконання службових обов’язків посадовим особам суб’єкта: комерційна банківська таємниця, професійна таємниця, а також конфіденційна інформація про приватне життя особи. </vt:lpstr>
      <vt:lpstr>Суб’єкти ІАД:  - фізичні (аналітики) і юридичних особи (аналітичні центри),  - об’єднання громадян (творчі, наукові, замовники),  - суб’єкти владних повноважень. (Ст. 4 Закону України «Про інформацію»). - вчені,  - наукових працівники,  - науково-педагогічних працівники,  - наукові установи,  - наукові організації,  - вищі навчальні заклади,  - громадські наукові організації. (Ст. 4 Закону України «Про наукову і науково-технічну діяльність») - державні органи,  - органи місцевого та регіонального самоврядування - юридичні особи та громадяни України,  - міжнародні організації,  - іноземні юридичні особи і громадяни  - особи без громадянства. (Ст. 3 Закону України «Про науково-технічну інформацію»). </vt:lpstr>
      <vt:lpstr>Об'єкти ІАД: - інформація. (П.2 ст. 4 Закону України «Про інформацію») - вітчизняна і зарубіжна науково-технічна інформація. (Ст. 2 Закону України «Про науково-технічну інформацію»).  </vt:lpstr>
      <vt:lpstr>Суб’єкти національної системи захисту критичної інфраструктури: 1) Кабінет Міністрів України; 2) Апарат Ради національної безпеки і оборони України; 3) Центральна виборча комісія; 4) Національний банк України; 5) Національна комісія з цінних паперів та фондового ринку, Національна комісія, що здійснює державне регулювання у сфері зв’язку та інформатизації, Національна комісія, що здійснює державне регулювання у сферах енергетики та комунальних послуг; 6) Адміністрація Державної служби спеціального зв’язку та захисту інформації України; 7) Фонд державного майна України, інші центральні органи виконавчої влади із спеціальним статусом; 8) уповноважений орган у сфері захисту критичної інфраструктури України;  9) центральний орган виконавчої влади, який забезпечує формування та реалізує державну політику у сфері цивільного захисту; 10) секторальні та функціональні органи, інші міністерства та центральні органи виконавчої влади; 11) Служба безпеки України; 12) правоохоронні та розвідувальні органи, суб’єкти оперативно-розшукової та контррозвідувальної діяльності; 13) Збройні Сили України, інші військові формування, утворені відповідно до законів України; 14) місцеві органи виконавчої влади (військово-цивільні адміністрації - у разі утворення); 15) органи місцевого самоврядування; 16) оператори критичної інфраструктури; 17) підприємства, установи та організації незалежно від форми власності,  які провадять діяльність, пов’язану із забезпеченням безпеки  та стійкості критичної інфраструктури.</vt:lpstr>
      <vt:lpstr>Загальні вимоги до кіберзахисту об’єктів критичної інфраструктури (ОКІ) (Постанова КМУ) - Організаційні та технічні заходи з кіберзахисту:  - політика інформаційної безпеки;  - управління доступом;  - ідентифікація та автентифікація;  - мережевий захист;  - доступність та відмовостійкість;  - визначення умов використання    - змінних пристроїв та носіїв інформації;   - ПЗ, АЗ;  - визначення умов розміщення компонентів.  Базові вимоги до кіберзахисту ОКІ - ОКІ повинен мати підрозділ або посаду з інформаційної безпеки; - визначені права та обов’язки всіх категорій користувачів; - перелік інформаційних, програмних та апаратних ресурсів; - політика управління ризиками ІБ, методику їх оцінювання та оброблення (ISO 27005); - не рідше одного разу на рік - обстеження ОКІ; - документація на КСЗІ (систему інформаційної безпеки); - політика ІБ. </vt:lpstr>
      <vt:lpstr>Політика ІБ  - мета, принципи,  - критичні бізнес/операційні процеси,  - порядку визначення, надання, зміни та скасування прав доступу  - багатофакторна автентифікація,   - паролі за замовчуванням,   - ІР, МАС,  - фізична безпека,  - взаємодія з постачальниками,  - управління обліковими записами, атрибутами,  - безперебійність   - безперебійне живлення,   - резервування, дублювання (кластеризація), балансування,  - порядок дій у випадках відмов,  - використання змінних (зовнішніх) пристроїв та носіїв,  - мережевий захист   - фільтрація/моніторинг трафіку,   - DMZ, APP, DB, Test . - оновлення,  - реєстрація та аудит подій,  - управління інцидентами кібербезпеки,  - використання електронної пошти.</vt:lpstr>
      <vt:lpstr>ISO 15408-1 Information technology - Security techniques - Evaluation criteria for IT security  - Part 1: Introduction and general model Інформаційні технології - Методи безпеки –  Критерії оцінки ІТ-безпеки - Частина 1: Вступ і загальна модель </vt:lpstr>
      <vt:lpstr>Концепція оцінки</vt:lpstr>
      <vt:lpstr>Модель розробки об'єкту оцінки </vt:lpstr>
      <vt:lpstr>Одержання вимог та специфікацій</vt:lpstr>
      <vt:lpstr>ISO 17799 Information technology - Security techniques –  Code of practice for information security management  Інформаційні технології - Методи безпеки -  Практичні правила менеджменту інформаційної безпеки  Варіанти обробки ризиків:  - Уникнути (Avoid).  - Знизити, пом'якшити (Mitigations).  - Передати (Transfer).  - Прийняти (Accept).</vt:lpstr>
      <vt:lpstr>СЕРІЯ СТАНДАРТІВ ISO/IEC 27000  - ISO/IEC 27000 Огляд СУІБ, а також терміни та визначення. - ISO/IEC 27001 Вимоги до СУІБ. - ISO/IEC 27002 Засоби контролю ІБ. - ISO/IEC 27003 Керівництво щодо впровадження СУІБ. - ISO/IEC 27005 Керівництво з управління ризиками інформаційної безпеки.  Секторальні стандарти: - ISO/IEC 27011 Телекомунікаційні послуги;  - ISO/IEC 27019 Енергетика;  - ISO/IEC 27701 Конфіденційна інформація та персональні дані…  Перший в 2005, останній в 2022.</vt:lpstr>
      <vt:lpstr>ISO 27000 Information technology - Security techniques –  Information security management systems - Overview and vocabulary Інформаційні технології - Методи безпеки -  Системи менеджменту інформаційної безпеки - Загальний огляд і термінологія   Цей стандарт містить: - огляд сімейства стандартів; - введення в систему менеджменту інформаційної безпеки (СМІБ); - короткий опис процесу     "План (Plan) - Здійснення (Do) - Перевірка (Check) - Дія (Act)" (PDCA);  - терміни та визначення для використання в стандартах СМІБ.  Цей стандарт може бути застосований до всіх типів організацій:  - комерційні,  - некомерційні, - урядові.</vt:lpstr>
      <vt:lpstr>Визначення:  Інформаційна безпека (information security) – Збереження конфіденційності, цілісності і доступності інформації. Конфіденційність (confidentiality) - Властивість інформації бути недоступною або закритою для неавторизованих осіб, сутностей або процесів. Цілісність (integrity) – Властивість збереження правильності і повноти активів.  Доступність (availability) - Властивість бути доступним і готовим до використання за запитом авторизованого суб'єкта.  Контроль доступу (access control) - Забезпечення того, щоб доступ до активів був санкціонований і обмежується відповідно до вимог комерційної таємниці і безпеки.  Аутентифікація (authentication) - Забезпечення гарантії того, що заявлені характеристики об'єкта правильні. Автентичність (authenticity) - Властивість, що гарантує,  що суб'єкт або ресурс ідентичний заявленому.  Забезпечення безперервності бізнесу (business continuity) –  Процеси  і (або) процедури, що забезпечують впевненість в безперервності операцій бізнесу. </vt:lpstr>
      <vt:lpstr>Актив (asset) - Що-небудь, що має цінність для організації. Є різні типи активів: - інформація; - програмне забезпечення; - матеріальні активи, наприклад комп'ютер; - послуги; - люди і їх кваліфікація, навички та досвід; - нематеріальні активи, такі як репутація та імідж.  Подія (event) - Виникнення специфічного набору обставин.  Інцидент інформаційної безпеки (information security incident) - Одне або декілька небажаних або несподіваних подій інформаційної безпеки, які зі значним ступенем вірогідності призводять до компрометації операцій бізнесу і створюють загрози для інформаційної безпеки. Атака (attack) - спроба знищення, розкриття, зміни, блокування,  крадіжки, отримання несанкціонованого доступу до активу  або його несанкціонованого використання.  Загроза (threat) - Можлива причина небажаного інциденту, який може завдати шкоди системі або організації.  Менеджмент інциденту інформаційної безпеки (information security  incident management) - Процеси виявлення, інформування, оцінки,  реагування, розгляду і вивчення інцидентів інформаційної безпеки.</vt:lpstr>
      <vt:lpstr>Вразливість (vulnerability) - Слабке місце активу або заходів і засобів контролю і управління, яке може бути використане загрозою.  Ризик (risk) - Поєднання ймовірності події та її наслідків.  Ризик інформаційної безпеки (information security risk) - Потенційна можливість того, що вразливість буде використовуватися для створення загрози активу або групі активів, що призводить до збитків для організації. Менеджмент ризику (risk management) - Скоординовані дії з управління організацією стосовно ризику. Політика (policy) - Загальний намір і напрямок,  офіційно висловлений керівництвом. Результативність (effectiveness) - Ступінь реалізації  запланованої діяльності та досягнення запланованих результатів.  Ефективність  (efficiency) - Зв'язок між досягнутим результатом і тим, наскільки доцільно використані ресурси.   Заходи по впровадженню, контролю, підтримці і поліпшенню СМІБ: a) визначення інформаційних активів і пов'язаних з ними вимог безпеки; b) оцінка ризиків ІБ; c) вибір і реалізація відповідних засобів управління для управління неприйнятними ризиками; d) контроль, підтримка і підвищення ефективності засобів управління безпекою, пов'язаних з інформаційними активами організації.</vt:lpstr>
      <vt:lpstr>ISO 27001 "Information technology - Security techniques –  Information security management systems - Requirements Інформаційні технології - Методи безпеки –  Системи менеджменту інформаційної безпеки   - Вимоги КОНТЕКСТ ОРГАНІЗАЦІЇ - РОЗУМІННЯ ОРГАНІЗАЦІЯ ТА ЇЇ КОНТЕКСТ Визначення зовнішніх та внутрішніх проблем, які мають відношення до мети організації та впливають на її здатність досягти запланованого результату СУІБ. Зовнішні проблеми - поза контролем організації (наприклад, політичні, правові, технологічні, соціальні, культурні, конкурентні чи природні фактори тощо). Внутрішні питання – під контролем організації (наприклад, ресурси, знання, договірні відносини, цілі тощо). - ПОТРЕБИ ТА ОЧІКУВАННЯ ЗАЦІКАВЛЕНИХ СТОРОН  - Зацікавлені сторони, які стосуються СУІБ.  - Вимоги зацікавлених сторін.  - Які вимоги будуть вирішені через СУІБ. - СФЕРА ЗАСТОСУВАННЯ СУІБ  Межі та сфера застосування СУІБ. - СИСТЕМИ УПРАВЛІННЯ ІНФОРМАЦІЙНОЮ БЕЗПЕКОЮ  - Інтеграція СУІБ у процеси та бізнес-діяльність організації.  - Постійне вдосконалення СУІБ.</vt:lpstr>
      <vt:lpstr>КЕРІВНИЦТВО - Встановлено політику та цілі ІБ. - СУІБ інтегрована в процеси організації. - Забезпечені необхідні ресурси для СУІБ. - Повідомлено про необхідність ІБ. - СУІБ досягає запланованих результатів. - Сприяння постійному вдосконаленню. - Підтримка людей зробити внесок у СУІБ. - Підтримка менеджерів, щоб продемонструвати їхнє лідерство. ПОЛІТИКА ІНФОРМАЦІЙНОЇ БЕЗПЕКИ Вище керівництво має встановити політику ІБ, що: - Відповідає меті організації. - Включає цілі ІБ або надає структуру для встановлення цих цілей. - Включає зобов’язання задовольняти відповідні вимоги та постійне вдосконалення. РОЛЬ, ОБОВ'ЯЗКИ, ПОВНОВАЖЕННЯ Найвище керівництво має гарантувати, що відповідальність і повноваження для ролей, пов’язаних з ІБ, розподілені та доведені.</vt:lpstr>
      <vt:lpstr>Планування: Визначення ризиків та можливостей та планування дій для їх усунення. Оцінка ризику ІБ:  Ризик - вплив невизначеності на цілі.  Ризики ІБ – пов’язані з можливістю того, що загрози скористаються вразливими місцями інформаційного активу та завдадуть шкоди організації.  РИЗИК = Наслідки х Ймовірність  Критерії прийняття ризику та виконання оцінки ризику.</vt:lpstr>
      <vt:lpstr>ЗАГРОЗИ ТА ВРАЗЛИВІ МІСЦЯ </vt:lpstr>
      <vt:lpstr>ВЛАСНИКІ РИЗИКУ Визначення власників ризиків (осіб або організацій, які мають підзвітність і повноваження з управління ризиками) АНАЛІЗ ТА ОЦІНКА РИЗИКУ - Оцінка можливих наслідків та реалістичної ймовірністі виявлених ризиків, щоб визначити рівень ризику. - Порівняння результатів аналізу ризику з критеріями прийнятності. ОБРОБЛЕННЯ РИЗИКІВ ІБ - Опції оброблення. - Засоби контролю. - План обробки. - Схвалення власників ризиків щодо плану та прийняття залишкових ризиків. ОПЦІЇ ОБРОБЛЕННЯ РИЗИКІВ - Уникнення. - Зниження. - Передача. - Прийняття.</vt:lpstr>
      <vt:lpstr>ПОЛОЖЕННЯ ЩОДО ЗАСТОСОВНОСТІ (STATEMENT OF APPLICABILITY, SoA) - Необхідні засоби контролю (обґрунтування включення, статус реалізації); - Обґрунтування для виключень заходів безпеки, наданих у додатку А. ПЛАН ОБРОБЛЕННЯ РИЗИКІВ - Для кожного ризику ІБ: - Дії щодо оброблення. Стан виконання. - Відповідальний, ресурси, часові рамки.  Залишковий ризик - ризик, який залишається після оброблення  (приймається власником ризику). ЦІЛІ ІНФОРМАЦІЙНОЇ БЕЗПЕКИ - Відповідають до політики. - Вимірювані (якщо можливо). - Враховуйте діючі вимоги. - Відстежуються, повідомляються та оновлюються (за необхідності). ПЛАН ДОСЯГНЕННЯ ЦІЛЕЙ ІБ - Що буде зроблено? - Хто відповідатиме? - Які ресурси необхідні? - Коли кожна ціль буде виконана? - Як будуть оцінюватися результати?</vt:lpstr>
      <vt:lpstr>ПІДТРИМКА - РЕСУРСИ Визначити та забезпечити ресурси, необхідні для створення, впровадження, підтримки та постійного вдосконалення СУІБ. - КОМПЕТЕНТНІСТЬ   - Визначити вимоги.  - Забезпечити компетентність (освіта, навчання, досвід).  - Діяти, щоб покращити або зберегти компетентність.  - Оцінити ефективність дій. - ОБІЗНАНІСТЬ персоналу про:  - політика ІБ.  - його вклад у СУІБ та переваги покращення результативності ІБ  - наслідки невідповідності вимогам. - КОМУНІКАЦІЯ  - Визначити потребу у внутрішніх і зовнішніх комунікаціях.  - З яких питань, коли, з ким, хто, як. - КОНТРОЛЬ ДЛЯ ДОКУМЕНТОВАНОЇ ІНФОРМАЦІЇ  - Розподіл, доступ, пошук.  - Збереження та консервування.  - Контроль версій.  - Утримування й розташування.</vt:lpstr>
      <vt:lpstr>ФУНКЦІОНУВАННЯ  - РОБОЧЕ ПЛАНУВАННЯ Й КОНТРОЛЬ   - Планування, впровадження й контроль процесів, необхідних для виконання вимог ІБ.  - Контроль змін.  - Контроль зовнішніх процесів, продуктів або послуг. - ОЦІНЮВАННЯ РИЗИКІВ ІБ Через заплановані інтервали (можливо, раз на рік), а також у разі значних змін. - ОБРОБЛЕННЯ РИЗИКІВ ІБ План оброблення ризиків.</vt:lpstr>
      <vt:lpstr>ОЦІНЮВАННЯ РЕЗУЛЬТАТИВНОСТІ  - МОНІТОРИНГ, ВИМІРЮВАННЯ, АНАЛІЗ ТА ОЦІНЮВАННЯ   - що необхідно контролювати та вимірювати;  - методи;  - коли проводити моніторинг і вимірювання;  - обов'язки (хто);  - коли результати аналізуються та оцінюються. - ВНУТРІШНІЙ АУДИТ  - через заплановані проміжки часу;  - програма внутрішнього аудиту. - ПЕРЕГЛЯД З БОКУ КЕРІВНИЦТВА  - Статус дій з попередніх перевірок.  - Зміни в контексті організації (внутрішні/зовнішні).  - Відгуки про показники ІБ.  - Відгуки зацікавлених сторін.  - Результати оцінки ризиків та план оброблення ризиків.  - Можливості для вдосконалення.</vt:lpstr>
      <vt:lpstr>ВДОСКОНАЛЕННЯ  НЕВІДПОВІДНОСТІ Й КОРЕГУВАЛЬНІ ДІЇ   Невідповідність – невиконання вимоги.  - Реагувати.   Виправляти та контролювати ситуацію, вживати заходів щодо  наслідків. - Дослідити.   Оцінити потребу в коригувальних діях. - Визначте причину.   Запропонуйте коригувальні дії. - Оцінити.   Оцінити ефективність коригувальних дій.</vt:lpstr>
      <vt:lpstr>Додаток А ISO/IEC 27001:2022  34 засоби контролю ІБ розбито на 4 теми (або категорії):  - Організаційний контроль.  - Безпека людських ресурсів. - Фізичний контроль. - Технологічний контроль.</vt:lpstr>
      <vt:lpstr>ОРГАНІЗАЦІЙНИЙ КОНТРОЛЬ - Політики ІБ. - Ролі та обов'язки з ІБ. - Розподіл обов’язків. - Обов'язки керівництва. - Контакти з повноважними органами (законодавство, інциденти). - Контакти з групами фахівців з певної проблематики. - Розвідка загроз. - ІБ в управлінні проектами (інтеграція ІБ в управління). - Інвентаризація інформації та інших активів (ресурсів). - Припустиме використання активів (ресурсів). - Повернення активів (ресурсів). - Класифікація інформації. - Маркування інформації. - Передавання інформації (всередині, між організаціями, усна інф., паперові, електронні, змінні носії, транспортування, захист). - Контроль доступу (встановлення правил, фізичні, логічні, MAC, DAC, RBAC, ABAC). - Управління ідентифікацією (життєвий цикл ідентифікаторів, реєстрація, управління, вилучення). - Інформація для автентифікації (належне поводження користувачів). - Права доступу (надавати, переглядати, змінювати, політики, привілейовані).</vt:lpstr>
      <vt:lpstr> ОРГАНІЗАЦІЙНИЙ КОНТРОЛЬ - ІБ у відносинах з постачальниками (політика). - ІБ в угодах з постачальниками. - Управління ІБ в ланцюзі поставок ІКТ (постачальники постачальників). - Моніторинг, аналіз та управління змінами послуг постачальника. - ІБ використання хмарних сервісів. - Планування та підготовка управління інцидентами ІБ (Подія ≠ Інцидент). - Оцінка та прийняття рішень щодо подій ІБ (віднесення подій до інцидентів). - Реагування на інциденти ІБ (процедури).  - Навчання з інцидентів ІБ. - Збирання доказів. - Безпека інформації під час збою. - Готовність ІКТ до безперервності бізнесу. - Правові, законодавчі, нормативні та договірні вимоги. - Права інтелектуальної власності. - Захист записів (організаційних, політик, планів, процедур, звітів). - Конфіденційність і захист персональних даних (PII) - Незалежна перевірка ІБ (через заплановані інтервали або значні зміни). - Відповідність політикам і стандартам ІБ (регулярні перевірки). - Задокументовані робочі процедури. </vt:lpstr>
      <vt:lpstr> БЕЗПЕКА ЛЮДСЬКИХ РЕСУРСІВ - Перевірка. - Умови найму. - Поінформованість, освіта й навчання щодо ІБ (тренінги, навчання). - Дисциплінарний процес  (+ нагороди). - Звільнення чи зміна посади. - Угоди щодо конфіденційності або нерозголошення. - Віддалена робота (місця віддаленої роботи, процедури). - Звітування про події ІБ (звітування персоналу про події). </vt:lpstr>
      <vt:lpstr> ФІЗИЧНИЙ КОНТРОЛЬ - Периметр фізичної безпеки. - Фізичний вхід (двері, ворота). - Убезпечення офісів, кімнат та обладнання. - Моніторинг фізичної безпеки (сигналізація, відеоспостереження). - Захист від фізичних і екологічних загроз (стихія, пил). - Робота в зонах безпеки (спеціальні засоби захисту). - Політика чистого стола та чистого екрана. - Розміщення та захист обладнання. - Безпека активів (ресурсів) поза службовими приміщеннями (заходи захисту, правила виносу). - Носії інформації (керування життєвим циклом, змінні) - Допоміжні комунальні служби (законодавство, договори, резервування). - Безпека кабельних мереж. - Обслуговування обладнання (ТО, персонал, інтервали) - Безпечне вилучення або повторне використання обладнання (видалення інформації).  </vt:lpstr>
      <vt:lpstr>ТЕХНОЛОГІЧНИЙ КОНТРОЛЬ - Кінцеві пристрої користувачів (політика використання, обізнаність, BYOD (принесіть свій власний пристрій). - Привілейовані права доступу. - Обмеження доступу до інформації (проти НСД) - Доступ до вихідного коду. - Безпечна аутентифікація. - Управління потужністю (продуктивність, ресурси). - Захист від шкідливих програм. - Управління технічною вразливістю (отримати інформацію про неї та усунути). - Управління конфігурацією (АЗ/ПЗ, мереж, безпеки). - Видалення інформації (коли непотрібно). - Маскування даних. - Запобігання витоку даних. - Резервне копіювання інформації (політика, повне/часткове, частота, місце зберігання). - Резервування засобів обробки інформації. - Журналювання (політика, збереження, захист, аналіз). - Моніторинг (аномалії, інциденти). - Синхронізація годинників. - Використання привілейованих службових програм  (файлові менеджери, очищення дисків…)</vt:lpstr>
      <vt:lpstr>ТЕХНОЛОГІЧНИЙ КОНТРОЛЬ - Установка ПЗ на ОС (Захист ОС від неконтрольованого встановлення ПЗ). - Безпека мереж (конфігурація, захист даних, що передається, бездротові). - Безпека мережевих сервісів (від постачальників). - Сегментація в мережах. - Вебфільтрація (обізнаність користувачів, фільтрація). - Використання криптографії (вимоги, керування ключами). - Безпечний життєвий цикл розробки ПЗ. - Вимоги до безпеки ПЗ (розроблених, придбаних). - Архітектура безпечної системи та принципи її розробки. - Безпечне програмування. - Тестування безпеки під час розробки та приймальне тестування. - Аутсорсингове розроблення. - Розділення середовища розроблення, тестування та експлуатації. - Управління змінами (процедури, контроль, планування, автоматизація, тестування, резервування). - Тестова інформація (конфіденційні дані не можна використовувати в середовищах розробки та тестування). - Захист інформаційних систем під час аудиту.</vt:lpstr>
      <vt:lpstr> ISO 27003 Information technology - Security techniques –  Information security management systems implementation guidance Інформаційні технології - Методи безпеки –  Інструкція з реалізації системи менеджменту інформаційної безпеки  Фази розробки проекту СМІБ: Визначення пріоритетів організації для розробки СМІБ: a) найважливіші сфери діяльності підприємства і організації; b) засекречена або цінна інформація:  1. Найбільш важлива інформація для організації;  2. Наслідки при розголошенні; c) закони, що регулюють заходи ІБ; d) контрактні або організаційні угоди, які стосуються ІБ; e) галузеві вимоги,       що визначають конкретні способи управління і заходи ІБ; f) загрози; g) конкурентні фактори; h) вимоги безперервності бізнес-процесів.  </vt:lpstr>
      <vt:lpstr>Визначення попередньої сфери дії СМІБ: a) обов'язкові вимоги до менеджменту ІБ,       що визначаються керівництвом і зобов’язаннями ззовні; b) як система взаємодіє з іншими системами; c) перелік цілей підприємства в області менеджменту ІБ; d) перелік найважливіших бізнес-процесів, інформаційних активів,        організаційних структур і регіонів, де буде використовуватися СМІБ; e) існуючи системи управління; f) характеристики підприємства, організація,      місцезнаходження, активи і технології. Розробка технічного обґрунтування та плану проекту: a) цілі і конкретні завдання; b) вигоди для організації; c) область дії СМІБ та зачеплені бізнес-процеси; d) найважливіші процеси і фактори для досягнення цілей СМІБ; e) опис проекту високого рівня; f) початковий план впровадження системи; g) певні ролі і сфери відповідальності; h) необхідні ресурси (технологічні та людські); i) міркування, що стосуються впровадження системи; j) тимчасова шкала з ключовими етапами; k) передбачувані витрати; I) найважливіші фактори успіху; m) кількісне визначення вигод для організації.</vt:lpstr>
      <vt:lpstr>Визначення області дії СМІБ, меж і політики СМІБ: a) організаційну область дії і межи; b) область дії і межи інформаційних і комунікаційних технологій (ІКТ);  - інфраструктура зв'язку;  - програмне забезпечення;  - апаратне забезпечення;  - ролі та сфери відповідальності; c) фізичну область дії і межи. Проведення аналізу вимог до ІБ. Проведення оцінки ризику: a) визначити загрози та їх джерела; b) визначити існуючі та заплановані заходи і засоби контролю; c) визначити уразливості,      які можуть в разі загрози завдати шкоди активів або організації; d) визначити наслідки втрати конфіденційності, доступності,        безперервності або порушення інших вимог до безпеки для активів; e) оцінити вплив на підприємство, який може виникнути в результаті       передбачуваних або фактичних інцидентів ІБ; f) оцінити ймовірність надзвичайних сценаріїв; g) оцінити рівень ризику; h) порівняти рівні ризику       з критеріями оцінки та прийнятності ризиків.</vt:lpstr>
      <vt:lpstr>Розробка СМІБ: Організації:  - кінцевої структури організації для ІБ;  - політики ІБ;  - стандартів і процедур забезпечення ІБ; ІКТ та фізичних об'єктів; Плану проекту СМІБ.              </vt:lpstr>
      <vt:lpstr>Закон України Про захист інформації в інформаційно-телекомунікаційних системах  Основні визначення:  телекомунікаційна система - сукупність технічних і програмних засобів, призначених для обміну інформацією шляхом передавання, випромінювання або приймання її у вигляді сигналів, знаків, звуків, рухомих або нерухомих зображень чи в інший спосіб; інформаційна (автоматизована) система - організаційно-технічна система, в якій реалізується технологія обробки інформації з використанням технічних і програмних засобів; інформаційно-телекомунікаційна система - сукупність інформаційних та телекомунікаційних систем, які у процесі обробки інформації діють як єдине ціле; комплексна система захисту інформації (КСЗІ) - взаємопов'язана сукупність організаційних та інженерно-технічних заходів, засобів і методів захисту інформації; </vt:lpstr>
      <vt:lpstr>Основні визначення:  володілець інформації - фізична або юридична особа, якій належать права на інформацію; власник системи - фізична або юридична особа, якій належить право власності на систему;  користувач інформації в системі (користувач) - фізична або юридична особа, яка в установленому законодавством порядку отримала право доступу до інформації в системі; обробка інформації в системі - виконання однієї або кількох операцій, зокрема: збирання, введення, записування, перетворення, зчитування, зберігання, знищення, реєстрації, приймання, отримання, передавання, які здійснюються в системі за допомогою технічних і програмних засобів; несанкціоновані дії щодо інформації в системі - дії, що провадяться з порушенням порядку доступу до цієї інформації, установленого відповідно до законодавства;</vt:lpstr>
      <vt:lpstr>Основні визначення:   доступ до інформації в системі - отримання користувачем можливості обробляти інформацію в системі; виток інформації - результат дій, внаслідок яких інформація в системі стає відомою чи доступною фізичним та/або юридичним особам, що не мають права доступу до неї; блокування інформації в системі - дії, внаслідок яких унеможливлюється доступ до інформації в системі; порушення цілісності інформації в системі - несанкціоновані дії щодо інформації в системі, внаслідок яких змінюється її вміст; знищення інформації в системі - дії, внаслідок яких інформація в системі зникає;    </vt:lpstr>
      <vt:lpstr>Основні визначення:  порядок доступу до інформації в системі - умови отримання користувачем можливості обробляти інформацію в системі та правила обробки цієї інформації; захист інформації в системі - діяльність, спрямована на запобігання несанкціонованим діям щодо інформації в системі; технічний захист інформації (ТЗІ) - вид захисту інформації, спрямований на забезпечення за допомогою інженерно-технічних заходів та/або програмних і технічних засобів унеможливлення витоку, знищення та блокування інформації, порушення цілісності та режиму доступу до інформації. криптографічний захист інформації (КЗІ) - вид захисту інформації, що реалізується шляхом перетворення інформації з використанням спеціальних (ключових) даних з метою приховування/відновлення змісту інформації, підтвердження її справжності, цілісності, авторства тощо.</vt:lpstr>
      <vt:lpstr>Об'єктами захисту в системі є: - інформація, що обробляється в ній,  - програмне забезпечення, яке призначено для обробки цієї інформації.   Суб'єктами відносин,  пов'язаних із захистом інформації в системах, є:  - володільці інформації;  - власники системи;  - користувачі;  - спеціально уповноважений центральний орган виконавчої влади з питань організації спеціального зв'язку та захисту інформації і підпорядковані йому регіональні органи;   ДССЗЗІ є спеціально уповноваженим центральним  органом виконавчої влади з питань організації  спеціального зв’язку та захисту інформації.</vt:lpstr>
      <vt:lpstr>Порядок доступу: - Комерційна, конфіденційна приватна інформація - визначається володільцем.  - Державна - визначається законодавством.  У випадках, передбачених законом, доступ до інформації в системі може здійснюватися без дозволу її володільця в порядку, встановленому законом.   Державна інформація повинна оброблятися в системі із застосуванням КСЗІ. Підтвердження відповідності КСЗІ - за результатами державної експертизи.   Вимоги до забезпечення захисту державних  інформаційних ресурсів встановлюються  Кабінетом Міністрів України.</vt:lpstr>
      <vt:lpstr>Спеціально уповноважений центральний орган виконавчої влади з питань організації спеціального зв'язку та захисту інформації (ДССЗЗІ):  - розробляє пропозиції щодо державної політики у сфері захисту інформації та забезпечує її реалізацію;  - визначає вимоги та порядок створення КСЗІ державних інформаційних ресурсів;  - організовує проведення державної експертизи КСЗІ;  - здійснює контроль за забезпеченням захисту державних інформаційних ресурсів;  - виявляє загрози державним інформаційним ресурсам та дає рекомендації з їх запобігання.</vt:lpstr>
      <vt:lpstr>Захисту в системі підлягає:  - відкрита інформація, яка належить до державних     інформаційних ресурсів; - конфіденційна інформація, яка перебуває у володінні  таких      розпорядників інформації:  - суб'єкти владних повноважень;  - юридичні особи,      що фінансуються з державного, місцевих бюджетів;  - особи, що виконують владні повноваження;  - суб'єкти,      які займають домінуюче становище на ринку; - службова інформація;  - таємна інформація;  - інформація,     вимога щодо захисту якої встановлена законом.  </vt:lpstr>
      <vt:lpstr>Відкрита інформація: - Забезпечення доступу; - Захист від:  - модифікації  - знищення  неавторизованими користувачами.   Службова і таємна інформації захист від: - несанкціонованого ознайомлення,  - модифікації,  - знищення,  - копіювання,  - поширення.</vt:lpstr>
      <vt:lpstr>У системі здійснюється обов'язкова реєстрація: - результатів ідентифікації та автентифікації користувачів; - результатів виконання користувачем операцій     з обробки інформації; - спроб несанкціонованих дій з інформацією; - фактів надання та позбавлення користувачів права     доступу до інформації та її обробки;  - результатів перевірки цілісності     засобів захисту інформації.   Передача службової і таємної інформації з однієї системи до іншої здійснюється : - у зашифрованому вигляді або  - захищеними каналами зв'язку.</vt:lpstr>
      <vt:lpstr>Створюється КСЗІ для захисту від:  - витоку технічними каналами; - несанкціонованих дій з інформацією; - спеціального впливу на засоби обробки інформації,     який може призвести до порушення її цілісності     та несанкціонованого блокування.   Відповідальність за захист інформації покладається на власника системи, а саме: - керівника  (заступника керівника),  - керівників її структурних підрозділів,     що забезпечують експлуатацію системи.</vt:lpstr>
      <vt:lpstr>Організація та проведення робіт із захисту інформації в системі здійснюється службою захисту інформації.  Коли обсяг робіт є незначний, захист інформації може здійснюватися однією особою.   Виконавцем КСЗІ може бути суб'єкт,  який має ліцензію або дозвіл на роботи у сфері ТЗІ.</vt:lpstr>
      <vt:lpstr>ДСТУ 3396.0-96  Захист інформації. Технічний захист інформації.  Основні положення.  Об’єкт ТЗІ - інформація, що становить державну таємницю, конфіденційна інформація, що є державною власністю.  Носії ІзОД - фізичні поля, сигнали, хімічні речовини.  Середовище поширення носіїв ІзОД - лінії зв’язку, сигналізації, керування, енергетичні мережі, прикінцеве і проміжне обладнання, інженерні комунікації і споруди, відгороджувальні будівельні конструкції, а також світлопроникні елементи будинків і споруд (отвори), повітряне, водне та інші середовища, грунт, рослинність тощо.   Витік або порушення цілісності IзОД (спотворення, модифікація, руйнування, знищення) можуть бути результатом реалізації загроз безпеці інформації.</vt:lpstr>
      <vt:lpstr>Мета ТЗІ - запобігання витоку або порушенню цілісності ІзОД.   Загрози можуть здійснюватися:  - технічними каналами, що включають канали побічних електромагнітних випромінювань і наводок, акустичні, оптичні, радіо-, радіотехнічні, хімічні та інші канали;  - каналами спеціального впливу шляхом формування полів і сигналів з метою руйнування системи захисту або порушення цілісності інформації;  - несанкційованим доступом шляхом підключення до апаратури та ліній зв’язку, маскування під зареєстрованого користувача, подолання заходів захисту для використання інформації або нав’язування хибної інформації, застосування закладних пристроїв чи програм та вкорінення комп’ютерних вірусів.   ТЗІ забезпечується застосуванням захищених програм і технічних засобів забезпечення інформаційної діяльності, програмних і технічних засобів захисту інформації (засоби ТЗІ) </vt:lpstr>
      <vt:lpstr>ДСТУ 3396.1-96  Захист інформації. Технічний захист інформації.  Порядок проведення робіт.   Варіанти захисту інформації:  - досягнення необхідного рівня захисту ІзОД за мінімальних затрат і допустимого рівня обмежень видів ІД;  - досягнення необхідного рівня захисту ІзОД за допустимих затрат і заданого рівня обмежень видів ІД;  - досягнення максимального рівня захисту ІзОД за необхідних затрат і мінімального рівня обмежень видів ІД.  Зміст робіт з протидії загрозам полягає в:  - проведенні обстеження підприємства (складається акт);  - розробленні і реалізації організаційних і технічних заходів з використанням засобів забезпечення ТЗІ;  - прийманні робіт з ТЗІ;  - атестації засобів (систем) забезпечення ІД на відповідність вимогам нормативних документів з ТЗІ.  </vt:lpstr>
      <vt:lpstr>ДСТУ 3396.2-97  Захист інформації. Технічний захист інформації.  Терміни та визначення.</vt:lpstr>
      <vt:lpstr>НД ТЗІ 1.1-003-99 Термінологія в галузі захисту інформації в комп’ютерних системах від несанкціонованого доступу:  Обчислювальна система; ОС (computer system) - сукупність програмних-апаратних засобів, призначених для обробки інформації. Автоматизована система; АС (automated system) - організаційно-технічна система, що реалізує інформаційну технологію і об’єднує ОС, фізичне середовище, персонал і  інформацію, яка обробляється. Комп’ютерна система; КС (computer system, target of evaluation) - сукупність програмно-апаратних засобів, яка подана для оцінки. Політика безпеки інформації (information security policy) - сукупність законів, правил, обмежень, рекомендацій, інструкцій тощо, які регламентують порядок обробки інформації. Загроза (threat) - будь-які обставини або події, що можуть бути причиною порушення політики безпеки інформації і/або нанесення збитків АС. </vt:lpstr>
      <vt:lpstr>Термінологія в галузі ЗІ:  Безпека інформації (information security) - стан інформації, в якому забезпечується збереження визначених політикою безпеки властивостей інформації. Захист інформації (ЗІ) в АС (information protection, information security, computer system security) - діяльність, яка спрямована на забезпечення безпеки оброблюваної в АС інформації та АС в цілому, і дозволяє запобігти або ускладнити можливість реалізації загроз, а також знизити величину потенційних збитків внаслідок реалізації загроз.  Комплексна система захисту інформації (КСЗІ) - сукупність організаційних і інженерних заходів, програмно-апаратних засобів, які забезпечують ЗІ в АС.  Користувач (user) - фізична особа, яка може взаємодіяти з КС через наданий їй інтерфейс.  Адміністратор безпеки (security administrator) - адміністратор, відповідальний за дотримання політики безпеки.  </vt:lpstr>
      <vt:lpstr>Термінологія в галузі ЗІ:  Порушник (user violator) - користувач, який  здійснює НСД до інформації. Ознайомлення (disclosure) - одержання користувачем або процесом інформації, що міститься в об’єкті. Модифікація (modification) - зміна користувачем або процесом інформації, що міститься в  об’єкті. Конфіденційність інформації (information confidentiality) - властивість інформації, яка полягає в тому, що інформація не може бути отримана неавторизованим користувачем і/або процесом. Цілісність інформації (information integrity) - властивість інформації, яка полягає в тому, що інформація не може бути модифікована неавторизованим користувачем і/або процесом.    </vt:lpstr>
      <vt:lpstr>Термінологія в галузі ЗІ:  Доступність (availability) - властивість ресурсу системи (КС, послуги, об’єкта КС, інформації), яка полягає в тому, що користувач і/або процес, який володіє відповідними повноваженнями, може використовувати ресурс відповідно до правил, встановлених політикою безпеки, не очікуючи довше заданого (малого) проміжку часу, тобто коли він знаходиться у вигляді, необхідному користувачеві, в місці, необхідному користувачеві, і в той час, коли він йому необхідний. Атака (attack) - спроба реалізації загрози.  Проникнення (penetration) - успішне подолання механізмів захисту системи.  Вразливість системи (system vulnerability) - нездатність системи протистояти реалізації певної загрози або сукупності загроз.  Компрометація (compromise) - порушення політики безпеки; несанкціоноване ознайомлення.  </vt:lpstr>
      <vt:lpstr>Термінологія в галузі ЗІ:  Люк (trap door) - залишені розробником недокументовані функції, використання яких дозволяє обминути механізми захисту. Троянський кінь (Trojan horse) - програма, яка, будучи авторизованим процесом, окрім виконання документованих функцій, здатна здійснювати приховані дії від особи авторизованого користувача в інтересах розробника цієї програми.  Збирання сміття - загроза, що полягає в захопленні і аналізі користувачем або процесом спільно використовуваних об’єктів, звільнених іншим користувачем чи процесом, з метою одержання інформації, що в них знаходиться. Модель загроз (model of threats) - абстрактний формалізований або неформалізований опис методів і засобів здійснення загроз.  Модель порушника (user violator model) - абстрактний формалізований або неформалізований опис порушника.  </vt:lpstr>
      <vt:lpstr>Термінологія в галузі ЗІ:  Ризик (risk) - функція ймовірності реалізації певної загрози, виду і величини завданих збитків. Керування ризиком (risk management) - сукупність заходів, що проводяться протягом всього життєвого циклу АС щодо оцінки ризику, вибору, реалізації і впровадження заходів забезпечення безпеки, спрямована на досягнення прийнятного рівня залишкового ризику.  Тестування на проникання (penetration testing) - випробування, метою яких є здійснення спроби обминути або відключити механізми захисту. Оцінка вразливості (vulnerability assessment) - дослідження об’єкта оцінки з метою визначення можливості реалізації загроз. Ідентифікація (identification) - впізнання. Автентифікація (authentication) - встановлення або підтвердження автентичності.  </vt:lpstr>
      <vt:lpstr>Термінологія в галузі ЗІ:  Пароль (password) - секретна інформація автентифікації, що являє собою послідовність символів, яку користувач повинен ввести через обладнання вводу інформації, перш ніж йому буде надано доступ до КС або до інформації. Журнал реєстрації (audit trail) - упорядкована сукупність реєстраційних записів, кожен з яких заноситься за фактом здійснення контрольованої події. Відкат (rollback) - послуга, що забезпечує повернення об’єкта КС до відомого попереднього стану після виконання над об’єктом певної операції або серії операцій. Список повноважень (privilege list, profile) - перелік об’єктів з зазначенням прав доступу до них з боку користувача або процесу, з яким пов’язаний цей перелік.     </vt:lpstr>
      <vt:lpstr>Термінологія в галузі ЗІ:  Криптографічне перетворення - перетворення даних, яке полягає в їх шифруванні, вироблення імітовставки або цифрового підпису. Зашифрування даних (data encryption) - процес перетворення відкритого тексту в шифртекст. Відкритий текст (clear text) - дані з доступним семантичним змістом. Шифртекст (ciphertext) - дані, отримані у результаті зашифрування відкритого тексту. Імітовставка (data authentication code) - блок інформації фіксованої довжини, що одержується із відкритого тексту і ключа, однозначно відповідний даному відкритому тексту. Цифровий підпис (digital signature) - дані, одержані в результаті криптографічного перетворення блоку даних і/або його параметрів (хеш-функції, довжини, дати утворення, ідентифікатора відправника і т. ін.), що дозволяють приймальнику даних впевнитись в цілісності блоку і справжності джерела  даних і забезпечити захист від підробки і підлогу. </vt:lpstr>
      <vt:lpstr>Термінологія в галузі ЗІ:   Обчислювальна система; ОС (computer system) - сукупність програмних-апаратних засобів, призначених для обробки інформації. Автоматизована система; АС (automated system) - організаційно-технічна система, що реалізує інформаційну технологію і об’єднує ОС, фізичне середовище, персонал і  інформацію, яка обробляється. Комп’ютерна система; КС (computer system, target of evaluation) - сукупність програмно-апаратних засобів, яка подана для оцінки. Політика безпеки інформації (information security policy) - сукупність законів, правил, обмежень, рекомендацій, інструкцій тощо, які регламентують порядок обробки інформації. Загроза (threat) - будь-які обставини або події, що можуть бути причиною порушення політики безпеки інформації і/або нанесення збитків АС. </vt:lpstr>
      <vt:lpstr>Критерії оцінки захищеності інформації в комп’ютерних системах від НСД (НД ТЗІ 2.5-004-99)  - функціональні, - гарантії.</vt:lpstr>
      <vt:lpstr>Презентация PowerPoint</vt:lpstr>
      <vt:lpstr>Презентация PowerPoint</vt:lpstr>
      <vt:lpstr>Презентация PowerPoint</vt:lpstr>
      <vt:lpstr>Г1-Г7 це вимоги до: - архітектури, - середовища розробки, - процесу проектування, - середовища функціонування.</vt:lpstr>
      <vt:lpstr>Класифікація інформації: - відкрита:  - не потребує захисту;  - потребує захисту; - з обмеженим доступом:  - конфіденційна;  - таємна:   - державна таємниця:    - таємна;    - цілком таємна;    - особливої важливості;   - інша передбачена законом таємниця. </vt:lpstr>
      <vt:lpstr>Компоненти АС та технології обробки інформації: - обладнання - ЕОМ та їхні складові частини (процесори, монітори, термінали, робочі станції та ін.), периферійні пристрої; - програмне забезпечення - вихідні, завантажувальні модулі, утиліти, СКБД, операційні системи та інші системні програми, діагностичні і тестові програми тощо; - дані - тимчасового і постійного зберігання, на магнітних носіях, друковані, архівні і резервні копії, системні журнали, технічна, експлуатаційна і розпорядча документація та ін.; - персонал і користувачі АС.</vt:lpstr>
      <vt:lpstr>Способи здійснення загроз в АС: - технічними каналами, (побічних електромагнітних випромінювань і наводок, акустичні, оптичні, радіо- та радіотехнічні, хімічні); - каналами спеціального впливу шляхом формування полів і сигналів з метою руйнування системи захисту або порушення цілісності інформації; - НСД шляхом підключення до апаратури та ліній зв’язку, маскування під зареєстрованого користувача, подолання заходів захисту з метою використання інформації або нав’язування хибної інформації, застосування закладних пристроїв чи програм та вкорінення комп’ютерних вірусів. </vt:lpstr>
      <vt:lpstr>Загрози: - об'єктивну природа; - суб'єктивну природа:  - випадкові (ненавмисні);  - навмисні.   Приклад основних видів загроз: - зміна умов фізичного середовища (стихійні лиха і аварії, як землетрус, повінь, пожежа або інші випадкові події); - збої і відмови у роботі обладнання та технічних засобів АС; - наслідки помилок під час проектування та розробки компонентів АС (технічних засобів, технології обробки інформації, ПЗ, засобів захисту, структур даних); - помилки персоналу (користувачів) АС під час експлуатації; навмисні дії (спроби) потенційних порушників.</vt:lpstr>
      <vt:lpstr>Випадкові загрозами суб’єктивної природи (дії персоналу або користувачів по неуважності, недбалості, незнанню тощо, без навмисного наміру): - дії, що призводять до відмови АС, руйнування апаратних, програмних, інформаційних ресурсів; - ненавмисне пошкодження носіїв інформації; - неправомірна зміна режимів роботи АС, які здатні призвести до незворотних змін у системі (форматування носіїв інформації); - неумисне зараження вірусами; - невиконання вимог захисту; - помилки під час введення даних в систему; - розголошення конфіденційних відомостей, атрибутів розмежування доступу, втрата атрибутів; - впровадження і використання забороненого політикою безпеки ПЗ (ігрові програми); - некомпетентне застосування засобів захисту.</vt:lpstr>
      <vt:lpstr>Навмисні загрози суб’єктивної природи: - порушення фізичної цілісності АС; - порушення режимів функціонування (виведення з ладу) систем життєзабезпечення АС (електроживлення, заземлення, охоронної сигналізації, вентиляції та ін.); - порушення режимів функціонування АС (обладнання і ПЗ); - впровадження і використання комп’ютерних вірусів, закладних (апаратних і програмних) і підслуховуючих пристроїв, інших засобів розвідки; - використання засобів перехоплення побічних електромагнітних випромінювань і наводок, акусто-електричних перетворень інформаційних сигналів; - використання (шантаж, підкуп) персоналу АС; - крадіжки носіїв інформації, виробничих відходів (роздруків, записів); - несанкціоноване копіювання носіїв інформації; - одержання атрибутів доступу з наступним їх використанням для маскування під зареєстрованого користувача («маскарад»); - неправомірне підключення до каналів зв’язку, перехоплення даних, що передаються, аналіз трафіку; - впровадження і використання забороненого політикою безпеки  ПЗ, щоб одержати доступ до критичної інформації  (аналізаторів безпеки мереж).</vt:lpstr>
      <vt:lpstr>Модель порушника - опис дій порушника, який відображає його практичні та теоретичні можливості, знання, час та місце дії і т.ін.   Модель порушника повинна визначати: - мету порушника та її градацію за ступенями небезпечності; - категорії осіб, з числа яких може бути порушник; - припущення про кваліфікацію порушника; - припущення про характер його дій.</vt:lpstr>
      <vt:lpstr>Класифікація порушників: - за рівнем можливостей, (кожний наступний рівень включає в себе можливості попереднього):  1. Запуск фіксованого набору програм, що реалізують заздалегідь передбачені функції обробки інформації;  2. Створення і запуску власних програм з новими функціями обробки інформації;  3. Управління функціонуванням АС;  4. Повний обсяг можливостей до включення власних засобів з новими функціями обробки інформації.  - за рівнем знань: - володіють інформацією про функціональні особливості АС, основні закономірності формування в ній масивів даних та потоків запитів до них, вміють користуватися штатними засобами;  - володіють високим рівнем знань та досвідом роботи з технічними засобами системи та їх обслуговування; - володіють високим рівнем знань у галузі обчислювальної техніки та програмування, проектування та експлуатації АС; - володіють інформацією про функції та механізм дії  засобів захисту.</vt:lpstr>
      <vt:lpstr>Класифікація порушників:   - за використовуваними методами: - виключно агентурні методи; - пасивні технічні засоби перехоплення інформаційних сигналів; - виключно штатні засоби АС або недоліки проектування КСЗІ для реалізації спроб НСД; - способи і засоби активного впливу на АС, що змінюють конфігурацію системи (підключення додаткових або модифікація штатних технічних засобів, підключення до каналів передачі даних, впровадження і використання спеціального ПЗ тощо).  - за місцем дії: - без доступу на контрольовану територію; - з доступом на контрольовану територію, але без доступу до технічних засобів АС; - з доступом до робочих місць користувачів АС; - з доступом до місць накопичення і зберігання даних (баз даних, архівів); - з доступом до засобів адміністрування АС і засобів  керування КСЗІ.</vt:lpstr>
      <vt:lpstr>Методологія розробки політики безпеки включає: - розробка концепції безпеки інформації в АС; - аналіз ризиків:  - ідентифікація загроз;  - оцінка ризиків;  - оцінювання величини можливих збитків; - визначення вимог до заходів, методів та засобів захисту;  - вибір основних рішень з забезпечення безпеки інформації:  - правові;   - організаційні;  - технічні;  - організація виконання відновлювальних робіт і забезпечення неперервного функціонування АС; - документальне оформлення політики безпеки. </vt:lpstr>
      <vt:lpstr>Правові: - системи нормативно-правового забезпечення ЗІ; - виконання правових та договірних вимог з ЗІ, визначення відповідальності осіб, оргструктури і розподілу обов'язків співробітників СЗІ; - доведення до персоналу політики безпеки, їх навчання з питань ЗІ;  - контроль за своєчасністю, ефективністю і повнотою реалізації рішень з ЗІ, дотриманням персоналом положень політики безпеки. Організаційні: - режимні заходи на об’єктах АС; - фізичний захист обладнання, носіїв інформації, ресурсів; - обстеження середовищ функціонування АС; - взаємодія з питань ЗІ з іншими суб’єктами ТЗІ; - модернізація АС; - регламентації доступу сторонніх користувачів до ресурсів АС;  - регламентації доступу власних користувачів до ресурсів АС;  - профілактичні заходи (попередження ненавмисних дій,  появи вірусів);  - реалізації найбільш критичних положень політики безпеки (віддалений доступ, використання мережі Internet, несертифікованого ПЗ). </vt:lpstr>
      <vt:lpstr>Технічні: - інженерно-технічне обладнання приміщень, в яких розміщуються компоненти АС, блокування технічних каналів витоку інформації; - реєстрація користувачів АС, авторизація користувачів в системі; - керування доступом до інформації, розподілу ролей;  виявлення і реєстрація небезпечних подій;  - забезпечення цілісності критичних даних;  - забезпечення конфіденційності інформації, (криптографічні засоби);  - резервне копіювання критичних даних, архівів ПЗ;  - відновлення роботи АС після збоїв, відмов;  - захист ПЗ від несанкціонованих доповнень і змін;  - функціонування засобів контролю  (виявлення технічних каналів витоку інформації).</vt:lpstr>
      <vt:lpstr>Під час обстеження проводять аналіз:  – умов функціонування ОІД, особливостей розташування його на місцевості, відносно меж контрольованої зони (КЗ), архітектурно-будівельних особливостей тощо;  – технічних засобів, що оброблятимуть ІзОД, та технічних засобів, які не використовують безпосередньо для її оброблення, визначають місця їх розташування на ОІД;  – розташування інженерних комунікацій та металоконструкцій, виявляють транзитні, незадіяні (повітряні, зовнішні, підземні) комунікації (для опрацювання пропозицій щодо їх вилучення чи доопрацювання), а також такі, що виходять за межі КЗ;  – необхідності впровадження інженерних і технічних заходів захисту від витоку ІзОД технічними каналами.</vt:lpstr>
      <vt:lpstr>Категоріювання - сукупність дій зі встановлення категорії об'єкта;   Категоріювання може бути: - первинним,  - черговим, - позачерговим.   Об'єкти категоріювання – об'єкти інформаційної діяльності, в тому числі об'єкти ЕОТ.</vt:lpstr>
      <vt:lpstr>IV категорія – об'єкти, на яких обробляється інформація з обмеженим доступом, що не становить державної таємниці. III категорія – може встановлюватися за рішенням: розпорядників (користувачів) інформації, власників (розпорядників, користувачів) об'єктів, на яких обробляється інформація  з обмеженим доступом, що не становить державної таємниці.   Категоріювання об'єктів проводиться комісією з категоріювання установи власника (розпорядника, користувача) об'єкта.   Акт категоріювання об'єкта є чинним протягом 5 років.</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Expert</cp:lastModifiedBy>
  <cp:revision>103</cp:revision>
  <dcterms:created xsi:type="dcterms:W3CDTF">2016-11-18T14:12:19Z</dcterms:created>
  <dcterms:modified xsi:type="dcterms:W3CDTF">2026-02-18T07:59:52Z</dcterms:modified>
</cp:coreProperties>
</file>