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73"/>
  </p:handoutMasterIdLst>
  <p:sldIdLst>
    <p:sldId id="322" r:id="rId2"/>
    <p:sldId id="331" r:id="rId3"/>
    <p:sldId id="332" r:id="rId4"/>
    <p:sldId id="351" r:id="rId5"/>
    <p:sldId id="352" r:id="rId6"/>
    <p:sldId id="353" r:id="rId7"/>
    <p:sldId id="354" r:id="rId8"/>
    <p:sldId id="355" r:id="rId9"/>
    <p:sldId id="356" r:id="rId10"/>
    <p:sldId id="357" r:id="rId11"/>
    <p:sldId id="358" r:id="rId12"/>
    <p:sldId id="359" r:id="rId13"/>
    <p:sldId id="360" r:id="rId14"/>
    <p:sldId id="361" r:id="rId15"/>
    <p:sldId id="362" r:id="rId16"/>
    <p:sldId id="363" r:id="rId17"/>
    <p:sldId id="364" r:id="rId18"/>
    <p:sldId id="365" r:id="rId19"/>
    <p:sldId id="366" r:id="rId20"/>
    <p:sldId id="367" r:id="rId21"/>
    <p:sldId id="382" r:id="rId22"/>
    <p:sldId id="383" r:id="rId23"/>
    <p:sldId id="384" r:id="rId24"/>
    <p:sldId id="396" r:id="rId25"/>
    <p:sldId id="397" r:id="rId26"/>
    <p:sldId id="492" r:id="rId27"/>
    <p:sldId id="493" r:id="rId28"/>
    <p:sldId id="494" r:id="rId29"/>
    <p:sldId id="499" r:id="rId30"/>
    <p:sldId id="500" r:id="rId31"/>
    <p:sldId id="501" r:id="rId32"/>
    <p:sldId id="502" r:id="rId33"/>
    <p:sldId id="507" r:id="rId34"/>
    <p:sldId id="508" r:id="rId35"/>
    <p:sldId id="509" r:id="rId36"/>
    <p:sldId id="510" r:id="rId37"/>
    <p:sldId id="511" r:id="rId38"/>
    <p:sldId id="512" r:id="rId39"/>
    <p:sldId id="513" r:id="rId40"/>
    <p:sldId id="514" r:id="rId41"/>
    <p:sldId id="515" r:id="rId42"/>
    <p:sldId id="516" r:id="rId43"/>
    <p:sldId id="517" r:id="rId44"/>
    <p:sldId id="518" r:id="rId45"/>
    <p:sldId id="519" r:id="rId46"/>
    <p:sldId id="520" r:id="rId47"/>
    <p:sldId id="521" r:id="rId48"/>
    <p:sldId id="522" r:id="rId49"/>
    <p:sldId id="523" r:id="rId50"/>
    <p:sldId id="524" r:id="rId51"/>
    <p:sldId id="525" r:id="rId52"/>
    <p:sldId id="526" r:id="rId53"/>
    <p:sldId id="527" r:id="rId54"/>
    <p:sldId id="528" r:id="rId55"/>
    <p:sldId id="529" r:id="rId56"/>
    <p:sldId id="533" r:id="rId57"/>
    <p:sldId id="534" r:id="rId58"/>
    <p:sldId id="535" r:id="rId59"/>
    <p:sldId id="536" r:id="rId60"/>
    <p:sldId id="537" r:id="rId61"/>
    <p:sldId id="538" r:id="rId62"/>
    <p:sldId id="539" r:id="rId63"/>
    <p:sldId id="540" r:id="rId64"/>
    <p:sldId id="541" r:id="rId65"/>
    <p:sldId id="542" r:id="rId66"/>
    <p:sldId id="543" r:id="rId67"/>
    <p:sldId id="544" r:id="rId68"/>
    <p:sldId id="545" r:id="rId69"/>
    <p:sldId id="546" r:id="rId70"/>
    <p:sldId id="547" r:id="rId71"/>
    <p:sldId id="548" r:id="rId7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2932"/>
    <a:srgbClr val="374454"/>
    <a:srgbClr val="758DAF"/>
    <a:srgbClr val="AE0001"/>
    <a:srgbClr val="02489D"/>
    <a:srgbClr val="270100"/>
    <a:srgbClr val="591103"/>
    <a:srgbClr val="213969"/>
    <a:srgbClr val="332319"/>
    <a:srgbClr val="173A8D"/>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987" autoAdjust="0"/>
    <p:restoredTop sz="94660"/>
  </p:normalViewPr>
  <p:slideViewPr>
    <p:cSldViewPr snapToGrid="0">
      <p:cViewPr varScale="1">
        <p:scale>
          <a:sx n="92" d="100"/>
          <a:sy n="92" d="100"/>
        </p:scale>
        <p:origin x="-102" y="-330"/>
      </p:cViewPr>
      <p:guideLst>
        <p:guide orient="horz" pos="2160"/>
        <p:guide pos="2880"/>
      </p:guideLst>
    </p:cSldViewPr>
  </p:slideViewPr>
  <p:notesTextViewPr>
    <p:cViewPr>
      <p:scale>
        <a:sx n="1" d="1"/>
        <a:sy n="1" d="1"/>
      </p:scale>
      <p:origin x="0" y="0"/>
    </p:cViewPr>
  </p:notesTextViewPr>
  <p:notesViewPr>
    <p:cSldViewPr snapToGrid="0">
      <p:cViewPr varScale="1">
        <p:scale>
          <a:sx n="85" d="100"/>
          <a:sy n="85" d="100"/>
        </p:scale>
        <p:origin x="3804" y="102"/>
      </p:cViewPr>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E2DD1C9-4BB6-422A-8F34-C157EA500BD9}" type="datetimeFigureOut">
              <a:rPr lang="en-US" smtClean="0"/>
              <a:pPr/>
              <a:t>4/15/2024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5A997E4-EE34-411C-9FF1-22B934EF5337}" type="slidenum">
              <a:rPr lang="en-US" smtClean="0"/>
              <a:pPr/>
              <a:t>‹#›</a:t>
            </a:fld>
            <a:endParaRPr lang="en-US"/>
          </a:p>
        </p:txBody>
      </p:sp>
    </p:spTree>
    <p:extLst>
      <p:ext uri="{BB962C8B-B14F-4D97-AF65-F5344CB8AC3E}">
        <p14:creationId xmlns="" xmlns:p14="http://schemas.microsoft.com/office/powerpoint/2010/main" val="212741131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BD9794-A4CC-42D0-9A65-24C6B9EF4076}" type="datetimeFigureOut">
              <a:rPr lang="en-US" smtClean="0"/>
              <a:pPr/>
              <a:t>4/15/2024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8DF1E-33BB-4377-9A26-35481BA06C7C}" type="slidenum">
              <a:rPr lang="en-US" smtClean="0"/>
              <a:pPr/>
              <a:t>‹#›</a:t>
            </a:fld>
            <a:endParaRPr lang="en-US"/>
          </a:p>
        </p:txBody>
      </p:sp>
    </p:spTree>
    <p:extLst>
      <p:ext uri="{BB962C8B-B14F-4D97-AF65-F5344CB8AC3E}">
        <p14:creationId xmlns="" xmlns:p14="http://schemas.microsoft.com/office/powerpoint/2010/main" val="2750845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BD9794-A4CC-42D0-9A65-24C6B9EF4076}" type="datetimeFigureOut">
              <a:rPr lang="en-US" smtClean="0"/>
              <a:pPr/>
              <a:t>4/15/2024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8DF1E-33BB-4377-9A26-35481BA06C7C}" type="slidenum">
              <a:rPr lang="en-US" smtClean="0"/>
              <a:pPr/>
              <a:t>‹#›</a:t>
            </a:fld>
            <a:endParaRPr lang="en-US"/>
          </a:p>
        </p:txBody>
      </p:sp>
    </p:spTree>
    <p:extLst>
      <p:ext uri="{BB962C8B-B14F-4D97-AF65-F5344CB8AC3E}">
        <p14:creationId xmlns="" xmlns:p14="http://schemas.microsoft.com/office/powerpoint/2010/main" val="712725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BD9794-A4CC-42D0-9A65-24C6B9EF4076}" type="datetimeFigureOut">
              <a:rPr lang="en-US" smtClean="0"/>
              <a:pPr/>
              <a:t>4/15/2024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8DF1E-33BB-4377-9A26-35481BA06C7C}" type="slidenum">
              <a:rPr lang="en-US" smtClean="0"/>
              <a:pPr/>
              <a:t>‹#›</a:t>
            </a:fld>
            <a:endParaRPr lang="en-US"/>
          </a:p>
        </p:txBody>
      </p:sp>
    </p:spTree>
    <p:extLst>
      <p:ext uri="{BB962C8B-B14F-4D97-AF65-F5344CB8AC3E}">
        <p14:creationId xmlns="" xmlns:p14="http://schemas.microsoft.com/office/powerpoint/2010/main" val="3382581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BD9794-A4CC-42D0-9A65-24C6B9EF4076}" type="datetimeFigureOut">
              <a:rPr lang="en-US" smtClean="0"/>
              <a:pPr/>
              <a:t>4/15/2024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8DF1E-33BB-4377-9A26-35481BA06C7C}" type="slidenum">
              <a:rPr lang="en-US" smtClean="0"/>
              <a:pPr/>
              <a:t>‹#›</a:t>
            </a:fld>
            <a:endParaRPr lang="en-US"/>
          </a:p>
        </p:txBody>
      </p:sp>
    </p:spTree>
    <p:extLst>
      <p:ext uri="{BB962C8B-B14F-4D97-AF65-F5344CB8AC3E}">
        <p14:creationId xmlns="" xmlns:p14="http://schemas.microsoft.com/office/powerpoint/2010/main" val="530094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6"/>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BD9794-A4CC-42D0-9A65-24C6B9EF4076}" type="datetimeFigureOut">
              <a:rPr lang="en-US" smtClean="0"/>
              <a:pPr/>
              <a:t>4/15/2024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8DF1E-33BB-4377-9A26-35481BA06C7C}" type="slidenum">
              <a:rPr lang="en-US" smtClean="0"/>
              <a:pPr/>
              <a:t>‹#›</a:t>
            </a:fld>
            <a:endParaRPr lang="en-US"/>
          </a:p>
        </p:txBody>
      </p:sp>
    </p:spTree>
    <p:extLst>
      <p:ext uri="{BB962C8B-B14F-4D97-AF65-F5344CB8AC3E}">
        <p14:creationId xmlns="" xmlns:p14="http://schemas.microsoft.com/office/powerpoint/2010/main" val="2309467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BD9794-A4CC-42D0-9A65-24C6B9EF4076}" type="datetimeFigureOut">
              <a:rPr lang="en-US" smtClean="0"/>
              <a:pPr/>
              <a:t>4/15/2024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8DF1E-33BB-4377-9A26-35481BA06C7C}" type="slidenum">
              <a:rPr lang="en-US" smtClean="0"/>
              <a:pPr/>
              <a:t>‹#›</a:t>
            </a:fld>
            <a:endParaRPr lang="en-US"/>
          </a:p>
        </p:txBody>
      </p:sp>
    </p:spTree>
    <p:extLst>
      <p:ext uri="{BB962C8B-B14F-4D97-AF65-F5344CB8AC3E}">
        <p14:creationId xmlns="" xmlns:p14="http://schemas.microsoft.com/office/powerpoint/2010/main" val="2018750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BD9794-A4CC-42D0-9A65-24C6B9EF4076}" type="datetimeFigureOut">
              <a:rPr lang="en-US" smtClean="0"/>
              <a:pPr/>
              <a:t>4/15/2024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E8DF1E-33BB-4377-9A26-35481BA06C7C}" type="slidenum">
              <a:rPr lang="en-US" smtClean="0"/>
              <a:pPr/>
              <a:t>‹#›</a:t>
            </a:fld>
            <a:endParaRPr lang="en-US"/>
          </a:p>
        </p:txBody>
      </p:sp>
    </p:spTree>
    <p:extLst>
      <p:ext uri="{BB962C8B-B14F-4D97-AF65-F5344CB8AC3E}">
        <p14:creationId xmlns="" xmlns:p14="http://schemas.microsoft.com/office/powerpoint/2010/main" val="2648137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BD9794-A4CC-42D0-9A65-24C6B9EF4076}" type="datetimeFigureOut">
              <a:rPr lang="en-US" smtClean="0"/>
              <a:pPr/>
              <a:t>4/15/2024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E8DF1E-33BB-4377-9A26-35481BA06C7C}" type="slidenum">
              <a:rPr lang="en-US" smtClean="0"/>
              <a:pPr/>
              <a:t>‹#›</a:t>
            </a:fld>
            <a:endParaRPr lang="en-US"/>
          </a:p>
        </p:txBody>
      </p:sp>
    </p:spTree>
    <p:extLst>
      <p:ext uri="{BB962C8B-B14F-4D97-AF65-F5344CB8AC3E}">
        <p14:creationId xmlns="" xmlns:p14="http://schemas.microsoft.com/office/powerpoint/2010/main" val="2817867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BD9794-A4CC-42D0-9A65-24C6B9EF4076}" type="datetimeFigureOut">
              <a:rPr lang="en-US" smtClean="0"/>
              <a:pPr/>
              <a:t>4/15/2024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E8DF1E-33BB-4377-9A26-35481BA06C7C}" type="slidenum">
              <a:rPr lang="en-US" smtClean="0"/>
              <a:pPr/>
              <a:t>‹#›</a:t>
            </a:fld>
            <a:endParaRPr lang="en-US"/>
          </a:p>
        </p:txBody>
      </p:sp>
    </p:spTree>
    <p:extLst>
      <p:ext uri="{BB962C8B-B14F-4D97-AF65-F5344CB8AC3E}">
        <p14:creationId xmlns="" xmlns:p14="http://schemas.microsoft.com/office/powerpoint/2010/main" val="1400246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BD9794-A4CC-42D0-9A65-24C6B9EF4076}" type="datetimeFigureOut">
              <a:rPr lang="en-US" smtClean="0"/>
              <a:pPr/>
              <a:t>4/15/2024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8DF1E-33BB-4377-9A26-35481BA06C7C}" type="slidenum">
              <a:rPr lang="en-US" smtClean="0"/>
              <a:pPr/>
              <a:t>‹#›</a:t>
            </a:fld>
            <a:endParaRPr lang="en-US"/>
          </a:p>
        </p:txBody>
      </p:sp>
    </p:spTree>
    <p:extLst>
      <p:ext uri="{BB962C8B-B14F-4D97-AF65-F5344CB8AC3E}">
        <p14:creationId xmlns="" xmlns:p14="http://schemas.microsoft.com/office/powerpoint/2010/main" val="3354897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BD9794-A4CC-42D0-9A65-24C6B9EF4076}" type="datetimeFigureOut">
              <a:rPr lang="en-US" smtClean="0"/>
              <a:pPr/>
              <a:t>4/15/2024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8DF1E-33BB-4377-9A26-35481BA06C7C}" type="slidenum">
              <a:rPr lang="en-US" smtClean="0"/>
              <a:pPr/>
              <a:t>‹#›</a:t>
            </a:fld>
            <a:endParaRPr lang="en-US"/>
          </a:p>
        </p:txBody>
      </p:sp>
    </p:spTree>
    <p:extLst>
      <p:ext uri="{BB962C8B-B14F-4D97-AF65-F5344CB8AC3E}">
        <p14:creationId xmlns="" xmlns:p14="http://schemas.microsoft.com/office/powerpoint/2010/main" val="2508639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15087" y="1465729"/>
            <a:ext cx="7900264" cy="4711234"/>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BD9794-A4CC-42D0-9A65-24C6B9EF4076}" type="datetimeFigureOut">
              <a:rPr lang="en-US" smtClean="0"/>
              <a:pPr/>
              <a:t>4/15/2024</a:t>
            </a:fld>
            <a:endParaRPr lang="en-US"/>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E8DF1E-33BB-4377-9A26-35481BA06C7C}" type="slidenum">
              <a:rPr lang="en-US" smtClean="0"/>
              <a:pPr/>
              <a:t>‹#›</a:t>
            </a:fld>
            <a:endParaRPr lang="en-US"/>
          </a:p>
        </p:txBody>
      </p:sp>
      <p:sp>
        <p:nvSpPr>
          <p:cNvPr id="2" name="Title Placeholder 1"/>
          <p:cNvSpPr>
            <a:spLocks noGrp="1"/>
          </p:cNvSpPr>
          <p:nvPr>
            <p:ph type="title"/>
          </p:nvPr>
        </p:nvSpPr>
        <p:spPr>
          <a:xfrm>
            <a:off x="628650" y="1"/>
            <a:ext cx="7869891" cy="1337732"/>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pic>
        <p:nvPicPr>
          <p:cNvPr id="16" name="Рисунок 15"/>
          <p:cNvPicPr>
            <a:picLocks noChangeAspect="1"/>
          </p:cNvPicPr>
          <p:nvPr/>
        </p:nvPicPr>
        <p:blipFill rotWithShape="1">
          <a:blip r:embed="rId13" cstate="print">
            <a:extLst>
              <a:ext uri="{28A0092B-C50C-407E-A947-70E740481C1C}">
                <a14:useLocalDpi xmlns="" xmlns:a14="http://schemas.microsoft.com/office/drawing/2010/main" val="0"/>
              </a:ext>
            </a:extLst>
          </a:blip>
          <a:srcRect r="7457"/>
          <a:stretch/>
        </p:blipFill>
        <p:spPr>
          <a:xfrm>
            <a:off x="7398676" y="5600700"/>
            <a:ext cx="1745323" cy="1257300"/>
          </a:xfrm>
          <a:prstGeom prst="rect">
            <a:avLst/>
          </a:prstGeom>
        </p:spPr>
      </p:pic>
    </p:spTree>
    <p:extLst>
      <p:ext uri="{BB962C8B-B14F-4D97-AF65-F5344CB8AC3E}">
        <p14:creationId xmlns="" xmlns:p14="http://schemas.microsoft.com/office/powerpoint/2010/main" val="12233214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679508"/>
            <a:ext cx="7869891" cy="5897461"/>
          </a:xfrm>
        </p:spPr>
        <p:txBody>
          <a:bodyPr>
            <a:noAutofit/>
          </a:bodyPr>
          <a:lstStyle/>
          <a:p>
            <a:r>
              <a:rPr lang="uk-UA" sz="2400" dirty="0" smtClean="0"/>
              <a:t>Серед всіх інших прав і інтересів в Інтернеті, які необхідно гарантувати і забезпечити їх захист, перш за все, необхідно говорити про гарантії</a:t>
            </a:r>
            <a:br>
              <a:rPr lang="uk-UA" sz="2400" dirty="0" smtClean="0"/>
            </a:br>
            <a:r>
              <a:rPr lang="uk-UA" sz="2400" dirty="0" smtClean="0"/>
              <a:t>• права користування Інтернетом. </a:t>
            </a:r>
            <a:br>
              <a:rPr lang="uk-UA" sz="2400" dirty="0" smtClean="0"/>
            </a:br>
            <a:r>
              <a:rPr lang="uk-UA" sz="2400" dirty="0" smtClean="0"/>
              <a:t/>
            </a:r>
            <a:br>
              <a:rPr lang="uk-UA" sz="2400" dirty="0" smtClean="0"/>
            </a:br>
            <a:r>
              <a:rPr lang="uk-UA" sz="2400" dirty="0" smtClean="0"/>
              <a:t> 34 статті Конституції України, відповідно, з якою юридично ніхто не може бути обмежений у доступі до Інтернету. </a:t>
            </a:r>
            <a:br>
              <a:rPr lang="uk-UA" sz="2400" dirty="0" smtClean="0"/>
            </a:br>
            <a:r>
              <a:rPr lang="uk-UA" sz="2400" dirty="0" smtClean="0"/>
              <a:t> </a:t>
            </a:r>
            <a:r>
              <a:rPr lang="uk-UA" sz="2400" i="1" dirty="0" smtClean="0"/>
              <a:t>Кожному гарантується право на свободу думки і слова, на вільне вираження своїх поглядів і переконань. Кожен має право вільно збирати, зберігати, використовувати і поширювати інформацію усно, письмово </a:t>
            </a:r>
            <a:r>
              <a:rPr lang="uk-UA" sz="2400" b="1" i="1" dirty="0" smtClean="0"/>
              <a:t>або в інший спосіб - на свій вибір</a:t>
            </a:r>
            <a:r>
              <a:rPr lang="uk-UA" sz="2400" i="1" dirty="0" smtClean="0"/>
              <a:t>.</a:t>
            </a:r>
            <a:r>
              <a:rPr lang="uk-UA" sz="2800" dirty="0" smtClean="0"/>
              <a:t/>
            </a:r>
            <a:br>
              <a:rPr lang="uk-UA" sz="2800" dirty="0" smtClean="0"/>
            </a:br>
            <a:r>
              <a:rPr lang="uk-UA" sz="2400" dirty="0" smtClean="0"/>
              <a:t/>
            </a:r>
            <a:br>
              <a:rPr lang="uk-UA" sz="2400" dirty="0" smtClean="0"/>
            </a:br>
            <a:endParaRPr lang="uk-UA" sz="2400" dirty="0"/>
          </a:p>
        </p:txBody>
      </p:sp>
    </p:spTree>
    <p:extLst>
      <p:ext uri="{BB962C8B-B14F-4D97-AF65-F5344CB8AC3E}">
        <p14:creationId xmlns="" xmlns:p14="http://schemas.microsoft.com/office/powerpoint/2010/main" val="15835461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679508"/>
            <a:ext cx="8196568" cy="5897461"/>
          </a:xfrm>
        </p:spPr>
        <p:txBody>
          <a:bodyPr>
            <a:noAutofit/>
          </a:bodyPr>
          <a:lstStyle/>
          <a:p>
            <a:r>
              <a:rPr lang="ru-RU" sz="2000" b="1" dirty="0" err="1" smtClean="0"/>
              <a:t>Сфери</a:t>
            </a:r>
            <a:r>
              <a:rPr lang="ru-RU" sz="2000" b="1" dirty="0" smtClean="0"/>
              <a:t> </a:t>
            </a:r>
            <a:r>
              <a:rPr lang="ru-RU" sz="2000" b="1" dirty="0" err="1" smtClean="0"/>
              <a:t>розповсюдження</a:t>
            </a:r>
            <a:r>
              <a:rPr lang="ru-RU" sz="2000" b="1" dirty="0" smtClean="0"/>
              <a:t> </a:t>
            </a:r>
            <a:r>
              <a:rPr lang="ru-RU" sz="2000" b="1" dirty="0" err="1" smtClean="0"/>
              <a:t>державної</a:t>
            </a:r>
            <a:r>
              <a:rPr lang="ru-RU" sz="2000" b="1" dirty="0" smtClean="0"/>
              <a:t> </a:t>
            </a:r>
            <a:r>
              <a:rPr lang="ru-RU" sz="2000" b="1" dirty="0" err="1" smtClean="0"/>
              <a:t>таємниці</a:t>
            </a:r>
            <a:r>
              <a:rPr lang="ru-RU" sz="2000" b="1" dirty="0" smtClean="0"/>
              <a:t> на </a:t>
            </a:r>
            <a:r>
              <a:rPr lang="ru-RU" sz="2000" b="1" dirty="0" err="1" smtClean="0"/>
              <a:t>інформацію</a:t>
            </a:r>
            <a:r>
              <a:rPr lang="uk-UA" sz="2000" b="1" dirty="0" smtClean="0"/>
              <a:t>:</a:t>
            </a:r>
            <a:r>
              <a:rPr lang="uk-UA" sz="2000" dirty="0" smtClean="0"/>
              <a:t/>
            </a:r>
            <a:br>
              <a:rPr lang="uk-UA" sz="2000" dirty="0" smtClean="0"/>
            </a:br>
            <a:r>
              <a:rPr lang="uk-UA" sz="2000" b="1" dirty="0" smtClean="0"/>
              <a:t> У сфері економіки, науки і техніки</a:t>
            </a:r>
            <a:r>
              <a:rPr lang="uk-UA" sz="2000" dirty="0" smtClean="0"/>
              <a:t> таємною є інформація:</a:t>
            </a:r>
            <a:r>
              <a:rPr lang="ru-RU" sz="2000" dirty="0" smtClean="0"/>
              <a:t/>
            </a:r>
            <a:br>
              <a:rPr lang="ru-RU" sz="2000" dirty="0" smtClean="0"/>
            </a:br>
            <a:r>
              <a:rPr lang="ru-RU" sz="2000" dirty="0" smtClean="0"/>
              <a:t>- </a:t>
            </a:r>
            <a:r>
              <a:rPr lang="uk-UA" sz="2000" dirty="0" smtClean="0"/>
              <a:t>про мобілізаційні плани і мобілізаційні потужності господарства України, запаси та обсяги постачання стратегічних видів сировини і матеріалів, а також зведені відомості про номенклатуру та рівні накопичення, про загальні обсяги поставок, відпуску, закладення, розміщення і фактичні запаси державного резерву;</a:t>
            </a:r>
            <a:r>
              <a:rPr lang="ru-RU" sz="2000" dirty="0" smtClean="0"/>
              <a:t/>
            </a:r>
            <a:br>
              <a:rPr lang="ru-RU" sz="2000" dirty="0" smtClean="0"/>
            </a:br>
            <a:r>
              <a:rPr lang="ru-RU" sz="2000" dirty="0" smtClean="0"/>
              <a:t>- </a:t>
            </a:r>
            <a:r>
              <a:rPr lang="uk-UA" sz="2000" dirty="0" smtClean="0"/>
              <a:t>про використання транспорту, зв’язку, потужностей інших галузей та об’єктів інфраструктури держави в інтересах забезпечення її безпеки;</a:t>
            </a:r>
            <a:r>
              <a:rPr lang="ru-RU" sz="2000" dirty="0" smtClean="0"/>
              <a:t/>
            </a:r>
            <a:br>
              <a:rPr lang="ru-RU" sz="2000" dirty="0" smtClean="0"/>
            </a:br>
            <a:r>
              <a:rPr lang="uk-UA" sz="2000" dirty="0" smtClean="0"/>
              <a:t>про плани, зміст, обсяг, фінансування та виконання державного замовлення для забезпечення потреб оборони та безпеки;</a:t>
            </a:r>
            <a:r>
              <a:rPr lang="ru-RU" sz="2000" dirty="0" smtClean="0"/>
              <a:t/>
            </a:r>
            <a:br>
              <a:rPr lang="ru-RU" sz="2000" dirty="0" smtClean="0"/>
            </a:br>
            <a:r>
              <a:rPr lang="uk-UA" sz="2000" dirty="0" smtClean="0"/>
              <a:t>про плани, обсяги та інші найважливіші характеристики добування, виробництва та реалізації окремих стратегічних видів сировини і продукції;</a:t>
            </a:r>
            <a:r>
              <a:rPr lang="ru-RU" sz="2000" dirty="0" smtClean="0"/>
              <a:t/>
            </a:r>
            <a:br>
              <a:rPr lang="ru-RU" sz="2000" dirty="0" smtClean="0"/>
            </a:br>
            <a:r>
              <a:rPr lang="ru-RU" sz="2000" dirty="0" smtClean="0"/>
              <a:t>- </a:t>
            </a:r>
            <a:r>
              <a:rPr lang="uk-UA" sz="2000" dirty="0" smtClean="0"/>
              <a:t>про державні запаси дорогоцінних металів монетарної групи, коштовного каміння, валюти та інших цінностей, операції, пов’язані з виготовленням грошових знаків і цінних паперів, їх зберіганням, охороною і захистом від підроблення, обігом, обміном або вилученням з обігу, а також про інші особливі заходи фінансової діяльності держави;</a:t>
            </a:r>
            <a:r>
              <a:rPr lang="ru-RU" sz="2000" dirty="0" smtClean="0"/>
              <a:t/>
            </a:r>
            <a:br>
              <a:rPr lang="ru-RU" sz="2000" dirty="0" smtClean="0"/>
            </a:br>
            <a:r>
              <a:rPr lang="ru-RU" sz="2000" dirty="0" smtClean="0"/>
              <a:t>- </a:t>
            </a:r>
            <a:r>
              <a:rPr lang="uk-UA" sz="2000" dirty="0" smtClean="0"/>
              <a:t>про наукові, науково-дослідні, дослідно-конструкторські та проектні роботи, на базі яких можуть бути створені прогресивні технології, нові види виробництва, продукції та технологічних процесів, що мають важливе оборонне чи економічне значення або суттєво впливають на зовнішньоекономічну діяльність та національну безпеку України.</a:t>
            </a:r>
            <a:r>
              <a:rPr lang="ru-RU" sz="2000" dirty="0" smtClean="0"/>
              <a:t/>
            </a:r>
            <a:br>
              <a:rPr lang="ru-RU" sz="2000" dirty="0" smtClean="0"/>
            </a:br>
            <a:endParaRPr lang="ru-RU" sz="2000" dirty="0"/>
          </a:p>
        </p:txBody>
      </p:sp>
    </p:spTree>
    <p:extLst>
      <p:ext uri="{BB962C8B-B14F-4D97-AF65-F5344CB8AC3E}">
        <p14:creationId xmlns="" xmlns:p14="http://schemas.microsoft.com/office/powerpoint/2010/main" val="15835461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679508"/>
            <a:ext cx="8196568" cy="5897461"/>
          </a:xfrm>
        </p:spPr>
        <p:txBody>
          <a:bodyPr>
            <a:noAutofit/>
          </a:bodyPr>
          <a:lstStyle/>
          <a:p>
            <a:r>
              <a:rPr lang="ru-RU" sz="2000" b="1" dirty="0" err="1" smtClean="0"/>
              <a:t>Сфери</a:t>
            </a:r>
            <a:r>
              <a:rPr lang="ru-RU" sz="2000" b="1" dirty="0" smtClean="0"/>
              <a:t> </a:t>
            </a:r>
            <a:r>
              <a:rPr lang="ru-RU" sz="2000" b="1" dirty="0" err="1" smtClean="0"/>
              <a:t>розповсюдження</a:t>
            </a:r>
            <a:r>
              <a:rPr lang="ru-RU" sz="2000" b="1" dirty="0" smtClean="0"/>
              <a:t> </a:t>
            </a:r>
            <a:r>
              <a:rPr lang="ru-RU" sz="2000" b="1" dirty="0" err="1" smtClean="0"/>
              <a:t>державної</a:t>
            </a:r>
            <a:r>
              <a:rPr lang="ru-RU" sz="2000" b="1" dirty="0" smtClean="0"/>
              <a:t> </a:t>
            </a:r>
            <a:r>
              <a:rPr lang="ru-RU" sz="2000" b="1" dirty="0" err="1" smtClean="0"/>
              <a:t>таємниці</a:t>
            </a:r>
            <a:r>
              <a:rPr lang="ru-RU" sz="2000" b="1" dirty="0" smtClean="0"/>
              <a:t> на </a:t>
            </a:r>
            <a:r>
              <a:rPr lang="ru-RU" sz="2000" b="1" dirty="0" err="1" smtClean="0"/>
              <a:t>інформацію</a:t>
            </a:r>
            <a:r>
              <a:rPr lang="uk-UA" sz="2000" b="1" dirty="0" smtClean="0"/>
              <a:t>:</a:t>
            </a:r>
            <a:r>
              <a:rPr lang="uk-UA" sz="2000" dirty="0" smtClean="0"/>
              <a:t/>
            </a:r>
            <a:br>
              <a:rPr lang="uk-UA" sz="2000" dirty="0" smtClean="0"/>
            </a:br>
            <a:r>
              <a:rPr lang="uk-UA" sz="2000" b="1" dirty="0" smtClean="0"/>
              <a:t> У сфері зовнішніх відносин</a:t>
            </a:r>
            <a:r>
              <a:rPr lang="uk-UA" sz="2000" dirty="0" smtClean="0"/>
              <a:t> до таємної відноситься інформація:</a:t>
            </a:r>
            <a:r>
              <a:rPr lang="ru-RU" sz="2000" dirty="0" smtClean="0"/>
              <a:t/>
            </a:r>
            <a:br>
              <a:rPr lang="ru-RU" sz="2000" dirty="0" smtClean="0"/>
            </a:br>
            <a:r>
              <a:rPr lang="ru-RU" sz="2000" dirty="0" smtClean="0"/>
              <a:t>- </a:t>
            </a:r>
            <a:r>
              <a:rPr lang="uk-UA" sz="2000" dirty="0" smtClean="0"/>
              <a:t>про директиви, плани, вказівки делегаціям і посадовим особам з питань зовнішньополітичної і зовнішньоекономічної діяльності України, спрямовані на забезпечення її національних інтересів і безпеки;</a:t>
            </a:r>
            <a:r>
              <a:rPr lang="ru-RU" sz="2000" dirty="0" smtClean="0"/>
              <a:t/>
            </a:r>
            <a:br>
              <a:rPr lang="ru-RU" sz="2000" dirty="0" smtClean="0"/>
            </a:br>
            <a:r>
              <a:rPr lang="ru-RU" sz="2000" dirty="0" smtClean="0"/>
              <a:t>- </a:t>
            </a:r>
            <a:r>
              <a:rPr lang="uk-UA" sz="2000" dirty="0" smtClean="0"/>
              <a:t>про військове, науково-технічне та інше співробітництво України з іноземними державами, якщо розголошення відомостей про це завдаватиме шкоди національній безпеці України;</a:t>
            </a:r>
            <a:r>
              <a:rPr lang="ru-RU" sz="2000" dirty="0" smtClean="0"/>
              <a:t/>
            </a:r>
            <a:br>
              <a:rPr lang="ru-RU" sz="2000" dirty="0" smtClean="0"/>
            </a:br>
            <a:r>
              <a:rPr lang="ru-RU" sz="2000" dirty="0" smtClean="0"/>
              <a:t>- </a:t>
            </a:r>
            <a:r>
              <a:rPr lang="uk-UA" sz="2000" dirty="0" smtClean="0"/>
              <a:t>про експорт та імпорт озброєння, військової і спеціальної техніки, окремих стратегічних видів сировини і продукції.</a:t>
            </a:r>
            <a:r>
              <a:rPr lang="ru-RU" sz="2000" dirty="0" smtClean="0"/>
              <a:t/>
            </a:r>
            <a:br>
              <a:rPr lang="ru-RU" sz="2000" dirty="0" smtClean="0"/>
            </a:br>
            <a:r>
              <a:rPr lang="ru-RU" sz="2000" dirty="0" smtClean="0"/>
              <a:t/>
            </a:r>
            <a:br>
              <a:rPr lang="ru-RU" sz="2000" dirty="0" smtClean="0"/>
            </a:br>
            <a:endParaRPr lang="ru-RU" sz="2000" dirty="0"/>
          </a:p>
        </p:txBody>
      </p:sp>
    </p:spTree>
    <p:extLst>
      <p:ext uri="{BB962C8B-B14F-4D97-AF65-F5344CB8AC3E}">
        <p14:creationId xmlns="" xmlns:p14="http://schemas.microsoft.com/office/powerpoint/2010/main" val="15835461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679508"/>
            <a:ext cx="9144000" cy="5897461"/>
          </a:xfrm>
        </p:spPr>
        <p:txBody>
          <a:bodyPr>
            <a:noAutofit/>
          </a:bodyPr>
          <a:lstStyle/>
          <a:p>
            <a:r>
              <a:rPr lang="ru-RU" sz="2000" b="1" dirty="0" err="1" smtClean="0"/>
              <a:t>Сфери</a:t>
            </a:r>
            <a:r>
              <a:rPr lang="ru-RU" sz="2000" b="1" dirty="0" smtClean="0"/>
              <a:t> </a:t>
            </a:r>
            <a:r>
              <a:rPr lang="ru-RU" sz="2000" b="1" dirty="0" err="1" smtClean="0"/>
              <a:t>розповсюдження</a:t>
            </a:r>
            <a:r>
              <a:rPr lang="ru-RU" sz="2000" b="1" dirty="0" smtClean="0"/>
              <a:t> </a:t>
            </a:r>
            <a:r>
              <a:rPr lang="ru-RU" sz="2000" b="1" dirty="0" err="1" smtClean="0"/>
              <a:t>державної</a:t>
            </a:r>
            <a:r>
              <a:rPr lang="ru-RU" sz="2000" b="1" dirty="0" smtClean="0"/>
              <a:t> </a:t>
            </a:r>
            <a:r>
              <a:rPr lang="ru-RU" sz="2000" b="1" dirty="0" err="1" smtClean="0"/>
              <a:t>таємниці</a:t>
            </a:r>
            <a:r>
              <a:rPr lang="ru-RU" sz="2000" b="1" dirty="0" smtClean="0"/>
              <a:t> на </a:t>
            </a:r>
            <a:r>
              <a:rPr lang="ru-RU" sz="2000" b="1" dirty="0" err="1" smtClean="0"/>
              <a:t>інформацію</a:t>
            </a:r>
            <a:r>
              <a:rPr lang="uk-UA" sz="2000" b="1" dirty="0" smtClean="0"/>
              <a:t>:</a:t>
            </a:r>
            <a:r>
              <a:rPr lang="uk-UA" sz="2000" dirty="0" smtClean="0"/>
              <a:t/>
            </a:r>
            <a:br>
              <a:rPr lang="uk-UA" sz="2000" dirty="0" smtClean="0"/>
            </a:br>
            <a:r>
              <a:rPr lang="uk-UA" sz="2000" b="1" dirty="0" smtClean="0"/>
              <a:t> У сфері державної безпеки та охорони правопорядку</a:t>
            </a:r>
            <a:r>
              <a:rPr lang="uk-UA" sz="2000" dirty="0" smtClean="0"/>
              <a:t> до таємної відноситься інформація:</a:t>
            </a:r>
            <a:r>
              <a:rPr lang="ru-RU" sz="2000" dirty="0" smtClean="0"/>
              <a:t/>
            </a:r>
            <a:br>
              <a:rPr lang="ru-RU" sz="2000" dirty="0" smtClean="0"/>
            </a:br>
            <a:r>
              <a:rPr lang="ru-RU" sz="2000" dirty="0" smtClean="0"/>
              <a:t>- </a:t>
            </a:r>
            <a:r>
              <a:rPr lang="uk-UA" sz="2000" dirty="0" smtClean="0"/>
              <a:t>про особовий склад органів, що здійснюють оперативно-розшукову діяльність;</a:t>
            </a:r>
            <a:br>
              <a:rPr lang="uk-UA" sz="2000" dirty="0" smtClean="0"/>
            </a:br>
            <a:r>
              <a:rPr lang="uk-UA" sz="2000" dirty="0" smtClean="0"/>
              <a:t>- про засоби, зміст, плани, організацію, фінансування та матеріально-технічне забезпечення, форми, методи і результати оперативно-розшукової діяльності, про осіб, які співпрацюють на конфіденційній основі;</a:t>
            </a:r>
            <a:r>
              <a:rPr lang="ru-RU" sz="2000" dirty="0" smtClean="0"/>
              <a:t/>
            </a:r>
            <a:br>
              <a:rPr lang="ru-RU" sz="2000" dirty="0" smtClean="0"/>
            </a:br>
            <a:r>
              <a:rPr lang="ru-RU" sz="2000" dirty="0" smtClean="0"/>
              <a:t>- </a:t>
            </a:r>
            <a:r>
              <a:rPr lang="uk-UA" sz="2000" dirty="0" smtClean="0"/>
              <a:t>про організацію та порядок здійснення охорони адміністративних будинків та інших державних об’єктів, посадових;</a:t>
            </a:r>
            <a:r>
              <a:rPr lang="ru-RU" sz="2000" dirty="0" smtClean="0"/>
              <a:t/>
            </a:r>
            <a:br>
              <a:rPr lang="ru-RU" sz="2000" dirty="0" smtClean="0"/>
            </a:br>
            <a:r>
              <a:rPr lang="ru-RU" sz="2000" dirty="0" smtClean="0"/>
              <a:t>- </a:t>
            </a:r>
            <a:r>
              <a:rPr lang="uk-UA" sz="2000" dirty="0" smtClean="0"/>
              <a:t>про систему урядового та спеціального зв’язку;</a:t>
            </a:r>
            <a:r>
              <a:rPr lang="ru-RU" sz="2000" dirty="0" smtClean="0"/>
              <a:t/>
            </a:r>
            <a:br>
              <a:rPr lang="ru-RU" sz="2000" dirty="0" smtClean="0"/>
            </a:br>
            <a:r>
              <a:rPr lang="ru-RU" sz="2000" dirty="0" smtClean="0"/>
              <a:t>- </a:t>
            </a:r>
            <a:r>
              <a:rPr lang="uk-UA" sz="2000" dirty="0" smtClean="0"/>
              <a:t>про організацію, зміст, стан і плани розвитку криптографічного захисту секретної інформації, зміст і результати наукових досліджень у сфері криптографії, про системи та засоби криптографічного захисту секретної інформації, про державні шифри;</a:t>
            </a:r>
            <a:r>
              <a:rPr lang="ru-RU" sz="2000" dirty="0" smtClean="0"/>
              <a:t/>
            </a:r>
            <a:br>
              <a:rPr lang="ru-RU" sz="2000" dirty="0" smtClean="0"/>
            </a:br>
            <a:r>
              <a:rPr lang="ru-RU" sz="2000" dirty="0" smtClean="0"/>
              <a:t>- </a:t>
            </a:r>
            <a:r>
              <a:rPr lang="uk-UA" sz="2000" dirty="0" smtClean="0"/>
              <a:t>про організацію режиму секретності в органах державної влади, органах місцевого самоврядування, на підприємствах, в установах і організаціях, державні програми, плани та інші заходи у сфері охорони державної таємниці;</a:t>
            </a:r>
            <a:r>
              <a:rPr lang="ru-RU" sz="2000" dirty="0" smtClean="0"/>
              <a:t/>
            </a:r>
            <a:br>
              <a:rPr lang="ru-RU" sz="2000" dirty="0" smtClean="0"/>
            </a:br>
            <a:r>
              <a:rPr lang="ru-RU" sz="2000" dirty="0" smtClean="0"/>
              <a:t>- </a:t>
            </a:r>
            <a:r>
              <a:rPr lang="uk-UA" sz="2000" dirty="0" smtClean="0"/>
              <a:t>про організацію, зміст, стан і плани розвитку технічного захисту секретної інформації;</a:t>
            </a:r>
            <a:r>
              <a:rPr lang="ru-RU" sz="2000" dirty="0" smtClean="0"/>
              <a:t/>
            </a:r>
            <a:br>
              <a:rPr lang="ru-RU" sz="2000" dirty="0" smtClean="0"/>
            </a:br>
            <a:r>
              <a:rPr lang="ru-RU" sz="2000" dirty="0" smtClean="0"/>
              <a:t>- </a:t>
            </a:r>
            <a:r>
              <a:rPr lang="uk-UA" sz="2000" dirty="0" smtClean="0"/>
              <a:t>про результати перевірок нагляду за додержанням законів, та про зміст матеріалів дізнання, досудового слідства та судочинства з питань охорони інформації, що відноситься до державної таємниці;</a:t>
            </a:r>
            <a:r>
              <a:rPr lang="ru-RU" sz="2000" dirty="0" smtClean="0"/>
              <a:t/>
            </a:r>
            <a:br>
              <a:rPr lang="ru-RU" sz="2000" dirty="0" smtClean="0"/>
            </a:br>
            <a:r>
              <a:rPr lang="ru-RU" sz="2000" dirty="0" smtClean="0"/>
              <a:t>- </a:t>
            </a:r>
            <a:r>
              <a:rPr lang="uk-UA" sz="2000" dirty="0" smtClean="0"/>
              <a:t>про інші засоби, форми і методи охорони держаної таємниці.</a:t>
            </a:r>
            <a:r>
              <a:rPr lang="ru-RU" sz="2000" dirty="0" smtClean="0"/>
              <a:t/>
            </a:r>
            <a:br>
              <a:rPr lang="ru-RU" sz="2000" dirty="0" smtClean="0"/>
            </a:br>
            <a:r>
              <a:rPr lang="ru-RU" sz="2000" dirty="0" smtClean="0"/>
              <a:t/>
            </a:r>
            <a:br>
              <a:rPr lang="ru-RU" sz="2000" dirty="0" smtClean="0"/>
            </a:br>
            <a:r>
              <a:rPr lang="ru-RU" sz="2000" dirty="0" smtClean="0"/>
              <a:t/>
            </a:r>
            <a:br>
              <a:rPr lang="ru-RU" sz="2000" dirty="0" smtClean="0"/>
            </a:br>
            <a:endParaRPr lang="ru-RU" sz="2000" dirty="0"/>
          </a:p>
        </p:txBody>
      </p:sp>
    </p:spTree>
    <p:extLst>
      <p:ext uri="{BB962C8B-B14F-4D97-AF65-F5344CB8AC3E}">
        <p14:creationId xmlns="" xmlns:p14="http://schemas.microsoft.com/office/powerpoint/2010/main" val="15835461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679508"/>
            <a:ext cx="8196568" cy="5897461"/>
          </a:xfrm>
        </p:spPr>
        <p:txBody>
          <a:bodyPr>
            <a:noAutofit/>
          </a:bodyPr>
          <a:lstStyle/>
          <a:p>
            <a:r>
              <a:rPr lang="uk-UA" sz="2000" b="1" dirty="0" smtClean="0"/>
              <a:t>Забороняється віднесення</a:t>
            </a:r>
            <a:r>
              <a:rPr lang="uk-UA" sz="2000" dirty="0" smtClean="0"/>
              <a:t> до державної таємниці будь-яких відомостей, якщо цим будуть звужуватися конституційні права та свободи людини і громадянина, завдаватиметься шкода здоров’ю та безпеці населення.</a:t>
            </a:r>
            <a:br>
              <a:rPr lang="uk-UA" sz="2000" dirty="0" smtClean="0"/>
            </a:br>
            <a:r>
              <a:rPr lang="uk-UA" sz="2000" b="1" dirty="0" smtClean="0"/>
              <a:t>Не відноситься до державної таємниці інформація:</a:t>
            </a:r>
            <a:r>
              <a:rPr lang="uk-UA" sz="2000" dirty="0" smtClean="0"/>
              <a:t/>
            </a:r>
            <a:br>
              <a:rPr lang="uk-UA" sz="2000" dirty="0" smtClean="0"/>
            </a:br>
            <a:r>
              <a:rPr lang="uk-UA" sz="2000" dirty="0" smtClean="0"/>
              <a:t>- про стан довкілля, про якість харчових продуктів і предметів побуту;</a:t>
            </a:r>
            <a:br>
              <a:rPr lang="uk-UA" sz="2000" dirty="0" smtClean="0"/>
            </a:br>
            <a:r>
              <a:rPr lang="uk-UA" sz="2000" dirty="0" smtClean="0"/>
              <a:t>- про аварії, катастрофи, небезпечні природні явища та інші надзвичайні події, які сталися або можуть статися і загрожують безпеці громадян;</a:t>
            </a:r>
            <a:br>
              <a:rPr lang="uk-UA" sz="2000" dirty="0" smtClean="0"/>
            </a:br>
            <a:r>
              <a:rPr lang="uk-UA" sz="2000" dirty="0" smtClean="0"/>
              <a:t>- про стан здоров’я населення, його життєвий рівень, включаючи харчування, одяг, житло, медичне обслуговування та соціальне забезпечення, а також про соціально-демографічні показники, стан правопорядку, освіти і культури населення;</a:t>
            </a:r>
            <a:br>
              <a:rPr lang="uk-UA" sz="2000" dirty="0" smtClean="0"/>
            </a:br>
            <a:r>
              <a:rPr lang="uk-UA" sz="2000" dirty="0" smtClean="0"/>
              <a:t>- про факти порушень прав і свобод людини і громадянина;</a:t>
            </a:r>
            <a:br>
              <a:rPr lang="uk-UA" sz="2000" dirty="0" smtClean="0"/>
            </a:br>
            <a:r>
              <a:rPr lang="uk-UA" sz="2000" dirty="0" smtClean="0"/>
              <a:t>- про незаконні дії органів державної влади, органів місцевого самоврядування та їх посадових осіб;</a:t>
            </a:r>
            <a:br>
              <a:rPr lang="uk-UA" sz="2000" dirty="0" smtClean="0"/>
            </a:br>
            <a:r>
              <a:rPr lang="uk-UA" sz="2000" dirty="0" smtClean="0"/>
              <a:t>- інша інформація, яка відповідно до законів та міжнародних договорів, згода на обов’язковість яких надана Верховною Радою України, не може бути засекречена.</a:t>
            </a:r>
            <a:r>
              <a:rPr lang="ru-RU" sz="2000" dirty="0" smtClean="0"/>
              <a:t/>
            </a:r>
            <a:br>
              <a:rPr lang="ru-RU" sz="2000" dirty="0" smtClean="0"/>
            </a:br>
            <a:endParaRPr lang="ru-RU" sz="2000" dirty="0"/>
          </a:p>
        </p:txBody>
      </p:sp>
    </p:spTree>
    <p:extLst>
      <p:ext uri="{BB962C8B-B14F-4D97-AF65-F5344CB8AC3E}">
        <p14:creationId xmlns="" xmlns:p14="http://schemas.microsoft.com/office/powerpoint/2010/main" val="15835461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679508"/>
            <a:ext cx="8196568" cy="5897461"/>
          </a:xfrm>
        </p:spPr>
        <p:txBody>
          <a:bodyPr>
            <a:normAutofit/>
          </a:bodyPr>
          <a:lstStyle/>
          <a:p>
            <a:r>
              <a:rPr lang="uk-UA" sz="2000" b="1" dirty="0" smtClean="0"/>
              <a:t> Комерційна таємниця підприємства</a:t>
            </a:r>
            <a:r>
              <a:rPr lang="uk-UA" sz="2000" dirty="0" smtClean="0"/>
              <a:t>: </a:t>
            </a:r>
            <a:r>
              <a:rPr lang="ru-RU" sz="2000" dirty="0" smtClean="0"/>
              <a:t/>
            </a:r>
            <a:br>
              <a:rPr lang="ru-RU" sz="2000" dirty="0" smtClean="0"/>
            </a:br>
            <a:r>
              <a:rPr lang="uk-UA" sz="2000" dirty="0" smtClean="0"/>
              <a:t>- це відомості, пов’язані з виробництвом, технологією, управлінням, фінансовою і іншою діяльністю підприємства, яке не є державною таємницею, розголошування яких може завдати шкоди інтересам суб’єкта господарювання.</a:t>
            </a:r>
            <a:r>
              <a:rPr lang="ru-RU" sz="2000" dirty="0" smtClean="0"/>
              <a:t/>
            </a:r>
            <a:br>
              <a:rPr lang="ru-RU" sz="2000" dirty="0" smtClean="0"/>
            </a:br>
            <a:r>
              <a:rPr lang="uk-UA" sz="2000" dirty="0" smtClean="0"/>
              <a:t>Склад і обсяг відомостей, які складають комерційну таємницю, спосіб їх захисту визначаються суб’єктом господарювання (</a:t>
            </a:r>
            <a:r>
              <a:rPr lang="uk-UA" sz="2000" b="1" dirty="0" smtClean="0"/>
              <a:t>ст. 36 ГКУ</a:t>
            </a:r>
            <a:r>
              <a:rPr lang="uk-UA" sz="2000" dirty="0" smtClean="0"/>
              <a:t>). </a:t>
            </a:r>
            <a:r>
              <a:rPr lang="ru-RU" sz="2000" dirty="0" smtClean="0"/>
              <a:t/>
            </a:r>
            <a:br>
              <a:rPr lang="ru-RU" sz="2000" dirty="0" smtClean="0"/>
            </a:br>
            <a:r>
              <a:rPr lang="uk-UA" sz="2000" dirty="0" smtClean="0"/>
              <a:t>- це інформація, яка має комерційну цінність, в цілому або в певній формі і сукупності її складових є невідомою і немає легкодоступної для осіб, які зазвичай мають справу з видом інформації, до якої вона належить, була предметом адекватних існуючим обставинам заходів по збереженню секретності такої інформації, спожитих особою, яка законно контролює цю інформацію </a:t>
            </a:r>
            <a:br>
              <a:rPr lang="uk-UA" sz="2000" dirty="0" smtClean="0"/>
            </a:br>
            <a:r>
              <a:rPr lang="uk-UA" sz="2000" dirty="0" smtClean="0"/>
              <a:t>Комерційною таємницею можуть бути відомості :</a:t>
            </a:r>
            <a:r>
              <a:rPr lang="ru-RU" sz="2000" dirty="0" smtClean="0"/>
              <a:t/>
            </a:r>
            <a:br>
              <a:rPr lang="ru-RU" sz="2000" dirty="0" smtClean="0"/>
            </a:br>
            <a:r>
              <a:rPr lang="ru-RU" sz="2000" dirty="0" smtClean="0"/>
              <a:t> - </a:t>
            </a:r>
            <a:r>
              <a:rPr lang="uk-UA" sz="2000" dirty="0" smtClean="0"/>
              <a:t>технічного, </a:t>
            </a:r>
            <a:r>
              <a:rPr lang="ru-RU" sz="2000" dirty="0" smtClean="0"/>
              <a:t/>
            </a:r>
            <a:br>
              <a:rPr lang="ru-RU" sz="2000" dirty="0" smtClean="0"/>
            </a:br>
            <a:r>
              <a:rPr lang="ru-RU" sz="2000" dirty="0" smtClean="0"/>
              <a:t> - </a:t>
            </a:r>
            <a:r>
              <a:rPr lang="uk-UA" sz="2000" dirty="0" smtClean="0"/>
              <a:t>організаційного, </a:t>
            </a:r>
            <a:r>
              <a:rPr lang="ru-RU" sz="2000" dirty="0" smtClean="0"/>
              <a:t/>
            </a:r>
            <a:br>
              <a:rPr lang="ru-RU" sz="2000" dirty="0" smtClean="0"/>
            </a:br>
            <a:r>
              <a:rPr lang="ru-RU" sz="2000" dirty="0" smtClean="0"/>
              <a:t> - </a:t>
            </a:r>
            <a:r>
              <a:rPr lang="uk-UA" sz="2000" dirty="0" smtClean="0"/>
              <a:t>комерційного, </a:t>
            </a:r>
            <a:r>
              <a:rPr lang="ru-RU" sz="2000" dirty="0" smtClean="0"/>
              <a:t/>
            </a:r>
            <a:br>
              <a:rPr lang="ru-RU" sz="2000" dirty="0" smtClean="0"/>
            </a:br>
            <a:r>
              <a:rPr lang="ru-RU" sz="2000" dirty="0" smtClean="0"/>
              <a:t> - </a:t>
            </a:r>
            <a:r>
              <a:rPr lang="uk-UA" sz="2000" dirty="0" smtClean="0"/>
              <a:t>виробничого </a:t>
            </a:r>
            <a:r>
              <a:rPr lang="ru-RU" sz="2000" dirty="0" smtClean="0"/>
              <a:t/>
            </a:r>
            <a:br>
              <a:rPr lang="ru-RU" sz="2000" dirty="0" smtClean="0"/>
            </a:br>
            <a:r>
              <a:rPr lang="ru-RU" sz="2000" dirty="0" smtClean="0"/>
              <a:t> - </a:t>
            </a:r>
            <a:r>
              <a:rPr lang="uk-UA" sz="2000" dirty="0" smtClean="0"/>
              <a:t>і іншого характеру, </a:t>
            </a:r>
            <a:r>
              <a:rPr lang="ru-RU" sz="2000" dirty="0" smtClean="0"/>
              <a:t/>
            </a:r>
            <a:br>
              <a:rPr lang="ru-RU" sz="2000" dirty="0" smtClean="0"/>
            </a:br>
            <a:r>
              <a:rPr lang="uk-UA" sz="2000" dirty="0" smtClean="0"/>
              <a:t>за винятком тих, які згідно із законом не можуть бути віднесені </a:t>
            </a:r>
            <a:br>
              <a:rPr lang="uk-UA" sz="2000" dirty="0" smtClean="0"/>
            </a:br>
            <a:r>
              <a:rPr lang="uk-UA" sz="2000" dirty="0" smtClean="0"/>
              <a:t>до комерційної таємниці.  (</a:t>
            </a:r>
            <a:r>
              <a:rPr lang="uk-UA" sz="2000" b="1" dirty="0" smtClean="0"/>
              <a:t>ч. 1 ст. 505 ЦКУ</a:t>
            </a:r>
            <a:r>
              <a:rPr lang="uk-UA" sz="2000" dirty="0" smtClean="0"/>
              <a:t>) . </a:t>
            </a:r>
            <a:endParaRPr lang="ru-RU" sz="2000" dirty="0"/>
          </a:p>
        </p:txBody>
      </p:sp>
    </p:spTree>
    <p:extLst>
      <p:ext uri="{BB962C8B-B14F-4D97-AF65-F5344CB8AC3E}">
        <p14:creationId xmlns="" xmlns:p14="http://schemas.microsoft.com/office/powerpoint/2010/main" val="15835461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77506"/>
            <a:ext cx="8221735" cy="6199464"/>
          </a:xfrm>
        </p:spPr>
        <p:txBody>
          <a:bodyPr>
            <a:normAutofit/>
          </a:bodyPr>
          <a:lstStyle/>
          <a:p>
            <a:r>
              <a:rPr lang="uk-UA" sz="2000" dirty="0" smtClean="0"/>
              <a:t>Відомості, які </a:t>
            </a:r>
            <a:r>
              <a:rPr lang="uk-UA" sz="2000" b="1" dirty="0" smtClean="0"/>
              <a:t>не можуть складати комерційну таємницю</a:t>
            </a:r>
            <a:r>
              <a:rPr lang="uk-UA" sz="2000" dirty="0" smtClean="0"/>
              <a:t>: </a:t>
            </a:r>
            <a:r>
              <a:rPr lang="ru-RU" sz="2000" dirty="0" smtClean="0"/>
              <a:t/>
            </a:r>
            <a:br>
              <a:rPr lang="ru-RU" sz="2000" dirty="0" smtClean="0"/>
            </a:br>
            <a:r>
              <a:rPr lang="ru-RU" sz="2000" dirty="0" smtClean="0"/>
              <a:t> - </a:t>
            </a:r>
            <a:r>
              <a:rPr lang="uk-UA" sz="2000" dirty="0" smtClean="0"/>
              <a:t>засновницькі документи, </a:t>
            </a:r>
            <a:r>
              <a:rPr lang="uk-UA" sz="2000" dirty="0" err="1" smtClean="0"/>
              <a:t>документи</a:t>
            </a:r>
            <a:r>
              <a:rPr lang="uk-UA" sz="2000" dirty="0" smtClean="0"/>
              <a:t>, які дозволяють займатися підприємницькою діяльністю і її окремими видами; </a:t>
            </a:r>
            <a:r>
              <a:rPr lang="ru-RU" sz="2000" dirty="0" smtClean="0"/>
              <a:t/>
            </a:r>
            <a:br>
              <a:rPr lang="ru-RU" sz="2000" dirty="0" smtClean="0"/>
            </a:br>
            <a:r>
              <a:rPr lang="ru-RU" sz="2000" dirty="0" smtClean="0"/>
              <a:t> - </a:t>
            </a:r>
            <a:r>
              <a:rPr lang="uk-UA" sz="2000" dirty="0" smtClean="0"/>
              <a:t>інформація за усіма встановленими формами державної звітності; </a:t>
            </a:r>
            <a:r>
              <a:rPr lang="ru-RU" sz="2000" dirty="0" smtClean="0"/>
              <a:t/>
            </a:r>
            <a:br>
              <a:rPr lang="ru-RU" sz="2000" dirty="0" smtClean="0"/>
            </a:br>
            <a:r>
              <a:rPr lang="ru-RU" sz="2000" dirty="0" smtClean="0"/>
              <a:t> - </a:t>
            </a:r>
            <a:r>
              <a:rPr lang="uk-UA" sz="2000" dirty="0" smtClean="0"/>
              <a:t>відомості про чисельність і склад працюючих, їх заробітну плату в цілому і за професіями і посадами, а також наявність вільних робочих місць; </a:t>
            </a:r>
            <a:r>
              <a:rPr lang="ru-RU" sz="2000" dirty="0" smtClean="0"/>
              <a:t/>
            </a:r>
            <a:br>
              <a:rPr lang="ru-RU" sz="2000" dirty="0" smtClean="0"/>
            </a:br>
            <a:r>
              <a:rPr lang="ru-RU" sz="2000" dirty="0" smtClean="0"/>
              <a:t> - </a:t>
            </a:r>
            <a:r>
              <a:rPr lang="uk-UA" sz="2000" dirty="0" smtClean="0"/>
              <a:t>документи про сплату податків і обов’язкових платежів; </a:t>
            </a:r>
            <a:r>
              <a:rPr lang="ru-RU" sz="2000" dirty="0" smtClean="0"/>
              <a:t/>
            </a:r>
            <a:br>
              <a:rPr lang="ru-RU" sz="2000" dirty="0" smtClean="0"/>
            </a:br>
            <a:r>
              <a:rPr lang="ru-RU" sz="2000" dirty="0" smtClean="0"/>
              <a:t> - </a:t>
            </a:r>
            <a:r>
              <a:rPr lang="uk-UA" sz="2000" dirty="0" smtClean="0"/>
              <a:t>інформація про забруднення природного довкілля, недотримання безпечних умов праці, реалізації продукції, яка завдає шкоди здоров’ю, а також інших порушеннях законодавства України і розмірах заподіяних при цьому збитків; </a:t>
            </a:r>
            <a:r>
              <a:rPr lang="ru-RU" sz="2000" dirty="0" smtClean="0"/>
              <a:t/>
            </a:r>
            <a:br>
              <a:rPr lang="ru-RU" sz="2000" dirty="0" smtClean="0"/>
            </a:br>
            <a:r>
              <a:rPr lang="ru-RU" sz="2000" dirty="0" smtClean="0"/>
              <a:t> - </a:t>
            </a:r>
            <a:r>
              <a:rPr lang="uk-UA" sz="2000" dirty="0" smtClean="0"/>
              <a:t>документи про платоспроможність; </a:t>
            </a:r>
            <a:r>
              <a:rPr lang="ru-RU" sz="2000" dirty="0" smtClean="0"/>
              <a:t/>
            </a:r>
            <a:br>
              <a:rPr lang="ru-RU" sz="2000" dirty="0" smtClean="0"/>
            </a:br>
            <a:r>
              <a:rPr lang="ru-RU" sz="2000" dirty="0" smtClean="0"/>
              <a:t> - </a:t>
            </a:r>
            <a:r>
              <a:rPr lang="uk-UA" sz="2000" dirty="0" smtClean="0"/>
              <a:t>відомості про участь посадовців підприємства в кооперативах, малих підприємствах, союзах, об’єднаннях і інших організаціях, які займаються підприємницькою діяльністю; </a:t>
            </a:r>
            <a:r>
              <a:rPr lang="ru-RU" sz="2000" dirty="0" smtClean="0"/>
              <a:t/>
            </a:r>
            <a:br>
              <a:rPr lang="ru-RU" sz="2000" dirty="0" smtClean="0"/>
            </a:br>
            <a:r>
              <a:rPr lang="ru-RU" sz="2000" dirty="0" smtClean="0"/>
              <a:t> - </a:t>
            </a:r>
            <a:r>
              <a:rPr lang="uk-UA" sz="2000" dirty="0" smtClean="0"/>
              <a:t>відомості, які відповідно до чинного законодавства підлягають оголошенню </a:t>
            </a:r>
            <a:br>
              <a:rPr lang="uk-UA" sz="2000" dirty="0" smtClean="0"/>
            </a:br>
            <a:r>
              <a:rPr lang="ru-RU" sz="2000" dirty="0" smtClean="0"/>
              <a:t> - </a:t>
            </a:r>
            <a:r>
              <a:rPr lang="uk-UA" sz="2000" dirty="0" smtClean="0"/>
              <a:t>тощо. </a:t>
            </a:r>
            <a:br>
              <a:rPr lang="uk-UA" sz="2000" dirty="0" smtClean="0"/>
            </a:br>
            <a:r>
              <a:rPr lang="uk-UA" sz="2000" dirty="0" smtClean="0"/>
              <a:t/>
            </a:r>
            <a:br>
              <a:rPr lang="uk-UA" sz="2000" dirty="0" smtClean="0"/>
            </a:br>
            <a:r>
              <a:rPr lang="uk-UA" sz="2000" dirty="0" smtClean="0"/>
              <a:t> Як видно зі змісту приведеної норми перелік відомостей, </a:t>
            </a:r>
            <a:br>
              <a:rPr lang="uk-UA" sz="2000" dirty="0" smtClean="0"/>
            </a:br>
            <a:r>
              <a:rPr lang="uk-UA" sz="2000" dirty="0" smtClean="0"/>
              <a:t>які можуть складати комерційну таємницю, </a:t>
            </a:r>
            <a:br>
              <a:rPr lang="uk-UA" sz="2000" dirty="0" smtClean="0"/>
            </a:br>
            <a:r>
              <a:rPr lang="uk-UA" sz="2000" dirty="0" smtClean="0"/>
              <a:t>невичерпний і обмежується тільки законом. </a:t>
            </a:r>
            <a:endParaRPr lang="uk-UA" sz="2000" dirty="0"/>
          </a:p>
        </p:txBody>
      </p:sp>
    </p:spTree>
    <p:extLst>
      <p:ext uri="{BB962C8B-B14F-4D97-AF65-F5344CB8AC3E}">
        <p14:creationId xmlns="" xmlns:p14="http://schemas.microsoft.com/office/powerpoint/2010/main" val="15835461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679508"/>
            <a:ext cx="7869891" cy="5897461"/>
          </a:xfrm>
        </p:spPr>
        <p:txBody>
          <a:bodyPr>
            <a:normAutofit fontScale="90000"/>
          </a:bodyPr>
          <a:lstStyle/>
          <a:p>
            <a:r>
              <a:rPr lang="uk-UA" sz="2400" b="1" dirty="0" smtClean="0"/>
              <a:t>Конфіденційною</a:t>
            </a:r>
            <a:r>
              <a:rPr lang="uk-UA" sz="2400" dirty="0" smtClean="0"/>
              <a:t> є інформація про фізичну особу, а також інформація, доступ до якої обмежено фізичною або юридичною особою, крім суб’єктів владних повноважень.</a:t>
            </a:r>
            <a:br>
              <a:rPr lang="uk-UA" sz="2400" dirty="0" smtClean="0"/>
            </a:br>
            <a:r>
              <a:rPr lang="uk-UA" sz="2400" dirty="0" smtClean="0"/>
              <a:t> </a:t>
            </a:r>
            <a:br>
              <a:rPr lang="uk-UA" sz="2400" dirty="0" smtClean="0"/>
            </a:br>
            <a:r>
              <a:rPr lang="uk-UA" sz="2400" dirty="0" smtClean="0"/>
              <a:t>Конфіденційна інформація може поширюватися за бажанням (згодою) відповідної особи у визначеному нею порядку відповідно до передбачених нею умов, а також в інших випадках, визначених законом.</a:t>
            </a:r>
            <a:br>
              <a:rPr lang="uk-UA" sz="2400" dirty="0" smtClean="0"/>
            </a:br>
            <a:r>
              <a:rPr lang="uk-UA" sz="2400" dirty="0" smtClean="0"/>
              <a:t>(</a:t>
            </a:r>
            <a:r>
              <a:rPr lang="uk-UA" sz="2400" b="1" dirty="0" smtClean="0"/>
              <a:t>ст. 21 Закону «Про інформацію»</a:t>
            </a:r>
            <a:r>
              <a:rPr lang="uk-UA" sz="2400" dirty="0" smtClean="0"/>
              <a:t>).  </a:t>
            </a:r>
            <a:br>
              <a:rPr lang="uk-UA" sz="2400" dirty="0" smtClean="0"/>
            </a:br>
            <a:r>
              <a:rPr lang="uk-UA" sz="2400" dirty="0" smtClean="0"/>
              <a:t>Громадяни і юридичні особи самостійно відносять до конфіденційної:  </a:t>
            </a:r>
            <a:br>
              <a:rPr lang="uk-UA" sz="2400" dirty="0" smtClean="0"/>
            </a:br>
            <a:r>
              <a:rPr lang="uk-UA" sz="2400" dirty="0" smtClean="0"/>
              <a:t> - інформацію професійного, ділового, виробничого, банківського, комерційного і іншого характеру;  </a:t>
            </a:r>
            <a:br>
              <a:rPr lang="uk-UA" sz="2400" dirty="0" smtClean="0"/>
            </a:br>
            <a:r>
              <a:rPr lang="uk-UA" sz="2400" dirty="0" smtClean="0"/>
              <a:t> - інформацію, яка є предметом їх професійного, ділового, виробничого, банківського, комерційного і іншого інтересу. </a:t>
            </a:r>
            <a:br>
              <a:rPr lang="uk-UA" sz="2400" dirty="0" smtClean="0"/>
            </a:br>
            <a:r>
              <a:rPr lang="uk-UA" sz="2400" dirty="0" smtClean="0"/>
              <a:t>Якщо підприємство використовує інформацію, яка належить державі, доступ до такої інформації може бути обмежений шляхом поширення на неї статусу конфіденційної інформації (Для службового користування). </a:t>
            </a:r>
            <a:endParaRPr lang="uk-UA" dirty="0"/>
          </a:p>
        </p:txBody>
      </p:sp>
    </p:spTree>
    <p:extLst>
      <p:ext uri="{BB962C8B-B14F-4D97-AF65-F5344CB8AC3E}">
        <p14:creationId xmlns="" xmlns:p14="http://schemas.microsoft.com/office/powerpoint/2010/main" val="15835461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679508"/>
            <a:ext cx="7869891" cy="5578679"/>
          </a:xfrm>
        </p:spPr>
        <p:txBody>
          <a:bodyPr>
            <a:noAutofit/>
          </a:bodyPr>
          <a:lstStyle/>
          <a:p>
            <a:r>
              <a:rPr lang="uk-UA" sz="1800" b="1" dirty="0" smtClean="0"/>
              <a:t>Не може бути віднесена до конфіденційної інформація</a:t>
            </a:r>
            <a:r>
              <a:rPr lang="uk-UA" sz="1800" dirty="0" smtClean="0"/>
              <a:t> </a:t>
            </a:r>
            <a:br>
              <a:rPr lang="uk-UA" sz="1800" dirty="0" smtClean="0"/>
            </a:br>
            <a:r>
              <a:rPr lang="uk-UA" sz="1800" dirty="0" smtClean="0"/>
              <a:t>(ст. 21 Закону «Про інформацію»): </a:t>
            </a:r>
            <a:r>
              <a:rPr lang="ru-RU" sz="1800" dirty="0" smtClean="0"/>
              <a:t/>
            </a:r>
            <a:br>
              <a:rPr lang="ru-RU" sz="1800" dirty="0" smtClean="0"/>
            </a:br>
            <a:r>
              <a:rPr lang="ru-RU" sz="1800" dirty="0" smtClean="0"/>
              <a:t> - </a:t>
            </a:r>
            <a:r>
              <a:rPr lang="uk-UA" sz="1800" dirty="0" smtClean="0"/>
              <a:t>про стан довкілля, якість харчових продуктів і предметів побуту; </a:t>
            </a:r>
            <a:br>
              <a:rPr lang="uk-UA" sz="1800" dirty="0" smtClean="0"/>
            </a:br>
            <a:r>
              <a:rPr lang="uk-UA" sz="1800" dirty="0" smtClean="0"/>
              <a:t> - про аварії, катастрофи, небезпечні природні явища і інші надзвичайні події, які сталися або можуть статися і погрожують безпеці громадян; </a:t>
            </a:r>
            <a:br>
              <a:rPr lang="uk-UA" sz="1800" dirty="0" smtClean="0"/>
            </a:br>
            <a:r>
              <a:rPr lang="uk-UA" sz="1800" dirty="0" smtClean="0"/>
              <a:t> - про стан здоров’я населення, його життєвий рівень, житло, медичне обслуговування і соціальне забезпечення, а також про соціально-демографічні показники, стан правопорядку, освіти і культури населення; </a:t>
            </a:r>
            <a:br>
              <a:rPr lang="uk-UA" sz="1800" dirty="0" smtClean="0"/>
            </a:br>
            <a:r>
              <a:rPr lang="uk-UA" sz="1800" dirty="0" smtClean="0"/>
              <a:t> - про факти порушення прав і свобод людини, включаючи інформацію, що міститься в архівних документах колишніх радянських органів державної безпеки, пов’язаних з політичними репресіями, Голодомором 1932-1933 років в Україні та іншими злочинами, вчиненими представниками комуністичного та/або націонал-соціалістичного (нацистського) тоталітарних режимів;</a:t>
            </a:r>
            <a:br>
              <a:rPr lang="uk-UA" sz="1800" dirty="0" smtClean="0"/>
            </a:br>
            <a:r>
              <a:rPr lang="uk-UA" sz="1800" dirty="0" smtClean="0"/>
              <a:t> - про незаконні дії органів державної влади, органів місцевого самоврядування, їх посадових та службових осіб;</a:t>
            </a:r>
            <a:br>
              <a:rPr lang="uk-UA" sz="1800" dirty="0" smtClean="0"/>
            </a:br>
            <a:r>
              <a:rPr lang="uk-UA" sz="1800" dirty="0" smtClean="0"/>
              <a:t> - щодо діяльності державних та комунальних унітарних підприємств, господарських товариств, у статутному капіталі яких більше 50 відсотків акцій (часток) належать державі або територіальній громаді, а також господарських товариств, 50 і більше відсотків акцій (часток) яких належать господарському товариству, частка держави або територіальної громади в якому становить 100 відсотків, що підлягають обов’язковому оприлюдненню відповідно до закону</a:t>
            </a:r>
            <a:br>
              <a:rPr lang="uk-UA" sz="1800" dirty="0" smtClean="0"/>
            </a:br>
            <a:r>
              <a:rPr lang="uk-UA" sz="1800" dirty="0" smtClean="0"/>
              <a:t> - інша інформація, доступ до якої відповідно до законів України і </a:t>
            </a:r>
            <a:br>
              <a:rPr lang="uk-UA" sz="1800" dirty="0" smtClean="0"/>
            </a:br>
            <a:r>
              <a:rPr lang="uk-UA" sz="1800" dirty="0" smtClean="0"/>
              <a:t>міжнародних договорів, згода на обов’язковість яких надана </a:t>
            </a:r>
            <a:br>
              <a:rPr lang="uk-UA" sz="1800" dirty="0" smtClean="0"/>
            </a:br>
            <a:r>
              <a:rPr lang="uk-UA" sz="1800" dirty="0" smtClean="0"/>
              <a:t>Верховною Радою України. </a:t>
            </a:r>
            <a:endParaRPr lang="ru-RU" sz="1800" dirty="0"/>
          </a:p>
        </p:txBody>
      </p:sp>
    </p:spTree>
    <p:extLst>
      <p:ext uri="{BB962C8B-B14F-4D97-AF65-F5344CB8AC3E}">
        <p14:creationId xmlns="" xmlns:p14="http://schemas.microsoft.com/office/powerpoint/2010/main" val="15835461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679508"/>
            <a:ext cx="7869891" cy="5578679"/>
          </a:xfrm>
        </p:spPr>
        <p:txBody>
          <a:bodyPr>
            <a:normAutofit/>
          </a:bodyPr>
          <a:lstStyle/>
          <a:p>
            <a:r>
              <a:rPr lang="uk-UA" sz="2000" dirty="0" smtClean="0"/>
              <a:t>Приблизний перелік відомостей, які можуть складати</a:t>
            </a:r>
            <a:br>
              <a:rPr lang="uk-UA" sz="2000" dirty="0" smtClean="0"/>
            </a:br>
            <a:r>
              <a:rPr lang="uk-UA" sz="2000" b="1" dirty="0" smtClean="0"/>
              <a:t>Комерційну таємницю</a:t>
            </a:r>
            <a:r>
              <a:rPr lang="uk-UA" sz="2000" i="1" dirty="0" smtClean="0"/>
              <a:t>: </a:t>
            </a:r>
            <a:r>
              <a:rPr lang="uk-UA" sz="2000" dirty="0" smtClean="0"/>
              <a:t/>
            </a:r>
            <a:br>
              <a:rPr lang="uk-UA" sz="2000" dirty="0" smtClean="0"/>
            </a:br>
            <a:r>
              <a:rPr lang="uk-UA" sz="2000" dirty="0" smtClean="0"/>
              <a:t> - оригінальна технологічна, управлінська, маркетингова, організаційна та інша інформація, яка складає таємниці виробництва та інших сфер господарської діяльності;  </a:t>
            </a:r>
            <a:br>
              <a:rPr lang="uk-UA" sz="2000" dirty="0" smtClean="0"/>
            </a:br>
            <a:r>
              <a:rPr lang="uk-UA" sz="2000" dirty="0" smtClean="0"/>
              <a:t> - відомості про структуру і масштаби виробництва, виробничі потужності, тип і розміщення устаткування, запаси сировини, матеріалів, компонентів і готової продукції;  </a:t>
            </a:r>
            <a:br>
              <a:rPr lang="uk-UA" sz="2000" dirty="0" smtClean="0"/>
            </a:br>
            <a:r>
              <a:rPr lang="uk-UA" sz="2000" dirty="0" smtClean="0"/>
              <a:t> - відомості про зміст винаходу, корисної моделі або промислового зразка до офіційної публікації інформації про них; </a:t>
            </a:r>
            <a:br>
              <a:rPr lang="uk-UA" sz="2000" dirty="0" smtClean="0"/>
            </a:br>
            <a:r>
              <a:rPr lang="uk-UA" sz="2000" dirty="0" smtClean="0"/>
              <a:t> - відомості про підготовку, прийняття і виконання окремих рішень керівництва організації;  </a:t>
            </a:r>
            <a:br>
              <a:rPr lang="uk-UA" sz="2000" dirty="0" smtClean="0"/>
            </a:br>
            <a:r>
              <a:rPr lang="uk-UA" sz="2000" dirty="0" smtClean="0"/>
              <a:t> - відомості про плани розширення або згортання виробництва різних видів продукції і їх техніко-економічні обґрунтування, про плани інвестицій, закупівель і продажу;  </a:t>
            </a:r>
            <a:br>
              <a:rPr lang="uk-UA" sz="2000" dirty="0" smtClean="0"/>
            </a:br>
            <a:r>
              <a:rPr lang="uk-UA" sz="2000" dirty="0" smtClean="0"/>
              <a:t> - відомості про факти проведення, мету, предмет і результати нарад і засідань органів управління організації тощо. </a:t>
            </a:r>
            <a:r>
              <a:rPr lang="ru-RU" sz="2000" dirty="0" smtClean="0"/>
              <a:t/>
            </a:r>
            <a:br>
              <a:rPr lang="ru-RU" sz="2000" dirty="0" smtClean="0"/>
            </a:br>
            <a:endParaRPr lang="ru-RU" sz="2000" dirty="0"/>
          </a:p>
        </p:txBody>
      </p:sp>
    </p:spTree>
    <p:extLst>
      <p:ext uri="{BB962C8B-B14F-4D97-AF65-F5344CB8AC3E}">
        <p14:creationId xmlns="" xmlns:p14="http://schemas.microsoft.com/office/powerpoint/2010/main" val="15835461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679508"/>
            <a:ext cx="7869891" cy="5578679"/>
          </a:xfrm>
        </p:spPr>
        <p:txBody>
          <a:bodyPr>
            <a:normAutofit/>
          </a:bodyPr>
          <a:lstStyle/>
          <a:p>
            <a:r>
              <a:rPr lang="uk-UA" sz="2000" dirty="0" smtClean="0"/>
              <a:t>Приблизний перелік відомостей, які можуть складати</a:t>
            </a:r>
            <a:br>
              <a:rPr lang="uk-UA" sz="2000" dirty="0" smtClean="0"/>
            </a:br>
            <a:r>
              <a:rPr lang="uk-UA" sz="2000" b="1" dirty="0" smtClean="0"/>
              <a:t>Конфіденційну інформацію</a:t>
            </a:r>
            <a:r>
              <a:rPr lang="uk-UA" sz="2000" i="1" u="sng" dirty="0" smtClean="0"/>
              <a:t>:</a:t>
            </a:r>
            <a:r>
              <a:rPr lang="uk-UA" sz="2000" dirty="0" smtClean="0"/>
              <a:t> </a:t>
            </a:r>
            <a:br>
              <a:rPr lang="uk-UA" sz="2000" dirty="0" smtClean="0"/>
            </a:br>
            <a:r>
              <a:rPr lang="uk-UA" sz="2000" dirty="0" smtClean="0"/>
              <a:t> - персональні дані співробітників/клієнтів (відомості про факти, події і обставини приватного життя громадянина, що дають можливість ідентифікувати його особу) та інформація про їх особисте життя;  </a:t>
            </a:r>
            <a:br>
              <a:rPr lang="uk-UA" sz="2000" dirty="0" smtClean="0"/>
            </a:br>
            <a:r>
              <a:rPr lang="uk-UA" sz="2000" dirty="0" smtClean="0"/>
              <a:t> - відомості, пов’язані з професійною діяльністю </a:t>
            </a:r>
            <a:br>
              <a:rPr lang="uk-UA" sz="2000" dirty="0" smtClean="0"/>
            </a:br>
            <a:r>
              <a:rPr lang="uk-UA" sz="2000" dirty="0" smtClean="0"/>
              <a:t>(лікарська, нотаріальна, адвокатська таємниця); </a:t>
            </a:r>
            <a:br>
              <a:rPr lang="uk-UA" sz="2000" dirty="0" smtClean="0"/>
            </a:br>
            <a:r>
              <a:rPr lang="uk-UA" sz="2000" dirty="0" smtClean="0"/>
              <a:t> - відомості, доступ до яких обмежений відповідно до Конституції України (таємниця листування, телефонних переговорів, поштових відправлень, телеграфних або інших повідомлень тощо);  </a:t>
            </a:r>
            <a:br>
              <a:rPr lang="uk-UA" sz="2000" dirty="0" smtClean="0"/>
            </a:br>
            <a:r>
              <a:rPr lang="uk-UA" sz="2000" dirty="0" smtClean="0"/>
              <a:t> - система технічного захисту інформації (відомості, які розкривають систему, засоби і методи захисту інформації в автоматизованих системах від несанкціонованого доступу, значення діючих кодів і паролів тощо); </a:t>
            </a:r>
            <a:br>
              <a:rPr lang="uk-UA" sz="2000" dirty="0" smtClean="0"/>
            </a:br>
            <a:r>
              <a:rPr lang="uk-UA" sz="2000" dirty="0" smtClean="0"/>
              <a:t> - режим безпеки на підприємстві (відомості про порядок і стан організації охорони, системи сигналізації, пропускний режим і т. п.);  </a:t>
            </a:r>
            <a:br>
              <a:rPr lang="uk-UA" sz="2000" dirty="0" smtClean="0"/>
            </a:br>
            <a:r>
              <a:rPr lang="uk-UA" sz="2000" dirty="0" smtClean="0"/>
              <a:t> - відомості, надані третіми особами на умовах конфіденційності (наприклад, про джерело тієї або іншої інформації). </a:t>
            </a:r>
            <a:endParaRPr lang="uk-UA" sz="2000" dirty="0"/>
          </a:p>
        </p:txBody>
      </p:sp>
    </p:spTree>
    <p:extLst>
      <p:ext uri="{BB962C8B-B14F-4D97-AF65-F5344CB8AC3E}">
        <p14:creationId xmlns="" xmlns:p14="http://schemas.microsoft.com/office/powerpoint/2010/main" val="15835461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7563" y="679508"/>
            <a:ext cx="8112153" cy="6048463"/>
          </a:xfrm>
        </p:spPr>
        <p:txBody>
          <a:bodyPr>
            <a:noAutofit/>
          </a:bodyPr>
          <a:lstStyle/>
          <a:p>
            <a:r>
              <a:rPr lang="uk-UA" sz="2400" b="1" dirty="0" smtClean="0"/>
              <a:t>Захист персональних даних в Україні</a:t>
            </a:r>
            <a:br>
              <a:rPr lang="uk-UA" sz="2400" b="1" dirty="0" smtClean="0"/>
            </a:br>
            <a:r>
              <a:rPr lang="uk-UA" sz="2400" b="1" dirty="0" smtClean="0"/>
              <a:t/>
            </a:r>
            <a:br>
              <a:rPr lang="uk-UA" sz="2400" b="1" dirty="0" smtClean="0"/>
            </a:br>
            <a:r>
              <a:rPr lang="uk-UA" sz="2400" dirty="0" smtClean="0"/>
              <a:t> Базовий закон - </a:t>
            </a:r>
            <a:r>
              <a:rPr lang="uk-UA" sz="2400" dirty="0" err="1" smtClean="0"/>
              <a:t>Закон</a:t>
            </a:r>
            <a:r>
              <a:rPr lang="uk-UA" sz="2400" dirty="0" smtClean="0"/>
              <a:t> України "Про захист персональних даних". </a:t>
            </a:r>
            <a:br>
              <a:rPr lang="uk-UA" sz="2400" dirty="0" smtClean="0"/>
            </a:br>
            <a:r>
              <a:rPr lang="uk-UA" sz="2400" dirty="0" smtClean="0"/>
              <a:t/>
            </a:r>
            <a:br>
              <a:rPr lang="uk-UA" sz="2400" dirty="0" smtClean="0"/>
            </a:br>
            <a:r>
              <a:rPr lang="uk-UA" sz="2400" dirty="0" smtClean="0"/>
              <a:t> В Україні діє більше 20 законодавчих актів,що  в тій чи іншій мірі регулюють відносини, пов'язані зі збором, обробкою і передачею інформації про фізичних осіб, серед них:</a:t>
            </a:r>
            <a:br>
              <a:rPr lang="uk-UA" sz="2400" dirty="0" smtClean="0"/>
            </a:br>
            <a:r>
              <a:rPr lang="uk-UA" sz="2400" dirty="0" smtClean="0"/>
              <a:t> - Конституція України,</a:t>
            </a:r>
            <a:br>
              <a:rPr lang="uk-UA" sz="2400" dirty="0" smtClean="0"/>
            </a:br>
            <a:r>
              <a:rPr lang="uk-UA" sz="2400" dirty="0" smtClean="0"/>
              <a:t> - Закони України</a:t>
            </a:r>
            <a:br>
              <a:rPr lang="uk-UA" sz="2400" dirty="0" smtClean="0"/>
            </a:br>
            <a:r>
              <a:rPr lang="uk-UA" sz="2400" dirty="0" smtClean="0"/>
              <a:t>	- "Про інформацію",</a:t>
            </a:r>
            <a:br>
              <a:rPr lang="uk-UA" sz="2400" dirty="0" smtClean="0"/>
            </a:br>
            <a:r>
              <a:rPr lang="uk-UA" sz="2400" dirty="0" smtClean="0"/>
              <a:t>	- "Про нотаріат",</a:t>
            </a:r>
            <a:br>
              <a:rPr lang="uk-UA" sz="2400" dirty="0" smtClean="0"/>
            </a:br>
            <a:r>
              <a:rPr lang="uk-UA" sz="2400" dirty="0" smtClean="0"/>
              <a:t>	- "Про адвокатуру та адвокатська діяльність",</a:t>
            </a:r>
            <a:br>
              <a:rPr lang="uk-UA" sz="2400" dirty="0" smtClean="0"/>
            </a:br>
            <a:r>
              <a:rPr lang="uk-UA" sz="2400" dirty="0" smtClean="0"/>
              <a:t>	- "Про телекомунікації",</a:t>
            </a:r>
            <a:br>
              <a:rPr lang="uk-UA" sz="2400" dirty="0" smtClean="0"/>
            </a:br>
            <a:r>
              <a:rPr lang="uk-UA" sz="2400" dirty="0" smtClean="0"/>
              <a:t>	- "Про оперативно-розшукова діяльність",</a:t>
            </a:r>
            <a:br>
              <a:rPr lang="uk-UA" sz="2400" dirty="0" smtClean="0"/>
            </a:br>
            <a:r>
              <a:rPr lang="uk-UA" sz="2400" dirty="0" smtClean="0"/>
              <a:t>	- "Про Національну поліцію",</a:t>
            </a:r>
            <a:br>
              <a:rPr lang="uk-UA" sz="2400" dirty="0" smtClean="0"/>
            </a:br>
            <a:r>
              <a:rPr lang="uk-UA" sz="2400" dirty="0" smtClean="0"/>
              <a:t>	- "Про банки и банківську діяльність",</a:t>
            </a:r>
            <a:br>
              <a:rPr lang="uk-UA" sz="2400" dirty="0" smtClean="0"/>
            </a:br>
            <a:r>
              <a:rPr lang="uk-UA" sz="2400" dirty="0" smtClean="0"/>
              <a:t>	- "Основи законодавства України про охорону 			здоров'я" </a:t>
            </a:r>
            <a:br>
              <a:rPr lang="uk-UA" sz="2400" dirty="0" smtClean="0"/>
            </a:br>
            <a:r>
              <a:rPr lang="uk-UA" sz="2400" dirty="0" smtClean="0"/>
              <a:t>	- та інші. </a:t>
            </a:r>
            <a:br>
              <a:rPr lang="uk-UA" sz="2400" dirty="0" smtClean="0"/>
            </a:br>
            <a:endParaRPr lang="ru-RU" sz="2400" dirty="0"/>
          </a:p>
        </p:txBody>
      </p:sp>
    </p:spTree>
    <p:extLst>
      <p:ext uri="{BB962C8B-B14F-4D97-AF65-F5344CB8AC3E}">
        <p14:creationId xmlns="" xmlns:p14="http://schemas.microsoft.com/office/powerpoint/2010/main" val="15835461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679508"/>
            <a:ext cx="7869891" cy="5897461"/>
          </a:xfrm>
        </p:spPr>
        <p:txBody>
          <a:bodyPr>
            <a:noAutofit/>
          </a:bodyPr>
          <a:lstStyle/>
          <a:p>
            <a:r>
              <a:rPr lang="uk-UA" sz="2400" b="1" dirty="0" smtClean="0"/>
              <a:t>Службова інформація</a:t>
            </a:r>
            <a:r>
              <a:rPr lang="uk-UA" sz="2400" dirty="0" smtClean="0"/>
              <a:t>:</a:t>
            </a:r>
            <a:br>
              <a:rPr lang="uk-UA" sz="2400" dirty="0" smtClean="0"/>
            </a:br>
            <a:r>
              <a:rPr lang="uk-UA" sz="2400" dirty="0" smtClean="0"/>
              <a:t>1. Інформація про діяльність суб’єкта господарювання, доступ до якої обмежено законом в цілях захисту його інтересів. </a:t>
            </a:r>
            <a:br>
              <a:rPr lang="uk-UA" sz="2400" dirty="0" smtClean="0"/>
            </a:br>
            <a:r>
              <a:rPr lang="uk-UA" sz="2400" dirty="0" smtClean="0"/>
              <a:t>2. Інформація, що підлягає охороні, яка стала відома через виконання службових обов’язків посадовим особам суб’єкта: комерційна банківська таємниця, професійна таємниця, а також конфіденційна інформація про приватне життя особи. </a:t>
            </a:r>
            <a:endParaRPr lang="uk-UA" sz="2400" dirty="0"/>
          </a:p>
        </p:txBody>
      </p:sp>
    </p:spTree>
    <p:extLst>
      <p:ext uri="{BB962C8B-B14F-4D97-AF65-F5344CB8AC3E}">
        <p14:creationId xmlns="" xmlns:p14="http://schemas.microsoft.com/office/powerpoint/2010/main" val="158354619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679508"/>
            <a:ext cx="7869891" cy="5897461"/>
          </a:xfrm>
        </p:spPr>
        <p:txBody>
          <a:bodyPr>
            <a:normAutofit/>
          </a:bodyPr>
          <a:lstStyle/>
          <a:p>
            <a:r>
              <a:rPr lang="uk-UA" sz="2000" dirty="0" smtClean="0"/>
              <a:t>Законодавчого визначення поняття «аналітична діяльність» на даному етапі немає.</a:t>
            </a:r>
            <a:br>
              <a:rPr lang="uk-UA" sz="2000" dirty="0" smtClean="0"/>
            </a:br>
            <a:r>
              <a:rPr lang="uk-UA" sz="2000" dirty="0" smtClean="0"/>
              <a:t/>
            </a:r>
            <a:br>
              <a:rPr lang="uk-UA" sz="2000" dirty="0" smtClean="0"/>
            </a:br>
            <a:r>
              <a:rPr lang="uk-UA" sz="2000" dirty="0" smtClean="0"/>
              <a:t>Аналітичну діяльність можна розглядати в аспекті діяльності наукової і науково-технічної.</a:t>
            </a:r>
            <a:br>
              <a:rPr lang="uk-UA" sz="2000" dirty="0" smtClean="0"/>
            </a:br>
            <a:r>
              <a:rPr lang="uk-UA" sz="2000" dirty="0" smtClean="0"/>
              <a:t/>
            </a:r>
            <a:br>
              <a:rPr lang="uk-UA" sz="2000" dirty="0" smtClean="0"/>
            </a:br>
            <a:r>
              <a:rPr lang="uk-UA" sz="2000" dirty="0" smtClean="0"/>
              <a:t>Закони України: </a:t>
            </a:r>
            <a:br>
              <a:rPr lang="uk-UA" sz="2000" dirty="0" smtClean="0"/>
            </a:br>
            <a:r>
              <a:rPr lang="uk-UA" sz="2000" dirty="0" smtClean="0"/>
              <a:t>- Про наукову і науково-технічну діяльність,</a:t>
            </a:r>
            <a:br>
              <a:rPr lang="uk-UA" sz="2000" dirty="0" smtClean="0"/>
            </a:br>
            <a:r>
              <a:rPr lang="uk-UA" sz="2000" dirty="0" smtClean="0"/>
              <a:t>- Про науково-технічну інформацію,</a:t>
            </a:r>
            <a:br>
              <a:rPr lang="uk-UA" sz="2000" dirty="0" smtClean="0"/>
            </a:br>
            <a:r>
              <a:rPr lang="uk-UA" sz="2000" dirty="0" smtClean="0"/>
              <a:t>- Про інформацію.</a:t>
            </a:r>
            <a:r>
              <a:rPr lang="ru-RU" sz="2000" dirty="0"/>
              <a:t/>
            </a:r>
            <a:br>
              <a:rPr lang="ru-RU" sz="2000" dirty="0"/>
            </a:br>
            <a:r>
              <a:rPr lang="ru-RU" sz="2000" dirty="0" smtClean="0"/>
              <a:t/>
            </a:r>
            <a:br>
              <a:rPr lang="ru-RU" sz="2000" dirty="0" smtClean="0"/>
            </a:br>
            <a:r>
              <a:rPr lang="ru-RU" sz="2000" dirty="0"/>
              <a:t/>
            </a:r>
            <a:br>
              <a:rPr lang="ru-RU" sz="2000" dirty="0"/>
            </a:br>
            <a:endParaRPr lang="uk-UA" sz="2000" dirty="0"/>
          </a:p>
        </p:txBody>
      </p:sp>
    </p:spTree>
    <p:extLst>
      <p:ext uri="{BB962C8B-B14F-4D97-AF65-F5344CB8AC3E}">
        <p14:creationId xmlns="" xmlns:p14="http://schemas.microsoft.com/office/powerpoint/2010/main" val="15835461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679508"/>
            <a:ext cx="7869891" cy="5897461"/>
          </a:xfrm>
        </p:spPr>
        <p:txBody>
          <a:bodyPr>
            <a:normAutofit/>
          </a:bodyPr>
          <a:lstStyle/>
          <a:p>
            <a:r>
              <a:rPr lang="uk-UA" sz="2000" b="1" dirty="0" smtClean="0"/>
              <a:t>Суб’єкти ІАД</a:t>
            </a:r>
            <a:r>
              <a:rPr lang="uk-UA" sz="2000" dirty="0" smtClean="0"/>
              <a:t>: </a:t>
            </a:r>
            <a:br>
              <a:rPr lang="uk-UA" sz="2000" dirty="0" smtClean="0"/>
            </a:br>
            <a:r>
              <a:rPr lang="uk-UA" sz="2000" dirty="0" smtClean="0"/>
              <a:t>- фізичні (</a:t>
            </a:r>
            <a:r>
              <a:rPr lang="uk-UA" sz="2000" dirty="0"/>
              <a:t>аналітики</a:t>
            </a:r>
            <a:r>
              <a:rPr lang="uk-UA" sz="2000" dirty="0" smtClean="0"/>
              <a:t>) і </a:t>
            </a:r>
            <a:r>
              <a:rPr lang="uk-UA" sz="2000" dirty="0"/>
              <a:t>юридичних </a:t>
            </a:r>
            <a:r>
              <a:rPr lang="uk-UA" sz="2000" dirty="0" smtClean="0"/>
              <a:t>особи (аналітичні центри), </a:t>
            </a:r>
            <a:br>
              <a:rPr lang="uk-UA" sz="2000" dirty="0" smtClean="0"/>
            </a:br>
            <a:r>
              <a:rPr lang="uk-UA" sz="2000" dirty="0" smtClean="0"/>
              <a:t>- об’єднання громадян (творчі, наукові, замовники), </a:t>
            </a:r>
            <a:br>
              <a:rPr lang="uk-UA" sz="2000" dirty="0" smtClean="0"/>
            </a:br>
            <a:r>
              <a:rPr lang="uk-UA" sz="2000" dirty="0" smtClean="0"/>
              <a:t>- суб’єкти </a:t>
            </a:r>
            <a:r>
              <a:rPr lang="uk-UA" sz="2000" dirty="0"/>
              <a:t>владних </a:t>
            </a:r>
            <a:r>
              <a:rPr lang="uk-UA" sz="2000" dirty="0" smtClean="0"/>
              <a:t>повноважень.</a:t>
            </a:r>
            <a:r>
              <a:rPr lang="uk-UA" sz="2000" dirty="0"/>
              <a:t/>
            </a:r>
            <a:br>
              <a:rPr lang="uk-UA" sz="2000" dirty="0"/>
            </a:br>
            <a:r>
              <a:rPr lang="uk-UA" sz="2000" dirty="0"/>
              <a:t>(Ст. 4 Закону України «Про інформацію»).</a:t>
            </a:r>
            <a:br>
              <a:rPr lang="uk-UA" sz="2000" dirty="0"/>
            </a:br>
            <a:r>
              <a:rPr lang="uk-UA" sz="2000" dirty="0"/>
              <a:t>- вчені, </a:t>
            </a:r>
            <a:br>
              <a:rPr lang="uk-UA" sz="2000" dirty="0"/>
            </a:br>
            <a:r>
              <a:rPr lang="uk-UA" sz="2000" dirty="0"/>
              <a:t>- наукових </a:t>
            </a:r>
            <a:r>
              <a:rPr lang="uk-UA" sz="2000" dirty="0" smtClean="0"/>
              <a:t>працівники, </a:t>
            </a:r>
            <a:br>
              <a:rPr lang="uk-UA" sz="2000" dirty="0" smtClean="0"/>
            </a:br>
            <a:r>
              <a:rPr lang="uk-UA" sz="2000" dirty="0" smtClean="0"/>
              <a:t>- науково-педагогічних працівники, </a:t>
            </a:r>
            <a:br>
              <a:rPr lang="uk-UA" sz="2000" dirty="0" smtClean="0"/>
            </a:br>
            <a:r>
              <a:rPr lang="uk-UA" sz="2000" dirty="0" smtClean="0"/>
              <a:t>- наукові </a:t>
            </a:r>
            <a:r>
              <a:rPr lang="uk-UA" sz="2000" dirty="0"/>
              <a:t>установи, </a:t>
            </a:r>
            <a:r>
              <a:rPr lang="uk-UA" sz="2000" dirty="0" smtClean="0"/>
              <a:t/>
            </a:r>
            <a:br>
              <a:rPr lang="uk-UA" sz="2000" dirty="0" smtClean="0"/>
            </a:br>
            <a:r>
              <a:rPr lang="uk-UA" sz="2000" dirty="0" smtClean="0"/>
              <a:t>- наукові </a:t>
            </a:r>
            <a:r>
              <a:rPr lang="uk-UA" sz="2000" dirty="0"/>
              <a:t>організації, </a:t>
            </a:r>
            <a:r>
              <a:rPr lang="uk-UA" sz="2000" dirty="0" smtClean="0"/>
              <a:t/>
            </a:r>
            <a:br>
              <a:rPr lang="uk-UA" sz="2000" dirty="0" smtClean="0"/>
            </a:br>
            <a:r>
              <a:rPr lang="uk-UA" sz="2000" dirty="0" smtClean="0"/>
              <a:t>- вищі </a:t>
            </a:r>
            <a:r>
              <a:rPr lang="uk-UA" sz="2000" dirty="0"/>
              <a:t>навчальні заклади, </a:t>
            </a:r>
            <a:r>
              <a:rPr lang="uk-UA" sz="2000" dirty="0" smtClean="0"/>
              <a:t/>
            </a:r>
            <a:br>
              <a:rPr lang="uk-UA" sz="2000" dirty="0" smtClean="0"/>
            </a:br>
            <a:r>
              <a:rPr lang="uk-UA" sz="2000" dirty="0" smtClean="0"/>
              <a:t>- громадські </a:t>
            </a:r>
            <a:r>
              <a:rPr lang="uk-UA" sz="2000" dirty="0"/>
              <a:t>наукові </a:t>
            </a:r>
            <a:r>
              <a:rPr lang="uk-UA" sz="2000" dirty="0" smtClean="0"/>
              <a:t>організації.</a:t>
            </a:r>
            <a:r>
              <a:rPr lang="uk-UA" sz="2000" dirty="0"/>
              <a:t/>
            </a:r>
            <a:br>
              <a:rPr lang="uk-UA" sz="2000" dirty="0"/>
            </a:br>
            <a:r>
              <a:rPr lang="uk-UA" sz="2000" dirty="0" smtClean="0"/>
              <a:t>(Ст</a:t>
            </a:r>
            <a:r>
              <a:rPr lang="uk-UA" sz="2000" dirty="0"/>
              <a:t>. 4 Закону України «Про наукову і науково-технічну діяльність»)</a:t>
            </a:r>
            <a:r>
              <a:rPr lang="uk-UA" sz="2000" dirty="0" smtClean="0"/>
              <a:t/>
            </a:r>
            <a:br>
              <a:rPr lang="uk-UA" sz="2000" dirty="0" smtClean="0"/>
            </a:br>
            <a:r>
              <a:rPr lang="uk-UA" sz="2000" dirty="0" smtClean="0"/>
              <a:t>- державні </a:t>
            </a:r>
            <a:r>
              <a:rPr lang="uk-UA" sz="2000" dirty="0"/>
              <a:t>органи, </a:t>
            </a:r>
            <a:r>
              <a:rPr lang="uk-UA" sz="2000" dirty="0" smtClean="0"/>
              <a:t/>
            </a:r>
            <a:br>
              <a:rPr lang="uk-UA" sz="2000" dirty="0" smtClean="0"/>
            </a:br>
            <a:r>
              <a:rPr lang="uk-UA" sz="2000" dirty="0" smtClean="0"/>
              <a:t>- органи </a:t>
            </a:r>
            <a:r>
              <a:rPr lang="uk-UA" sz="2000" dirty="0"/>
              <a:t>місцевого та регіонального </a:t>
            </a:r>
            <a:r>
              <a:rPr lang="uk-UA" sz="2000" dirty="0" smtClean="0"/>
              <a:t>самоврядування</a:t>
            </a:r>
            <a:br>
              <a:rPr lang="uk-UA" sz="2000" dirty="0" smtClean="0"/>
            </a:br>
            <a:r>
              <a:rPr lang="uk-UA" sz="2000" dirty="0" smtClean="0"/>
              <a:t>- юридичні </a:t>
            </a:r>
            <a:r>
              <a:rPr lang="uk-UA" sz="2000" dirty="0"/>
              <a:t>особи та громадяни України, </a:t>
            </a:r>
            <a:r>
              <a:rPr lang="uk-UA" sz="2000" dirty="0" smtClean="0"/>
              <a:t/>
            </a:r>
            <a:br>
              <a:rPr lang="uk-UA" sz="2000" dirty="0" smtClean="0"/>
            </a:br>
            <a:r>
              <a:rPr lang="uk-UA" sz="2000" dirty="0" smtClean="0"/>
              <a:t>- міжнародні </a:t>
            </a:r>
            <a:r>
              <a:rPr lang="uk-UA" sz="2000" dirty="0"/>
              <a:t>організації, </a:t>
            </a:r>
            <a:r>
              <a:rPr lang="uk-UA" sz="2000" dirty="0" smtClean="0"/>
              <a:t/>
            </a:r>
            <a:br>
              <a:rPr lang="uk-UA" sz="2000" dirty="0" smtClean="0"/>
            </a:br>
            <a:r>
              <a:rPr lang="uk-UA" sz="2000" dirty="0" smtClean="0"/>
              <a:t>- іноземні </a:t>
            </a:r>
            <a:r>
              <a:rPr lang="uk-UA" sz="2000" dirty="0"/>
              <a:t>юридичні особи і громадяни </a:t>
            </a:r>
            <a:r>
              <a:rPr lang="uk-UA" sz="2000" dirty="0" smtClean="0"/>
              <a:t/>
            </a:r>
            <a:br>
              <a:rPr lang="uk-UA" sz="2000" dirty="0" smtClean="0"/>
            </a:br>
            <a:r>
              <a:rPr lang="uk-UA" sz="2000" dirty="0"/>
              <a:t>-</a:t>
            </a:r>
            <a:r>
              <a:rPr lang="uk-UA" sz="2000" dirty="0" smtClean="0"/>
              <a:t> </a:t>
            </a:r>
            <a:r>
              <a:rPr lang="uk-UA" sz="2000" dirty="0"/>
              <a:t>особи без </a:t>
            </a:r>
            <a:r>
              <a:rPr lang="uk-UA" sz="2000" dirty="0" smtClean="0"/>
              <a:t>громадянства.</a:t>
            </a:r>
            <a:br>
              <a:rPr lang="uk-UA" sz="2000" dirty="0" smtClean="0"/>
            </a:br>
            <a:r>
              <a:rPr lang="uk-UA" sz="2000" dirty="0" smtClean="0"/>
              <a:t>(Ст. 3 Закону </a:t>
            </a:r>
            <a:r>
              <a:rPr lang="uk-UA" sz="2000" dirty="0"/>
              <a:t>України </a:t>
            </a:r>
            <a:r>
              <a:rPr lang="uk-UA" sz="2000" dirty="0" smtClean="0"/>
              <a:t>«Про </a:t>
            </a:r>
            <a:r>
              <a:rPr lang="uk-UA" sz="2000" dirty="0"/>
              <a:t>науково-технічну </a:t>
            </a:r>
            <a:r>
              <a:rPr lang="uk-UA" sz="2000" dirty="0" smtClean="0"/>
              <a:t>інформацію»). </a:t>
            </a:r>
            <a:endParaRPr lang="ru-RU" dirty="0"/>
          </a:p>
        </p:txBody>
      </p:sp>
    </p:spTree>
    <p:extLst>
      <p:ext uri="{BB962C8B-B14F-4D97-AF65-F5344CB8AC3E}">
        <p14:creationId xmlns="" xmlns:p14="http://schemas.microsoft.com/office/powerpoint/2010/main" val="15835461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4008" y="327172"/>
            <a:ext cx="7894534" cy="6249798"/>
          </a:xfrm>
        </p:spPr>
        <p:txBody>
          <a:bodyPr>
            <a:noAutofit/>
          </a:bodyPr>
          <a:lstStyle/>
          <a:p>
            <a:pPr fontAlgn="base"/>
            <a:r>
              <a:rPr lang="uk-UA" sz="2000" b="1" dirty="0" smtClean="0"/>
              <a:t>Об'єкти ІАД:</a:t>
            </a:r>
            <a:br>
              <a:rPr lang="uk-UA" sz="2000" b="1" dirty="0" smtClean="0"/>
            </a:br>
            <a:r>
              <a:rPr lang="uk-UA" sz="2000" dirty="0" smtClean="0"/>
              <a:t>- інформація.</a:t>
            </a:r>
            <a:br>
              <a:rPr lang="uk-UA" sz="2000" dirty="0" smtClean="0"/>
            </a:br>
            <a:r>
              <a:rPr lang="uk-UA" sz="2000" dirty="0" smtClean="0"/>
              <a:t>(П.2 ст. 4 Закону України «Про інформацію»)</a:t>
            </a:r>
            <a:br>
              <a:rPr lang="uk-UA" sz="2000" dirty="0" smtClean="0"/>
            </a:br>
            <a:r>
              <a:rPr lang="uk-UA" sz="2000" dirty="0" smtClean="0"/>
              <a:t>- вітчизняна і зарубіжна науково-технічна інформація.</a:t>
            </a:r>
            <a:br>
              <a:rPr lang="uk-UA" sz="2000" dirty="0" smtClean="0"/>
            </a:br>
            <a:r>
              <a:rPr lang="uk-UA" sz="2000" dirty="0" smtClean="0"/>
              <a:t>(Ст. 2 Закону України «Про науково-технічну інформацію»).</a:t>
            </a:r>
            <a:br>
              <a:rPr lang="uk-UA" sz="2000" dirty="0" smtClean="0"/>
            </a:br>
            <a:r>
              <a:rPr lang="uk-UA" sz="2000" dirty="0" smtClean="0"/>
              <a:t/>
            </a:r>
            <a:br>
              <a:rPr lang="uk-UA" sz="2000" dirty="0" smtClean="0"/>
            </a:br>
            <a:r>
              <a:rPr lang="uk-UA" sz="2000" b="1" dirty="0" smtClean="0"/>
              <a:t>Об’єкти аналітичної діяльності</a:t>
            </a:r>
            <a:r>
              <a:rPr lang="uk-UA" sz="2000" dirty="0" smtClean="0"/>
              <a:t>:</a:t>
            </a:r>
            <a:br>
              <a:rPr lang="uk-UA" sz="2000" dirty="0" smtClean="0"/>
            </a:br>
            <a:r>
              <a:rPr lang="uk-UA" sz="2000" dirty="0" smtClean="0"/>
              <a:t>–       інформаційний/інформаційно-комунікативний простір;</a:t>
            </a:r>
            <a:br>
              <a:rPr lang="uk-UA" sz="2000" dirty="0" smtClean="0"/>
            </a:br>
            <a:r>
              <a:rPr lang="uk-UA" sz="2000" dirty="0" smtClean="0"/>
              <a:t>–       інтелектуальні/інтелектуальні інформаційні технології;</a:t>
            </a:r>
            <a:br>
              <a:rPr lang="uk-UA" sz="2000" dirty="0" smtClean="0"/>
            </a:br>
            <a:r>
              <a:rPr lang="uk-UA" sz="2000" dirty="0" smtClean="0"/>
              <a:t>–       інформаційні ресурси, (бази і банки даних, бібліотеки, архіви, музеї, сховища, системи діловодства, реєстри, фонотеки та ін.);</a:t>
            </a:r>
            <a:br>
              <a:rPr lang="uk-UA" sz="2000" dirty="0" smtClean="0"/>
            </a:br>
            <a:r>
              <a:rPr lang="uk-UA" sz="2000" dirty="0" smtClean="0"/>
              <a:t>–       </a:t>
            </a:r>
            <a:r>
              <a:rPr lang="uk-UA" sz="2000" dirty="0" err="1" smtClean="0"/>
              <a:t>медіаконтент</a:t>
            </a:r>
            <a:r>
              <a:rPr lang="uk-UA" sz="2000" dirty="0" smtClean="0"/>
              <a:t>;</a:t>
            </a:r>
            <a:br>
              <a:rPr lang="uk-UA" sz="2000" dirty="0" smtClean="0"/>
            </a:br>
            <a:r>
              <a:rPr lang="uk-UA" sz="2000" dirty="0" smtClean="0"/>
              <a:t>–       психологія суб’єкта інформаційних відносин, (психологію </a:t>
            </a:r>
            <a:r>
              <a:rPr lang="uk-UA" sz="2000" dirty="0" err="1" smtClean="0"/>
              <a:t>хакерства</a:t>
            </a:r>
            <a:r>
              <a:rPr lang="uk-UA" sz="2000" dirty="0" smtClean="0"/>
              <a:t>, </a:t>
            </a:r>
            <a:r>
              <a:rPr lang="uk-UA" sz="2000" dirty="0" err="1" smtClean="0"/>
              <a:t>троллінг</a:t>
            </a:r>
            <a:r>
              <a:rPr lang="uk-UA" sz="2000" dirty="0" smtClean="0"/>
              <a:t>, </a:t>
            </a:r>
            <a:r>
              <a:rPr lang="uk-UA" sz="2000" dirty="0" err="1" smtClean="0"/>
              <a:t>кібербуллінг</a:t>
            </a:r>
            <a:r>
              <a:rPr lang="uk-UA" sz="2000" dirty="0" smtClean="0"/>
              <a:t>, </a:t>
            </a:r>
            <a:r>
              <a:rPr lang="uk-UA" sz="2000" dirty="0" err="1" smtClean="0"/>
              <a:t>фішинг</a:t>
            </a:r>
            <a:r>
              <a:rPr lang="uk-UA" sz="2000" dirty="0" smtClean="0"/>
              <a:t>, </a:t>
            </a:r>
            <a:r>
              <a:rPr lang="uk-UA" sz="2000" dirty="0" err="1" smtClean="0"/>
              <a:t>спамінг</a:t>
            </a:r>
            <a:r>
              <a:rPr lang="uk-UA" sz="2000" dirty="0" smtClean="0"/>
              <a:t>, </a:t>
            </a:r>
            <a:r>
              <a:rPr lang="uk-UA" sz="2000" dirty="0" err="1" smtClean="0"/>
              <a:t>ґрумінг</a:t>
            </a:r>
            <a:r>
              <a:rPr lang="uk-UA" sz="2000" dirty="0" smtClean="0"/>
              <a:t> тощо);</a:t>
            </a:r>
            <a:br>
              <a:rPr lang="uk-UA" sz="2000" dirty="0" smtClean="0"/>
            </a:br>
            <a:r>
              <a:rPr lang="uk-UA" sz="2000" dirty="0" smtClean="0"/>
              <a:t>–       ринок інформаційно-аналітичних послуг, маркетинг інформаційної аналітики;</a:t>
            </a:r>
            <a:br>
              <a:rPr lang="uk-UA" sz="2000" dirty="0" smtClean="0"/>
            </a:br>
            <a:r>
              <a:rPr lang="uk-UA" sz="2000" dirty="0" smtClean="0"/>
              <a:t>–       соціальні відносини, що виникають на підставі вироблення, оброблення, споживання інформації та обміну нею.</a:t>
            </a:r>
            <a:r>
              <a:rPr lang="uk-UA" sz="2000" dirty="0"/>
              <a:t/>
            </a:r>
            <a:br>
              <a:rPr lang="uk-UA" sz="2000" dirty="0"/>
            </a:br>
            <a:endParaRPr lang="uk-UA" sz="2000" dirty="0"/>
          </a:p>
        </p:txBody>
      </p:sp>
    </p:spTree>
    <p:extLst>
      <p:ext uri="{BB962C8B-B14F-4D97-AF65-F5344CB8AC3E}">
        <p14:creationId xmlns="" xmlns:p14="http://schemas.microsoft.com/office/powerpoint/2010/main" val="15835461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000" b="1" dirty="0" smtClean="0"/>
              <a:t>Загальні вимоги до </a:t>
            </a:r>
            <a:r>
              <a:rPr lang="uk-UA" sz="2000" b="1" dirty="0" err="1" smtClean="0"/>
              <a:t>кіберзахисту</a:t>
            </a:r>
            <a:r>
              <a:rPr lang="uk-UA" sz="2000" b="1" dirty="0" smtClean="0"/>
              <a:t> об’єктів критичної інфраструктури (</a:t>
            </a:r>
            <a:r>
              <a:rPr lang="uk-UA" sz="2000" b="1" dirty="0" err="1" smtClean="0"/>
              <a:t>ОКІ</a:t>
            </a:r>
            <a:r>
              <a:rPr lang="uk-UA" sz="2000" b="1" dirty="0" smtClean="0"/>
              <a:t>) </a:t>
            </a:r>
            <a:r>
              <a:rPr lang="uk-UA" sz="2000" dirty="0" smtClean="0"/>
              <a:t>(Постанова КМУ)</a:t>
            </a:r>
            <a:br>
              <a:rPr lang="uk-UA" sz="2000" dirty="0" smtClean="0"/>
            </a:br>
            <a:r>
              <a:rPr lang="uk-UA" sz="2000" dirty="0" smtClean="0"/>
              <a:t>- Організаційні та технічні заходи з </a:t>
            </a:r>
            <a:r>
              <a:rPr lang="uk-UA" sz="2000" dirty="0" err="1" smtClean="0"/>
              <a:t>кіберзахисту</a:t>
            </a:r>
            <a:r>
              <a:rPr lang="uk-UA" sz="2000" dirty="0" smtClean="0"/>
              <a:t>:</a:t>
            </a:r>
            <a:br>
              <a:rPr lang="uk-UA" sz="2000" dirty="0" smtClean="0"/>
            </a:br>
            <a:r>
              <a:rPr lang="uk-UA" sz="2000" dirty="0" smtClean="0"/>
              <a:t>	- політика інформаційної безпеки;</a:t>
            </a:r>
            <a:br>
              <a:rPr lang="uk-UA" sz="2000" dirty="0" smtClean="0"/>
            </a:br>
            <a:r>
              <a:rPr lang="uk-UA" sz="2000" dirty="0" smtClean="0"/>
              <a:t>	- управління доступом;</a:t>
            </a:r>
            <a:br>
              <a:rPr lang="uk-UA" sz="2000" dirty="0" smtClean="0"/>
            </a:br>
            <a:r>
              <a:rPr lang="uk-UA" sz="2000" dirty="0" smtClean="0"/>
              <a:t>	- ідентифікація та </a:t>
            </a:r>
            <a:r>
              <a:rPr lang="uk-UA" sz="2000" dirty="0" err="1" smtClean="0"/>
              <a:t>автентифікація</a:t>
            </a:r>
            <a:r>
              <a:rPr lang="uk-UA" sz="2000" dirty="0" smtClean="0"/>
              <a:t>;</a:t>
            </a:r>
            <a:br>
              <a:rPr lang="uk-UA" sz="2000" dirty="0" smtClean="0"/>
            </a:br>
            <a:r>
              <a:rPr lang="uk-UA" sz="2000" dirty="0" smtClean="0"/>
              <a:t>	- мережевий захист;</a:t>
            </a:r>
            <a:br>
              <a:rPr lang="uk-UA" sz="2000" dirty="0" smtClean="0"/>
            </a:br>
            <a:r>
              <a:rPr lang="uk-UA" sz="2000" dirty="0" smtClean="0"/>
              <a:t>	- доступність та </a:t>
            </a:r>
            <a:r>
              <a:rPr lang="uk-UA" sz="2000" dirty="0" err="1" smtClean="0"/>
              <a:t>відмовостійкість</a:t>
            </a:r>
            <a:r>
              <a:rPr lang="uk-UA" sz="2000" dirty="0" smtClean="0"/>
              <a:t>;</a:t>
            </a:r>
            <a:br>
              <a:rPr lang="uk-UA" sz="2000" dirty="0" smtClean="0"/>
            </a:br>
            <a:r>
              <a:rPr lang="uk-UA" sz="2000" dirty="0" smtClean="0"/>
              <a:t>	- визначення умов використання </a:t>
            </a:r>
            <a:br>
              <a:rPr lang="uk-UA" sz="2000" dirty="0" smtClean="0"/>
            </a:br>
            <a:r>
              <a:rPr lang="uk-UA" sz="2000" dirty="0" smtClean="0"/>
              <a:t>		- змінних пристроїв та носіїв інформації;</a:t>
            </a:r>
            <a:br>
              <a:rPr lang="uk-UA" sz="2000" dirty="0" smtClean="0"/>
            </a:br>
            <a:r>
              <a:rPr lang="uk-UA" sz="2000" dirty="0" smtClean="0"/>
              <a:t>		- ПЗ, АЗ;</a:t>
            </a:r>
            <a:br>
              <a:rPr lang="uk-UA" sz="2000" dirty="0" smtClean="0"/>
            </a:br>
            <a:r>
              <a:rPr lang="uk-UA" sz="2000" dirty="0" smtClean="0"/>
              <a:t>	- визначення умов розміщення компонентів.</a:t>
            </a:r>
            <a:br>
              <a:rPr lang="uk-UA" sz="2000" dirty="0" smtClean="0"/>
            </a:br>
            <a:r>
              <a:rPr lang="uk-UA" sz="2000" dirty="0" smtClean="0"/>
              <a:t/>
            </a:r>
            <a:br>
              <a:rPr lang="uk-UA" sz="2000" dirty="0" smtClean="0"/>
            </a:br>
            <a:r>
              <a:rPr lang="uk-UA" sz="2000" b="1" dirty="0" smtClean="0"/>
              <a:t>Базові вимоги до </a:t>
            </a:r>
            <a:r>
              <a:rPr lang="uk-UA" sz="2000" b="1" dirty="0" err="1" smtClean="0"/>
              <a:t>кіберзахисту</a:t>
            </a:r>
            <a:r>
              <a:rPr lang="uk-UA" sz="2000" b="1" dirty="0" smtClean="0"/>
              <a:t> </a:t>
            </a:r>
            <a:r>
              <a:rPr lang="uk-UA" sz="2000" b="1" dirty="0" err="1" smtClean="0"/>
              <a:t>ОКІ</a:t>
            </a:r>
            <a:r>
              <a:rPr lang="uk-UA" sz="2000" b="1" dirty="0" smtClean="0"/>
              <a:t/>
            </a:r>
            <a:br>
              <a:rPr lang="uk-UA" sz="2000" b="1" dirty="0" smtClean="0"/>
            </a:br>
            <a:r>
              <a:rPr lang="uk-UA" sz="2000" dirty="0" smtClean="0"/>
              <a:t>- </a:t>
            </a:r>
            <a:r>
              <a:rPr lang="uk-UA" sz="2000" dirty="0" err="1" smtClean="0"/>
              <a:t>ОКІ</a:t>
            </a:r>
            <a:r>
              <a:rPr lang="uk-UA" sz="2000" dirty="0" smtClean="0"/>
              <a:t> повинен мати підрозділ або посаду з інформаційної безпеки;</a:t>
            </a:r>
            <a:br>
              <a:rPr lang="uk-UA" sz="2000" dirty="0" smtClean="0"/>
            </a:br>
            <a:r>
              <a:rPr lang="uk-UA" sz="2000" dirty="0" smtClean="0"/>
              <a:t>- визначені права та обов’язки всіх категорій користувачів;</a:t>
            </a:r>
            <a:br>
              <a:rPr lang="uk-UA" sz="2000" dirty="0" smtClean="0"/>
            </a:br>
            <a:r>
              <a:rPr lang="uk-UA" sz="2000" dirty="0" smtClean="0"/>
              <a:t>- перелік інформаційних, програмних та апаратних ресурсів;</a:t>
            </a:r>
            <a:br>
              <a:rPr lang="uk-UA" sz="2000" dirty="0" smtClean="0"/>
            </a:br>
            <a:r>
              <a:rPr lang="uk-UA" sz="2000" dirty="0" smtClean="0"/>
              <a:t>- політика управління ризиками ІБ, методику їх оцінювання та оброблення (ISO 27005);</a:t>
            </a:r>
            <a:br>
              <a:rPr lang="uk-UA" sz="2000" dirty="0" smtClean="0"/>
            </a:br>
            <a:r>
              <a:rPr lang="uk-UA" sz="2000" dirty="0" smtClean="0"/>
              <a:t>- не рідше одного разу на рік - обстеження </a:t>
            </a:r>
            <a:r>
              <a:rPr lang="uk-UA" sz="2000" dirty="0" err="1" smtClean="0"/>
              <a:t>ОКІ</a:t>
            </a:r>
            <a:r>
              <a:rPr lang="uk-UA" sz="2000" dirty="0" smtClean="0"/>
              <a:t>;</a:t>
            </a:r>
            <a:br>
              <a:rPr lang="uk-UA" sz="2000" dirty="0" smtClean="0"/>
            </a:br>
            <a:r>
              <a:rPr lang="uk-UA" sz="2000" dirty="0" smtClean="0"/>
              <a:t>- документація на КСЗІ (систему інформаційної безпеки);</a:t>
            </a:r>
            <a:br>
              <a:rPr lang="uk-UA" sz="2000" dirty="0" smtClean="0"/>
            </a:br>
            <a:r>
              <a:rPr lang="uk-UA" sz="2000" dirty="0" smtClean="0"/>
              <a:t>- </a:t>
            </a:r>
            <a:r>
              <a:rPr lang="uk-UA" sz="2000" b="1" i="1" dirty="0" smtClean="0"/>
              <a:t>політика ІБ</a:t>
            </a:r>
            <a:r>
              <a:rPr lang="uk-UA" sz="2000" i="1" dirty="0" smtClean="0"/>
              <a:t>.</a:t>
            </a:r>
            <a:r>
              <a:rPr lang="uk-UA" sz="2000" dirty="0" smtClean="0"/>
              <a:t/>
            </a:r>
            <a:br>
              <a:rPr lang="uk-UA" sz="2000" dirty="0" smtClean="0"/>
            </a:br>
            <a:endParaRPr lang="uk-UA" sz="20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273" y="163773"/>
            <a:ext cx="7930589" cy="6496333"/>
          </a:xfrm>
        </p:spPr>
        <p:txBody>
          <a:bodyPr>
            <a:noAutofit/>
          </a:bodyPr>
          <a:lstStyle/>
          <a:p>
            <a:r>
              <a:rPr lang="uk-UA" sz="2000" b="1" dirty="0" smtClean="0"/>
              <a:t>Політика ІБ </a:t>
            </a:r>
            <a:r>
              <a:rPr lang="uk-UA" sz="2400" dirty="0" smtClean="0"/>
              <a:t/>
            </a:r>
            <a:br>
              <a:rPr lang="uk-UA" sz="2400" dirty="0" smtClean="0"/>
            </a:br>
            <a:r>
              <a:rPr lang="uk-UA" sz="2000" dirty="0" smtClean="0"/>
              <a:t>- мета, принципи, </a:t>
            </a:r>
            <a:br>
              <a:rPr lang="uk-UA" sz="2000" dirty="0" smtClean="0"/>
            </a:br>
            <a:r>
              <a:rPr lang="uk-UA" sz="2000" dirty="0" smtClean="0"/>
              <a:t>- критичні бізнес/операційні процеси, </a:t>
            </a:r>
            <a:br>
              <a:rPr lang="uk-UA" sz="2000" dirty="0" smtClean="0"/>
            </a:br>
            <a:r>
              <a:rPr lang="uk-UA" sz="2000" dirty="0" smtClean="0"/>
              <a:t>- порядку визначення, надання, зміни та скасування прав доступу</a:t>
            </a:r>
            <a:br>
              <a:rPr lang="uk-UA" sz="2000" dirty="0" smtClean="0"/>
            </a:br>
            <a:r>
              <a:rPr lang="uk-UA" sz="2000" dirty="0" smtClean="0"/>
              <a:t>	- багатофакторна </a:t>
            </a:r>
            <a:r>
              <a:rPr lang="uk-UA" sz="2000" dirty="0" err="1" smtClean="0"/>
              <a:t>автентифікація</a:t>
            </a:r>
            <a:r>
              <a:rPr lang="uk-UA" sz="2000" dirty="0" smtClean="0"/>
              <a:t>, </a:t>
            </a:r>
            <a:br>
              <a:rPr lang="uk-UA" sz="2000" dirty="0" smtClean="0"/>
            </a:br>
            <a:r>
              <a:rPr lang="uk-UA" sz="2000" dirty="0" smtClean="0"/>
              <a:t>	- паролі за замовчуванням, </a:t>
            </a:r>
            <a:br>
              <a:rPr lang="uk-UA" sz="2000" dirty="0" smtClean="0"/>
            </a:br>
            <a:r>
              <a:rPr lang="uk-UA" sz="2000" dirty="0" smtClean="0"/>
              <a:t>	- ІР, МАС, </a:t>
            </a:r>
            <a:br>
              <a:rPr lang="uk-UA" sz="2000" dirty="0" smtClean="0"/>
            </a:br>
            <a:r>
              <a:rPr lang="uk-UA" sz="2000" dirty="0" smtClean="0"/>
              <a:t>- фізична безпека, </a:t>
            </a:r>
            <a:br>
              <a:rPr lang="uk-UA" sz="2000" dirty="0" smtClean="0"/>
            </a:br>
            <a:r>
              <a:rPr lang="uk-UA" sz="2000" dirty="0" smtClean="0"/>
              <a:t>- взаємодія з постачальниками, </a:t>
            </a:r>
            <a:br>
              <a:rPr lang="uk-UA" sz="2000" dirty="0" smtClean="0"/>
            </a:br>
            <a:r>
              <a:rPr lang="uk-UA" sz="2000" dirty="0" smtClean="0"/>
              <a:t>- управління обліковими записами, атрибутами, </a:t>
            </a:r>
            <a:br>
              <a:rPr lang="uk-UA" sz="2000" dirty="0" smtClean="0"/>
            </a:br>
            <a:r>
              <a:rPr lang="uk-UA" sz="2000" dirty="0" smtClean="0"/>
              <a:t>- безперебійність </a:t>
            </a:r>
            <a:br>
              <a:rPr lang="uk-UA" sz="2000" dirty="0" smtClean="0"/>
            </a:br>
            <a:r>
              <a:rPr lang="uk-UA" sz="2000" dirty="0" smtClean="0"/>
              <a:t>	- безперебійне живлення, </a:t>
            </a:r>
            <a:br>
              <a:rPr lang="uk-UA" sz="2000" dirty="0" smtClean="0"/>
            </a:br>
            <a:r>
              <a:rPr lang="uk-UA" sz="2000" dirty="0" smtClean="0"/>
              <a:t>	- резервування, дублювання (</a:t>
            </a:r>
            <a:r>
              <a:rPr lang="uk-UA" sz="2000" dirty="0" err="1" smtClean="0"/>
              <a:t>кластеризація</a:t>
            </a:r>
            <a:r>
              <a:rPr lang="uk-UA" sz="2000" dirty="0" smtClean="0"/>
              <a:t>), балансування, </a:t>
            </a:r>
            <a:br>
              <a:rPr lang="uk-UA" sz="2000" dirty="0" smtClean="0"/>
            </a:br>
            <a:r>
              <a:rPr lang="uk-UA" sz="2000" dirty="0" smtClean="0"/>
              <a:t>- порядок дій у випадках відмов, </a:t>
            </a:r>
            <a:br>
              <a:rPr lang="uk-UA" sz="2000" dirty="0" smtClean="0"/>
            </a:br>
            <a:r>
              <a:rPr lang="uk-UA" sz="2000" dirty="0" smtClean="0"/>
              <a:t>- використання змінних (зовнішніх) пристроїв та носіїв, </a:t>
            </a:r>
            <a:br>
              <a:rPr lang="uk-UA" sz="2000" dirty="0" smtClean="0"/>
            </a:br>
            <a:r>
              <a:rPr lang="uk-UA" sz="2000" dirty="0" smtClean="0"/>
              <a:t>- мережевий захист </a:t>
            </a:r>
            <a:br>
              <a:rPr lang="uk-UA" sz="2000" dirty="0" smtClean="0"/>
            </a:br>
            <a:r>
              <a:rPr lang="uk-UA" sz="2000" dirty="0" smtClean="0"/>
              <a:t>	- фільтрація/моніторинг </a:t>
            </a:r>
            <a:r>
              <a:rPr lang="uk-UA" sz="2000" dirty="0" err="1" smtClean="0"/>
              <a:t>трафіку</a:t>
            </a:r>
            <a:r>
              <a:rPr lang="uk-UA" sz="2000" dirty="0" smtClean="0"/>
              <a:t>, </a:t>
            </a:r>
            <a:br>
              <a:rPr lang="uk-UA" sz="2000" dirty="0" smtClean="0"/>
            </a:br>
            <a:r>
              <a:rPr lang="uk-UA" sz="2000" dirty="0" smtClean="0"/>
              <a:t>	-</a:t>
            </a:r>
            <a:r>
              <a:rPr lang="en-US" sz="2000" dirty="0" smtClean="0"/>
              <a:t> DMZ</a:t>
            </a:r>
            <a:r>
              <a:rPr lang="uk-UA" sz="2000" dirty="0" smtClean="0"/>
              <a:t>, </a:t>
            </a:r>
            <a:r>
              <a:rPr lang="en-US" sz="2000" dirty="0" smtClean="0"/>
              <a:t>APP</a:t>
            </a:r>
            <a:r>
              <a:rPr lang="uk-UA" sz="2000" dirty="0" smtClean="0"/>
              <a:t>, </a:t>
            </a:r>
            <a:r>
              <a:rPr lang="en-US" sz="2000" dirty="0" smtClean="0"/>
              <a:t>DB</a:t>
            </a:r>
            <a:r>
              <a:rPr lang="uk-UA" sz="2000" dirty="0" smtClean="0"/>
              <a:t>, </a:t>
            </a:r>
            <a:r>
              <a:rPr lang="en-US" sz="2000" dirty="0" smtClean="0"/>
              <a:t>Test </a:t>
            </a:r>
            <a:r>
              <a:rPr lang="uk-UA" sz="2000" dirty="0" smtClean="0"/>
              <a:t>.</a:t>
            </a:r>
            <a:br>
              <a:rPr lang="uk-UA" sz="2000" dirty="0" smtClean="0"/>
            </a:br>
            <a:r>
              <a:rPr lang="uk-UA" sz="2000" dirty="0" smtClean="0"/>
              <a:t>- оновлення, </a:t>
            </a:r>
            <a:br>
              <a:rPr lang="uk-UA" sz="2000" dirty="0" smtClean="0"/>
            </a:br>
            <a:r>
              <a:rPr lang="uk-UA" sz="2000" dirty="0" smtClean="0"/>
              <a:t>- реєстрація та аудит подій, </a:t>
            </a:r>
            <a:br>
              <a:rPr lang="uk-UA" sz="2000" dirty="0" smtClean="0"/>
            </a:br>
            <a:r>
              <a:rPr lang="uk-UA" sz="2000" dirty="0" smtClean="0"/>
              <a:t>- управління інцидентами </a:t>
            </a:r>
            <a:r>
              <a:rPr lang="uk-UA" sz="2000" dirty="0" err="1" smtClean="0"/>
              <a:t>кібербезпеки</a:t>
            </a:r>
            <a:r>
              <a:rPr lang="uk-UA" sz="2000" dirty="0" smtClean="0"/>
              <a:t>, </a:t>
            </a:r>
            <a:br>
              <a:rPr lang="uk-UA" sz="2000" dirty="0" smtClean="0"/>
            </a:br>
            <a:r>
              <a:rPr lang="uk-UA" sz="2000" dirty="0" smtClean="0"/>
              <a:t>- використання електронної пошти.</a:t>
            </a:r>
            <a:endParaRPr lang="uk-UA" sz="20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679508"/>
            <a:ext cx="7869891" cy="5897461"/>
          </a:xfrm>
        </p:spPr>
        <p:txBody>
          <a:bodyPr>
            <a:noAutofit/>
          </a:bodyPr>
          <a:lstStyle/>
          <a:p>
            <a:r>
              <a:rPr lang="uk-UA" sz="2000" b="1" dirty="0" smtClean="0"/>
              <a:t>Основні визначення згідно Закону України </a:t>
            </a:r>
            <a:r>
              <a:rPr lang="uk-UA" sz="2000" b="1" dirty="0" err="1" smtClean="0"/>
              <a:t>“Про</a:t>
            </a:r>
            <a:r>
              <a:rPr lang="uk-UA" sz="2000" b="1" dirty="0" smtClean="0"/>
              <a:t> </a:t>
            </a:r>
            <a:r>
              <a:rPr lang="uk-UA" sz="2000" b="1" dirty="0" err="1" smtClean="0"/>
              <a:t>телекомунікації”</a:t>
            </a:r>
            <a:r>
              <a:rPr lang="uk-UA" sz="2000" b="1" dirty="0" smtClean="0"/>
              <a:t>: </a:t>
            </a:r>
            <a:r>
              <a:rPr lang="uk-UA" sz="2000" dirty="0" smtClean="0"/>
              <a:t/>
            </a:r>
            <a:br>
              <a:rPr lang="uk-UA" sz="2000" dirty="0" smtClean="0"/>
            </a:br>
            <a:r>
              <a:rPr lang="uk-UA" sz="2000" dirty="0" smtClean="0"/>
              <a:t/>
            </a:r>
            <a:br>
              <a:rPr lang="uk-UA" sz="2000" dirty="0" smtClean="0"/>
            </a:br>
            <a:r>
              <a:rPr lang="uk-UA" sz="2000" b="1" dirty="0" smtClean="0"/>
              <a:t>адреса мережі Інтернет </a:t>
            </a:r>
            <a:r>
              <a:rPr lang="uk-UA" sz="2000" dirty="0" smtClean="0"/>
              <a:t>- визначений чинними в Інтернеті міжнародними стандартами цифровий та/або символьний ідентифікатор доменних імен в ієрархічній системі доменних назв;</a:t>
            </a:r>
            <a:br>
              <a:rPr lang="uk-UA" sz="2000" dirty="0" smtClean="0"/>
            </a:br>
            <a:r>
              <a:rPr lang="uk-UA" sz="2000" b="1" dirty="0" err="1" smtClean="0"/>
              <a:t>безпроводовий</a:t>
            </a:r>
            <a:r>
              <a:rPr lang="uk-UA" sz="2000" b="1" dirty="0" smtClean="0"/>
              <a:t> доступ до телекомунікаційної мережі (</a:t>
            </a:r>
            <a:r>
              <a:rPr lang="uk-UA" sz="2000" b="1" dirty="0" err="1" smtClean="0"/>
              <a:t>безпроводовий</a:t>
            </a:r>
            <a:r>
              <a:rPr lang="uk-UA" sz="2000" b="1" dirty="0" smtClean="0"/>
              <a:t> доступ) </a:t>
            </a:r>
            <a:r>
              <a:rPr lang="uk-UA" sz="2000" dirty="0" smtClean="0"/>
              <a:t>- електрозв’язок з використанням </a:t>
            </a:r>
            <a:r>
              <a:rPr lang="uk-UA" sz="2000" dirty="0" err="1" smtClean="0"/>
              <a:t>радіотехнологій</a:t>
            </a:r>
            <a:r>
              <a:rPr lang="uk-UA" sz="2000" dirty="0" smtClean="0"/>
              <a:t>, під час якого кінцеве обладнання хоча б одного із споживачів може вільно переміщатися із збереженням унікального ідентифікаційного номера в межах пунктів закінчення телекомунікаційної мережі, які </a:t>
            </a:r>
            <a:r>
              <a:rPr lang="uk-UA" sz="2000" dirty="0" err="1" smtClean="0"/>
              <a:t>під’єднані</a:t>
            </a:r>
            <a:r>
              <a:rPr lang="uk-UA" sz="2000" dirty="0" smtClean="0"/>
              <a:t> до одного комутаційного центру;</a:t>
            </a:r>
            <a:br>
              <a:rPr lang="uk-UA" sz="2000" dirty="0" smtClean="0"/>
            </a:br>
            <a:r>
              <a:rPr lang="uk-UA" sz="2000" b="1" dirty="0" smtClean="0"/>
              <a:t>дані </a:t>
            </a:r>
            <a:r>
              <a:rPr lang="uk-UA" sz="2000" dirty="0" smtClean="0"/>
              <a:t>- інформація у формі, придатній для автоматизованої обробки її засобами обчислювальної техніки;</a:t>
            </a:r>
            <a:br>
              <a:rPr lang="uk-UA" sz="2000" dirty="0" smtClean="0"/>
            </a:br>
            <a:r>
              <a:rPr lang="uk-UA" sz="2000" b="1" dirty="0" smtClean="0"/>
              <a:t>домен</a:t>
            </a:r>
            <a:r>
              <a:rPr lang="uk-UA" sz="2000" dirty="0" smtClean="0"/>
              <a:t> - частина ієрархічного адресного простору мережі Інтернет, яка має унікальну назву, що її ідентифікує, обслуговується групою серверів доменних імен та централізовано </a:t>
            </a:r>
            <a:r>
              <a:rPr lang="uk-UA" sz="2000" dirty="0" err="1" smtClean="0"/>
              <a:t>адмініструється</a:t>
            </a:r>
            <a:r>
              <a:rPr lang="uk-UA" sz="2000" dirty="0" smtClean="0"/>
              <a:t>;</a:t>
            </a:r>
            <a:br>
              <a:rPr lang="uk-UA" sz="2000" dirty="0" smtClean="0"/>
            </a:br>
            <a:r>
              <a:rPr lang="uk-UA" sz="2000" b="1" dirty="0" err="1" smtClean="0"/>
              <a:t>домен.UA</a:t>
            </a:r>
            <a:r>
              <a:rPr lang="uk-UA" sz="2000" dirty="0" smtClean="0"/>
              <a:t> - домен верхнього рівня ієрархічного адресного простору мережі Інтернет, створений на основі кодування назв країн відповідно до міжнародних стандартів, для обслуговування адресного простору українського сегмента мережі Інтернет;</a:t>
            </a:r>
            <a:br>
              <a:rPr lang="uk-UA" sz="2000" dirty="0" smtClean="0"/>
            </a:br>
            <a:r>
              <a:rPr lang="uk-UA" sz="2000" dirty="0"/>
              <a:t/>
            </a:r>
            <a:br>
              <a:rPr lang="uk-UA" sz="2000" dirty="0"/>
            </a:br>
            <a:endParaRPr lang="uk-UA" sz="2000" dirty="0"/>
          </a:p>
        </p:txBody>
      </p:sp>
    </p:spTree>
    <p:extLst>
      <p:ext uri="{BB962C8B-B14F-4D97-AF65-F5344CB8AC3E}">
        <p14:creationId xmlns:p14="http://schemas.microsoft.com/office/powerpoint/2010/main" xmlns="" val="22982430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679508"/>
            <a:ext cx="7869891" cy="5897461"/>
          </a:xfrm>
        </p:spPr>
        <p:txBody>
          <a:bodyPr>
            <a:noAutofit/>
          </a:bodyPr>
          <a:lstStyle/>
          <a:p>
            <a:r>
              <a:rPr lang="uk-UA" sz="2000" b="1" dirty="0" smtClean="0"/>
              <a:t>Основні визначення згідно Закону України </a:t>
            </a:r>
            <a:r>
              <a:rPr lang="uk-UA" sz="2000" b="1" dirty="0" err="1" smtClean="0"/>
              <a:t>“Про</a:t>
            </a:r>
            <a:r>
              <a:rPr lang="uk-UA" sz="2000" b="1" dirty="0" smtClean="0"/>
              <a:t> </a:t>
            </a:r>
            <a:r>
              <a:rPr lang="uk-UA" sz="2000" b="1" dirty="0" err="1" smtClean="0"/>
              <a:t>телекомунікації”</a:t>
            </a:r>
            <a:r>
              <a:rPr lang="uk-UA" sz="2000" b="1" dirty="0" smtClean="0"/>
              <a:t>: </a:t>
            </a:r>
            <a:r>
              <a:rPr lang="uk-UA" sz="2000" dirty="0" smtClean="0"/>
              <a:t/>
            </a:r>
            <a:br>
              <a:rPr lang="uk-UA" sz="2000" dirty="0" smtClean="0"/>
            </a:br>
            <a:r>
              <a:rPr lang="uk-UA" sz="2000" dirty="0" smtClean="0"/>
              <a:t/>
            </a:r>
            <a:br>
              <a:rPr lang="uk-UA" sz="2000" dirty="0" smtClean="0"/>
            </a:br>
            <a:r>
              <a:rPr lang="uk-UA" sz="2000" b="1" dirty="0" smtClean="0"/>
              <a:t>домен другого рівня </a:t>
            </a:r>
            <a:r>
              <a:rPr lang="uk-UA" sz="2000" dirty="0" smtClean="0"/>
              <a:t>- частина адресного простору мережі Інтернет, що розташовується на другому рівні ієрархії імен у цій мережі;</a:t>
            </a:r>
            <a:br>
              <a:rPr lang="uk-UA" sz="2000" dirty="0" smtClean="0"/>
            </a:br>
            <a:r>
              <a:rPr lang="uk-UA" sz="2000" b="1" dirty="0" smtClean="0"/>
              <a:t>Інтернет</a:t>
            </a:r>
            <a:r>
              <a:rPr lang="uk-UA" sz="2000" dirty="0" smtClean="0"/>
              <a:t> - всесвітня інформаційна система загального доступу, яка логічно зв’язана глобальним адресним простором та базується на </a:t>
            </a:r>
            <a:r>
              <a:rPr lang="uk-UA" sz="2000" dirty="0" err="1" smtClean="0"/>
              <a:t>Інтернет-протоколі</a:t>
            </a:r>
            <a:r>
              <a:rPr lang="uk-UA" sz="2000" dirty="0" smtClean="0"/>
              <a:t>, визначеному міжнародними стандартами;</a:t>
            </a:r>
            <a:br>
              <a:rPr lang="uk-UA" sz="2000" dirty="0" smtClean="0"/>
            </a:br>
            <a:r>
              <a:rPr lang="uk-UA" sz="2000" b="1" dirty="0" smtClean="0"/>
              <a:t>інформаційна система загального доступу </a:t>
            </a:r>
            <a:r>
              <a:rPr lang="uk-UA" sz="2000" dirty="0" smtClean="0"/>
              <a:t>- сукупність телекомунікаційних мереж та засобів для накопичення, обробки, зберігання та передавання даних;</a:t>
            </a:r>
            <a:br>
              <a:rPr lang="uk-UA" sz="2000" dirty="0" smtClean="0"/>
            </a:br>
            <a:r>
              <a:rPr lang="uk-UA" sz="2000" b="1" dirty="0" smtClean="0"/>
              <a:t>інформаційна безпека телекомунікаційних мереж </a:t>
            </a:r>
            <a:r>
              <a:rPr lang="uk-UA" sz="2000" dirty="0" smtClean="0"/>
              <a:t>- здатність телекомунікаційних мереж забезпечувати захист від знищення, перекручення, блокування інформації, її несанкціонованого витоку або від порушення встановленого порядку її маршрутизації;</a:t>
            </a:r>
            <a:br>
              <a:rPr lang="uk-UA" sz="2000" dirty="0" smtClean="0"/>
            </a:br>
            <a:r>
              <a:rPr lang="uk-UA" sz="2000" b="1" dirty="0" smtClean="0"/>
              <a:t>інформація</a:t>
            </a:r>
            <a:r>
              <a:rPr lang="uk-UA" sz="2000" dirty="0" smtClean="0"/>
              <a:t> - відомості, подані у вигляді сигналів, знаків, звуків, рухомих або нерухомих зображень чи в інший спосіб;</a:t>
            </a:r>
            <a:br>
              <a:rPr lang="uk-UA" sz="2000" dirty="0" smtClean="0"/>
            </a:br>
            <a:r>
              <a:rPr lang="uk-UA" sz="2000" dirty="0" smtClean="0"/>
              <a:t/>
            </a:r>
            <a:br>
              <a:rPr lang="uk-UA" sz="2000" dirty="0" smtClean="0"/>
            </a:br>
            <a:r>
              <a:rPr lang="uk-UA" sz="2000" dirty="0" smtClean="0"/>
              <a:t/>
            </a:r>
            <a:br>
              <a:rPr lang="uk-UA" sz="2000" dirty="0" smtClean="0"/>
            </a:br>
            <a:r>
              <a:rPr lang="uk-UA" sz="2000" dirty="0" smtClean="0"/>
              <a:t/>
            </a:r>
            <a:br>
              <a:rPr lang="uk-UA" sz="2000" dirty="0" smtClean="0"/>
            </a:br>
            <a:r>
              <a:rPr lang="uk-UA" sz="2000" dirty="0" smtClean="0"/>
              <a:t/>
            </a:r>
            <a:br>
              <a:rPr lang="uk-UA" sz="2000" dirty="0" smtClean="0"/>
            </a:br>
            <a:r>
              <a:rPr lang="uk-UA" sz="2000" dirty="0"/>
              <a:t/>
            </a:r>
            <a:br>
              <a:rPr lang="uk-UA" sz="2000" dirty="0"/>
            </a:br>
            <a:endParaRPr lang="uk-UA" sz="2000" dirty="0"/>
          </a:p>
        </p:txBody>
      </p:sp>
    </p:spTree>
    <p:extLst>
      <p:ext uri="{BB962C8B-B14F-4D97-AF65-F5344CB8AC3E}">
        <p14:creationId xmlns:p14="http://schemas.microsoft.com/office/powerpoint/2010/main" xmlns="" val="2298243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679508"/>
            <a:ext cx="7869891" cy="5897461"/>
          </a:xfrm>
        </p:spPr>
        <p:txBody>
          <a:bodyPr>
            <a:noAutofit/>
          </a:bodyPr>
          <a:lstStyle/>
          <a:p>
            <a:r>
              <a:rPr lang="uk-UA" sz="2000" b="1" dirty="0" smtClean="0"/>
              <a:t>Основні визначення згідно Закону України </a:t>
            </a:r>
            <a:r>
              <a:rPr lang="uk-UA" sz="2000" b="1" dirty="0" err="1" smtClean="0"/>
              <a:t>“Про</a:t>
            </a:r>
            <a:r>
              <a:rPr lang="uk-UA" sz="2000" b="1" dirty="0" smtClean="0"/>
              <a:t> </a:t>
            </a:r>
            <a:r>
              <a:rPr lang="uk-UA" sz="2000" b="1" dirty="0" err="1" smtClean="0"/>
              <a:t>телекомунікації”</a:t>
            </a:r>
            <a:r>
              <a:rPr lang="uk-UA" sz="2000" b="1" dirty="0" smtClean="0"/>
              <a:t>: </a:t>
            </a:r>
            <a:r>
              <a:rPr lang="uk-UA" sz="2000" dirty="0" smtClean="0"/>
              <a:t/>
            </a:r>
            <a:br>
              <a:rPr lang="uk-UA" sz="2000" dirty="0" smtClean="0"/>
            </a:br>
            <a:r>
              <a:rPr lang="uk-UA" sz="2000" dirty="0" smtClean="0"/>
              <a:t/>
            </a:r>
            <a:br>
              <a:rPr lang="uk-UA" sz="2000" dirty="0" smtClean="0"/>
            </a:br>
            <a:r>
              <a:rPr lang="uk-UA" sz="2000" b="1" dirty="0" smtClean="0"/>
              <a:t>суб’єкти ринку </a:t>
            </a:r>
            <a:r>
              <a:rPr lang="uk-UA" sz="2000" b="1" dirty="0" err="1" smtClean="0"/>
              <a:t>телекомунікацій</a:t>
            </a:r>
            <a:r>
              <a:rPr lang="uk-UA" sz="2000" b="1" dirty="0" smtClean="0"/>
              <a:t> </a:t>
            </a:r>
            <a:r>
              <a:rPr lang="uk-UA" sz="2000" dirty="0" smtClean="0"/>
              <a:t>- оператори, провайдери </a:t>
            </a:r>
            <a:r>
              <a:rPr lang="uk-UA" sz="2000" dirty="0" err="1" smtClean="0"/>
              <a:t>телекомунікацій</a:t>
            </a:r>
            <a:r>
              <a:rPr lang="uk-UA" sz="2000" dirty="0" smtClean="0"/>
              <a:t>, споживачі телекомунікаційних послуг, виробники та/або постачальники технічних засобів </a:t>
            </a:r>
            <a:r>
              <a:rPr lang="uk-UA" sz="2000" dirty="0" err="1" smtClean="0"/>
              <a:t>телекомунікацій</a:t>
            </a:r>
            <a:r>
              <a:rPr lang="uk-UA" sz="2000" dirty="0" smtClean="0"/>
              <a:t>;</a:t>
            </a:r>
            <a:br>
              <a:rPr lang="uk-UA" sz="2000" dirty="0" smtClean="0"/>
            </a:br>
            <a:r>
              <a:rPr lang="uk-UA" sz="2000" b="1" dirty="0" smtClean="0"/>
              <a:t>оператор </a:t>
            </a:r>
            <a:r>
              <a:rPr lang="uk-UA" sz="2000" b="1" dirty="0" err="1" smtClean="0"/>
              <a:t>телекомунікацій</a:t>
            </a:r>
            <a:r>
              <a:rPr lang="uk-UA" sz="2000" b="1" dirty="0" smtClean="0"/>
              <a:t> </a:t>
            </a:r>
            <a:r>
              <a:rPr lang="uk-UA" sz="2000" dirty="0" smtClean="0"/>
              <a:t>- суб’єкт господарювання, який має право на здійснення діяльності у сфері </a:t>
            </a:r>
            <a:r>
              <a:rPr lang="uk-UA" sz="2000" dirty="0" err="1" smtClean="0"/>
              <a:t>телекомунікацій</a:t>
            </a:r>
            <a:r>
              <a:rPr lang="uk-UA" sz="2000" dirty="0" smtClean="0"/>
              <a:t> із правом на технічне обслуговування та експлуатацію телекомунікаційних мереж;</a:t>
            </a:r>
            <a:br>
              <a:rPr lang="uk-UA" sz="2000" dirty="0" smtClean="0"/>
            </a:br>
            <a:r>
              <a:rPr lang="uk-UA" sz="2000" b="1" dirty="0" smtClean="0"/>
              <a:t>провайдер </a:t>
            </a:r>
            <a:r>
              <a:rPr lang="uk-UA" sz="2000" b="1" dirty="0" err="1" smtClean="0"/>
              <a:t>телекомунікацій</a:t>
            </a:r>
            <a:r>
              <a:rPr lang="uk-UA" sz="2000" b="1" dirty="0" smtClean="0"/>
              <a:t> </a:t>
            </a:r>
            <a:r>
              <a:rPr lang="uk-UA" sz="2000" dirty="0" smtClean="0"/>
              <a:t>- суб’єкт господарювання, який має право на здійснення діяльності у сфері </a:t>
            </a:r>
            <a:r>
              <a:rPr lang="uk-UA" sz="2000" dirty="0" err="1" smtClean="0"/>
              <a:t>телекомунікацій</a:t>
            </a:r>
            <a:r>
              <a:rPr lang="uk-UA" sz="2000" dirty="0" smtClean="0"/>
              <a:t> без права на технічне обслуговування та експлуатацію телекомунікаційних мереж і надання в користування каналів електрозв’язку; </a:t>
            </a:r>
            <a:br>
              <a:rPr lang="uk-UA" sz="2000" dirty="0" smtClean="0"/>
            </a:br>
            <a:r>
              <a:rPr lang="uk-UA" sz="2000" b="1" dirty="0" smtClean="0"/>
              <a:t>споживач телекомунікаційних послуг (споживач) </a:t>
            </a:r>
            <a:r>
              <a:rPr lang="uk-UA" sz="2000" dirty="0" smtClean="0"/>
              <a:t>- юридична або фізична особа, яка потребує, замовляє та/або отримує телекомунікаційні послуги для власних потреб;</a:t>
            </a:r>
            <a:br>
              <a:rPr lang="uk-UA" sz="2000" dirty="0" smtClean="0"/>
            </a:br>
            <a:r>
              <a:rPr lang="uk-UA" sz="2000" b="1" dirty="0" err="1" smtClean="0"/>
              <a:t>трафік</a:t>
            </a:r>
            <a:r>
              <a:rPr lang="uk-UA" sz="2000" dirty="0" smtClean="0"/>
              <a:t> - сукупність інформаційних сигналів, що передаються за допомогою технічних засобів операторів, провайдерів </a:t>
            </a:r>
            <a:r>
              <a:rPr lang="uk-UA" sz="2000" dirty="0" err="1" smtClean="0"/>
              <a:t>телекомунікацій</a:t>
            </a:r>
            <a:r>
              <a:rPr lang="uk-UA" sz="2000" dirty="0" smtClean="0"/>
              <a:t> за визначений інтервал часу, включаючи інформаційні дані споживача та/або службову інформацію;</a:t>
            </a:r>
            <a:br>
              <a:rPr lang="uk-UA" sz="2000" dirty="0" smtClean="0"/>
            </a:br>
            <a:r>
              <a:rPr lang="uk-UA" sz="2000" dirty="0" smtClean="0"/>
              <a:t/>
            </a:r>
            <a:br>
              <a:rPr lang="uk-UA" sz="2000" dirty="0" smtClean="0"/>
            </a:br>
            <a:r>
              <a:rPr lang="uk-UA" sz="2000" dirty="0"/>
              <a:t/>
            </a:r>
            <a:br>
              <a:rPr lang="uk-UA" sz="2000" dirty="0"/>
            </a:br>
            <a:endParaRPr lang="uk-UA" sz="2000" dirty="0"/>
          </a:p>
        </p:txBody>
      </p:sp>
    </p:spTree>
    <p:extLst>
      <p:ext uri="{BB962C8B-B14F-4D97-AF65-F5344CB8AC3E}">
        <p14:creationId xmlns:p14="http://schemas.microsoft.com/office/powerpoint/2010/main" xmlns="" val="22982430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3999" cy="6858000"/>
          </a:xfrm>
        </p:spPr>
        <p:txBody>
          <a:bodyPr>
            <a:noAutofit/>
          </a:bodyPr>
          <a:lstStyle/>
          <a:p>
            <a:r>
              <a:rPr lang="uk-UA" sz="2000" b="1" dirty="0" smtClean="0"/>
              <a:t>Споживачі телекомунікаційних послуг мають право на:</a:t>
            </a:r>
            <a:br>
              <a:rPr lang="uk-UA" sz="2000" b="1" dirty="0" smtClean="0"/>
            </a:br>
            <a:r>
              <a:rPr lang="uk-UA" sz="2000" dirty="0" smtClean="0"/>
              <a:t/>
            </a:r>
            <a:br>
              <a:rPr lang="uk-UA" sz="2000" dirty="0" smtClean="0"/>
            </a:br>
            <a:r>
              <a:rPr lang="uk-UA" sz="2000" dirty="0" smtClean="0"/>
              <a:t>1) державний захист своїх прав;</a:t>
            </a:r>
            <a:br>
              <a:rPr lang="uk-UA" sz="2000" dirty="0" smtClean="0"/>
            </a:br>
            <a:r>
              <a:rPr lang="uk-UA" sz="2000" dirty="0" smtClean="0"/>
              <a:t>2) вільний доступ до телекомунікаційних послуг;</a:t>
            </a:r>
            <a:br>
              <a:rPr lang="uk-UA" sz="2000" dirty="0" smtClean="0"/>
            </a:br>
            <a:r>
              <a:rPr lang="uk-UA" sz="2000" dirty="0" smtClean="0"/>
              <a:t>3) безпеку телекомунікаційних послуг;</a:t>
            </a:r>
            <a:br>
              <a:rPr lang="uk-UA" sz="2000" dirty="0" smtClean="0"/>
            </a:br>
            <a:r>
              <a:rPr lang="uk-UA" sz="2000" dirty="0" smtClean="0"/>
              <a:t>4) вибір оператора, провайдера </a:t>
            </a:r>
            <a:r>
              <a:rPr lang="uk-UA" sz="2000" dirty="0" err="1" smtClean="0"/>
              <a:t>телекомунікацій</a:t>
            </a:r>
            <a:r>
              <a:rPr lang="uk-UA" sz="2000" dirty="0" smtClean="0"/>
              <a:t>;</a:t>
            </a:r>
            <a:br>
              <a:rPr lang="uk-UA" sz="2000" dirty="0" smtClean="0"/>
            </a:br>
            <a:r>
              <a:rPr lang="uk-UA" sz="2000" dirty="0" smtClean="0"/>
              <a:t>5) вибір виду та кількості телекомунікаційних послуг;</a:t>
            </a:r>
            <a:br>
              <a:rPr lang="uk-UA" sz="2000" dirty="0" smtClean="0"/>
            </a:br>
            <a:r>
              <a:rPr lang="uk-UA" sz="2000" dirty="0" smtClean="0"/>
              <a:t>6) безоплатне отримання від оператора, провайдера </a:t>
            </a:r>
            <a:r>
              <a:rPr lang="uk-UA" sz="2000" dirty="0" err="1" smtClean="0"/>
              <a:t>телекомунікацій</a:t>
            </a:r>
            <a:r>
              <a:rPr lang="uk-UA" sz="2000" dirty="0" smtClean="0"/>
              <a:t> вичерпної інформації щодо змісту, якості, вартості та порядку надання телекомунікаційних послуг;</a:t>
            </a:r>
            <a:br>
              <a:rPr lang="uk-UA" sz="2000" dirty="0" smtClean="0"/>
            </a:br>
            <a:r>
              <a:rPr lang="uk-UA" sz="2000" dirty="0" smtClean="0"/>
              <a:t>7) своєчасне і якісне одержання телекомунікаційних послуг;</a:t>
            </a:r>
            <a:br>
              <a:rPr lang="uk-UA" sz="2000" dirty="0" smtClean="0"/>
            </a:br>
            <a:r>
              <a:rPr lang="uk-UA" sz="2000" dirty="0" smtClean="0"/>
              <a:t>8) отримання від оператора, провайдера </a:t>
            </a:r>
            <a:r>
              <a:rPr lang="uk-UA" sz="2000" dirty="0" err="1" smtClean="0"/>
              <a:t>телекомунікацій</a:t>
            </a:r>
            <a:r>
              <a:rPr lang="uk-UA" sz="2000" dirty="0" smtClean="0"/>
              <a:t> наявних відомостей щодо наданих телекомунікаційних послуг;</a:t>
            </a:r>
            <a:br>
              <a:rPr lang="uk-UA" sz="2000" dirty="0" smtClean="0"/>
            </a:br>
            <a:r>
              <a:rPr lang="uk-UA" sz="2000" dirty="0" smtClean="0"/>
              <a:t>9) обмеження оператором, провайдером </a:t>
            </a:r>
            <a:r>
              <a:rPr lang="uk-UA" sz="2000" dirty="0" err="1" smtClean="0"/>
              <a:t>телекомунікацій</a:t>
            </a:r>
            <a:r>
              <a:rPr lang="uk-UA" sz="2000" dirty="0" smtClean="0"/>
              <a:t> доступу споживача до окремих видів послуг на підставі його власної письмової заяви;</a:t>
            </a:r>
            <a:br>
              <a:rPr lang="uk-UA" sz="2000" dirty="0" smtClean="0"/>
            </a:br>
            <a:r>
              <a:rPr lang="uk-UA" sz="2000" dirty="0" smtClean="0"/>
              <a:t>10) повернення від оператора, провайдера </a:t>
            </a:r>
            <a:r>
              <a:rPr lang="uk-UA" sz="2000" dirty="0" err="1" smtClean="0"/>
              <a:t>телекомунікацій</a:t>
            </a:r>
            <a:r>
              <a:rPr lang="uk-UA" sz="2000" dirty="0" smtClean="0"/>
              <a:t> невикористаної частини коштів у разі відмови від передплачених телекомунікаційних послуг у випадках і порядку, визначених правилами надання і отримання цих послуг, а також договором приєднання щодо виконання благодійного телекомунікаційного повідомлення (у разі укладення такого договору);</a:t>
            </a:r>
            <a:br>
              <a:rPr lang="uk-UA" sz="2000" dirty="0" smtClean="0"/>
            </a:br>
            <a:r>
              <a:rPr lang="uk-UA" sz="2000" dirty="0" smtClean="0"/>
              <a:t> 11) відмову від телекомунікаційних послуг у порядку, встановленому </a:t>
            </a:r>
            <a:br>
              <a:rPr lang="uk-UA" sz="2000" dirty="0" smtClean="0"/>
            </a:br>
            <a:r>
              <a:rPr lang="uk-UA" sz="2000" dirty="0" smtClean="0"/>
              <a:t>договором про надання телекомунікаційних послуг;</a:t>
            </a:r>
            <a:br>
              <a:rPr lang="uk-UA" sz="2000" dirty="0" smtClean="0"/>
            </a:br>
            <a:endParaRPr lang="uk-UA" sz="20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679508"/>
            <a:ext cx="7869891" cy="5897461"/>
          </a:xfrm>
        </p:spPr>
        <p:txBody>
          <a:bodyPr>
            <a:noAutofit/>
          </a:bodyPr>
          <a:lstStyle/>
          <a:p>
            <a:r>
              <a:rPr lang="uk-UA" sz="2000" b="1" dirty="0" smtClean="0"/>
              <a:t>Закон України </a:t>
            </a:r>
            <a:r>
              <a:rPr lang="uk-UA" sz="2000" b="1" dirty="0" err="1" smtClean="0"/>
              <a:t>“Про</a:t>
            </a:r>
            <a:r>
              <a:rPr lang="uk-UA" sz="2000" b="1" dirty="0" smtClean="0"/>
              <a:t> інформацію ” </a:t>
            </a:r>
            <a:r>
              <a:rPr lang="uk-UA" sz="2000" dirty="0" smtClean="0"/>
              <a:t>ст. 11. Інформація про фізичну особу</a:t>
            </a:r>
            <a:r>
              <a:rPr lang="uk-UA" sz="2000" b="1" dirty="0" smtClean="0"/>
              <a:t/>
            </a:r>
            <a:br>
              <a:rPr lang="uk-UA" sz="2000" b="1" dirty="0" smtClean="0"/>
            </a:br>
            <a:r>
              <a:rPr lang="uk-UA" sz="2000" dirty="0" smtClean="0"/>
              <a:t/>
            </a:r>
            <a:br>
              <a:rPr lang="uk-UA" sz="2000" dirty="0" smtClean="0"/>
            </a:br>
            <a:r>
              <a:rPr lang="uk-UA" sz="2000" dirty="0" smtClean="0"/>
              <a:t>1. </a:t>
            </a:r>
            <a:r>
              <a:rPr lang="uk-UA" sz="2000" b="1" dirty="0" smtClean="0"/>
              <a:t>Інформація про фізичну особу (персональні дані) </a:t>
            </a:r>
            <a:r>
              <a:rPr lang="uk-UA" sz="2000" dirty="0" smtClean="0"/>
              <a:t>- відомості чи сукупність відомостей про фізичну особу, яка ідентифікована або може бути конкретно ідентифікована.</a:t>
            </a:r>
            <a:br>
              <a:rPr lang="uk-UA" sz="2000" dirty="0" smtClean="0"/>
            </a:br>
            <a:r>
              <a:rPr lang="uk-UA" sz="2000" dirty="0" smtClean="0"/>
              <a:t/>
            </a:r>
            <a:br>
              <a:rPr lang="uk-UA" sz="2000" dirty="0" smtClean="0"/>
            </a:br>
            <a:r>
              <a:rPr lang="uk-UA" sz="2000" dirty="0" smtClean="0"/>
              <a:t>2. Не допускаються збирання, зберігання, використання та поширення конфіденційної інформації про особу без її згоди, крім випадків, визначених законом, і лише в інтересах національної безпеки, економічного добробуту та захисту прав людини. </a:t>
            </a:r>
            <a:br>
              <a:rPr lang="uk-UA" sz="2000" dirty="0" smtClean="0"/>
            </a:br>
            <a:r>
              <a:rPr lang="uk-UA" sz="2000" dirty="0" smtClean="0"/>
              <a:t/>
            </a:r>
            <a:br>
              <a:rPr lang="uk-UA" sz="2000" dirty="0" smtClean="0"/>
            </a:br>
            <a:r>
              <a:rPr lang="uk-UA" sz="2000" dirty="0" smtClean="0"/>
              <a:t>До конфіденційної інформації про фізичну особу належать, зокрема, дані про її </a:t>
            </a:r>
            <a:br>
              <a:rPr lang="uk-UA" sz="2000" dirty="0" smtClean="0"/>
            </a:br>
            <a:r>
              <a:rPr lang="uk-UA" sz="2000" dirty="0" smtClean="0"/>
              <a:t>- національність, </a:t>
            </a:r>
            <a:br>
              <a:rPr lang="uk-UA" sz="2000" dirty="0" smtClean="0"/>
            </a:br>
            <a:r>
              <a:rPr lang="uk-UA" sz="2000" dirty="0" smtClean="0"/>
              <a:t> - освіту, </a:t>
            </a:r>
            <a:br>
              <a:rPr lang="uk-UA" sz="2000" dirty="0" smtClean="0"/>
            </a:br>
            <a:r>
              <a:rPr lang="uk-UA" sz="2000" dirty="0" smtClean="0"/>
              <a:t> - сімейний стан, </a:t>
            </a:r>
            <a:br>
              <a:rPr lang="uk-UA" sz="2000" dirty="0" smtClean="0"/>
            </a:br>
            <a:r>
              <a:rPr lang="uk-UA" sz="2000" dirty="0" smtClean="0"/>
              <a:t> - релігійні переконання, </a:t>
            </a:r>
            <a:br>
              <a:rPr lang="uk-UA" sz="2000" dirty="0" smtClean="0"/>
            </a:br>
            <a:r>
              <a:rPr lang="uk-UA" sz="2000" dirty="0" smtClean="0"/>
              <a:t> - стан здоров'я, </a:t>
            </a:r>
            <a:br>
              <a:rPr lang="uk-UA" sz="2000" dirty="0" smtClean="0"/>
            </a:br>
            <a:r>
              <a:rPr lang="uk-UA" sz="2000" dirty="0" smtClean="0"/>
              <a:t> - а також адреса, </a:t>
            </a:r>
            <a:br>
              <a:rPr lang="uk-UA" sz="2000" dirty="0" smtClean="0"/>
            </a:br>
            <a:r>
              <a:rPr lang="uk-UA" sz="2000" dirty="0" smtClean="0"/>
              <a:t> - дата і місце народження.</a:t>
            </a:r>
            <a:br>
              <a:rPr lang="uk-UA" sz="2000" dirty="0" smtClean="0"/>
            </a:br>
            <a:r>
              <a:rPr lang="uk-UA" sz="2000" dirty="0" smtClean="0"/>
              <a:t>Кожному забезпечується вільний доступ до інформації, яка </a:t>
            </a:r>
            <a:br>
              <a:rPr lang="uk-UA" sz="2000" dirty="0" smtClean="0"/>
            </a:br>
            <a:r>
              <a:rPr lang="uk-UA" sz="2000" dirty="0" smtClean="0"/>
              <a:t>стосується його особисто, крім випадків, передбачених законом.</a:t>
            </a:r>
            <a:endParaRPr lang="uk-UA" sz="2000" dirty="0"/>
          </a:p>
        </p:txBody>
      </p:sp>
    </p:spTree>
    <p:extLst>
      <p:ext uri="{BB962C8B-B14F-4D97-AF65-F5344CB8AC3E}">
        <p14:creationId xmlns="" xmlns:p14="http://schemas.microsoft.com/office/powerpoint/2010/main" val="158354619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3999" cy="6858000"/>
          </a:xfrm>
        </p:spPr>
        <p:txBody>
          <a:bodyPr>
            <a:noAutofit/>
          </a:bodyPr>
          <a:lstStyle/>
          <a:p>
            <a:r>
              <a:rPr lang="uk-UA" sz="2000" b="1" dirty="0" smtClean="0"/>
              <a:t>Споживачі телекомунікаційних послуг мають право на:</a:t>
            </a:r>
            <a:r>
              <a:rPr lang="uk-UA" sz="2000" dirty="0" smtClean="0"/>
              <a:t/>
            </a:r>
            <a:br>
              <a:rPr lang="uk-UA" sz="2000" dirty="0" smtClean="0"/>
            </a:br>
            <a:r>
              <a:rPr lang="uk-UA" sz="2000" dirty="0" smtClean="0"/>
              <a:t/>
            </a:r>
            <a:br>
              <a:rPr lang="uk-UA" sz="2000" dirty="0" smtClean="0"/>
            </a:br>
            <a:r>
              <a:rPr lang="uk-UA" sz="2000" dirty="0" smtClean="0"/>
              <a:t>12) відшкодування збитків, заподіяних унаслідок невиконання чи неналежного виконання оператором, провайдером </a:t>
            </a:r>
            <a:r>
              <a:rPr lang="uk-UA" sz="2000" dirty="0" err="1" smtClean="0"/>
              <a:t>телекомунікацій</a:t>
            </a:r>
            <a:r>
              <a:rPr lang="uk-UA" sz="2000" dirty="0" smtClean="0"/>
              <a:t> обов’язків, передбачених договором із споживачем чи законодавством;</a:t>
            </a:r>
            <a:br>
              <a:rPr lang="uk-UA" sz="2000" dirty="0" smtClean="0"/>
            </a:br>
            <a:r>
              <a:rPr lang="uk-UA" sz="2000" dirty="0" smtClean="0"/>
              <a:t>13) оскарження неправомірних дій операторів, провайдерів </a:t>
            </a:r>
            <a:r>
              <a:rPr lang="uk-UA" sz="2000" dirty="0" err="1" smtClean="0"/>
              <a:t>телекомунікацій</a:t>
            </a:r>
            <a:r>
              <a:rPr lang="uk-UA" sz="2000" dirty="0" smtClean="0"/>
              <a:t> шляхом звернення до суду та уповноважених державних органів;</a:t>
            </a:r>
            <a:br>
              <a:rPr lang="uk-UA" sz="2000" dirty="0" smtClean="0"/>
            </a:br>
            <a:r>
              <a:rPr lang="uk-UA" sz="2000" dirty="0" smtClean="0"/>
              <a:t>14) відмову від оплати телекомунікаційної послуги, яку вони не замовляли;</a:t>
            </a:r>
            <a:br>
              <a:rPr lang="uk-UA" sz="2000" dirty="0" smtClean="0"/>
            </a:br>
            <a:r>
              <a:rPr lang="uk-UA" sz="2000" dirty="0" smtClean="0"/>
              <a:t>15) отримання відомостей щодо можливості та порядку відмови від замовленої телекомунікаційної послуги;</a:t>
            </a:r>
            <a:br>
              <a:rPr lang="uk-UA" sz="2000" dirty="0" smtClean="0"/>
            </a:br>
            <a:r>
              <a:rPr lang="uk-UA" sz="2000" dirty="0" smtClean="0"/>
              <a:t>16) безоплатне отримання від оператора, провайдера </a:t>
            </a:r>
            <a:r>
              <a:rPr lang="uk-UA" sz="2000" dirty="0" err="1" smtClean="0"/>
              <a:t>телекомунікацій</a:t>
            </a:r>
            <a:r>
              <a:rPr lang="uk-UA" sz="2000" dirty="0" smtClean="0"/>
              <a:t> рахунків за надані телекомунікаційні послуги. За особистим зверненням споживача з урахуванням технічної можливості обладнання телекомунікаційної мережі нарахована до оплати сума за надані послуги повинна бути розшифрована тільки за той розрахунковий період, до якого споживач має претензії, із зазначенням номера абонента, якого викликав споживач, виду послуги, часу початку і закінчення кожного сеансу зв’язку, обсягу наданих послуг, суми коштів до сплати за кожний сеанс зв’язку. Телекомунікаційні послуги, які надаються </a:t>
            </a:r>
            <a:r>
              <a:rPr lang="uk-UA" sz="2000" dirty="0" err="1" smtClean="0"/>
              <a:t>знеособлено</a:t>
            </a:r>
            <a:r>
              <a:rPr lang="uk-UA" sz="2000" dirty="0" smtClean="0"/>
              <a:t> (анонімно), </a:t>
            </a:r>
            <a:br>
              <a:rPr lang="uk-UA" sz="2000" dirty="0" smtClean="0"/>
            </a:br>
            <a:r>
              <a:rPr lang="uk-UA" sz="2000" dirty="0" smtClean="0"/>
              <a:t>16-1) перенесення абонентського номера, користування персональним </a:t>
            </a:r>
            <a:br>
              <a:rPr lang="uk-UA" sz="2000" dirty="0" smtClean="0"/>
            </a:br>
            <a:r>
              <a:rPr lang="uk-UA" sz="2000" dirty="0" smtClean="0"/>
              <a:t>номером та отримання послуг національного роумінгу;</a:t>
            </a:r>
            <a:br>
              <a:rPr lang="uk-UA" sz="2000" dirty="0" smtClean="0"/>
            </a:br>
            <a:r>
              <a:rPr lang="uk-UA" sz="2000" dirty="0" smtClean="0"/>
              <a:t>17) інші права, визначені законодавством України та договором про </a:t>
            </a:r>
            <a:br>
              <a:rPr lang="uk-UA" sz="2000" dirty="0" smtClean="0"/>
            </a:br>
            <a:r>
              <a:rPr lang="uk-UA" sz="2000" dirty="0" smtClean="0"/>
              <a:t>надання телекомунікаційних послуг.</a:t>
            </a:r>
            <a:endParaRPr lang="uk-UA" sz="20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9508" y="0"/>
            <a:ext cx="8103765" cy="6576970"/>
          </a:xfrm>
        </p:spPr>
        <p:txBody>
          <a:bodyPr>
            <a:noAutofit/>
          </a:bodyPr>
          <a:lstStyle/>
          <a:p>
            <a:r>
              <a:rPr lang="uk-UA" sz="2000" dirty="0" smtClean="0"/>
              <a:t/>
            </a:r>
            <a:br>
              <a:rPr lang="uk-UA" sz="2000" dirty="0" smtClean="0"/>
            </a:br>
            <a:r>
              <a:rPr lang="uk-UA" sz="2000" b="1" dirty="0" smtClean="0"/>
              <a:t> Оператори, провайдери </a:t>
            </a:r>
            <a:r>
              <a:rPr lang="uk-UA" sz="2000" b="1" dirty="0" err="1" smtClean="0"/>
              <a:t>телекомунікацій</a:t>
            </a:r>
            <a:r>
              <a:rPr lang="uk-UA" sz="2000" b="1" dirty="0" smtClean="0"/>
              <a:t> повинні</a:t>
            </a:r>
            <a:r>
              <a:rPr lang="uk-UA" sz="2000" dirty="0" smtClean="0"/>
              <a:t> забезпечувати і нести відповідальність за схоронність відомостей щодо споживача, отриманих при укладенні договору, наданих телекомунікаційних послуг, у тому числі отримання послуг, їх тривалості, змісту, маршрутів передавання тощо.</a:t>
            </a:r>
            <a:br>
              <a:rPr lang="uk-UA" sz="2000" dirty="0" smtClean="0"/>
            </a:br>
            <a:r>
              <a:rPr lang="uk-UA" sz="2000" dirty="0" smtClean="0"/>
              <a:t> </a:t>
            </a:r>
            <a:br>
              <a:rPr lang="uk-UA" sz="2000" dirty="0" smtClean="0"/>
            </a:br>
            <a:r>
              <a:rPr lang="uk-UA" sz="2000" b="1" dirty="0" smtClean="0"/>
              <a:t>Оператори </a:t>
            </a:r>
            <a:r>
              <a:rPr lang="uk-UA" sz="2000" b="1" dirty="0" err="1" smtClean="0"/>
              <a:t>телекомунікацій</a:t>
            </a:r>
            <a:r>
              <a:rPr lang="uk-UA" sz="2000" b="1" dirty="0" smtClean="0"/>
              <a:t> зобов’язані</a:t>
            </a:r>
            <a:r>
              <a:rPr lang="uk-UA" sz="2000" dirty="0" smtClean="0"/>
              <a:t> за власні кошти встановлювати на своїх телекомунікаційних мережах технічні засоби, необхідні для здійснення уповноваженими органами оперативно-розшукових та розвідувальних заходів, і забезпечувати функціонування цих технічних засобів, а також у межах своїх повноважень сприяти проведенню оперативно-розшукових та розвідувальних заходів та недопущенню розголошення організаційних і тактичних прийомів їх проведення.</a:t>
            </a:r>
            <a:br>
              <a:rPr lang="uk-UA" sz="2000" dirty="0" smtClean="0"/>
            </a:br>
            <a:r>
              <a:rPr lang="uk-UA" sz="2000" dirty="0" smtClean="0"/>
              <a:t/>
            </a:r>
            <a:br>
              <a:rPr lang="uk-UA" sz="2000" dirty="0" smtClean="0"/>
            </a:br>
            <a:endParaRPr lang="uk-UA" sz="20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9508" y="0"/>
            <a:ext cx="8103765" cy="6576970"/>
          </a:xfrm>
        </p:spPr>
        <p:txBody>
          <a:bodyPr>
            <a:noAutofit/>
          </a:bodyPr>
          <a:lstStyle/>
          <a:p>
            <a:r>
              <a:rPr lang="uk-UA" sz="2000" b="1" dirty="0" smtClean="0"/>
              <a:t>Закон </a:t>
            </a:r>
            <a:r>
              <a:rPr lang="uk-UA" sz="2000" b="1" dirty="0" err="1" smtClean="0"/>
              <a:t>“Про</a:t>
            </a:r>
            <a:r>
              <a:rPr lang="uk-UA" sz="2000" b="1" dirty="0" smtClean="0"/>
              <a:t> </a:t>
            </a:r>
            <a:r>
              <a:rPr lang="uk-UA" sz="2000" b="1" dirty="0" err="1" smtClean="0"/>
              <a:t>Телекомунікації”</a:t>
            </a:r>
            <a:r>
              <a:rPr lang="uk-UA" sz="2000" b="1" dirty="0" smtClean="0"/>
              <a:t>:</a:t>
            </a:r>
            <a:br>
              <a:rPr lang="uk-UA" sz="2000" b="1" dirty="0" smtClean="0"/>
            </a:br>
            <a:r>
              <a:rPr lang="uk-UA" sz="2000" dirty="0" smtClean="0"/>
              <a:t/>
            </a:r>
            <a:br>
              <a:rPr lang="uk-UA" sz="2000" dirty="0" smtClean="0"/>
            </a:br>
            <a:r>
              <a:rPr lang="uk-UA" sz="2000" dirty="0" smtClean="0"/>
              <a:t> </a:t>
            </a:r>
            <a:r>
              <a:rPr lang="uk-UA" sz="2000" i="1" dirty="0" smtClean="0"/>
              <a:t>Адміністрування адресного простору мережі Інтернет у домені .UA здійснюється недержавною організацією</a:t>
            </a:r>
            <a:r>
              <a:rPr lang="uk-UA" sz="2000" dirty="0" smtClean="0"/>
              <a:t>, яка утворюється самоврядними організаціями операторів/провайдерів Інтернет та зареєстрована відповідно до міжнародних вимог.</a:t>
            </a:r>
            <a:br>
              <a:rPr lang="uk-UA" sz="2000" dirty="0" smtClean="0"/>
            </a:br>
            <a:r>
              <a:rPr lang="uk-UA" sz="2000" dirty="0" smtClean="0"/>
              <a:t/>
            </a:r>
            <a:br>
              <a:rPr lang="uk-UA" sz="2000" dirty="0" smtClean="0"/>
            </a:br>
            <a:r>
              <a:rPr lang="uk-UA" sz="2000" dirty="0" smtClean="0"/>
              <a:t>Утворення адресного простору, розподіл і надання адрес, маршрутизація інформації між адресами здійснюються </a:t>
            </a:r>
            <a:r>
              <a:rPr lang="uk-UA" sz="2000" i="1" dirty="0" smtClean="0"/>
              <a:t>відповідно до міжнародних вимог</a:t>
            </a:r>
            <a:r>
              <a:rPr lang="uk-UA" sz="2000" dirty="0" smtClean="0"/>
              <a:t>. </a:t>
            </a:r>
            <a:br>
              <a:rPr lang="uk-UA" sz="2000" dirty="0" smtClean="0"/>
            </a:br>
            <a:r>
              <a:rPr lang="uk-UA" sz="2000" dirty="0" smtClean="0"/>
              <a:t/>
            </a:r>
            <a:br>
              <a:rPr lang="uk-UA" sz="2000" dirty="0" smtClean="0"/>
            </a:br>
            <a:r>
              <a:rPr lang="uk-UA" sz="2000" dirty="0" smtClean="0"/>
              <a:t/>
            </a:r>
            <a:br>
              <a:rPr lang="uk-UA" sz="2000" dirty="0" smtClean="0"/>
            </a:br>
            <a:r>
              <a:rPr lang="uk-UA" sz="2000" dirty="0" smtClean="0"/>
              <a:t> </a:t>
            </a:r>
            <a:r>
              <a:rPr lang="uk-UA" sz="2000" dirty="0" err="1" smtClean="0"/>
              <a:t>“Інтернет</a:t>
            </a:r>
            <a:r>
              <a:rPr lang="uk-UA" sz="2000" dirty="0" smtClean="0"/>
              <a:t> корпорація з присвоєння імен та </a:t>
            </a:r>
            <a:r>
              <a:rPr lang="uk-UA" sz="2000" dirty="0" err="1" smtClean="0"/>
              <a:t>номерів”</a:t>
            </a:r>
            <a:r>
              <a:rPr lang="uk-UA" sz="2000" dirty="0" smtClean="0"/>
              <a:t>  -</a:t>
            </a:r>
            <a:br>
              <a:rPr lang="uk-UA" sz="2000" dirty="0" smtClean="0"/>
            </a:br>
            <a:r>
              <a:rPr lang="en-US" sz="2000" dirty="0" smtClean="0"/>
              <a:t>Internet Corporation for Assigned Names and Numbers</a:t>
            </a:r>
            <a:r>
              <a:rPr lang="en-US" sz="2000" b="1" dirty="0" smtClean="0"/>
              <a:t> </a:t>
            </a:r>
            <a:r>
              <a:rPr lang="uk-UA" sz="2000" dirty="0" smtClean="0"/>
              <a:t>(</a:t>
            </a:r>
            <a:r>
              <a:rPr lang="uk-UA" sz="2000" b="1" dirty="0" smtClean="0"/>
              <a:t>ICANN</a:t>
            </a:r>
            <a:r>
              <a:rPr lang="uk-UA" sz="2000" dirty="0" smtClean="0"/>
              <a:t>) .</a:t>
            </a:r>
            <a:br>
              <a:rPr lang="uk-UA" sz="2000" dirty="0" smtClean="0"/>
            </a:br>
            <a:r>
              <a:rPr lang="uk-UA" sz="2000" dirty="0" smtClean="0"/>
              <a:t> </a:t>
            </a:r>
            <a:br>
              <a:rPr lang="uk-UA" sz="2000" dirty="0" smtClean="0"/>
            </a:br>
            <a:r>
              <a:rPr lang="uk-UA" sz="2000" dirty="0" smtClean="0"/>
              <a:t>ICANN є реєстратором нульового (кореневого) домену та установлює правила реєстрації в міжнародних доменах (наприклад, </a:t>
            </a:r>
            <a:r>
              <a:rPr lang="uk-UA" sz="2000" dirty="0" err="1" smtClean="0"/>
              <a:t>.com</a:t>
            </a:r>
            <a:r>
              <a:rPr lang="uk-UA" sz="2000" dirty="0" smtClean="0"/>
              <a:t>, </a:t>
            </a:r>
            <a:r>
              <a:rPr lang="uk-UA" sz="2000" dirty="0" err="1" smtClean="0"/>
              <a:t>.info</a:t>
            </a:r>
            <a:r>
              <a:rPr lang="uk-UA" sz="2000" dirty="0" smtClean="0"/>
              <a:t>). </a:t>
            </a:r>
            <a:br>
              <a:rPr lang="uk-UA" sz="2000" dirty="0" smtClean="0"/>
            </a:br>
            <a:r>
              <a:rPr lang="uk-UA" sz="2000" dirty="0" smtClean="0"/>
              <a:t> </a:t>
            </a:r>
            <a:br>
              <a:rPr lang="uk-UA" sz="2000" dirty="0" smtClean="0"/>
            </a:br>
            <a:r>
              <a:rPr lang="uk-UA" sz="2000" dirty="0" smtClean="0"/>
              <a:t>Правила реєстрації національних доменів встановлюються реєстраторами та/або державними органами країн, яким вони делеговані ICANN. </a:t>
            </a:r>
            <a:endParaRPr lang="uk-UA" sz="20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b="1" dirty="0" smtClean="0"/>
              <a:t>Основні визначення:</a:t>
            </a:r>
            <a:br>
              <a:rPr lang="uk-UA" sz="2400" b="1" dirty="0" smtClean="0"/>
            </a:br>
            <a:r>
              <a:rPr lang="uk-UA" sz="2400" dirty="0" smtClean="0"/>
              <a:t/>
            </a:r>
            <a:br>
              <a:rPr lang="uk-UA" sz="2400" dirty="0" smtClean="0"/>
            </a:br>
            <a:r>
              <a:rPr lang="uk-UA" sz="2400" b="1" dirty="0" smtClean="0"/>
              <a:t>телекомунікаційна система</a:t>
            </a:r>
            <a:r>
              <a:rPr lang="uk-UA" sz="2400" dirty="0" smtClean="0"/>
              <a:t> - сукупність технічних і програмних засобів, призначених для обміну інформацією шляхом передавання, випромінювання або приймання її у вигляді сигналів, знаків, звуків, рухомих або нерухомих зображень чи в інший спосіб;</a:t>
            </a:r>
            <a:br>
              <a:rPr lang="uk-UA" sz="2400" dirty="0" smtClean="0"/>
            </a:br>
            <a:r>
              <a:rPr lang="uk-UA" sz="2400" b="1" dirty="0" smtClean="0"/>
              <a:t>інформаційна (автоматизована) система</a:t>
            </a:r>
            <a:r>
              <a:rPr lang="uk-UA" sz="2400" dirty="0" smtClean="0"/>
              <a:t> - організаційно-технічна система, в якій реалізується технологія обробки інформації з використанням технічних і програмних засобів;</a:t>
            </a:r>
            <a:br>
              <a:rPr lang="uk-UA" sz="2400" dirty="0" smtClean="0"/>
            </a:br>
            <a:r>
              <a:rPr lang="uk-UA" sz="2400" b="1" dirty="0" smtClean="0"/>
              <a:t>інформаційно-телекомунікаційна система</a:t>
            </a:r>
            <a:r>
              <a:rPr lang="uk-UA" sz="2400" dirty="0" smtClean="0"/>
              <a:t> - сукупність інформаційних та телекомунікаційних систем, які у процесі обробки інформації діють як єдине ціле;</a:t>
            </a:r>
            <a:br>
              <a:rPr lang="uk-UA" sz="2400" dirty="0" smtClean="0"/>
            </a:br>
            <a:r>
              <a:rPr lang="uk-UA" sz="2400" b="1" dirty="0" smtClean="0"/>
              <a:t>комплексна система захисту інформації (КСЗІ)</a:t>
            </a:r>
            <a:r>
              <a:rPr lang="uk-UA" sz="2400" dirty="0" smtClean="0"/>
              <a:t> - взаємопов'язана сукупність організаційних та інженерно-технічних заходів, засобів і методів захисту інформації;</a:t>
            </a:r>
            <a:r>
              <a:rPr lang="uk-UA" sz="2000" dirty="0" smtClean="0"/>
              <a:t/>
            </a:r>
            <a:br>
              <a:rPr lang="uk-UA" sz="2000" dirty="0" smtClean="0"/>
            </a:br>
            <a:endParaRPr lang="uk-UA" sz="20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b="1" dirty="0" smtClean="0"/>
              <a:t>Основні визначення:</a:t>
            </a:r>
            <a:br>
              <a:rPr lang="uk-UA" sz="2400" b="1" dirty="0" smtClean="0"/>
            </a:br>
            <a:r>
              <a:rPr lang="uk-UA" sz="2400" dirty="0" smtClean="0"/>
              <a:t/>
            </a:r>
            <a:br>
              <a:rPr lang="uk-UA" sz="2400" dirty="0" smtClean="0"/>
            </a:br>
            <a:r>
              <a:rPr lang="uk-UA" sz="2400" b="1" dirty="0" smtClean="0"/>
              <a:t>володілець інформації</a:t>
            </a:r>
            <a:r>
              <a:rPr lang="uk-UA" sz="2400" dirty="0" smtClean="0"/>
              <a:t> - фізична або юридична особа, якій належать права на інформацію;</a:t>
            </a:r>
            <a:br>
              <a:rPr lang="uk-UA" sz="2400" dirty="0" smtClean="0"/>
            </a:br>
            <a:r>
              <a:rPr lang="uk-UA" sz="2400" b="1" dirty="0" smtClean="0"/>
              <a:t>власник системи</a:t>
            </a:r>
            <a:r>
              <a:rPr lang="uk-UA" sz="2400" dirty="0" smtClean="0"/>
              <a:t> - фізична або юридична особа, якій належить право власності на систему; </a:t>
            </a:r>
            <a:br>
              <a:rPr lang="uk-UA" sz="2400" dirty="0" smtClean="0"/>
            </a:br>
            <a:r>
              <a:rPr lang="uk-UA" sz="2400" b="1" dirty="0" smtClean="0"/>
              <a:t>користувач інформації в системі (користувач)</a:t>
            </a:r>
            <a:r>
              <a:rPr lang="uk-UA" sz="2400" dirty="0" smtClean="0"/>
              <a:t> - фізична або юридична особа, яка в установленому законодавством порядку отримала право доступу до інформації в системі;</a:t>
            </a:r>
            <a:br>
              <a:rPr lang="uk-UA" sz="2400" dirty="0" smtClean="0"/>
            </a:br>
            <a:r>
              <a:rPr lang="uk-UA" sz="2400" b="1" dirty="0" smtClean="0"/>
              <a:t>обробка інформації в системі</a:t>
            </a:r>
            <a:r>
              <a:rPr lang="uk-UA" sz="2400" dirty="0" smtClean="0"/>
              <a:t> - виконання однієї або кількох операцій, зокрема: збирання, введення, записування, перетворення, зчитування, зберігання, знищення, реєстрації, приймання, отримання, передавання, які здійснюються в системі за допомогою технічних і програмних засобів;</a:t>
            </a:r>
            <a:br>
              <a:rPr lang="uk-UA" sz="2400" dirty="0" smtClean="0"/>
            </a:br>
            <a:r>
              <a:rPr lang="uk-UA" sz="2400" b="1" dirty="0" smtClean="0"/>
              <a:t>несанкціоновані дії щодо інформації в системі</a:t>
            </a:r>
            <a:r>
              <a:rPr lang="uk-UA" sz="2400" dirty="0" smtClean="0"/>
              <a:t> - дії, що провадяться з порушенням порядку доступу до цієї інформації, установленого відповідно до законодавства;</a:t>
            </a:r>
            <a:endParaRPr lang="uk-UA" sz="24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b="1" dirty="0" smtClean="0"/>
              <a:t>Основні визначення:</a:t>
            </a:r>
            <a:br>
              <a:rPr lang="uk-UA" sz="2400" b="1" dirty="0" smtClean="0"/>
            </a:br>
            <a:r>
              <a:rPr lang="uk-UA" sz="2400" dirty="0" smtClean="0"/>
              <a:t/>
            </a:r>
            <a:br>
              <a:rPr lang="uk-UA" sz="2400" dirty="0" smtClean="0"/>
            </a:br>
            <a:r>
              <a:rPr lang="uk-UA" sz="2400" b="1" dirty="0" smtClean="0"/>
              <a:t> доступ до інформації в системі</a:t>
            </a:r>
            <a:r>
              <a:rPr lang="uk-UA" sz="2400" dirty="0" smtClean="0"/>
              <a:t> - отримання користувачем можливості обробляти інформацію в системі;</a:t>
            </a:r>
            <a:br>
              <a:rPr lang="uk-UA" sz="2400" dirty="0" smtClean="0"/>
            </a:br>
            <a:r>
              <a:rPr lang="uk-UA" sz="2400" b="1" dirty="0" smtClean="0"/>
              <a:t>виток інформації</a:t>
            </a:r>
            <a:r>
              <a:rPr lang="uk-UA" sz="2400" dirty="0" smtClean="0"/>
              <a:t> - результат дій, внаслідок яких інформація в системі стає відомою чи доступною фізичним та/або юридичним особам, що не мають права доступу до неї;</a:t>
            </a:r>
            <a:br>
              <a:rPr lang="uk-UA" sz="2400" dirty="0" smtClean="0"/>
            </a:br>
            <a:r>
              <a:rPr lang="uk-UA" sz="2400" b="1" dirty="0" smtClean="0"/>
              <a:t>блокування інформації в системі</a:t>
            </a:r>
            <a:r>
              <a:rPr lang="uk-UA" sz="2400" dirty="0" smtClean="0"/>
              <a:t> - дії, внаслідок яких унеможливлюється доступ до інформації в системі;</a:t>
            </a:r>
            <a:br>
              <a:rPr lang="uk-UA" sz="2400" dirty="0" smtClean="0"/>
            </a:br>
            <a:r>
              <a:rPr lang="uk-UA" sz="2400" b="1" dirty="0" smtClean="0"/>
              <a:t>порушення цілісності інформації в системі</a:t>
            </a:r>
            <a:r>
              <a:rPr lang="uk-UA" sz="2400" dirty="0" smtClean="0"/>
              <a:t> - несанкціоновані дії щодо інформації в системі, внаслідок яких змінюється її вміст;</a:t>
            </a:r>
            <a:br>
              <a:rPr lang="uk-UA" sz="2400" dirty="0" smtClean="0"/>
            </a:br>
            <a:r>
              <a:rPr lang="uk-UA" sz="2400" b="1" dirty="0" smtClean="0"/>
              <a:t>знищення інформації в системі</a:t>
            </a:r>
            <a:r>
              <a:rPr lang="uk-UA" sz="2400" dirty="0" smtClean="0"/>
              <a:t> - дії, внаслідок яких інформація в системі зникає;</a:t>
            </a:r>
            <a:br>
              <a:rPr lang="uk-UA" sz="2400" dirty="0" smtClean="0"/>
            </a:br>
            <a:r>
              <a:rPr lang="uk-UA" sz="2400" dirty="0" smtClean="0"/>
              <a:t/>
            </a:r>
            <a:br>
              <a:rPr lang="uk-UA" sz="2400" dirty="0" smtClean="0"/>
            </a:br>
            <a:r>
              <a:rPr lang="uk-UA" sz="2400" dirty="0" smtClean="0"/>
              <a:t/>
            </a:r>
            <a:br>
              <a:rPr lang="uk-UA" sz="2400" dirty="0" smtClean="0"/>
            </a:br>
            <a:r>
              <a:rPr lang="uk-UA" sz="2000" dirty="0" smtClean="0"/>
              <a:t/>
            </a:r>
            <a:br>
              <a:rPr lang="uk-UA" sz="2000" dirty="0" smtClean="0"/>
            </a:br>
            <a:endParaRPr lang="uk-UA" sz="20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b="1" dirty="0" smtClean="0"/>
              <a:t>Основні визначення:</a:t>
            </a:r>
            <a:br>
              <a:rPr lang="uk-UA" sz="2400" b="1" dirty="0" smtClean="0"/>
            </a:br>
            <a:r>
              <a:rPr lang="uk-UA" sz="2400" dirty="0" smtClean="0"/>
              <a:t/>
            </a:r>
            <a:br>
              <a:rPr lang="uk-UA" sz="2400" dirty="0" smtClean="0"/>
            </a:br>
            <a:r>
              <a:rPr lang="uk-UA" sz="2400" b="1" dirty="0" smtClean="0"/>
              <a:t>порядок доступу до інформації в системі</a:t>
            </a:r>
            <a:r>
              <a:rPr lang="uk-UA" sz="2400" dirty="0" smtClean="0"/>
              <a:t> - умови отримання користувачем можливості обробляти інформацію в системі та правила обробки цієї інформації;</a:t>
            </a:r>
            <a:br>
              <a:rPr lang="uk-UA" sz="2400" dirty="0" smtClean="0"/>
            </a:br>
            <a:r>
              <a:rPr lang="uk-UA" sz="2400" b="1" dirty="0" smtClean="0"/>
              <a:t>захист інформації в системі</a:t>
            </a:r>
            <a:r>
              <a:rPr lang="uk-UA" sz="2400" dirty="0" smtClean="0"/>
              <a:t> - діяльність, спрямована на запобігання несанкціонованим діям щодо інформації в системі;</a:t>
            </a:r>
            <a:br>
              <a:rPr lang="uk-UA" sz="2400" dirty="0" smtClean="0"/>
            </a:br>
            <a:r>
              <a:rPr lang="uk-UA" sz="2400" b="1" dirty="0" smtClean="0"/>
              <a:t>технічний захист інформації (ТЗІ) </a:t>
            </a:r>
            <a:r>
              <a:rPr lang="uk-UA" sz="2400" dirty="0" smtClean="0"/>
              <a:t>- вид захисту інформації, спрямований на забезпечення за допомогою інженерно-технічних заходів та/або програмних і технічних засобів унеможливлення витоку, знищення та блокування інформації, порушення цілісності та режиму доступу до інформації.</a:t>
            </a:r>
            <a:br>
              <a:rPr lang="uk-UA" sz="2400" dirty="0" smtClean="0"/>
            </a:br>
            <a:r>
              <a:rPr lang="uk-UA" sz="2400" b="1" dirty="0" smtClean="0"/>
              <a:t>криптографічний захист інформації (КЗІ)</a:t>
            </a:r>
            <a:r>
              <a:rPr lang="uk-UA" sz="2400" dirty="0" smtClean="0"/>
              <a:t> - вид захисту інформації, що реалізується шляхом перетворення інформації з використанням спеціальних (ключових) даних з метою приховування/відновлення змісту інформації, підтвердження її справжності, цілісності, авторства тощо.</a:t>
            </a:r>
            <a:endParaRPr lang="uk-UA" sz="20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b="1" dirty="0" smtClean="0"/>
              <a:t>Об'єктами захисту в системі</a:t>
            </a:r>
            <a:r>
              <a:rPr lang="uk-UA" sz="2400" dirty="0" smtClean="0"/>
              <a:t> є:</a:t>
            </a:r>
            <a:br>
              <a:rPr lang="uk-UA" sz="2400" dirty="0" smtClean="0"/>
            </a:br>
            <a:r>
              <a:rPr lang="uk-UA" sz="2400" dirty="0" smtClean="0"/>
              <a:t>- інформація, що обробляється в ній, </a:t>
            </a:r>
            <a:br>
              <a:rPr lang="uk-UA" sz="2400" dirty="0" smtClean="0"/>
            </a:br>
            <a:r>
              <a:rPr lang="uk-UA" sz="2400" dirty="0" smtClean="0"/>
              <a:t>- програмне забезпечення, яке призначено для обробки цієї інформації.</a:t>
            </a:r>
            <a:br>
              <a:rPr lang="uk-UA" sz="2400" dirty="0" smtClean="0"/>
            </a:br>
            <a:r>
              <a:rPr lang="uk-UA" sz="2400" dirty="0" smtClean="0"/>
              <a:t> </a:t>
            </a:r>
            <a:br>
              <a:rPr lang="uk-UA" sz="2400" dirty="0" smtClean="0"/>
            </a:br>
            <a:r>
              <a:rPr lang="uk-UA" sz="2400" b="1" dirty="0" smtClean="0"/>
              <a:t>Суб'єктами</a:t>
            </a:r>
            <a:r>
              <a:rPr lang="uk-UA" sz="2400" dirty="0" smtClean="0"/>
              <a:t> відносин, </a:t>
            </a:r>
            <a:br>
              <a:rPr lang="uk-UA" sz="2400" dirty="0" smtClean="0"/>
            </a:br>
            <a:r>
              <a:rPr lang="uk-UA" sz="2400" dirty="0" smtClean="0"/>
              <a:t>пов'язаних із </a:t>
            </a:r>
            <a:r>
              <a:rPr lang="uk-UA" sz="2400" b="1" dirty="0" smtClean="0"/>
              <a:t>захистом інформації в системах</a:t>
            </a:r>
            <a:r>
              <a:rPr lang="uk-UA" sz="2400" dirty="0" smtClean="0"/>
              <a:t>, є:</a:t>
            </a:r>
            <a:br>
              <a:rPr lang="uk-UA" sz="2400" dirty="0" smtClean="0"/>
            </a:br>
            <a:r>
              <a:rPr lang="uk-UA" sz="2400" dirty="0" smtClean="0"/>
              <a:t> - володільці інформації;</a:t>
            </a:r>
            <a:br>
              <a:rPr lang="uk-UA" sz="2400" dirty="0" smtClean="0"/>
            </a:br>
            <a:r>
              <a:rPr lang="uk-UA" sz="2400" dirty="0" smtClean="0"/>
              <a:t> - власники системи;</a:t>
            </a:r>
            <a:br>
              <a:rPr lang="uk-UA" sz="2400" dirty="0" smtClean="0"/>
            </a:br>
            <a:r>
              <a:rPr lang="uk-UA" sz="2400" dirty="0" smtClean="0"/>
              <a:t> - користувачі;</a:t>
            </a:r>
            <a:br>
              <a:rPr lang="uk-UA" sz="2400" dirty="0" smtClean="0"/>
            </a:br>
            <a:r>
              <a:rPr lang="uk-UA" sz="2400" dirty="0" smtClean="0"/>
              <a:t> - спеціально уповноважений центральний орган виконавчої влади з питань організації спеціального зв'язку та захисту інформації і підпорядковані йому регіональні органи;</a:t>
            </a:r>
            <a:br>
              <a:rPr lang="uk-UA" sz="2400" dirty="0" smtClean="0"/>
            </a:br>
            <a:r>
              <a:rPr lang="uk-UA" sz="2400" dirty="0" smtClean="0"/>
              <a:t> </a:t>
            </a:r>
            <a:br>
              <a:rPr lang="uk-UA" sz="2400" dirty="0" smtClean="0"/>
            </a:br>
            <a:r>
              <a:rPr lang="uk-UA" sz="2400" dirty="0" smtClean="0"/>
              <a:t>ДССЗЗІ є спеціально уповноваженим центральним </a:t>
            </a:r>
            <a:br>
              <a:rPr lang="uk-UA" sz="2400" dirty="0" smtClean="0"/>
            </a:br>
            <a:r>
              <a:rPr lang="uk-UA" sz="2400" dirty="0" smtClean="0"/>
              <a:t>органом виконавчої влади з питань організації </a:t>
            </a:r>
            <a:br>
              <a:rPr lang="uk-UA" sz="2400" dirty="0" smtClean="0"/>
            </a:br>
            <a:r>
              <a:rPr lang="uk-UA" sz="2400" dirty="0" smtClean="0"/>
              <a:t>спеціального зв’язку та захисту інформації.</a:t>
            </a:r>
            <a:endParaRPr lang="uk-UA" sz="24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b="1" dirty="0" smtClean="0"/>
              <a:t>Порядок доступу</a:t>
            </a:r>
            <a:r>
              <a:rPr lang="uk-UA" sz="2400" dirty="0" smtClean="0"/>
              <a:t>:</a:t>
            </a:r>
            <a:br>
              <a:rPr lang="uk-UA" sz="2400" dirty="0" smtClean="0"/>
            </a:br>
            <a:r>
              <a:rPr lang="uk-UA" sz="2400" dirty="0" smtClean="0"/>
              <a:t>- Комерційна, конфіденційна приватна інформація - визначається володільцем.</a:t>
            </a:r>
            <a:br>
              <a:rPr lang="uk-UA" sz="2400" dirty="0" smtClean="0"/>
            </a:br>
            <a:r>
              <a:rPr lang="uk-UA" sz="2400" dirty="0" smtClean="0"/>
              <a:t> - Державна - визначається законодавством.</a:t>
            </a:r>
            <a:br>
              <a:rPr lang="uk-UA" sz="2400" dirty="0" smtClean="0"/>
            </a:br>
            <a:r>
              <a:rPr lang="uk-UA" sz="2400" dirty="0" smtClean="0"/>
              <a:t/>
            </a:r>
            <a:br>
              <a:rPr lang="uk-UA" sz="2400" dirty="0" smtClean="0"/>
            </a:br>
            <a:r>
              <a:rPr lang="uk-UA" sz="2400" dirty="0" smtClean="0"/>
              <a:t>У випадках, передбачених законом, доступ до інформації в системі може здійснюватися без дозволу її володільця в порядку, встановленому законом.</a:t>
            </a:r>
            <a:br>
              <a:rPr lang="uk-UA" sz="2400" dirty="0" smtClean="0"/>
            </a:br>
            <a:r>
              <a:rPr lang="uk-UA" sz="2400" dirty="0" smtClean="0"/>
              <a:t> </a:t>
            </a:r>
            <a:br>
              <a:rPr lang="uk-UA" sz="2400" dirty="0" smtClean="0"/>
            </a:br>
            <a:r>
              <a:rPr lang="uk-UA" sz="2400" b="1" dirty="0" smtClean="0"/>
              <a:t>Державна інформація </a:t>
            </a:r>
            <a:r>
              <a:rPr lang="uk-UA" sz="2400" dirty="0" smtClean="0"/>
              <a:t>повинна оброблятися в системі із застосуванням </a:t>
            </a:r>
            <a:r>
              <a:rPr lang="uk-UA" sz="2400" b="1" dirty="0" smtClean="0"/>
              <a:t>КСЗІ</a:t>
            </a:r>
            <a:r>
              <a:rPr lang="uk-UA" sz="2400" dirty="0" smtClean="0"/>
              <a:t>.</a:t>
            </a:r>
            <a:br>
              <a:rPr lang="uk-UA" sz="2400" dirty="0" smtClean="0"/>
            </a:br>
            <a:r>
              <a:rPr lang="uk-UA" sz="2400" b="1" dirty="0" smtClean="0"/>
              <a:t>Підтвердження</a:t>
            </a:r>
            <a:r>
              <a:rPr lang="uk-UA" sz="2400" dirty="0" smtClean="0"/>
              <a:t> відповідності КСЗІ - за результатами </a:t>
            </a:r>
            <a:r>
              <a:rPr lang="uk-UA" sz="2400" b="1" dirty="0" smtClean="0"/>
              <a:t>державної експертизи</a:t>
            </a:r>
            <a:r>
              <a:rPr lang="uk-UA" sz="2400" dirty="0" smtClean="0"/>
              <a:t>.</a:t>
            </a:r>
            <a:br>
              <a:rPr lang="uk-UA" sz="2400" dirty="0" smtClean="0"/>
            </a:br>
            <a:r>
              <a:rPr lang="uk-UA" sz="2400" dirty="0" smtClean="0"/>
              <a:t> </a:t>
            </a:r>
            <a:br>
              <a:rPr lang="uk-UA" sz="2400" dirty="0" smtClean="0"/>
            </a:br>
            <a:r>
              <a:rPr lang="uk-UA" sz="2400" b="1" dirty="0" smtClean="0"/>
              <a:t>Вимоги</a:t>
            </a:r>
            <a:r>
              <a:rPr lang="uk-UA" sz="2400" dirty="0" smtClean="0"/>
              <a:t> до забезпечення захисту державних </a:t>
            </a:r>
            <a:br>
              <a:rPr lang="uk-UA" sz="2400" dirty="0" smtClean="0"/>
            </a:br>
            <a:r>
              <a:rPr lang="uk-UA" sz="2400" dirty="0" smtClean="0"/>
              <a:t>інформаційних ресурсів встановлюються </a:t>
            </a:r>
            <a:br>
              <a:rPr lang="uk-UA" sz="2400" dirty="0" smtClean="0"/>
            </a:br>
            <a:r>
              <a:rPr lang="uk-UA" sz="2400" b="1" dirty="0" smtClean="0"/>
              <a:t>Кабінетом Міністрів України</a:t>
            </a:r>
            <a:r>
              <a:rPr lang="uk-UA" sz="2400" dirty="0" smtClean="0"/>
              <a:t>.</a:t>
            </a:r>
            <a:endParaRPr lang="uk-UA" sz="24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b="1" dirty="0" smtClean="0"/>
              <a:t>Загальні вимоги до </a:t>
            </a:r>
            <a:r>
              <a:rPr lang="uk-UA" sz="2400" b="1" dirty="0" err="1" smtClean="0"/>
              <a:t>кіберзахисту</a:t>
            </a:r>
            <a:r>
              <a:rPr lang="uk-UA" sz="2400" b="1" dirty="0" smtClean="0"/>
              <a:t> об’єктів критичної інфраструктури (</a:t>
            </a:r>
            <a:r>
              <a:rPr lang="uk-UA" sz="2400" b="1" dirty="0" err="1" smtClean="0"/>
              <a:t>ОКІ</a:t>
            </a:r>
            <a:r>
              <a:rPr lang="uk-UA" sz="2400" b="1" dirty="0" smtClean="0"/>
              <a:t>)</a:t>
            </a:r>
            <a:r>
              <a:rPr lang="uk-UA" sz="2400" dirty="0" smtClean="0"/>
              <a:t>:</a:t>
            </a:r>
            <a:br>
              <a:rPr lang="uk-UA" sz="2400" dirty="0" smtClean="0"/>
            </a:br>
            <a:r>
              <a:rPr lang="uk-UA" sz="2400" dirty="0" smtClean="0"/>
              <a:t>- </a:t>
            </a:r>
            <a:r>
              <a:rPr lang="uk-UA" sz="2400" dirty="0" err="1" smtClean="0"/>
              <a:t>Кіберзахист</a:t>
            </a:r>
            <a:r>
              <a:rPr lang="uk-UA" sz="2400" dirty="0" smtClean="0"/>
              <a:t> </a:t>
            </a:r>
            <a:r>
              <a:rPr lang="uk-UA" sz="2400" dirty="0" err="1" smtClean="0"/>
              <a:t>ОКІ</a:t>
            </a:r>
            <a:r>
              <a:rPr lang="uk-UA" sz="2400" dirty="0" smtClean="0"/>
              <a:t> забезпечується впровадженням </a:t>
            </a:r>
            <a:br>
              <a:rPr lang="uk-UA" sz="2400" dirty="0" smtClean="0"/>
            </a:br>
            <a:r>
              <a:rPr lang="uk-UA" sz="2400" dirty="0" smtClean="0"/>
              <a:t>	- КСЗІ (інформація з обмеженим доступом)</a:t>
            </a:r>
            <a:br>
              <a:rPr lang="uk-UA" sz="2400" dirty="0" smtClean="0"/>
            </a:br>
            <a:r>
              <a:rPr lang="uk-UA" sz="2400" dirty="0" smtClean="0"/>
              <a:t>	- системи інформаційної безпеки (без).</a:t>
            </a:r>
            <a:br>
              <a:rPr lang="uk-UA" sz="2400" dirty="0" smtClean="0"/>
            </a:br>
            <a:r>
              <a:rPr lang="uk-UA" sz="2400" dirty="0" smtClean="0"/>
              <a:t>- </a:t>
            </a:r>
            <a:r>
              <a:rPr lang="uk-UA" sz="2400" dirty="0" err="1" smtClean="0"/>
              <a:t>Кіберзахист</a:t>
            </a:r>
            <a:r>
              <a:rPr lang="uk-UA" sz="2400" dirty="0" smtClean="0"/>
              <a:t> </a:t>
            </a:r>
            <a:r>
              <a:rPr lang="uk-UA" sz="2400" dirty="0" err="1" smtClean="0"/>
              <a:t>ОКІ</a:t>
            </a:r>
            <a:r>
              <a:rPr lang="uk-UA" sz="2400" dirty="0" smtClean="0"/>
              <a:t> забезпечується власником та/або керівником.</a:t>
            </a:r>
            <a:br>
              <a:rPr lang="uk-UA" sz="2400" dirty="0" smtClean="0"/>
            </a:br>
            <a:r>
              <a:rPr lang="uk-UA" sz="2400" dirty="0" smtClean="0"/>
              <a:t>- Власник та/або керівник </a:t>
            </a:r>
            <a:r>
              <a:rPr lang="uk-UA" sz="2400" dirty="0" err="1" smtClean="0"/>
              <a:t>ОКІ</a:t>
            </a:r>
            <a:r>
              <a:rPr lang="uk-UA" sz="2400" dirty="0" smtClean="0"/>
              <a:t> організовує інформування CERT-UA, СБУ. </a:t>
            </a:r>
            <a:br>
              <a:rPr lang="uk-UA" sz="2400" dirty="0" smtClean="0"/>
            </a:br>
            <a:r>
              <a:rPr lang="uk-UA" sz="2400" dirty="0" smtClean="0"/>
              <a:t>- Державні органи отримують доступ до Інтернету через систему захищеного доступу державних органів до Інтернету Державного центру </a:t>
            </a:r>
            <a:r>
              <a:rPr lang="uk-UA" sz="2400" dirty="0" err="1" smtClean="0"/>
              <a:t>кіберзахисту</a:t>
            </a:r>
            <a:r>
              <a:rPr lang="uk-UA" sz="2400" dirty="0" smtClean="0"/>
              <a:t>. </a:t>
            </a:r>
            <a:br>
              <a:rPr lang="uk-UA" sz="2400" dirty="0" smtClean="0"/>
            </a:br>
            <a:r>
              <a:rPr lang="uk-UA" sz="2400" dirty="0" smtClean="0"/>
              <a:t>- Власник та/або керівник </a:t>
            </a:r>
            <a:r>
              <a:rPr lang="uk-UA" sz="2400" dirty="0" err="1" smtClean="0"/>
              <a:t>ОКІ</a:t>
            </a:r>
            <a:r>
              <a:rPr lang="uk-UA" sz="2400" dirty="0" smtClean="0"/>
              <a:t> забезпечує створення резервних копій.</a:t>
            </a:r>
            <a:endParaRPr lang="uk-UA" sz="24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title"/>
          </p:nvPr>
        </p:nvSpPr>
        <p:spPr>
          <a:xfrm>
            <a:off x="1404155" y="5937812"/>
            <a:ext cx="3133121" cy="486137"/>
          </a:xfrm>
        </p:spPr>
        <p:txBody>
          <a:bodyPr>
            <a:normAutofit/>
          </a:bodyPr>
          <a:lstStyle/>
          <a:p>
            <a:r>
              <a:rPr lang="uk-UA" sz="2400" dirty="0" smtClean="0"/>
              <a:t>Види інформації</a:t>
            </a:r>
            <a:endParaRPr lang="ru-RU" sz="2400" dirty="0"/>
          </a:p>
        </p:txBody>
      </p:sp>
      <p:pic>
        <p:nvPicPr>
          <p:cNvPr id="1031" name="Picture 7"/>
          <p:cNvPicPr>
            <a:picLocks noChangeAspect="1" noChangeArrowheads="1"/>
          </p:cNvPicPr>
          <p:nvPr/>
        </p:nvPicPr>
        <p:blipFill>
          <a:blip r:embed="rId2"/>
          <a:srcRect/>
          <a:stretch>
            <a:fillRect/>
          </a:stretch>
        </p:blipFill>
        <p:spPr bwMode="auto">
          <a:xfrm>
            <a:off x="630761" y="260189"/>
            <a:ext cx="8067675" cy="5295900"/>
          </a:xfrm>
          <a:prstGeom prst="rect">
            <a:avLst/>
          </a:prstGeom>
          <a:noFill/>
          <a:ln w="9525">
            <a:noFill/>
            <a:miter lim="800000"/>
            <a:headEnd/>
            <a:tailEnd/>
          </a:ln>
          <a:effectLst/>
        </p:spPr>
      </p:pic>
    </p:spTree>
    <p:extLst>
      <p:ext uri="{BB962C8B-B14F-4D97-AF65-F5344CB8AC3E}">
        <p14:creationId xmlns="" xmlns:p14="http://schemas.microsoft.com/office/powerpoint/2010/main" val="158354619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b="1" dirty="0" smtClean="0"/>
              <a:t>Спеціально уповноважений центральний орган виконавчої влади з питань організації спеціального зв'язку та захисту інформації (ДССЗЗІ)</a:t>
            </a:r>
            <a:r>
              <a:rPr lang="uk-UA" sz="2400" dirty="0" smtClean="0"/>
              <a:t>:</a:t>
            </a:r>
            <a:br>
              <a:rPr lang="uk-UA" sz="2400" dirty="0" smtClean="0"/>
            </a:br>
            <a:r>
              <a:rPr lang="uk-UA" sz="2400" dirty="0" smtClean="0"/>
              <a:t> - розробляє пропозиції щодо державної політики у сфері захисту інформації та забезпечує її реалізацію;</a:t>
            </a:r>
            <a:br>
              <a:rPr lang="uk-UA" sz="2400" dirty="0" smtClean="0"/>
            </a:br>
            <a:r>
              <a:rPr lang="uk-UA" sz="2400" dirty="0" smtClean="0"/>
              <a:t> - визначає вимоги та порядок створення КСЗІ державних інформаційних ресурсів;</a:t>
            </a:r>
            <a:br>
              <a:rPr lang="uk-UA" sz="2400" dirty="0" smtClean="0"/>
            </a:br>
            <a:r>
              <a:rPr lang="uk-UA" sz="2400" dirty="0" smtClean="0"/>
              <a:t> - організовує проведення державної експертизи КСЗІ;</a:t>
            </a:r>
            <a:br>
              <a:rPr lang="uk-UA" sz="2400" dirty="0" smtClean="0"/>
            </a:br>
            <a:r>
              <a:rPr lang="uk-UA" sz="2400" dirty="0" smtClean="0"/>
              <a:t> - здійснює контроль за забезпеченням захисту державних інформаційних ресурсів;</a:t>
            </a:r>
            <a:br>
              <a:rPr lang="uk-UA" sz="2400" dirty="0" smtClean="0"/>
            </a:br>
            <a:r>
              <a:rPr lang="uk-UA" sz="2400" dirty="0" smtClean="0"/>
              <a:t> - виявляє загрози державним інформаційним ресурсам та дає рекомендації з їх запобігання.</a:t>
            </a:r>
            <a:endParaRPr lang="uk-UA" sz="24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8071597" cy="6173557"/>
          </a:xfrm>
        </p:spPr>
        <p:txBody>
          <a:bodyPr>
            <a:noAutofit/>
          </a:bodyPr>
          <a:lstStyle/>
          <a:p>
            <a:r>
              <a:rPr lang="uk-UA" sz="2400" b="1" dirty="0" smtClean="0"/>
              <a:t>Захисту в системі підлягає</a:t>
            </a:r>
            <a:r>
              <a:rPr lang="uk-UA" sz="2400" dirty="0" smtClean="0"/>
              <a:t>: </a:t>
            </a:r>
            <a:br>
              <a:rPr lang="uk-UA" sz="2400" dirty="0" smtClean="0"/>
            </a:br>
            <a:r>
              <a:rPr lang="uk-UA" sz="2400" dirty="0" smtClean="0"/>
              <a:t>- відкрита інформація, яка належить до державних </a:t>
            </a:r>
            <a:br>
              <a:rPr lang="uk-UA" sz="2400" dirty="0" smtClean="0"/>
            </a:br>
            <a:r>
              <a:rPr lang="uk-UA" sz="2400" dirty="0" smtClean="0"/>
              <a:t>   інформаційних ресурсів;</a:t>
            </a:r>
            <a:br>
              <a:rPr lang="uk-UA" sz="2400" dirty="0" smtClean="0"/>
            </a:br>
            <a:r>
              <a:rPr lang="uk-UA" sz="2400" dirty="0" smtClean="0"/>
              <a:t>- конфіденційна інформація, яка перебуває у володінні  таких  </a:t>
            </a:r>
            <a:br>
              <a:rPr lang="uk-UA" sz="2400" dirty="0" smtClean="0"/>
            </a:br>
            <a:r>
              <a:rPr lang="uk-UA" sz="2400" dirty="0" smtClean="0"/>
              <a:t>   розпорядників інформації:</a:t>
            </a:r>
            <a:br>
              <a:rPr lang="uk-UA" sz="2400" dirty="0" smtClean="0"/>
            </a:br>
            <a:r>
              <a:rPr lang="uk-UA" sz="2400" dirty="0" smtClean="0"/>
              <a:t>	- суб'єкти владних повноважень;</a:t>
            </a:r>
            <a:br>
              <a:rPr lang="uk-UA" sz="2400" dirty="0" smtClean="0"/>
            </a:br>
            <a:r>
              <a:rPr lang="uk-UA" sz="2400" dirty="0" smtClean="0"/>
              <a:t>	- юридичні особи, </a:t>
            </a:r>
            <a:br>
              <a:rPr lang="uk-UA" sz="2400" dirty="0" smtClean="0"/>
            </a:br>
            <a:r>
              <a:rPr lang="uk-UA" sz="2400" dirty="0" smtClean="0"/>
              <a:t>	   що фінансуються з державного, місцевих бюджетів;</a:t>
            </a:r>
            <a:br>
              <a:rPr lang="uk-UA" sz="2400" dirty="0" smtClean="0"/>
            </a:br>
            <a:r>
              <a:rPr lang="uk-UA" sz="2400" dirty="0" smtClean="0"/>
              <a:t>	- особи, що виконують владні повноваження;</a:t>
            </a:r>
            <a:br>
              <a:rPr lang="uk-UA" sz="2400" dirty="0" smtClean="0"/>
            </a:br>
            <a:r>
              <a:rPr lang="uk-UA" sz="2400" dirty="0" smtClean="0"/>
              <a:t>	- суб'єкти, </a:t>
            </a:r>
            <a:br>
              <a:rPr lang="uk-UA" sz="2400" dirty="0" smtClean="0"/>
            </a:br>
            <a:r>
              <a:rPr lang="uk-UA" sz="2400" dirty="0" smtClean="0"/>
              <a:t>	   які займають домінуюче становище на ринку;</a:t>
            </a:r>
            <a:br>
              <a:rPr lang="uk-UA" sz="2400" dirty="0" smtClean="0"/>
            </a:br>
            <a:r>
              <a:rPr lang="uk-UA" sz="2400" dirty="0" smtClean="0"/>
              <a:t>- службова інформація; </a:t>
            </a:r>
            <a:br>
              <a:rPr lang="uk-UA" sz="2400" dirty="0" smtClean="0"/>
            </a:br>
            <a:r>
              <a:rPr lang="uk-UA" sz="2400" dirty="0" smtClean="0"/>
              <a:t>- таємна інформація; </a:t>
            </a:r>
            <a:br>
              <a:rPr lang="uk-UA" sz="2400" dirty="0" smtClean="0"/>
            </a:br>
            <a:r>
              <a:rPr lang="uk-UA" sz="2400" dirty="0" smtClean="0"/>
              <a:t>- </a:t>
            </a:r>
            <a:r>
              <a:rPr lang="uk-UA" sz="2400" dirty="0" err="1" smtClean="0"/>
              <a:t>інформація</a:t>
            </a:r>
            <a:r>
              <a:rPr lang="uk-UA" sz="2400" dirty="0" smtClean="0"/>
              <a:t>, </a:t>
            </a:r>
            <a:br>
              <a:rPr lang="uk-UA" sz="2400" dirty="0" smtClean="0"/>
            </a:br>
            <a:r>
              <a:rPr lang="uk-UA" sz="2400" dirty="0" smtClean="0"/>
              <a:t>   вимога щодо захисту якої встановлена законом.</a:t>
            </a:r>
            <a:br>
              <a:rPr lang="uk-UA" sz="2400" dirty="0" smtClean="0"/>
            </a:br>
            <a:r>
              <a:rPr lang="uk-UA" sz="2000" dirty="0" smtClean="0"/>
              <a:t/>
            </a:r>
            <a:br>
              <a:rPr lang="uk-UA" sz="2000" dirty="0" smtClean="0"/>
            </a:br>
            <a:endParaRPr lang="uk-UA" sz="20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b="1" dirty="0" smtClean="0"/>
              <a:t>Відкрита інформація</a:t>
            </a:r>
            <a:r>
              <a:rPr lang="uk-UA" sz="2400" dirty="0" smtClean="0"/>
              <a:t>:</a:t>
            </a:r>
            <a:br>
              <a:rPr lang="uk-UA" sz="2400" dirty="0" smtClean="0"/>
            </a:br>
            <a:r>
              <a:rPr lang="uk-UA" sz="2400" dirty="0" smtClean="0"/>
              <a:t>- Забезпечення доступу;</a:t>
            </a:r>
            <a:br>
              <a:rPr lang="uk-UA" sz="2400" dirty="0" smtClean="0"/>
            </a:br>
            <a:r>
              <a:rPr lang="uk-UA" sz="2400" dirty="0" smtClean="0"/>
              <a:t>- Захист від:</a:t>
            </a:r>
            <a:br>
              <a:rPr lang="uk-UA" sz="2400" dirty="0" smtClean="0"/>
            </a:br>
            <a:r>
              <a:rPr lang="uk-UA" sz="2400" dirty="0" smtClean="0"/>
              <a:t>	- модифікації</a:t>
            </a:r>
            <a:br>
              <a:rPr lang="uk-UA" sz="2400" dirty="0" smtClean="0"/>
            </a:br>
            <a:r>
              <a:rPr lang="uk-UA" sz="2400" dirty="0" smtClean="0"/>
              <a:t>	- знищення</a:t>
            </a:r>
            <a:br>
              <a:rPr lang="uk-UA" sz="2400" dirty="0" smtClean="0"/>
            </a:br>
            <a:r>
              <a:rPr lang="uk-UA" sz="2400" dirty="0" smtClean="0"/>
              <a:t>	неавторизованими користувачами.</a:t>
            </a:r>
            <a:br>
              <a:rPr lang="uk-UA" sz="2400" dirty="0" smtClean="0"/>
            </a:br>
            <a:r>
              <a:rPr lang="uk-UA" sz="2400" dirty="0" smtClean="0"/>
              <a:t> </a:t>
            </a:r>
            <a:br>
              <a:rPr lang="uk-UA" sz="2400" dirty="0" smtClean="0"/>
            </a:br>
            <a:r>
              <a:rPr lang="uk-UA" sz="2400" b="1" dirty="0" smtClean="0"/>
              <a:t>Службова і таємна інформації</a:t>
            </a:r>
            <a:r>
              <a:rPr lang="uk-UA" sz="2400" dirty="0" smtClean="0"/>
              <a:t> захист від:</a:t>
            </a:r>
            <a:br>
              <a:rPr lang="uk-UA" sz="2400" dirty="0" smtClean="0"/>
            </a:br>
            <a:r>
              <a:rPr lang="uk-UA" sz="2400" dirty="0" smtClean="0"/>
              <a:t>- несанкціонованого ознайомлення, </a:t>
            </a:r>
            <a:br>
              <a:rPr lang="uk-UA" sz="2400" dirty="0" smtClean="0"/>
            </a:br>
            <a:r>
              <a:rPr lang="uk-UA" sz="2400" dirty="0" smtClean="0"/>
              <a:t>- модифікації, </a:t>
            </a:r>
            <a:br>
              <a:rPr lang="uk-UA" sz="2400" dirty="0" smtClean="0"/>
            </a:br>
            <a:r>
              <a:rPr lang="uk-UA" sz="2400" dirty="0" smtClean="0"/>
              <a:t>- знищення, </a:t>
            </a:r>
            <a:br>
              <a:rPr lang="uk-UA" sz="2400" dirty="0" smtClean="0"/>
            </a:br>
            <a:r>
              <a:rPr lang="uk-UA" sz="2400" dirty="0" smtClean="0"/>
              <a:t>- копіювання, </a:t>
            </a:r>
            <a:br>
              <a:rPr lang="uk-UA" sz="2400" dirty="0" smtClean="0"/>
            </a:br>
            <a:r>
              <a:rPr lang="uk-UA" sz="2400" dirty="0" smtClean="0"/>
              <a:t>- поширення.</a:t>
            </a:r>
            <a:endParaRPr lang="uk-UA" sz="24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dirty="0" smtClean="0"/>
              <a:t>У системі здійснюється </a:t>
            </a:r>
            <a:r>
              <a:rPr lang="uk-UA" sz="2400" b="1" dirty="0" smtClean="0"/>
              <a:t>обов'язкова реєстрація</a:t>
            </a:r>
            <a:r>
              <a:rPr lang="uk-UA" sz="2400" dirty="0" smtClean="0"/>
              <a:t>:</a:t>
            </a:r>
            <a:br>
              <a:rPr lang="uk-UA" sz="2400" dirty="0" smtClean="0"/>
            </a:br>
            <a:r>
              <a:rPr lang="uk-UA" sz="2400" dirty="0" smtClean="0"/>
              <a:t>- результатів ідентифікації та </a:t>
            </a:r>
            <a:r>
              <a:rPr lang="uk-UA" sz="2400" dirty="0" err="1" smtClean="0"/>
              <a:t>автентифікації</a:t>
            </a:r>
            <a:r>
              <a:rPr lang="uk-UA" sz="2400" dirty="0" smtClean="0"/>
              <a:t> користувачів;</a:t>
            </a:r>
            <a:br>
              <a:rPr lang="uk-UA" sz="2400" dirty="0" smtClean="0"/>
            </a:br>
            <a:r>
              <a:rPr lang="uk-UA" sz="2400" dirty="0" smtClean="0"/>
              <a:t>- результатів виконання користувачем операцій </a:t>
            </a:r>
            <a:br>
              <a:rPr lang="uk-UA" sz="2400" dirty="0" smtClean="0"/>
            </a:br>
            <a:r>
              <a:rPr lang="uk-UA" sz="2400" dirty="0" smtClean="0"/>
              <a:t>   з обробки інформації;</a:t>
            </a:r>
            <a:br>
              <a:rPr lang="uk-UA" sz="2400" dirty="0" smtClean="0"/>
            </a:br>
            <a:r>
              <a:rPr lang="uk-UA" sz="2400" dirty="0" smtClean="0"/>
              <a:t>- спроб несанкціонованих дій з інформацією;</a:t>
            </a:r>
            <a:br>
              <a:rPr lang="uk-UA" sz="2400" dirty="0" smtClean="0"/>
            </a:br>
            <a:r>
              <a:rPr lang="uk-UA" sz="2400" dirty="0" smtClean="0"/>
              <a:t>- фактів надання та позбавлення користувачів права </a:t>
            </a:r>
            <a:br>
              <a:rPr lang="uk-UA" sz="2400" dirty="0" smtClean="0"/>
            </a:br>
            <a:r>
              <a:rPr lang="uk-UA" sz="2400" dirty="0" smtClean="0"/>
              <a:t>   доступу до інформації та її обробки; </a:t>
            </a:r>
            <a:br>
              <a:rPr lang="uk-UA" sz="2400" dirty="0" smtClean="0"/>
            </a:br>
            <a:r>
              <a:rPr lang="uk-UA" sz="2400" dirty="0" smtClean="0"/>
              <a:t>- результатів перевірки цілісності </a:t>
            </a:r>
            <a:br>
              <a:rPr lang="uk-UA" sz="2400" dirty="0" smtClean="0"/>
            </a:br>
            <a:r>
              <a:rPr lang="uk-UA" sz="2400" dirty="0" smtClean="0"/>
              <a:t>   засобів захисту інформації.</a:t>
            </a:r>
            <a:br>
              <a:rPr lang="uk-UA" sz="2400" dirty="0" smtClean="0"/>
            </a:br>
            <a:r>
              <a:rPr lang="uk-UA" sz="2400" dirty="0" smtClean="0"/>
              <a:t> </a:t>
            </a:r>
            <a:br>
              <a:rPr lang="uk-UA" sz="2400" dirty="0" smtClean="0"/>
            </a:br>
            <a:r>
              <a:rPr lang="uk-UA" sz="2400" b="1" dirty="0" smtClean="0"/>
              <a:t>Передача службової і таємної інформації</a:t>
            </a:r>
            <a:r>
              <a:rPr lang="uk-UA" sz="2400" dirty="0" smtClean="0"/>
              <a:t> з однієї системи до іншої здійснюється :</a:t>
            </a:r>
            <a:br>
              <a:rPr lang="uk-UA" sz="2400" dirty="0" smtClean="0"/>
            </a:br>
            <a:r>
              <a:rPr lang="uk-UA" sz="2400" dirty="0" smtClean="0"/>
              <a:t>- у зашифрованому вигляді або </a:t>
            </a:r>
            <a:br>
              <a:rPr lang="uk-UA" sz="2400" dirty="0" smtClean="0"/>
            </a:br>
            <a:r>
              <a:rPr lang="uk-UA" sz="2400" dirty="0" smtClean="0"/>
              <a:t>- захищеними каналами зв'язку.</a:t>
            </a:r>
            <a:endParaRPr lang="uk-UA" sz="24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dirty="0" smtClean="0"/>
              <a:t>Створюється </a:t>
            </a:r>
            <a:r>
              <a:rPr lang="uk-UA" sz="2400" b="1" dirty="0" smtClean="0"/>
              <a:t>КСЗІ</a:t>
            </a:r>
            <a:r>
              <a:rPr lang="uk-UA" sz="2400" dirty="0" smtClean="0"/>
              <a:t> </a:t>
            </a:r>
            <a:r>
              <a:rPr lang="uk-UA" sz="2400" b="1" dirty="0" smtClean="0"/>
              <a:t>для захисту від</a:t>
            </a:r>
            <a:r>
              <a:rPr lang="uk-UA" sz="2400" dirty="0" smtClean="0"/>
              <a:t>: </a:t>
            </a:r>
            <a:br>
              <a:rPr lang="uk-UA" sz="2400" dirty="0" smtClean="0"/>
            </a:br>
            <a:r>
              <a:rPr lang="uk-UA" sz="2400" dirty="0" smtClean="0"/>
              <a:t>- витоку технічними каналами;</a:t>
            </a:r>
            <a:br>
              <a:rPr lang="uk-UA" sz="2400" dirty="0" smtClean="0"/>
            </a:br>
            <a:r>
              <a:rPr lang="uk-UA" sz="2400" dirty="0" smtClean="0"/>
              <a:t>- несанкціонованих дій з інформацією;</a:t>
            </a:r>
            <a:br>
              <a:rPr lang="uk-UA" sz="2400" dirty="0" smtClean="0"/>
            </a:br>
            <a:r>
              <a:rPr lang="uk-UA" sz="2400" dirty="0" smtClean="0"/>
              <a:t>- спеціального впливу на засоби обробки інформації, </a:t>
            </a:r>
            <a:br>
              <a:rPr lang="uk-UA" sz="2400" dirty="0" smtClean="0"/>
            </a:br>
            <a:r>
              <a:rPr lang="uk-UA" sz="2400" dirty="0" smtClean="0"/>
              <a:t>   який може призвести до порушення її цілісності </a:t>
            </a:r>
            <a:br>
              <a:rPr lang="uk-UA" sz="2400" dirty="0" smtClean="0"/>
            </a:br>
            <a:r>
              <a:rPr lang="uk-UA" sz="2400" dirty="0" smtClean="0"/>
              <a:t>   та несанкціонованого блокування.</a:t>
            </a:r>
            <a:br>
              <a:rPr lang="uk-UA" sz="2400" dirty="0" smtClean="0"/>
            </a:br>
            <a:r>
              <a:rPr lang="uk-UA" sz="2400" dirty="0" smtClean="0"/>
              <a:t> </a:t>
            </a:r>
            <a:br>
              <a:rPr lang="uk-UA" sz="2400" dirty="0" smtClean="0"/>
            </a:br>
            <a:r>
              <a:rPr lang="uk-UA" sz="2400" b="1" dirty="0" smtClean="0"/>
              <a:t>Відповідальність за захист інформації</a:t>
            </a:r>
            <a:r>
              <a:rPr lang="uk-UA" sz="2400" dirty="0" smtClean="0"/>
              <a:t> покладається </a:t>
            </a:r>
            <a:r>
              <a:rPr lang="uk-UA" sz="2400" b="1" dirty="0" smtClean="0"/>
              <a:t>на власника системи, </a:t>
            </a:r>
            <a:r>
              <a:rPr lang="uk-UA" sz="2400" dirty="0" smtClean="0"/>
              <a:t>а саме:</a:t>
            </a:r>
            <a:br>
              <a:rPr lang="uk-UA" sz="2400" dirty="0" smtClean="0"/>
            </a:br>
            <a:r>
              <a:rPr lang="uk-UA" sz="2400" dirty="0" smtClean="0"/>
              <a:t>- керівника  (заступника керівника), </a:t>
            </a:r>
            <a:br>
              <a:rPr lang="uk-UA" sz="2400" dirty="0" smtClean="0"/>
            </a:br>
            <a:r>
              <a:rPr lang="uk-UA" sz="2400" dirty="0" smtClean="0"/>
              <a:t>- керівників її структурних підрозділів, </a:t>
            </a:r>
            <a:br>
              <a:rPr lang="uk-UA" sz="2400" dirty="0" smtClean="0"/>
            </a:br>
            <a:r>
              <a:rPr lang="uk-UA" sz="2400" dirty="0" smtClean="0"/>
              <a:t>   що забезпечують експлуатацію системи.</a:t>
            </a:r>
            <a:endParaRPr lang="uk-UA" sz="24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dirty="0" smtClean="0"/>
              <a:t>Організація та проведення робіт із захисту інформації в системі здійснюється </a:t>
            </a:r>
            <a:r>
              <a:rPr lang="uk-UA" sz="2400" b="1" dirty="0" smtClean="0"/>
              <a:t>службою захисту інформації</a:t>
            </a:r>
            <a:r>
              <a:rPr lang="uk-UA" sz="2400" dirty="0" smtClean="0"/>
              <a:t>.</a:t>
            </a:r>
            <a:br>
              <a:rPr lang="uk-UA" sz="2400" dirty="0" smtClean="0"/>
            </a:br>
            <a:r>
              <a:rPr lang="uk-UA" sz="2400" dirty="0" smtClean="0"/>
              <a:t/>
            </a:r>
            <a:br>
              <a:rPr lang="uk-UA" sz="2400" dirty="0" smtClean="0"/>
            </a:br>
            <a:r>
              <a:rPr lang="uk-UA" sz="2400" dirty="0" smtClean="0"/>
              <a:t>Коли </a:t>
            </a:r>
            <a:r>
              <a:rPr lang="uk-UA" sz="2400" b="1" dirty="0" smtClean="0"/>
              <a:t>обсяг робіт є незначний</a:t>
            </a:r>
            <a:r>
              <a:rPr lang="uk-UA" sz="2400" dirty="0" smtClean="0"/>
              <a:t>, захист інформації може здійснюватися </a:t>
            </a:r>
            <a:r>
              <a:rPr lang="uk-UA" sz="2400" b="1" dirty="0" smtClean="0"/>
              <a:t>однією особою</a:t>
            </a:r>
            <a:r>
              <a:rPr lang="uk-UA" sz="2400" dirty="0" smtClean="0"/>
              <a:t>.</a:t>
            </a:r>
            <a:br>
              <a:rPr lang="uk-UA" sz="2400" dirty="0" smtClean="0"/>
            </a:br>
            <a:r>
              <a:rPr lang="uk-UA" sz="2400" dirty="0" smtClean="0"/>
              <a:t> </a:t>
            </a:r>
            <a:br>
              <a:rPr lang="uk-UA" sz="2400" dirty="0" smtClean="0"/>
            </a:br>
            <a:r>
              <a:rPr lang="uk-UA" sz="2400" b="1" dirty="0" smtClean="0"/>
              <a:t>Виконавцем КСЗІ </a:t>
            </a:r>
            <a:r>
              <a:rPr lang="uk-UA" sz="2400" dirty="0" smtClean="0"/>
              <a:t>може бути суб'єкт, </a:t>
            </a:r>
            <a:br>
              <a:rPr lang="uk-UA" sz="2400" dirty="0" smtClean="0"/>
            </a:br>
            <a:r>
              <a:rPr lang="uk-UA" sz="2400" dirty="0" smtClean="0"/>
              <a:t>який </a:t>
            </a:r>
            <a:r>
              <a:rPr lang="uk-UA" sz="2400" b="1" dirty="0" smtClean="0"/>
              <a:t>має ліцензію або дозвіл</a:t>
            </a:r>
            <a:r>
              <a:rPr lang="uk-UA" sz="2400" dirty="0" smtClean="0"/>
              <a:t> на роботи у сфері ТЗІ.</a:t>
            </a:r>
            <a:endParaRPr lang="uk-UA" sz="24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49" y="403412"/>
            <a:ext cx="8327091" cy="6173557"/>
          </a:xfrm>
        </p:spPr>
        <p:txBody>
          <a:bodyPr>
            <a:noAutofit/>
          </a:bodyPr>
          <a:lstStyle/>
          <a:p>
            <a:r>
              <a:rPr lang="uk-UA" sz="2400" b="1" dirty="0" smtClean="0"/>
              <a:t>ДССЗЗІ України</a:t>
            </a:r>
            <a:r>
              <a:rPr lang="uk-UA" sz="2400" dirty="0" smtClean="0"/>
              <a:t> є державним органом, </a:t>
            </a:r>
            <a:br>
              <a:rPr lang="uk-UA" sz="2400" dirty="0" smtClean="0"/>
            </a:br>
            <a:r>
              <a:rPr lang="uk-UA" sz="2400" dirty="0" smtClean="0"/>
              <a:t>який </a:t>
            </a:r>
            <a:r>
              <a:rPr lang="uk-UA" sz="2400" b="1" dirty="0" smtClean="0"/>
              <a:t>призначений</a:t>
            </a:r>
            <a:r>
              <a:rPr lang="uk-UA" sz="2400" dirty="0" smtClean="0"/>
              <a:t> для:</a:t>
            </a:r>
            <a:br>
              <a:rPr lang="uk-UA" sz="2400" dirty="0" smtClean="0"/>
            </a:br>
            <a:r>
              <a:rPr lang="uk-UA" sz="2400" dirty="0" smtClean="0"/>
              <a:t>- забезпечення функціонування і розвитку державної системи:</a:t>
            </a:r>
            <a:br>
              <a:rPr lang="uk-UA" sz="2400" dirty="0" smtClean="0"/>
            </a:br>
            <a:r>
              <a:rPr lang="uk-UA" sz="2400" dirty="0" smtClean="0"/>
              <a:t>	- урядового зв’язку, </a:t>
            </a:r>
            <a:br>
              <a:rPr lang="uk-UA" sz="2400" dirty="0" smtClean="0"/>
            </a:br>
            <a:r>
              <a:rPr lang="uk-UA" sz="2400" dirty="0" smtClean="0"/>
              <a:t>	- Національної системи конфіденційного зв’язку, </a:t>
            </a:r>
            <a:br>
              <a:rPr lang="uk-UA" sz="2400" dirty="0" smtClean="0"/>
            </a:br>
            <a:r>
              <a:rPr lang="uk-UA" sz="2400" dirty="0" smtClean="0"/>
              <a:t>- формування та реалізації державної політики у сферах:</a:t>
            </a:r>
            <a:br>
              <a:rPr lang="uk-UA" sz="2400" dirty="0" smtClean="0"/>
            </a:br>
            <a:r>
              <a:rPr lang="uk-UA" sz="2400" dirty="0" smtClean="0"/>
              <a:t>	КЗІ,</a:t>
            </a:r>
            <a:br>
              <a:rPr lang="uk-UA" sz="2400" dirty="0" smtClean="0"/>
            </a:br>
            <a:r>
              <a:rPr lang="uk-UA" sz="2400" dirty="0" smtClean="0"/>
              <a:t>	ТЗІ, </a:t>
            </a:r>
            <a:br>
              <a:rPr lang="uk-UA" sz="2400" dirty="0" smtClean="0"/>
            </a:br>
            <a:r>
              <a:rPr lang="uk-UA" sz="2400" dirty="0" smtClean="0"/>
              <a:t>	- </a:t>
            </a:r>
            <a:r>
              <a:rPr lang="uk-UA" sz="2400" dirty="0" err="1" smtClean="0"/>
              <a:t>кіберзахисту</a:t>
            </a:r>
            <a:r>
              <a:rPr lang="uk-UA" sz="2400" dirty="0" smtClean="0"/>
              <a:t>, </a:t>
            </a:r>
            <a:br>
              <a:rPr lang="uk-UA" sz="2400" dirty="0" smtClean="0"/>
            </a:br>
            <a:r>
              <a:rPr lang="uk-UA" sz="2400" dirty="0" smtClean="0"/>
              <a:t>	- </a:t>
            </a:r>
            <a:r>
              <a:rPr lang="uk-UA" sz="2400" dirty="0" err="1" smtClean="0"/>
              <a:t>телекомунікацій</a:t>
            </a:r>
            <a:r>
              <a:rPr lang="uk-UA" sz="2400" dirty="0" smtClean="0"/>
              <a:t>, </a:t>
            </a:r>
            <a:br>
              <a:rPr lang="uk-UA" sz="2400" dirty="0" smtClean="0"/>
            </a:br>
            <a:r>
              <a:rPr lang="uk-UA" sz="2400" dirty="0" smtClean="0"/>
              <a:t>	- користування радіочастотним ресурсом України, </a:t>
            </a:r>
            <a:br>
              <a:rPr lang="uk-UA" sz="2400" dirty="0" smtClean="0"/>
            </a:br>
            <a:r>
              <a:rPr lang="uk-UA" sz="2400" dirty="0" smtClean="0"/>
              <a:t>	- поштового зв’язку спеціального призначення, </a:t>
            </a:r>
            <a:br>
              <a:rPr lang="uk-UA" sz="2400" dirty="0" smtClean="0"/>
            </a:br>
            <a:r>
              <a:rPr lang="uk-UA" sz="2400" dirty="0" smtClean="0"/>
              <a:t>	- урядового фельд’єгерського зв’язку, </a:t>
            </a:r>
            <a:br>
              <a:rPr lang="uk-UA" sz="2400" dirty="0" smtClean="0"/>
            </a:br>
            <a:r>
              <a:rPr lang="uk-UA" sz="2400" dirty="0" smtClean="0"/>
              <a:t>- інших завдань відповідно до закону.</a:t>
            </a:r>
            <a:endParaRPr lang="uk-UA" sz="24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dirty="0" smtClean="0"/>
              <a:t>На </a:t>
            </a:r>
            <a:r>
              <a:rPr lang="uk-UA" sz="2400" b="1" dirty="0" smtClean="0"/>
              <a:t>ДССЗЗІ</a:t>
            </a:r>
            <a:r>
              <a:rPr lang="uk-UA" sz="2400" dirty="0" smtClean="0"/>
              <a:t> України покладаються </a:t>
            </a:r>
            <a:r>
              <a:rPr lang="uk-UA" sz="2400" b="1" dirty="0" smtClean="0"/>
              <a:t>обов’язки</a:t>
            </a:r>
            <a:r>
              <a:rPr lang="uk-UA" sz="2400" dirty="0" smtClean="0"/>
              <a:t>:</a:t>
            </a:r>
            <a:br>
              <a:rPr lang="uk-UA" sz="2400" dirty="0" smtClean="0"/>
            </a:br>
            <a:r>
              <a:rPr lang="uk-UA" sz="2400" dirty="0" smtClean="0"/>
              <a:t/>
            </a:r>
            <a:br>
              <a:rPr lang="uk-UA" sz="2400" dirty="0" smtClean="0"/>
            </a:br>
            <a:r>
              <a:rPr lang="uk-UA" sz="2400" dirty="0" smtClean="0"/>
              <a:t>- формування та реалізація державної політики,  </a:t>
            </a:r>
            <a:br>
              <a:rPr lang="uk-UA" sz="2400" dirty="0" smtClean="0"/>
            </a:br>
            <a:r>
              <a:rPr lang="uk-UA" sz="2400" dirty="0" smtClean="0"/>
              <a:t>  забезпечення нормативно-правового регулювання </a:t>
            </a:r>
            <a:br>
              <a:rPr lang="uk-UA" sz="2400" dirty="0" smtClean="0"/>
            </a:br>
            <a:r>
              <a:rPr lang="uk-UA" sz="2400" dirty="0" smtClean="0"/>
              <a:t>  у сферах:</a:t>
            </a:r>
            <a:br>
              <a:rPr lang="uk-UA" sz="2400" dirty="0" smtClean="0"/>
            </a:br>
            <a:r>
              <a:rPr lang="uk-UA" sz="2400" dirty="0" smtClean="0"/>
              <a:t>	- КЗІ;</a:t>
            </a:r>
            <a:br>
              <a:rPr lang="uk-UA" sz="2400" dirty="0" smtClean="0"/>
            </a:br>
            <a:r>
              <a:rPr lang="uk-UA" sz="2400" dirty="0" smtClean="0"/>
              <a:t>	- ТЗІ;</a:t>
            </a:r>
            <a:br>
              <a:rPr lang="uk-UA" sz="2400" dirty="0" smtClean="0"/>
            </a:br>
            <a:r>
              <a:rPr lang="uk-UA" sz="2400" dirty="0" smtClean="0"/>
              <a:t>	- захисту державних інформаційних ресурсів в ІТС, </a:t>
            </a:r>
            <a:br>
              <a:rPr lang="uk-UA" sz="2400" dirty="0" smtClean="0"/>
            </a:br>
            <a:r>
              <a:rPr lang="uk-UA" sz="2400" dirty="0" smtClean="0"/>
              <a:t>	- </a:t>
            </a:r>
            <a:r>
              <a:rPr lang="uk-UA" sz="2400" dirty="0" err="1" smtClean="0"/>
              <a:t>кіберзахисту</a:t>
            </a:r>
            <a:r>
              <a:rPr lang="uk-UA" sz="2400" dirty="0" smtClean="0"/>
              <a:t> державних інформаційних ресурсів, </a:t>
            </a:r>
            <a:br>
              <a:rPr lang="uk-UA" sz="2400" dirty="0" smtClean="0"/>
            </a:br>
            <a:r>
              <a:rPr lang="uk-UA" sz="2400" dirty="0" smtClean="0"/>
              <a:t>	   критичної інформаційної інфраструктури;</a:t>
            </a:r>
            <a:br>
              <a:rPr lang="uk-UA" sz="2400" dirty="0" smtClean="0"/>
            </a:br>
            <a:r>
              <a:rPr lang="uk-UA" sz="2400" dirty="0" smtClean="0"/>
              <a:t>	- протидії технічним розвідкам;</a:t>
            </a:r>
            <a:br>
              <a:rPr lang="uk-UA" sz="2400" dirty="0" smtClean="0"/>
            </a:br>
            <a:r>
              <a:rPr lang="uk-UA" sz="2400" dirty="0" smtClean="0"/>
              <a:t>	- </a:t>
            </a:r>
            <a:r>
              <a:rPr lang="uk-UA" sz="2400" dirty="0" err="1" smtClean="0"/>
              <a:t>телекомунікацій</a:t>
            </a:r>
            <a:r>
              <a:rPr lang="uk-UA" sz="2400" dirty="0" smtClean="0"/>
              <a:t>;</a:t>
            </a:r>
            <a:br>
              <a:rPr lang="uk-UA" sz="2400" dirty="0" smtClean="0"/>
            </a:br>
            <a:r>
              <a:rPr lang="uk-UA" sz="2400" dirty="0" smtClean="0"/>
              <a:t>	- користування радіочастотним ресурсом України;</a:t>
            </a:r>
            <a:br>
              <a:rPr lang="uk-UA" sz="2400" dirty="0" smtClean="0"/>
            </a:br>
            <a:r>
              <a:rPr lang="uk-UA" sz="2400" dirty="0" smtClean="0"/>
              <a:t>	- електронного документообігу;</a:t>
            </a:r>
            <a:br>
              <a:rPr lang="uk-UA" sz="2400" dirty="0" smtClean="0"/>
            </a:br>
            <a:r>
              <a:rPr lang="uk-UA" sz="2400" dirty="0" smtClean="0"/>
              <a:t>	- електронної ідентифікації;</a:t>
            </a:r>
            <a:br>
              <a:rPr lang="uk-UA" sz="2400" dirty="0" smtClean="0"/>
            </a:br>
            <a:r>
              <a:rPr lang="uk-UA" sz="2400" dirty="0" smtClean="0"/>
              <a:t>	- електронних довірчих послуг;</a:t>
            </a:r>
            <a:br>
              <a:rPr lang="uk-UA" sz="2400" dirty="0" smtClean="0"/>
            </a:br>
            <a:r>
              <a:rPr lang="uk-UA" sz="2400" dirty="0" smtClean="0"/>
              <a:t>	- державної тарифної політики у сферах </a:t>
            </a:r>
            <a:br>
              <a:rPr lang="uk-UA" sz="2400" dirty="0" smtClean="0"/>
            </a:br>
            <a:r>
              <a:rPr lang="uk-UA" sz="2400" dirty="0" smtClean="0"/>
              <a:t>	   </a:t>
            </a:r>
            <a:r>
              <a:rPr lang="uk-UA" sz="2400" dirty="0" err="1" smtClean="0"/>
              <a:t>телекомунікацій</a:t>
            </a:r>
            <a:r>
              <a:rPr lang="uk-UA" sz="2400" dirty="0" smtClean="0"/>
              <a:t>, користування </a:t>
            </a:r>
            <a:br>
              <a:rPr lang="uk-UA" sz="2400" dirty="0" smtClean="0"/>
            </a:br>
            <a:r>
              <a:rPr lang="uk-UA" sz="2400" dirty="0" smtClean="0"/>
              <a:t>	   радіочастотним ресурсом України;</a:t>
            </a:r>
            <a:endParaRPr lang="uk-UA" sz="24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dirty="0" smtClean="0"/>
              <a:t>На </a:t>
            </a:r>
            <a:r>
              <a:rPr lang="uk-UA" sz="2400" b="1" dirty="0" smtClean="0"/>
              <a:t>ДССЗЗІ</a:t>
            </a:r>
            <a:r>
              <a:rPr lang="uk-UA" sz="2400" dirty="0" smtClean="0"/>
              <a:t> України покладаються </a:t>
            </a:r>
            <a:r>
              <a:rPr lang="uk-UA" sz="2400" b="1" dirty="0" smtClean="0"/>
              <a:t>обов’язки</a:t>
            </a:r>
            <a:r>
              <a:rPr lang="uk-UA" sz="2400" dirty="0" smtClean="0"/>
              <a:t>:</a:t>
            </a:r>
            <a:br>
              <a:rPr lang="uk-UA" sz="2400" dirty="0" smtClean="0"/>
            </a:br>
            <a:r>
              <a:rPr lang="uk-UA" sz="2400" dirty="0" smtClean="0"/>
              <a:t/>
            </a:r>
            <a:br>
              <a:rPr lang="uk-UA" sz="2400" dirty="0" smtClean="0"/>
            </a:br>
            <a:r>
              <a:rPr lang="uk-UA" sz="2400" dirty="0" smtClean="0"/>
              <a:t>- забезпечення:</a:t>
            </a:r>
            <a:br>
              <a:rPr lang="uk-UA" sz="2400" dirty="0" smtClean="0"/>
            </a:br>
            <a:r>
              <a:rPr lang="uk-UA" sz="2400" dirty="0" smtClean="0"/>
              <a:t>	- Національної системи конфіденційного зв’язку;</a:t>
            </a:r>
            <a:br>
              <a:rPr lang="uk-UA" sz="2400" dirty="0" smtClean="0"/>
            </a:br>
            <a:r>
              <a:rPr lang="uk-UA" sz="2400" dirty="0" smtClean="0"/>
              <a:t>	- урядового зв’язку;</a:t>
            </a:r>
            <a:br>
              <a:rPr lang="uk-UA" sz="2400" dirty="0" smtClean="0"/>
            </a:br>
            <a:r>
              <a:rPr lang="uk-UA" sz="2400" dirty="0" smtClean="0"/>
              <a:t>	- урядового фельд’єгерського зв’язку;</a:t>
            </a:r>
            <a:br>
              <a:rPr lang="uk-UA" sz="2400" dirty="0" smtClean="0"/>
            </a:br>
            <a:r>
              <a:rPr lang="uk-UA" sz="2400" dirty="0" smtClean="0"/>
              <a:t>- державна експертиза у сфері КЗІ, ТЗІ;</a:t>
            </a:r>
            <a:br>
              <a:rPr lang="uk-UA" sz="2400" dirty="0" smtClean="0"/>
            </a:br>
            <a:r>
              <a:rPr lang="uk-UA" sz="2400" dirty="0" smtClean="0"/>
              <a:t>- ліцензування сертифікація у сфері КЗІ, ТЗІ;</a:t>
            </a:r>
            <a:br>
              <a:rPr lang="uk-UA" sz="2400" dirty="0" smtClean="0"/>
            </a:br>
            <a:r>
              <a:rPr lang="uk-UA" sz="2400" dirty="0" smtClean="0"/>
              <a:t>- дозволи на проведення робіт із ТЗІ для власних потреб;</a:t>
            </a:r>
            <a:br>
              <a:rPr lang="uk-UA" sz="2400" dirty="0" smtClean="0"/>
            </a:br>
            <a:r>
              <a:rPr lang="uk-UA" sz="2400" dirty="0" smtClean="0"/>
              <a:t>- державне регулювання у сфері поштового зв’язку </a:t>
            </a:r>
            <a:br>
              <a:rPr lang="uk-UA" sz="2400" dirty="0" smtClean="0"/>
            </a:br>
            <a:r>
              <a:rPr lang="uk-UA" sz="2400" dirty="0" smtClean="0"/>
              <a:t>  спеціального призначення, урядового фельд’єгерського </a:t>
            </a:r>
            <a:br>
              <a:rPr lang="uk-UA" sz="2400" dirty="0" smtClean="0"/>
            </a:br>
            <a:r>
              <a:rPr lang="uk-UA" sz="2400" dirty="0" smtClean="0"/>
              <a:t>  зв’язку;</a:t>
            </a:r>
            <a:br>
              <a:rPr lang="uk-UA" sz="2400" dirty="0" smtClean="0"/>
            </a:br>
            <a:r>
              <a:rPr lang="uk-UA" sz="2400" dirty="0" smtClean="0"/>
              <a:t>- виконання функцій:</a:t>
            </a:r>
            <a:br>
              <a:rPr lang="uk-UA" sz="2400" dirty="0" smtClean="0"/>
            </a:br>
            <a:r>
              <a:rPr lang="uk-UA" sz="2400" dirty="0" smtClean="0"/>
              <a:t>	- адміністрації радіочастот України;</a:t>
            </a:r>
            <a:br>
              <a:rPr lang="uk-UA" sz="2400" dirty="0" smtClean="0"/>
            </a:br>
            <a:r>
              <a:rPr lang="uk-UA" sz="2400" dirty="0" smtClean="0"/>
              <a:t>	- радіочастотного органу спеціального </a:t>
            </a:r>
            <a:br>
              <a:rPr lang="uk-UA" sz="2400" dirty="0" smtClean="0"/>
            </a:br>
            <a:r>
              <a:rPr lang="uk-UA" sz="2400" dirty="0" smtClean="0"/>
              <a:t>	   користувача радіочастотного ресурсу України;</a:t>
            </a:r>
            <a:br>
              <a:rPr lang="uk-UA" sz="2400" dirty="0" smtClean="0"/>
            </a:br>
            <a:r>
              <a:rPr lang="uk-UA" sz="2400" dirty="0" smtClean="0"/>
              <a:t/>
            </a:r>
            <a:br>
              <a:rPr lang="uk-UA" sz="2400" dirty="0" smtClean="0"/>
            </a:br>
            <a:r>
              <a:rPr lang="uk-UA" sz="2400" dirty="0" smtClean="0"/>
              <a:t/>
            </a:r>
            <a:br>
              <a:rPr lang="uk-UA" sz="2400" dirty="0" smtClean="0"/>
            </a:br>
            <a:endParaRPr lang="uk-UA" sz="24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dirty="0" smtClean="0"/>
              <a:t>На </a:t>
            </a:r>
            <a:r>
              <a:rPr lang="uk-UA" sz="2400" b="1" dirty="0" smtClean="0"/>
              <a:t>ДССЗЗІ</a:t>
            </a:r>
            <a:r>
              <a:rPr lang="uk-UA" sz="2400" dirty="0" smtClean="0"/>
              <a:t> України покладаються </a:t>
            </a:r>
            <a:r>
              <a:rPr lang="uk-UA" sz="2400" b="1" dirty="0" smtClean="0"/>
              <a:t>обов’язки</a:t>
            </a:r>
            <a:r>
              <a:rPr lang="uk-UA" sz="2400" dirty="0" smtClean="0"/>
              <a:t>:</a:t>
            </a:r>
            <a:br>
              <a:rPr lang="uk-UA" sz="2400" dirty="0" smtClean="0"/>
            </a:br>
            <a:r>
              <a:rPr lang="uk-UA" sz="2400" dirty="0" smtClean="0"/>
              <a:t/>
            </a:r>
            <a:br>
              <a:rPr lang="uk-UA" sz="2400" dirty="0" smtClean="0"/>
            </a:br>
            <a:r>
              <a:rPr lang="uk-UA" sz="2400" dirty="0" smtClean="0"/>
              <a:t>- розробка і супроводження моделей технічних розвідок, </a:t>
            </a:r>
            <a:br>
              <a:rPr lang="uk-UA" sz="2400" dirty="0" smtClean="0"/>
            </a:br>
            <a:r>
              <a:rPr lang="uk-UA" sz="2400" dirty="0" smtClean="0"/>
              <a:t>   розробка тактики та методів їх застосування, </a:t>
            </a:r>
            <a:br>
              <a:rPr lang="uk-UA" sz="2400" dirty="0" smtClean="0"/>
            </a:br>
            <a:r>
              <a:rPr lang="uk-UA" sz="2400" dirty="0" smtClean="0"/>
              <a:t>   а також перспектив розвитку;</a:t>
            </a:r>
            <a:br>
              <a:rPr lang="uk-UA" sz="2400" dirty="0" smtClean="0"/>
            </a:br>
            <a:r>
              <a:rPr lang="uk-UA" sz="2400" dirty="0" smtClean="0"/>
              <a:t>- урядова команда реагування на комп’ютерні </a:t>
            </a:r>
            <a:br>
              <a:rPr lang="uk-UA" sz="2400" dirty="0" smtClean="0"/>
            </a:br>
            <a:r>
              <a:rPr lang="uk-UA" sz="2400" dirty="0" smtClean="0"/>
              <a:t>   надзвичайні події України CERT-UA;</a:t>
            </a:r>
            <a:br>
              <a:rPr lang="uk-UA" sz="2400" dirty="0" smtClean="0"/>
            </a:br>
            <a:r>
              <a:rPr lang="uk-UA" sz="2400" dirty="0" smtClean="0"/>
              <a:t>- державний центр </a:t>
            </a:r>
            <a:r>
              <a:rPr lang="uk-UA" sz="2400" dirty="0" err="1" smtClean="0"/>
              <a:t>кіберзахисту</a:t>
            </a:r>
            <a:r>
              <a:rPr lang="uk-UA" sz="2400" dirty="0" smtClean="0"/>
              <a:t>;</a:t>
            </a:r>
            <a:br>
              <a:rPr lang="uk-UA" sz="2400" dirty="0" smtClean="0"/>
            </a:br>
            <a:r>
              <a:rPr lang="uk-UA" sz="2400" dirty="0" smtClean="0"/>
              <a:t>- захист Єдиного </a:t>
            </a:r>
            <a:r>
              <a:rPr lang="uk-UA" sz="2400" dirty="0" err="1" smtClean="0"/>
              <a:t>веб-порталу</a:t>
            </a:r>
            <a:r>
              <a:rPr lang="uk-UA" sz="2400" dirty="0" smtClean="0"/>
              <a:t> державних органів;</a:t>
            </a:r>
            <a:br>
              <a:rPr lang="uk-UA" sz="2400" dirty="0" smtClean="0"/>
            </a:br>
            <a:r>
              <a:rPr lang="uk-UA" sz="2400" dirty="0" smtClean="0"/>
              <a:t>- </a:t>
            </a:r>
            <a:r>
              <a:rPr lang="uk-UA" sz="2400" dirty="0" err="1" smtClean="0"/>
              <a:t>кіберзахист</a:t>
            </a:r>
            <a:r>
              <a:rPr lang="uk-UA" sz="2400" dirty="0" smtClean="0"/>
              <a:t>, запобігання, виявлення та реагування на </a:t>
            </a:r>
            <a:br>
              <a:rPr lang="uk-UA" sz="2400" dirty="0" smtClean="0"/>
            </a:br>
            <a:r>
              <a:rPr lang="uk-UA" sz="2400" dirty="0" smtClean="0"/>
              <a:t>   </a:t>
            </a:r>
            <a:r>
              <a:rPr lang="uk-UA" sz="2400" dirty="0" err="1" smtClean="0"/>
              <a:t>кіберінциденти</a:t>
            </a:r>
            <a:r>
              <a:rPr lang="uk-UA" sz="2400" dirty="0" smtClean="0"/>
              <a:t> і </a:t>
            </a:r>
            <a:r>
              <a:rPr lang="uk-UA" sz="2400" dirty="0" err="1" smtClean="0"/>
              <a:t>кібератаки</a:t>
            </a:r>
            <a:r>
              <a:rPr lang="uk-UA" sz="2400" dirty="0" smtClean="0"/>
              <a:t> та усунення їх наслідків;</a:t>
            </a:r>
            <a:br>
              <a:rPr lang="uk-UA" sz="2400" dirty="0" smtClean="0"/>
            </a:br>
            <a:r>
              <a:rPr lang="uk-UA" sz="2400" dirty="0" smtClean="0"/>
              <a:t>- інформування про </a:t>
            </a:r>
            <a:r>
              <a:rPr lang="uk-UA" sz="2400" dirty="0" err="1" smtClean="0"/>
              <a:t>кіберзагрози</a:t>
            </a:r>
            <a:r>
              <a:rPr lang="uk-UA" sz="2400" dirty="0" smtClean="0"/>
              <a:t> та відповідні методи </a:t>
            </a:r>
            <a:br>
              <a:rPr lang="uk-UA" sz="2400" dirty="0" smtClean="0"/>
            </a:br>
            <a:r>
              <a:rPr lang="uk-UA" sz="2400" dirty="0" smtClean="0"/>
              <a:t>   захисту від них;</a:t>
            </a:r>
            <a:br>
              <a:rPr lang="uk-UA" sz="2400" dirty="0" smtClean="0"/>
            </a:br>
            <a:r>
              <a:rPr lang="uk-UA" sz="2400" dirty="0" smtClean="0"/>
              <a:t>- аудит інформаційної безпеки на об’єктах критичної </a:t>
            </a:r>
            <a:br>
              <a:rPr lang="uk-UA" sz="2400" dirty="0" smtClean="0"/>
            </a:br>
            <a:r>
              <a:rPr lang="uk-UA" sz="2400" dirty="0" smtClean="0"/>
              <a:t>   інфраструктури, встановлення вимог до аудиторів, </a:t>
            </a:r>
            <a:br>
              <a:rPr lang="uk-UA" sz="2400" dirty="0" smtClean="0"/>
            </a:br>
            <a:r>
              <a:rPr lang="uk-UA" sz="2400" dirty="0" smtClean="0"/>
              <a:t>   їх атестація;</a:t>
            </a:r>
            <a:br>
              <a:rPr lang="uk-UA" sz="2400" dirty="0" smtClean="0"/>
            </a:br>
            <a:r>
              <a:rPr lang="uk-UA" sz="2400" dirty="0" smtClean="0"/>
              <a:t>- проведення аудиту захищеності комунікаційних і </a:t>
            </a:r>
            <a:br>
              <a:rPr lang="uk-UA" sz="2400" dirty="0" smtClean="0"/>
            </a:br>
            <a:r>
              <a:rPr lang="uk-UA" sz="2400" dirty="0" smtClean="0"/>
              <a:t>   технологічних систем об’єктів критичної </a:t>
            </a:r>
            <a:br>
              <a:rPr lang="uk-UA" sz="2400" dirty="0" smtClean="0"/>
            </a:br>
            <a:r>
              <a:rPr lang="uk-UA" sz="2400" dirty="0" smtClean="0"/>
              <a:t>   інфраструктури на вразливість.</a:t>
            </a:r>
            <a:endParaRPr lang="uk-UA" sz="24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679508"/>
            <a:ext cx="7869891" cy="5897461"/>
          </a:xfrm>
        </p:spPr>
        <p:txBody>
          <a:bodyPr>
            <a:normAutofit fontScale="90000"/>
          </a:bodyPr>
          <a:lstStyle/>
          <a:p>
            <a:r>
              <a:rPr lang="uk-UA" sz="2400" b="1" dirty="0" smtClean="0"/>
              <a:t>Відкритою інформацією </a:t>
            </a:r>
            <a:r>
              <a:rPr lang="uk-UA" sz="2400" dirty="0" smtClean="0"/>
              <a:t>є будь-які відомості про суб’єкт господарювання, що є у володінні, користуванні або розпорядженні суб’єкта та не віднесені до категорії інформації з обмеженим доступом. </a:t>
            </a:r>
            <a:br>
              <a:rPr lang="uk-UA" sz="2400" dirty="0" smtClean="0"/>
            </a:br>
            <a:r>
              <a:rPr lang="uk-UA" sz="2400" dirty="0" smtClean="0"/>
              <a:t/>
            </a:r>
            <a:br>
              <a:rPr lang="uk-UA" sz="2400" dirty="0" smtClean="0"/>
            </a:br>
            <a:r>
              <a:rPr lang="uk-UA" sz="2400" b="1" dirty="0" smtClean="0"/>
              <a:t>Інформацією з обмеженим доступом </a:t>
            </a:r>
            <a:r>
              <a:rPr lang="uk-UA" sz="2400" dirty="0" smtClean="0"/>
              <a:t>– інформація, доступ до якої обмежено у відповідності з законом з метою захисту прав та законних інтересів її власників. </a:t>
            </a:r>
            <a:br>
              <a:rPr lang="uk-UA" sz="2400" dirty="0" smtClean="0"/>
            </a:br>
            <a:r>
              <a:rPr lang="uk-UA" sz="2400" dirty="0" smtClean="0"/>
              <a:t/>
            </a:r>
            <a:br>
              <a:rPr lang="uk-UA" sz="2400" dirty="0" smtClean="0"/>
            </a:br>
            <a:r>
              <a:rPr lang="uk-UA" sz="2400" dirty="0" smtClean="0"/>
              <a:t>Правовий режим інформації з обмеженим доступом покликаний охороняти відомості, вільний обіг яких може порушити права й інтереси держави, суспільства, окремої особи, забезпечити інформаційну незалежність суб’єктів приватного права у відносинах із державою і особою, узгодити публічну потребу у свободі інформації та право кожного на збереження таємниці. </a:t>
            </a:r>
            <a:r>
              <a:rPr lang="uk-UA" dirty="0" smtClean="0"/>
              <a:t/>
            </a:r>
            <a:br>
              <a:rPr lang="uk-UA" dirty="0" smtClean="0"/>
            </a:br>
            <a:endParaRPr lang="ru-RU" dirty="0"/>
          </a:p>
        </p:txBody>
      </p:sp>
    </p:spTree>
    <p:extLst>
      <p:ext uri="{BB962C8B-B14F-4D97-AF65-F5344CB8AC3E}">
        <p14:creationId xmlns="" xmlns:p14="http://schemas.microsoft.com/office/powerpoint/2010/main" val="158354619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8098491" cy="6173557"/>
          </a:xfrm>
        </p:spPr>
        <p:txBody>
          <a:bodyPr>
            <a:noAutofit/>
          </a:bodyPr>
          <a:lstStyle/>
          <a:p>
            <a:r>
              <a:rPr lang="uk-UA" sz="2400" b="1" dirty="0" smtClean="0"/>
              <a:t>Права ДССЗЗІ</a:t>
            </a:r>
            <a:r>
              <a:rPr lang="uk-UA" sz="2400" dirty="0" smtClean="0"/>
              <a:t> України:</a:t>
            </a:r>
            <a:br>
              <a:rPr lang="uk-UA" sz="2400" dirty="0" smtClean="0"/>
            </a:br>
            <a:r>
              <a:rPr lang="uk-UA" sz="2400" dirty="0" smtClean="0"/>
              <a:t/>
            </a:r>
            <a:br>
              <a:rPr lang="uk-UA" sz="2400" dirty="0" smtClean="0"/>
            </a:br>
            <a:r>
              <a:rPr lang="uk-UA" sz="2400" dirty="0" smtClean="0"/>
              <a:t>- одержувати інформацію, </a:t>
            </a:r>
            <a:br>
              <a:rPr lang="uk-UA" sz="2400" dirty="0" smtClean="0"/>
            </a:br>
            <a:r>
              <a:rPr lang="uk-UA" sz="2400" dirty="0" smtClean="0"/>
              <a:t>   необхідну для виконання завдань;</a:t>
            </a:r>
            <a:br>
              <a:rPr lang="uk-UA" sz="2400" dirty="0" smtClean="0"/>
            </a:br>
            <a:r>
              <a:rPr lang="uk-UA" sz="2400" dirty="0" smtClean="0"/>
              <a:t>- доступу своїх представників на об’єкти;</a:t>
            </a:r>
            <a:br>
              <a:rPr lang="uk-UA" sz="2400" dirty="0" smtClean="0"/>
            </a:br>
            <a:r>
              <a:rPr lang="uk-UA" sz="2400" dirty="0" smtClean="0"/>
              <a:t>- надавати послуги;</a:t>
            </a:r>
            <a:br>
              <a:rPr lang="uk-UA" sz="2400" dirty="0" smtClean="0"/>
            </a:br>
            <a:r>
              <a:rPr lang="uk-UA" sz="2400" dirty="0" smtClean="0"/>
              <a:t>- проводити перевірки:</a:t>
            </a:r>
            <a:br>
              <a:rPr lang="uk-UA" sz="2400" dirty="0" smtClean="0"/>
            </a:br>
            <a:r>
              <a:rPr lang="uk-UA" sz="2400" dirty="0" smtClean="0"/>
              <a:t>	- стану КЗІ, ТЗІ;</a:t>
            </a:r>
            <a:br>
              <a:rPr lang="uk-UA" sz="2400" dirty="0" smtClean="0"/>
            </a:br>
            <a:r>
              <a:rPr lang="uk-UA" sz="2400" dirty="0" smtClean="0"/>
              <a:t>	- додержання ліцензійних умов у галузі КЗІ, ТЗІ;</a:t>
            </a:r>
            <a:br>
              <a:rPr lang="uk-UA" sz="2400" dirty="0" smtClean="0"/>
            </a:br>
            <a:r>
              <a:rPr lang="uk-UA" sz="2400" dirty="0" smtClean="0"/>
              <a:t>	- надавачів електронних довірчих послуг;</a:t>
            </a:r>
            <a:br>
              <a:rPr lang="uk-UA" sz="2400" dirty="0" smtClean="0"/>
            </a:br>
            <a:r>
              <a:rPr lang="uk-UA" sz="2400" dirty="0" smtClean="0"/>
              <a:t>	- стану протидії технічним розвідкам;</a:t>
            </a:r>
            <a:br>
              <a:rPr lang="uk-UA" sz="2400" dirty="0" smtClean="0"/>
            </a:br>
            <a:r>
              <a:rPr lang="uk-UA" sz="2400" dirty="0" smtClean="0"/>
              <a:t>- ознайомлюватися з документами, </a:t>
            </a:r>
            <a:br>
              <a:rPr lang="uk-UA" sz="2400" dirty="0" smtClean="0"/>
            </a:br>
            <a:r>
              <a:rPr lang="uk-UA" sz="2400" dirty="0" smtClean="0"/>
              <a:t>   необхідними для перевірок;</a:t>
            </a:r>
            <a:br>
              <a:rPr lang="uk-UA" sz="2400" dirty="0" smtClean="0"/>
            </a:br>
            <a:r>
              <a:rPr lang="uk-UA" sz="2400" dirty="0" smtClean="0"/>
              <a:t>- складати протоколи про адміністративні правопорушення;</a:t>
            </a:r>
            <a:br>
              <a:rPr lang="uk-UA" sz="2400" dirty="0" smtClean="0"/>
            </a:br>
            <a:r>
              <a:rPr lang="uk-UA" sz="2400" dirty="0" smtClean="0"/>
              <a:t>- ініціювати проведення службових розслідувань </a:t>
            </a:r>
            <a:br>
              <a:rPr lang="uk-UA" sz="2400" dirty="0" smtClean="0"/>
            </a:br>
            <a:r>
              <a:rPr lang="uk-UA" sz="2400" dirty="0" smtClean="0"/>
              <a:t>   щодо виявлених порушень;</a:t>
            </a:r>
            <a:br>
              <a:rPr lang="uk-UA" sz="2400" dirty="0" smtClean="0"/>
            </a:br>
            <a:r>
              <a:rPr lang="uk-UA" sz="2400" dirty="0" smtClean="0"/>
              <a:t/>
            </a:r>
            <a:br>
              <a:rPr lang="uk-UA" sz="2400" dirty="0" smtClean="0"/>
            </a:br>
            <a:endParaRPr lang="uk-UA" sz="24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b="1" dirty="0" smtClean="0"/>
              <a:t>Права ДССЗЗІ</a:t>
            </a:r>
            <a:r>
              <a:rPr lang="uk-UA" sz="2400" dirty="0" smtClean="0"/>
              <a:t> України:</a:t>
            </a:r>
            <a:br>
              <a:rPr lang="uk-UA" sz="2400" dirty="0" smtClean="0"/>
            </a:br>
            <a:r>
              <a:rPr lang="uk-UA" sz="2400" dirty="0" smtClean="0"/>
              <a:t/>
            </a:r>
            <a:br>
              <a:rPr lang="uk-UA" sz="2400" dirty="0" smtClean="0"/>
            </a:br>
            <a:r>
              <a:rPr lang="uk-UA" sz="2400" dirty="0" smtClean="0"/>
              <a:t>- зупиняти дію або скасовувати:</a:t>
            </a:r>
            <a:br>
              <a:rPr lang="uk-UA" sz="2400" dirty="0" smtClean="0"/>
            </a:br>
            <a:r>
              <a:rPr lang="uk-UA" sz="2400" dirty="0" smtClean="0"/>
              <a:t>	- експертні висновки державної експертизи </a:t>
            </a:r>
            <a:br>
              <a:rPr lang="uk-UA" sz="2400" dirty="0" smtClean="0"/>
            </a:br>
            <a:r>
              <a:rPr lang="uk-UA" sz="2400" dirty="0" smtClean="0"/>
              <a:t>	   у сфері КЗІ, ТЗІ;</a:t>
            </a:r>
            <a:br>
              <a:rPr lang="uk-UA" sz="2400" dirty="0" smtClean="0"/>
            </a:br>
            <a:r>
              <a:rPr lang="uk-UA" sz="2400" dirty="0" smtClean="0"/>
              <a:t>	- свідоцтва про допуск до експлуатації засобів КЗІ, </a:t>
            </a:r>
            <a:br>
              <a:rPr lang="uk-UA" sz="2400" dirty="0" smtClean="0"/>
            </a:br>
            <a:r>
              <a:rPr lang="uk-UA" sz="2400" dirty="0" smtClean="0"/>
              <a:t>	   криптографічних алгоритмів, засобів, </a:t>
            </a:r>
            <a:br>
              <a:rPr lang="uk-UA" sz="2400" dirty="0" smtClean="0"/>
            </a:br>
            <a:r>
              <a:rPr lang="uk-UA" sz="2400" dirty="0" smtClean="0"/>
              <a:t>	   комплексів та систем спеціального зв’язку;</a:t>
            </a:r>
            <a:br>
              <a:rPr lang="uk-UA" sz="2400" dirty="0" smtClean="0"/>
            </a:br>
            <a:r>
              <a:rPr lang="uk-UA" sz="2400" dirty="0" smtClean="0"/>
              <a:t>	- декларації та атестати відповідності КСЗІ в ІТС;</a:t>
            </a:r>
            <a:br>
              <a:rPr lang="uk-UA" sz="2400" dirty="0" smtClean="0"/>
            </a:br>
            <a:r>
              <a:rPr lang="uk-UA" sz="2400" dirty="0" smtClean="0"/>
              <a:t>- порушувати питання про:</a:t>
            </a:r>
            <a:br>
              <a:rPr lang="uk-UA" sz="2400" dirty="0" smtClean="0"/>
            </a:br>
            <a:r>
              <a:rPr lang="uk-UA" sz="2400" dirty="0" smtClean="0"/>
              <a:t>	- припинення обробки інформації </a:t>
            </a:r>
            <a:br>
              <a:rPr lang="uk-UA" sz="2400" dirty="0" smtClean="0"/>
            </a:br>
            <a:r>
              <a:rPr lang="uk-UA" sz="2400" dirty="0" smtClean="0"/>
              <a:t>	   на об’єктах інформаційної діяльності;</a:t>
            </a:r>
            <a:br>
              <a:rPr lang="uk-UA" sz="2400" dirty="0" smtClean="0"/>
            </a:br>
            <a:r>
              <a:rPr lang="uk-UA" sz="2400" dirty="0" smtClean="0"/>
              <a:t>	- зупинення дії або скасування дозволів </a:t>
            </a:r>
            <a:br>
              <a:rPr lang="uk-UA" sz="2400" dirty="0" smtClean="0"/>
            </a:br>
            <a:r>
              <a:rPr lang="uk-UA" sz="2400" dirty="0" smtClean="0"/>
              <a:t>	   на провадження діяльності, </a:t>
            </a:r>
            <a:br>
              <a:rPr lang="uk-UA" sz="2400" dirty="0" smtClean="0"/>
            </a:br>
            <a:r>
              <a:rPr lang="uk-UA" sz="2400" dirty="0" smtClean="0"/>
              <a:t>	   пов’язаної з державною таємницею;</a:t>
            </a:r>
            <a:br>
              <a:rPr lang="uk-UA" sz="2400" dirty="0" smtClean="0"/>
            </a:br>
            <a:r>
              <a:rPr lang="uk-UA" sz="2400" dirty="0" smtClean="0"/>
              <a:t>- залучати користувачів радіочастотного ресурсу </a:t>
            </a:r>
            <a:br>
              <a:rPr lang="uk-UA" sz="2400" dirty="0" smtClean="0"/>
            </a:br>
            <a:r>
              <a:rPr lang="uk-UA" sz="2400" dirty="0" smtClean="0"/>
              <a:t>   до виявлення та усунення </a:t>
            </a:r>
            <a:r>
              <a:rPr lang="uk-UA" sz="2400" dirty="0" err="1" smtClean="0"/>
              <a:t>радіозавад</a:t>
            </a:r>
            <a:r>
              <a:rPr lang="uk-UA" sz="2400" dirty="0" smtClean="0"/>
              <a:t>;</a:t>
            </a:r>
            <a:br>
              <a:rPr lang="uk-UA" sz="2400" dirty="0" smtClean="0"/>
            </a:br>
            <a:r>
              <a:rPr lang="uk-UA" sz="2400" dirty="0" smtClean="0"/>
              <a:t>- одержувати смуги радіочастот.</a:t>
            </a:r>
            <a:endParaRPr lang="uk-UA" sz="24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ru-RU" sz="2400" b="1" dirty="0" smtClean="0"/>
              <a:t>ДСТУ 3396.0-96 </a:t>
            </a:r>
            <a:br>
              <a:rPr lang="ru-RU" sz="2400" b="1" dirty="0" smtClean="0"/>
            </a:br>
            <a:r>
              <a:rPr lang="uk-UA" sz="2400" b="1" dirty="0" smtClean="0"/>
              <a:t>Захист інформації. Технічний захист інформації. </a:t>
            </a:r>
            <a:br>
              <a:rPr lang="uk-UA" sz="2400" b="1" dirty="0" smtClean="0"/>
            </a:br>
            <a:r>
              <a:rPr lang="uk-UA" sz="2400" b="1" dirty="0" smtClean="0"/>
              <a:t>Основні положення.</a:t>
            </a:r>
            <a:r>
              <a:rPr lang="uk-UA" sz="2400" dirty="0" smtClean="0"/>
              <a:t/>
            </a:r>
            <a:br>
              <a:rPr lang="uk-UA" sz="2400" dirty="0" smtClean="0"/>
            </a:br>
            <a:r>
              <a:rPr lang="uk-UA" sz="2400" dirty="0" smtClean="0"/>
              <a:t/>
            </a:r>
            <a:br>
              <a:rPr lang="uk-UA" sz="2400" dirty="0" smtClean="0"/>
            </a:br>
            <a:r>
              <a:rPr lang="uk-UA" sz="2400" dirty="0" smtClean="0"/>
              <a:t>Об’єкт ТЗІ - інформація, що становить державну таємницю, конфіденційна інформація, що є державною власністю.</a:t>
            </a:r>
            <a:br>
              <a:rPr lang="uk-UA" sz="2400" dirty="0" smtClean="0"/>
            </a:br>
            <a:r>
              <a:rPr lang="uk-UA" sz="2400" dirty="0" smtClean="0"/>
              <a:t/>
            </a:r>
            <a:br>
              <a:rPr lang="uk-UA" sz="2400" dirty="0" smtClean="0"/>
            </a:br>
            <a:r>
              <a:rPr lang="uk-UA" sz="2400" dirty="0" smtClean="0"/>
              <a:t>Носії </a:t>
            </a:r>
            <a:r>
              <a:rPr lang="uk-UA" sz="2400" dirty="0" err="1" smtClean="0"/>
              <a:t>ІзОД</a:t>
            </a:r>
            <a:r>
              <a:rPr lang="uk-UA" sz="2400" dirty="0" smtClean="0"/>
              <a:t> - фізичні поля, сигнали, хімічні речовини.</a:t>
            </a:r>
            <a:br>
              <a:rPr lang="uk-UA" sz="2400" dirty="0" smtClean="0"/>
            </a:br>
            <a:r>
              <a:rPr lang="uk-UA" sz="2400" dirty="0" smtClean="0"/>
              <a:t/>
            </a:r>
            <a:br>
              <a:rPr lang="uk-UA" sz="2400" dirty="0" smtClean="0"/>
            </a:br>
            <a:r>
              <a:rPr lang="uk-UA" sz="2400" dirty="0" smtClean="0"/>
              <a:t>Середовище поширення носіїв </a:t>
            </a:r>
            <a:r>
              <a:rPr lang="uk-UA" sz="2400" dirty="0" err="1" smtClean="0"/>
              <a:t>ІзОД</a:t>
            </a:r>
            <a:r>
              <a:rPr lang="uk-UA" sz="2400" dirty="0" smtClean="0"/>
              <a:t> - лінії зв’язку, сигналізації, керування, енергетичні мережі, прикінцеве і проміжне обладнання, інженерні комунікації і споруди, </a:t>
            </a:r>
            <a:r>
              <a:rPr lang="uk-UA" sz="2400" dirty="0" err="1" smtClean="0"/>
              <a:t>відгороджувальні</a:t>
            </a:r>
            <a:r>
              <a:rPr lang="uk-UA" sz="2400" dirty="0" smtClean="0"/>
              <a:t> будівельні конструкції, а також світлопроникні елементи будинків і споруд (отвори), повітряне, водне та інші середовища, </a:t>
            </a:r>
            <a:r>
              <a:rPr lang="uk-UA" sz="2400" dirty="0" err="1" smtClean="0"/>
              <a:t>грунт</a:t>
            </a:r>
            <a:r>
              <a:rPr lang="uk-UA" sz="2400" dirty="0" smtClean="0"/>
              <a:t>, рослинність тощо. </a:t>
            </a:r>
            <a:br>
              <a:rPr lang="uk-UA" sz="2400" dirty="0" smtClean="0"/>
            </a:br>
            <a:r>
              <a:rPr lang="uk-UA" sz="2400" dirty="0" smtClean="0"/>
              <a:t/>
            </a:r>
            <a:br>
              <a:rPr lang="uk-UA" sz="2400" dirty="0" smtClean="0"/>
            </a:br>
            <a:r>
              <a:rPr lang="uk-UA" sz="2400" dirty="0" smtClean="0"/>
              <a:t>Витік або порушення цілісності </a:t>
            </a:r>
            <a:r>
              <a:rPr lang="uk-UA" sz="2400" dirty="0" err="1" smtClean="0"/>
              <a:t>IзОД</a:t>
            </a:r>
            <a:r>
              <a:rPr lang="uk-UA" sz="2400" dirty="0" smtClean="0"/>
              <a:t> (спотворення, модифікація, руйнування, знищення) можуть бути результатом реалізації загроз безпеці інформації.</a:t>
            </a:r>
            <a:endParaRPr lang="uk-UA" sz="24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dirty="0" smtClean="0"/>
              <a:t>Мета ТЗІ - запобігання витоку або порушенню цілісності </a:t>
            </a:r>
            <a:r>
              <a:rPr lang="uk-UA" sz="2400" dirty="0" err="1" smtClean="0"/>
              <a:t>ІзОД</a:t>
            </a:r>
            <a:r>
              <a:rPr lang="uk-UA" sz="2400" dirty="0" smtClean="0"/>
              <a:t>. </a:t>
            </a:r>
            <a:br>
              <a:rPr lang="uk-UA" sz="2400" dirty="0" smtClean="0"/>
            </a:br>
            <a:r>
              <a:rPr lang="uk-UA" sz="2400" dirty="0" smtClean="0"/>
              <a:t/>
            </a:r>
            <a:br>
              <a:rPr lang="uk-UA" sz="2400" dirty="0" smtClean="0"/>
            </a:br>
            <a:r>
              <a:rPr lang="uk-UA" sz="2400" dirty="0" smtClean="0"/>
              <a:t>Загрози можуть здійснюватися: </a:t>
            </a:r>
            <a:br>
              <a:rPr lang="uk-UA" sz="2400" dirty="0" smtClean="0"/>
            </a:br>
            <a:r>
              <a:rPr lang="uk-UA" sz="2400" dirty="0" smtClean="0"/>
              <a:t>- технічними каналами, що включають канали побічних електромагнітних випромінювань і наводок, акустичні, оптичні, </a:t>
            </a:r>
            <a:r>
              <a:rPr lang="uk-UA" sz="2400" dirty="0" err="1" smtClean="0"/>
              <a:t>радіо-</a:t>
            </a:r>
            <a:r>
              <a:rPr lang="uk-UA" sz="2400" dirty="0" smtClean="0"/>
              <a:t>, радіотехнічні, хімічні та інші канали; </a:t>
            </a:r>
            <a:br>
              <a:rPr lang="uk-UA" sz="2400" dirty="0" smtClean="0"/>
            </a:br>
            <a:r>
              <a:rPr lang="uk-UA" sz="2400" dirty="0" smtClean="0"/>
              <a:t>- каналами спеціального впливу шляхом формування полів і сигналів з метою руйнування системи захисту або порушення цілісності інформації; </a:t>
            </a:r>
            <a:br>
              <a:rPr lang="uk-UA" sz="2400" dirty="0" smtClean="0"/>
            </a:br>
            <a:r>
              <a:rPr lang="uk-UA" sz="2400" dirty="0" smtClean="0"/>
              <a:t>- </a:t>
            </a:r>
            <a:r>
              <a:rPr lang="uk-UA" sz="2400" dirty="0" err="1" smtClean="0"/>
              <a:t>несанкційованим</a:t>
            </a:r>
            <a:r>
              <a:rPr lang="uk-UA" sz="2400" dirty="0" smtClean="0"/>
              <a:t> доступом шляхом підключення до апаратури та ліній зв’язку, маскування під зареєстрованого користувача, подолання заходів захисту для використання інформації або нав’язування хибної інформації, застосування закладних пристроїв чи програм та вкорінення комп’ютерних вірусів. </a:t>
            </a:r>
            <a:br>
              <a:rPr lang="uk-UA" sz="2400" dirty="0" smtClean="0"/>
            </a:br>
            <a:r>
              <a:rPr lang="uk-UA" sz="2400" dirty="0" smtClean="0"/>
              <a:t/>
            </a:r>
            <a:br>
              <a:rPr lang="uk-UA" sz="2400" dirty="0" smtClean="0"/>
            </a:br>
            <a:r>
              <a:rPr lang="ru-RU" sz="2400" dirty="0" smtClean="0"/>
              <a:t>ТЗІ </a:t>
            </a:r>
            <a:r>
              <a:rPr lang="ru-RU" sz="2400" dirty="0" err="1" smtClean="0"/>
              <a:t>забезпечується</a:t>
            </a:r>
            <a:r>
              <a:rPr lang="ru-RU" sz="2400" dirty="0" smtClean="0"/>
              <a:t> </a:t>
            </a:r>
            <a:r>
              <a:rPr lang="ru-RU" sz="2400" dirty="0" err="1" smtClean="0"/>
              <a:t>застосуванням</a:t>
            </a:r>
            <a:r>
              <a:rPr lang="ru-RU" sz="2400" dirty="0" smtClean="0"/>
              <a:t> </a:t>
            </a:r>
            <a:r>
              <a:rPr lang="ru-RU" sz="2400" dirty="0" err="1" smtClean="0"/>
              <a:t>захищених</a:t>
            </a:r>
            <a:r>
              <a:rPr lang="ru-RU" sz="2400" dirty="0" smtClean="0"/>
              <a:t> </a:t>
            </a:r>
            <a:r>
              <a:rPr lang="ru-RU" sz="2400" dirty="0" err="1" smtClean="0"/>
              <a:t>програм</a:t>
            </a:r>
            <a:r>
              <a:rPr lang="ru-RU" sz="2400" dirty="0" smtClean="0"/>
              <a:t> </a:t>
            </a:r>
            <a:r>
              <a:rPr lang="ru-RU" sz="2400" dirty="0" err="1" smtClean="0"/>
              <a:t>і</a:t>
            </a:r>
            <a:r>
              <a:rPr lang="ru-RU" sz="2400" dirty="0" smtClean="0"/>
              <a:t> </a:t>
            </a:r>
            <a:r>
              <a:rPr lang="ru-RU" sz="2400" dirty="0" err="1" smtClean="0"/>
              <a:t>технічних</a:t>
            </a:r>
            <a:r>
              <a:rPr lang="ru-RU" sz="2400" dirty="0" smtClean="0"/>
              <a:t> </a:t>
            </a:r>
            <a:r>
              <a:rPr lang="ru-RU" sz="2400" dirty="0" err="1" smtClean="0"/>
              <a:t>засобів</a:t>
            </a:r>
            <a:r>
              <a:rPr lang="ru-RU" sz="2400" dirty="0" smtClean="0"/>
              <a:t> </a:t>
            </a:r>
            <a:r>
              <a:rPr lang="ru-RU" sz="2400" dirty="0" err="1" smtClean="0"/>
              <a:t>забезпечення</a:t>
            </a:r>
            <a:r>
              <a:rPr lang="ru-RU" sz="2400" dirty="0" smtClean="0"/>
              <a:t> </a:t>
            </a:r>
            <a:r>
              <a:rPr lang="ru-RU" sz="2400" dirty="0" err="1" smtClean="0"/>
              <a:t>інформаційної</a:t>
            </a:r>
            <a:r>
              <a:rPr lang="ru-RU" sz="2400" dirty="0" smtClean="0"/>
              <a:t> </a:t>
            </a:r>
            <a:r>
              <a:rPr lang="ru-RU" sz="2400" dirty="0" err="1" smtClean="0"/>
              <a:t>діяльності</a:t>
            </a:r>
            <a:r>
              <a:rPr lang="ru-RU" sz="2400" dirty="0" smtClean="0"/>
              <a:t>, </a:t>
            </a:r>
            <a:r>
              <a:rPr lang="ru-RU" sz="2400" dirty="0" err="1" smtClean="0"/>
              <a:t>програмних</a:t>
            </a:r>
            <a:r>
              <a:rPr lang="ru-RU" sz="2400" dirty="0" smtClean="0"/>
              <a:t> </a:t>
            </a:r>
            <a:r>
              <a:rPr lang="ru-RU" sz="2400" dirty="0" err="1" smtClean="0"/>
              <a:t>і</a:t>
            </a:r>
            <a:r>
              <a:rPr lang="ru-RU" sz="2400" dirty="0" smtClean="0"/>
              <a:t> </a:t>
            </a:r>
            <a:r>
              <a:rPr lang="ru-RU" sz="2400" dirty="0" err="1" smtClean="0"/>
              <a:t>технічних</a:t>
            </a:r>
            <a:r>
              <a:rPr lang="ru-RU" sz="2400" dirty="0" smtClean="0"/>
              <a:t> </a:t>
            </a:r>
            <a:r>
              <a:rPr lang="ru-RU" sz="2400" dirty="0" err="1" smtClean="0"/>
              <a:t>засобів</a:t>
            </a:r>
            <a:r>
              <a:rPr lang="ru-RU" sz="2400" dirty="0" smtClean="0"/>
              <a:t> </a:t>
            </a:r>
            <a:r>
              <a:rPr lang="ru-RU" sz="2400" dirty="0" err="1" smtClean="0"/>
              <a:t>захисту</a:t>
            </a:r>
            <a:r>
              <a:rPr lang="ru-RU" sz="2400" dirty="0" smtClean="0"/>
              <a:t> </a:t>
            </a:r>
            <a:r>
              <a:rPr lang="ru-RU" sz="2400" dirty="0" err="1" smtClean="0"/>
              <a:t>інформації</a:t>
            </a:r>
            <a:r>
              <a:rPr lang="ru-RU" sz="2400" dirty="0" smtClean="0"/>
              <a:t> (</a:t>
            </a:r>
            <a:r>
              <a:rPr lang="ru-RU" sz="2400" dirty="0" err="1" smtClean="0"/>
              <a:t>засоби</a:t>
            </a:r>
            <a:r>
              <a:rPr lang="ru-RU" sz="2400" dirty="0" smtClean="0"/>
              <a:t> ТЗІ) </a:t>
            </a:r>
            <a:endParaRPr lang="uk-UA" sz="24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b="1" dirty="0" smtClean="0"/>
              <a:t>ДСТУ 3396.1-96 </a:t>
            </a:r>
            <a:br>
              <a:rPr lang="uk-UA" sz="2400" b="1" dirty="0" smtClean="0"/>
            </a:br>
            <a:r>
              <a:rPr lang="uk-UA" sz="2400" b="1" dirty="0" smtClean="0"/>
              <a:t>Захист інформації. Технічний захист інформації. </a:t>
            </a:r>
            <a:br>
              <a:rPr lang="uk-UA" sz="2400" b="1" dirty="0" smtClean="0"/>
            </a:br>
            <a:r>
              <a:rPr lang="uk-UA" sz="2400" b="1" dirty="0" smtClean="0"/>
              <a:t>Порядок проведення робіт.</a:t>
            </a:r>
            <a:r>
              <a:rPr lang="uk-UA" sz="2400" dirty="0" smtClean="0"/>
              <a:t/>
            </a:r>
            <a:br>
              <a:rPr lang="uk-UA" sz="2400" dirty="0" smtClean="0"/>
            </a:br>
            <a:r>
              <a:rPr lang="uk-UA" sz="2400" dirty="0" smtClean="0"/>
              <a:t/>
            </a:r>
            <a:br>
              <a:rPr lang="uk-UA" sz="2400" dirty="0" smtClean="0"/>
            </a:br>
            <a:r>
              <a:rPr lang="uk-UA" sz="2400" dirty="0" smtClean="0"/>
              <a:t> Варіанти захисту інформації: </a:t>
            </a:r>
            <a:br>
              <a:rPr lang="uk-UA" sz="2400" dirty="0" smtClean="0"/>
            </a:br>
            <a:r>
              <a:rPr lang="uk-UA" sz="2400" dirty="0" smtClean="0"/>
              <a:t>- досягнення необхідного рівня захисту </a:t>
            </a:r>
            <a:r>
              <a:rPr lang="uk-UA" sz="2400" dirty="0" err="1" smtClean="0"/>
              <a:t>ІзОД</a:t>
            </a:r>
            <a:r>
              <a:rPr lang="uk-UA" sz="2400" dirty="0" smtClean="0"/>
              <a:t> за мінімальних затрат і допустимого рівня обмежень видів ІД; </a:t>
            </a:r>
            <a:br>
              <a:rPr lang="uk-UA" sz="2400" dirty="0" smtClean="0"/>
            </a:br>
            <a:r>
              <a:rPr lang="uk-UA" sz="2400" dirty="0" smtClean="0"/>
              <a:t>- досягнення необхідного рівня захисту </a:t>
            </a:r>
            <a:r>
              <a:rPr lang="uk-UA" sz="2400" dirty="0" err="1" smtClean="0"/>
              <a:t>ІзОД</a:t>
            </a:r>
            <a:r>
              <a:rPr lang="uk-UA" sz="2400" dirty="0" smtClean="0"/>
              <a:t> за допустимих затрат і заданого рівня обмежень видів ІД; </a:t>
            </a:r>
            <a:br>
              <a:rPr lang="uk-UA" sz="2400" dirty="0" smtClean="0"/>
            </a:br>
            <a:r>
              <a:rPr lang="uk-UA" sz="2400" dirty="0" smtClean="0"/>
              <a:t>- досягнення максимального рівня захисту </a:t>
            </a:r>
            <a:r>
              <a:rPr lang="uk-UA" sz="2400" dirty="0" err="1" smtClean="0"/>
              <a:t>ІзОД</a:t>
            </a:r>
            <a:r>
              <a:rPr lang="uk-UA" sz="2400" dirty="0" smtClean="0"/>
              <a:t> за необхідних затрат і мінімального рівня обмежень видів ІД.</a:t>
            </a:r>
            <a:br>
              <a:rPr lang="uk-UA" sz="2400" dirty="0" smtClean="0"/>
            </a:br>
            <a:r>
              <a:rPr lang="uk-UA" sz="2400" dirty="0" smtClean="0"/>
              <a:t/>
            </a:r>
            <a:br>
              <a:rPr lang="uk-UA" sz="2400" dirty="0" smtClean="0"/>
            </a:br>
            <a:r>
              <a:rPr lang="uk-UA" sz="2400" dirty="0" smtClean="0"/>
              <a:t>Зміст робіт з протидії загрозам полягає в: </a:t>
            </a:r>
            <a:br>
              <a:rPr lang="uk-UA" sz="2400" dirty="0" smtClean="0"/>
            </a:br>
            <a:r>
              <a:rPr lang="uk-UA" sz="2400" dirty="0" smtClean="0"/>
              <a:t>- проведенні обстеження підприємства (складається акт); </a:t>
            </a:r>
            <a:br>
              <a:rPr lang="uk-UA" sz="2400" dirty="0" smtClean="0"/>
            </a:br>
            <a:r>
              <a:rPr lang="uk-UA" sz="2400" dirty="0" smtClean="0"/>
              <a:t>- розробленні і реалізації організаційних і технічних заходів з використанням засобів забезпечення ТЗІ; </a:t>
            </a:r>
            <a:br>
              <a:rPr lang="uk-UA" sz="2400" dirty="0" smtClean="0"/>
            </a:br>
            <a:r>
              <a:rPr lang="uk-UA" sz="2400" dirty="0" smtClean="0"/>
              <a:t>- прийманні робіт з ТЗІ; </a:t>
            </a:r>
            <a:br>
              <a:rPr lang="uk-UA" sz="2400" dirty="0" smtClean="0"/>
            </a:br>
            <a:r>
              <a:rPr lang="uk-UA" sz="2400" dirty="0" smtClean="0"/>
              <a:t>- атестації засобів (систем) забезпечення ІД на відповідність вимогам нормативних документів з ТЗІ.  </a:t>
            </a:r>
            <a:endParaRPr lang="uk-UA" sz="24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90317" cy="1043423"/>
          </a:xfrm>
        </p:spPr>
        <p:txBody>
          <a:bodyPr>
            <a:noAutofit/>
          </a:bodyPr>
          <a:lstStyle/>
          <a:p>
            <a:r>
              <a:rPr lang="uk-UA" sz="2400" b="1" dirty="0" smtClean="0"/>
              <a:t>ДСТУ 3396.2-97 </a:t>
            </a:r>
            <a:br>
              <a:rPr lang="uk-UA" sz="2400" b="1" dirty="0" smtClean="0"/>
            </a:br>
            <a:r>
              <a:rPr lang="uk-UA" sz="2400" b="1" dirty="0" smtClean="0"/>
              <a:t>Захист інформації. Технічний захист інформації. </a:t>
            </a:r>
            <a:br>
              <a:rPr lang="uk-UA" sz="2400" b="1" dirty="0" smtClean="0"/>
            </a:br>
            <a:r>
              <a:rPr lang="uk-UA" sz="2400" b="1" dirty="0" smtClean="0"/>
              <a:t>Терміни та визначення.</a:t>
            </a:r>
            <a:endParaRPr lang="uk-UA" sz="2400" dirty="0"/>
          </a:p>
        </p:txBody>
      </p:sp>
      <p:sp>
        <p:nvSpPr>
          <p:cNvPr id="3" name="Заголовок 1"/>
          <p:cNvSpPr txBox="1">
            <a:spLocks/>
          </p:cNvSpPr>
          <p:nvPr/>
        </p:nvSpPr>
        <p:spPr>
          <a:xfrm>
            <a:off x="729206" y="1446835"/>
            <a:ext cx="8171726" cy="5173883"/>
          </a:xfrm>
          <a:prstGeom prst="rect">
            <a:avLst/>
          </a:prstGeom>
        </p:spPr>
        <p:txBody>
          <a:bodyPr vert="horz" lIns="91440" tIns="45720" rIns="91440" bIns="45720" numCol="2" rtlCol="0" anchor="ctr">
            <a:no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lang="uk-UA" sz="2400" dirty="0" smtClean="0">
                <a:latin typeface="+mj-lt"/>
                <a:ea typeface="+mj-ea"/>
                <a:cs typeface="+mj-cs"/>
              </a:rPr>
              <a:t>Інформація,</a:t>
            </a:r>
          </a:p>
          <a:p>
            <a:pPr lvl="0">
              <a:lnSpc>
                <a:spcPct val="90000"/>
              </a:lnSpc>
              <a:spcBef>
                <a:spcPct val="0"/>
              </a:spcBef>
            </a:pPr>
            <a:r>
              <a:rPr lang="uk-UA" sz="2400" dirty="0" smtClean="0">
                <a:latin typeface="+mj-lt"/>
                <a:ea typeface="+mj-ea"/>
                <a:cs typeface="+mj-cs"/>
              </a:rPr>
              <a:t>інформація з обмеженим доступом,</a:t>
            </a:r>
          </a:p>
          <a:p>
            <a:pPr lvl="0">
              <a:lnSpc>
                <a:spcPct val="90000"/>
              </a:lnSpc>
              <a:spcBef>
                <a:spcPct val="0"/>
              </a:spcBef>
            </a:pPr>
            <a:r>
              <a:rPr lang="uk-UA" sz="2400" dirty="0" smtClean="0">
                <a:latin typeface="+mj-lt"/>
                <a:ea typeface="+mj-ea"/>
                <a:cs typeface="+mj-cs"/>
              </a:rPr>
              <a:t>таємна інформація,</a:t>
            </a:r>
          </a:p>
          <a:p>
            <a:pPr lvl="0">
              <a:lnSpc>
                <a:spcPct val="90000"/>
              </a:lnSpc>
              <a:spcBef>
                <a:spcPct val="0"/>
              </a:spcBef>
            </a:pPr>
            <a:r>
              <a:rPr lang="uk-UA" sz="2400" dirty="0" smtClean="0">
                <a:latin typeface="+mj-lt"/>
                <a:ea typeface="+mj-ea"/>
                <a:cs typeface="+mj-cs"/>
              </a:rPr>
              <a:t>конфіденційна інформація, </a:t>
            </a:r>
          </a:p>
          <a:p>
            <a:pPr lvl="0">
              <a:lnSpc>
                <a:spcPct val="90000"/>
              </a:lnSpc>
              <a:spcBef>
                <a:spcPct val="0"/>
              </a:spcBef>
            </a:pPr>
            <a:r>
              <a:rPr lang="uk-UA" sz="2400" dirty="0" smtClean="0">
                <a:latin typeface="+mj-lt"/>
                <a:ea typeface="+mj-ea"/>
                <a:cs typeface="+mj-cs"/>
              </a:rPr>
              <a:t>витік,</a:t>
            </a:r>
          </a:p>
          <a:p>
            <a:pPr lvl="0">
              <a:lnSpc>
                <a:spcPct val="90000"/>
              </a:lnSpc>
              <a:spcBef>
                <a:spcPct val="0"/>
              </a:spcBef>
            </a:pPr>
            <a:r>
              <a:rPr lang="uk-UA" sz="2400" dirty="0" smtClean="0">
                <a:latin typeface="+mj-lt"/>
                <a:ea typeface="+mj-ea"/>
                <a:cs typeface="+mj-cs"/>
              </a:rPr>
              <a:t>порушення цілісності,</a:t>
            </a:r>
          </a:p>
          <a:p>
            <a:pPr lvl="0">
              <a:lnSpc>
                <a:spcPct val="90000"/>
              </a:lnSpc>
              <a:spcBef>
                <a:spcPct val="0"/>
              </a:spcBef>
            </a:pPr>
            <a:r>
              <a:rPr lang="uk-UA" sz="2400" dirty="0" smtClean="0">
                <a:latin typeface="+mj-lt"/>
                <a:ea typeface="+mj-ea"/>
                <a:cs typeface="+mj-cs"/>
              </a:rPr>
              <a:t>блокування,</a:t>
            </a:r>
          </a:p>
          <a:p>
            <a:pPr lvl="0">
              <a:lnSpc>
                <a:spcPct val="90000"/>
              </a:lnSpc>
              <a:spcBef>
                <a:spcPct val="0"/>
              </a:spcBef>
            </a:pPr>
            <a:r>
              <a:rPr lang="uk-UA" sz="2400" dirty="0" smtClean="0">
                <a:latin typeface="+mj-lt"/>
                <a:ea typeface="+mj-ea"/>
                <a:cs typeface="+mj-cs"/>
              </a:rPr>
              <a:t>загроза,</a:t>
            </a:r>
          </a:p>
          <a:p>
            <a:pPr lvl="0">
              <a:lnSpc>
                <a:spcPct val="90000"/>
              </a:lnSpc>
              <a:spcBef>
                <a:spcPct val="0"/>
              </a:spcBef>
            </a:pPr>
            <a:r>
              <a:rPr lang="uk-UA" sz="2400" dirty="0" smtClean="0">
                <a:latin typeface="+mj-lt"/>
                <a:ea typeface="+mj-ea"/>
                <a:cs typeface="+mj-cs"/>
              </a:rPr>
              <a:t>модель загроз, </a:t>
            </a:r>
          </a:p>
          <a:p>
            <a:pPr lvl="0">
              <a:lnSpc>
                <a:spcPct val="90000"/>
              </a:lnSpc>
              <a:spcBef>
                <a:spcPct val="0"/>
              </a:spcBef>
            </a:pPr>
            <a:r>
              <a:rPr lang="uk-UA" sz="2400" dirty="0" smtClean="0">
                <a:latin typeface="+mj-lt"/>
                <a:ea typeface="+mj-ea"/>
                <a:cs typeface="+mj-cs"/>
              </a:rPr>
              <a:t>доступ, </a:t>
            </a:r>
          </a:p>
          <a:p>
            <a:pPr lvl="0">
              <a:lnSpc>
                <a:spcPct val="90000"/>
              </a:lnSpc>
              <a:spcBef>
                <a:spcPct val="0"/>
              </a:spcBef>
            </a:pPr>
            <a:r>
              <a:rPr lang="uk-UA" sz="2400" dirty="0" smtClean="0">
                <a:latin typeface="+mj-lt"/>
                <a:ea typeface="+mj-ea"/>
                <a:cs typeface="+mj-cs"/>
              </a:rPr>
              <a:t>несанкціонований доступ, </a:t>
            </a:r>
          </a:p>
          <a:p>
            <a:pPr lvl="0">
              <a:lnSpc>
                <a:spcPct val="90000"/>
              </a:lnSpc>
              <a:spcBef>
                <a:spcPct val="0"/>
              </a:spcBef>
            </a:pPr>
            <a:r>
              <a:rPr lang="uk-UA" sz="2400" dirty="0" smtClean="0">
                <a:latin typeface="+mj-lt"/>
                <a:ea typeface="+mj-ea"/>
                <a:cs typeface="+mj-cs"/>
              </a:rPr>
              <a:t>закладний пристрій, </a:t>
            </a:r>
          </a:p>
          <a:p>
            <a:pPr lvl="0">
              <a:lnSpc>
                <a:spcPct val="90000"/>
              </a:lnSpc>
              <a:spcBef>
                <a:spcPct val="0"/>
              </a:spcBef>
            </a:pPr>
            <a:r>
              <a:rPr lang="uk-UA" sz="2400" dirty="0" smtClean="0">
                <a:latin typeface="+mj-lt"/>
                <a:ea typeface="+mj-ea"/>
                <a:cs typeface="+mj-cs"/>
              </a:rPr>
              <a:t>програмна закладка, </a:t>
            </a:r>
          </a:p>
          <a:p>
            <a:pPr lvl="0">
              <a:lnSpc>
                <a:spcPct val="90000"/>
              </a:lnSpc>
              <a:spcBef>
                <a:spcPct val="0"/>
              </a:spcBef>
            </a:pPr>
            <a:r>
              <a:rPr lang="uk-UA" sz="2400" dirty="0" smtClean="0">
                <a:latin typeface="+mj-lt"/>
                <a:ea typeface="+mj-ea"/>
                <a:cs typeface="+mj-cs"/>
              </a:rPr>
              <a:t>вірус, </a:t>
            </a:r>
          </a:p>
          <a:p>
            <a:pPr lvl="0">
              <a:lnSpc>
                <a:spcPct val="90000"/>
              </a:lnSpc>
              <a:spcBef>
                <a:spcPct val="0"/>
              </a:spcBef>
            </a:pPr>
            <a:r>
              <a:rPr lang="uk-UA" sz="2400" dirty="0" smtClean="0">
                <a:latin typeface="+mj-lt"/>
                <a:ea typeface="+mj-ea"/>
                <a:cs typeface="+mj-cs"/>
              </a:rPr>
              <a:t>спеціальний вплив, </a:t>
            </a:r>
          </a:p>
          <a:p>
            <a:pPr lvl="0">
              <a:lnSpc>
                <a:spcPct val="90000"/>
              </a:lnSpc>
              <a:spcBef>
                <a:spcPct val="0"/>
              </a:spcBef>
            </a:pPr>
            <a:r>
              <a:rPr lang="uk-UA" sz="2400" dirty="0" smtClean="0">
                <a:latin typeface="+mj-lt"/>
                <a:ea typeface="+mj-ea"/>
                <a:cs typeface="+mj-cs"/>
              </a:rPr>
              <a:t>технічна розвідка,</a:t>
            </a:r>
          </a:p>
          <a:p>
            <a:pPr lvl="0">
              <a:lnSpc>
                <a:spcPct val="90000"/>
              </a:lnSpc>
              <a:spcBef>
                <a:spcPct val="0"/>
              </a:spcBef>
            </a:pPr>
            <a:r>
              <a:rPr lang="uk-UA" sz="2400" dirty="0" smtClean="0">
                <a:latin typeface="+mj-lt"/>
                <a:ea typeface="+mj-ea"/>
                <a:cs typeface="+mj-cs"/>
              </a:rPr>
              <a:t>носій інформації,</a:t>
            </a:r>
          </a:p>
          <a:p>
            <a:pPr lvl="0">
              <a:lnSpc>
                <a:spcPct val="90000"/>
              </a:lnSpc>
              <a:spcBef>
                <a:spcPct val="0"/>
              </a:spcBef>
            </a:pPr>
            <a:r>
              <a:rPr lang="uk-UA" sz="2400" dirty="0" smtClean="0">
                <a:latin typeface="+mj-lt"/>
                <a:ea typeface="+mj-ea"/>
                <a:cs typeface="+mj-cs"/>
              </a:rPr>
              <a:t>інформативний сигнал,</a:t>
            </a:r>
          </a:p>
          <a:p>
            <a:pPr lvl="0">
              <a:lnSpc>
                <a:spcPct val="90000"/>
              </a:lnSpc>
              <a:spcBef>
                <a:spcPct val="0"/>
              </a:spcBef>
            </a:pPr>
            <a:r>
              <a:rPr lang="uk-UA" sz="2400" dirty="0" smtClean="0">
                <a:latin typeface="+mj-lt"/>
                <a:ea typeface="+mj-ea"/>
                <a:cs typeface="+mj-cs"/>
              </a:rPr>
              <a:t>канал витоку, </a:t>
            </a:r>
          </a:p>
          <a:p>
            <a:pPr lvl="0">
              <a:lnSpc>
                <a:spcPct val="90000"/>
              </a:lnSpc>
              <a:spcBef>
                <a:spcPct val="0"/>
              </a:spcBef>
            </a:pPr>
            <a:r>
              <a:rPr lang="uk-UA" sz="2400" dirty="0" smtClean="0">
                <a:latin typeface="+mj-lt"/>
                <a:ea typeface="+mj-ea"/>
                <a:cs typeface="+mj-cs"/>
              </a:rPr>
              <a:t>побічне електромагнітне </a:t>
            </a:r>
            <a:r>
              <a:rPr lang="uk-UA" sz="2400" dirty="0" err="1" smtClean="0">
                <a:latin typeface="+mj-lt"/>
                <a:ea typeface="+mj-ea"/>
                <a:cs typeface="+mj-cs"/>
              </a:rPr>
              <a:t>випромінення</a:t>
            </a:r>
            <a:r>
              <a:rPr lang="uk-UA" sz="2400" dirty="0" smtClean="0">
                <a:latin typeface="+mj-lt"/>
                <a:ea typeface="+mj-ea"/>
                <a:cs typeface="+mj-cs"/>
              </a:rPr>
              <a:t> і </a:t>
            </a:r>
            <a:r>
              <a:rPr lang="uk-UA" sz="2400" dirty="0" err="1" smtClean="0">
                <a:latin typeface="+mj-lt"/>
                <a:ea typeface="+mj-ea"/>
                <a:cs typeface="+mj-cs"/>
              </a:rPr>
              <a:t>навід</a:t>
            </a:r>
            <a:r>
              <a:rPr lang="uk-UA" sz="2400" dirty="0" smtClean="0">
                <a:latin typeface="+mj-lt"/>
                <a:ea typeface="+mj-ea"/>
                <a:cs typeface="+mj-cs"/>
              </a:rPr>
              <a:t>, </a:t>
            </a:r>
          </a:p>
          <a:p>
            <a:pPr lvl="0">
              <a:lnSpc>
                <a:spcPct val="90000"/>
              </a:lnSpc>
              <a:spcBef>
                <a:spcPct val="0"/>
              </a:spcBef>
            </a:pPr>
            <a:r>
              <a:rPr lang="uk-UA" sz="2400" dirty="0" smtClean="0">
                <a:latin typeface="+mj-lt"/>
                <a:ea typeface="+mj-ea"/>
                <a:cs typeface="+mj-cs"/>
              </a:rPr>
              <a:t>засіб ТЗІ,</a:t>
            </a:r>
          </a:p>
          <a:p>
            <a:pPr lvl="0">
              <a:lnSpc>
                <a:spcPct val="90000"/>
              </a:lnSpc>
              <a:spcBef>
                <a:spcPct val="0"/>
              </a:spcBef>
            </a:pPr>
            <a:r>
              <a:rPr lang="uk-UA" sz="2400" dirty="0" smtClean="0">
                <a:latin typeface="+mj-lt"/>
                <a:ea typeface="+mj-ea"/>
                <a:cs typeface="+mj-cs"/>
              </a:rPr>
              <a:t>приховування інформації, </a:t>
            </a:r>
            <a:br>
              <a:rPr lang="uk-UA" sz="2400" dirty="0" smtClean="0">
                <a:latin typeface="+mj-lt"/>
                <a:ea typeface="+mj-ea"/>
                <a:cs typeface="+mj-cs"/>
              </a:rPr>
            </a:br>
            <a:r>
              <a:rPr lang="uk-UA" sz="2400" dirty="0" err="1" smtClean="0">
                <a:latin typeface="+mj-lt"/>
                <a:ea typeface="+mj-ea"/>
                <a:cs typeface="+mj-cs"/>
              </a:rPr>
              <a:t>дезінформування</a:t>
            </a:r>
            <a:r>
              <a:rPr lang="uk-UA" sz="2400" dirty="0" smtClean="0">
                <a:latin typeface="+mj-lt"/>
                <a:ea typeface="+mj-ea"/>
                <a:cs typeface="+mj-cs"/>
              </a:rPr>
              <a:t>,</a:t>
            </a:r>
          </a:p>
          <a:p>
            <a:pPr lvl="0">
              <a:lnSpc>
                <a:spcPct val="90000"/>
              </a:lnSpc>
              <a:spcBef>
                <a:spcPct val="0"/>
              </a:spcBef>
            </a:pPr>
            <a:r>
              <a:rPr lang="uk-UA" sz="2400" dirty="0" smtClean="0">
                <a:latin typeface="+mj-lt"/>
                <a:ea typeface="+mj-ea"/>
                <a:cs typeface="+mj-cs"/>
              </a:rPr>
              <a:t>система ТЗІ,</a:t>
            </a:r>
          </a:p>
          <a:p>
            <a:pPr lvl="0">
              <a:lnSpc>
                <a:spcPct val="90000"/>
              </a:lnSpc>
              <a:spcBef>
                <a:spcPct val="0"/>
              </a:spcBef>
            </a:pPr>
            <a:r>
              <a:rPr lang="uk-UA" sz="2400" dirty="0" smtClean="0">
                <a:latin typeface="+mj-lt"/>
                <a:ea typeface="+mj-ea"/>
                <a:cs typeface="+mj-cs"/>
              </a:rPr>
              <a:t>зона безпеки,</a:t>
            </a:r>
          </a:p>
          <a:p>
            <a:pPr lvl="0">
              <a:lnSpc>
                <a:spcPct val="90000"/>
              </a:lnSpc>
              <a:spcBef>
                <a:spcPct val="0"/>
              </a:spcBef>
            </a:pPr>
            <a:r>
              <a:rPr lang="uk-UA" sz="2400" dirty="0" smtClean="0">
                <a:latin typeface="+mj-lt"/>
                <a:ea typeface="+mj-ea"/>
                <a:cs typeface="+mj-cs"/>
              </a:rPr>
              <a:t>рівень ТЗІ,</a:t>
            </a:r>
          </a:p>
          <a:p>
            <a:pPr lvl="0">
              <a:lnSpc>
                <a:spcPct val="90000"/>
              </a:lnSpc>
              <a:spcBef>
                <a:spcPct val="0"/>
              </a:spcBef>
            </a:pPr>
            <a:r>
              <a:rPr lang="uk-UA" sz="2400" dirty="0" smtClean="0">
                <a:latin typeface="+mj-lt"/>
                <a:ea typeface="+mj-ea"/>
                <a:cs typeface="+mj-cs"/>
              </a:rPr>
              <a:t>ефективність ТЗІ.</a:t>
            </a:r>
            <a:endParaRPr lang="uk-UA" sz="2400" dirty="0">
              <a:latin typeface="+mj-lt"/>
              <a:ea typeface="+mj-ea"/>
              <a:cs typeface="+mj-cs"/>
            </a:endParaRPr>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b="1" dirty="0" smtClean="0"/>
              <a:t>Суб'єктами системи ТЗІ</a:t>
            </a:r>
            <a:r>
              <a:rPr lang="uk-UA" sz="2400" dirty="0" smtClean="0"/>
              <a:t> є: </a:t>
            </a:r>
            <a:br>
              <a:rPr lang="uk-UA" sz="2400" dirty="0" smtClean="0"/>
            </a:br>
            <a:r>
              <a:rPr lang="uk-UA" sz="2400" dirty="0" smtClean="0"/>
              <a:t> - </a:t>
            </a:r>
            <a:r>
              <a:rPr lang="uk-UA" sz="2400" dirty="0" err="1" smtClean="0"/>
              <a:t>Держспецзв'язку</a:t>
            </a:r>
            <a:r>
              <a:rPr lang="uk-UA" sz="2400" dirty="0" smtClean="0"/>
              <a:t> України;</a:t>
            </a:r>
            <a:br>
              <a:rPr lang="uk-UA" sz="2400" dirty="0" smtClean="0"/>
            </a:br>
            <a:r>
              <a:rPr lang="uk-UA" sz="2400" dirty="0" smtClean="0"/>
              <a:t> - органи, щодо яких здійснюється ТЗІ; </a:t>
            </a:r>
            <a:br>
              <a:rPr lang="uk-UA" sz="2400" dirty="0" smtClean="0"/>
            </a:br>
            <a:r>
              <a:rPr lang="uk-UA" sz="2400" dirty="0" smtClean="0"/>
              <a:t> - науково-дослідні та науково-виробничі установи </a:t>
            </a:r>
            <a:r>
              <a:rPr lang="uk-UA" sz="2400" dirty="0" err="1" smtClean="0"/>
              <a:t>Держспецзв'язку</a:t>
            </a:r>
            <a:r>
              <a:rPr lang="uk-UA" sz="2400" dirty="0" smtClean="0"/>
              <a:t> України, державні підприємства, що перебувають в управлінні </a:t>
            </a:r>
            <a:r>
              <a:rPr lang="uk-UA" sz="2400" dirty="0" err="1" smtClean="0"/>
              <a:t>Держспецзв'язку</a:t>
            </a:r>
            <a:r>
              <a:rPr lang="uk-UA" sz="2400" dirty="0" smtClean="0"/>
              <a:t> України та виконують завдання з питань ТЗІ;</a:t>
            </a:r>
            <a:br>
              <a:rPr lang="uk-UA" sz="2400" dirty="0" smtClean="0"/>
            </a:br>
            <a:r>
              <a:rPr lang="uk-UA" sz="2400" dirty="0" smtClean="0"/>
              <a:t> - військові частини, підприємства, установи та організації всіх форм власності й громадяни-підприємці, які провадять діяльність з ТЗІ за відповідними дозволами або ліцензіями; </a:t>
            </a:r>
            <a:br>
              <a:rPr lang="uk-UA" sz="2400" dirty="0" smtClean="0"/>
            </a:br>
            <a:r>
              <a:rPr lang="uk-UA" sz="2400" dirty="0" smtClean="0"/>
              <a:t>навчальні заклади з підготовки, перепідготовки та підвищення кваліфікації фахівців з ТЗІ. </a:t>
            </a:r>
            <a:r>
              <a:rPr lang="uk-UA" sz="2000" dirty="0" smtClean="0"/>
              <a:t/>
            </a:r>
            <a:br>
              <a:rPr lang="uk-UA" sz="2000" dirty="0" smtClean="0"/>
            </a:br>
            <a:endParaRPr lang="uk-UA" sz="20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dirty="0" smtClean="0"/>
              <a:t>Під час розроблення і впровадження заходів ТЗІ використовуються </a:t>
            </a:r>
            <a:r>
              <a:rPr lang="uk-UA" sz="2400" b="1" dirty="0" smtClean="0"/>
              <a:t>засоби, дозволені </a:t>
            </a:r>
            <a:r>
              <a:rPr lang="uk-UA" sz="2400" dirty="0" smtClean="0"/>
              <a:t>Адміністрацією </a:t>
            </a:r>
            <a:r>
              <a:rPr lang="uk-UA" sz="2400" b="1" dirty="0" err="1" smtClean="0"/>
              <a:t>Держспецзв'язку</a:t>
            </a:r>
            <a:r>
              <a:rPr lang="uk-UA" sz="2400" b="1" dirty="0" smtClean="0"/>
              <a:t> </a:t>
            </a:r>
            <a:r>
              <a:rPr lang="uk-UA" sz="2400" dirty="0" smtClean="0"/>
              <a:t>України для застосування та включені до відповідних переліків.</a:t>
            </a:r>
            <a:br>
              <a:rPr lang="uk-UA" sz="2400" dirty="0" smtClean="0"/>
            </a:br>
            <a:r>
              <a:rPr lang="uk-UA" sz="2400" dirty="0" smtClean="0"/>
              <a:t> </a:t>
            </a:r>
            <a:br>
              <a:rPr lang="uk-UA" sz="2400" dirty="0" smtClean="0"/>
            </a:br>
            <a:r>
              <a:rPr lang="uk-UA" sz="2400" dirty="0" smtClean="0"/>
              <a:t>Розроблення, впровадження, атестація та експлуатація комплексів </a:t>
            </a:r>
            <a:r>
              <a:rPr lang="uk-UA" sz="2400" b="1" dirty="0" smtClean="0"/>
              <a:t>ТЗІ для власних потреб </a:t>
            </a:r>
            <a:r>
              <a:rPr lang="uk-UA" sz="2400" dirty="0" smtClean="0"/>
              <a:t>здійснюються </a:t>
            </a:r>
            <a:r>
              <a:rPr lang="uk-UA" sz="2400" b="1" dirty="0" smtClean="0"/>
              <a:t>відповідними підрозділами органів</a:t>
            </a:r>
            <a:r>
              <a:rPr lang="uk-UA" sz="2400" dirty="0" smtClean="0"/>
              <a:t>, щодо яких здійснюється ТЗІ, або військовими частинами, підприємствами, установами, організаціями, на які в установленому порядку покладено забезпечення ТЗІ, </a:t>
            </a:r>
            <a:r>
              <a:rPr lang="uk-UA" sz="2400" b="1" dirty="0" smtClean="0"/>
              <a:t>за наявності у них відповідного дозволу</a:t>
            </a:r>
            <a:r>
              <a:rPr lang="uk-UA" sz="2400" dirty="0" smtClean="0"/>
              <a:t>. </a:t>
            </a:r>
            <a:br>
              <a:rPr lang="uk-UA" sz="2400" dirty="0" smtClean="0"/>
            </a:br>
            <a:r>
              <a:rPr lang="uk-UA" sz="2400" dirty="0" smtClean="0"/>
              <a:t/>
            </a:r>
            <a:br>
              <a:rPr lang="uk-UA" sz="2400" dirty="0" smtClean="0"/>
            </a:br>
            <a:r>
              <a:rPr lang="uk-UA" sz="2400" dirty="0" smtClean="0"/>
              <a:t>До виконання цих робіт </a:t>
            </a:r>
            <a:r>
              <a:rPr lang="uk-UA" sz="2400" b="1" dirty="0" smtClean="0"/>
              <a:t>можуть бути залучені суб'єкти підприємницької діяльності</a:t>
            </a:r>
            <a:r>
              <a:rPr lang="uk-UA" sz="2400" dirty="0" smtClean="0"/>
              <a:t>, що мають відповідні ліцензії. </a:t>
            </a:r>
            <a:br>
              <a:rPr lang="uk-UA" sz="2400" dirty="0" smtClean="0"/>
            </a:br>
            <a:r>
              <a:rPr lang="uk-UA" sz="2400" dirty="0" smtClean="0"/>
              <a:t>Результати атестації на державних об'єктах, віднесених замовником до особливо важливих, погоджуються з Адміністрацією </a:t>
            </a:r>
            <a:r>
              <a:rPr lang="uk-UA" sz="2400" dirty="0" err="1" smtClean="0"/>
              <a:t>Держспецзв'язку</a:t>
            </a:r>
            <a:r>
              <a:rPr lang="uk-UA" sz="2400" dirty="0" smtClean="0"/>
              <a:t> України.</a:t>
            </a:r>
            <a:endParaRPr lang="uk-UA" sz="24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b="1" dirty="0" smtClean="0"/>
              <a:t>Термінологія в галузі ЗІ:</a:t>
            </a:r>
            <a:br>
              <a:rPr lang="uk-UA" sz="2400" b="1" dirty="0" smtClean="0"/>
            </a:br>
            <a:r>
              <a:rPr lang="uk-UA" sz="2400" dirty="0" smtClean="0"/>
              <a:t/>
            </a:r>
            <a:br>
              <a:rPr lang="uk-UA" sz="2400" dirty="0" smtClean="0"/>
            </a:br>
            <a:r>
              <a:rPr lang="uk-UA" sz="2400" b="1" dirty="0" smtClean="0"/>
              <a:t>Обчислювальна система; ОС (</a:t>
            </a:r>
            <a:r>
              <a:rPr lang="uk-UA" sz="2400" b="1" dirty="0" err="1" smtClean="0"/>
              <a:t>computer</a:t>
            </a:r>
            <a:r>
              <a:rPr lang="uk-UA" sz="2400" b="1" dirty="0" smtClean="0"/>
              <a:t> </a:t>
            </a:r>
            <a:r>
              <a:rPr lang="uk-UA" sz="2400" b="1" dirty="0" err="1" smtClean="0"/>
              <a:t>system</a:t>
            </a:r>
            <a:r>
              <a:rPr lang="uk-UA" sz="2400" b="1" dirty="0" smtClean="0"/>
              <a:t>)</a:t>
            </a:r>
            <a:r>
              <a:rPr lang="uk-UA" sz="2400" dirty="0" smtClean="0"/>
              <a:t> - сукупність програмних-апаратних засобів, призначених для обробки інформації.</a:t>
            </a:r>
            <a:br>
              <a:rPr lang="uk-UA" sz="2400" dirty="0" smtClean="0"/>
            </a:br>
            <a:r>
              <a:rPr lang="uk-UA" sz="2400" b="1" dirty="0" smtClean="0"/>
              <a:t>Автоматизована система; АС (</a:t>
            </a:r>
            <a:r>
              <a:rPr lang="uk-UA" sz="2400" b="1" dirty="0" err="1" smtClean="0"/>
              <a:t>automated</a:t>
            </a:r>
            <a:r>
              <a:rPr lang="uk-UA" sz="2400" b="1" dirty="0" smtClean="0"/>
              <a:t> </a:t>
            </a:r>
            <a:r>
              <a:rPr lang="uk-UA" sz="2400" b="1" dirty="0" err="1" smtClean="0"/>
              <a:t>system</a:t>
            </a:r>
            <a:r>
              <a:rPr lang="uk-UA" sz="2400" b="1" dirty="0" smtClean="0"/>
              <a:t>)</a:t>
            </a:r>
            <a:r>
              <a:rPr lang="uk-UA" sz="2400" dirty="0" smtClean="0"/>
              <a:t> - організаційно-технічна система, що реалізує інформаційну технологію і об’єднує ОС, фізичне середовище, персонал і  інформацію, яка обробляється.</a:t>
            </a:r>
            <a:br>
              <a:rPr lang="uk-UA" sz="2400" dirty="0" smtClean="0"/>
            </a:br>
            <a:r>
              <a:rPr lang="uk-UA" sz="2400" b="1" dirty="0" smtClean="0"/>
              <a:t>Комп’ютерна система; </a:t>
            </a:r>
            <a:r>
              <a:rPr lang="uk-UA" sz="2400" b="1" dirty="0" err="1" smtClean="0"/>
              <a:t>КС</a:t>
            </a:r>
            <a:r>
              <a:rPr lang="uk-UA" sz="2400" b="1" dirty="0" smtClean="0"/>
              <a:t> (</a:t>
            </a:r>
            <a:r>
              <a:rPr lang="uk-UA" sz="2400" b="1" dirty="0" err="1" smtClean="0"/>
              <a:t>computer</a:t>
            </a:r>
            <a:r>
              <a:rPr lang="uk-UA" sz="2400" b="1" dirty="0" smtClean="0"/>
              <a:t> </a:t>
            </a:r>
            <a:r>
              <a:rPr lang="uk-UA" sz="2400" b="1" dirty="0" err="1" smtClean="0"/>
              <a:t>system</a:t>
            </a:r>
            <a:r>
              <a:rPr lang="uk-UA" sz="2400" b="1" dirty="0" smtClean="0"/>
              <a:t>, </a:t>
            </a:r>
            <a:r>
              <a:rPr lang="uk-UA" sz="2400" b="1" dirty="0" err="1" smtClean="0"/>
              <a:t>target</a:t>
            </a:r>
            <a:r>
              <a:rPr lang="uk-UA" sz="2400" b="1" dirty="0" smtClean="0"/>
              <a:t> </a:t>
            </a:r>
            <a:r>
              <a:rPr lang="uk-UA" sz="2400" b="1" dirty="0" err="1" smtClean="0"/>
              <a:t>of</a:t>
            </a:r>
            <a:r>
              <a:rPr lang="uk-UA" sz="2400" b="1" dirty="0" smtClean="0"/>
              <a:t> </a:t>
            </a:r>
            <a:r>
              <a:rPr lang="uk-UA" sz="2400" b="1" dirty="0" err="1" smtClean="0"/>
              <a:t>evaluation</a:t>
            </a:r>
            <a:r>
              <a:rPr lang="uk-UA" sz="2400" b="1" dirty="0" smtClean="0"/>
              <a:t>)</a:t>
            </a:r>
            <a:r>
              <a:rPr lang="uk-UA" sz="2400" dirty="0" smtClean="0"/>
              <a:t> - сукупність програмно-апаратних засобів, яка подана для оцінки.</a:t>
            </a:r>
            <a:br>
              <a:rPr lang="uk-UA" sz="2400" dirty="0" smtClean="0"/>
            </a:br>
            <a:r>
              <a:rPr lang="uk-UA" sz="2400" b="1" dirty="0" smtClean="0"/>
              <a:t>Політика безпеки інформації (</a:t>
            </a:r>
            <a:r>
              <a:rPr lang="uk-UA" sz="2400" b="1" dirty="0" err="1" smtClean="0"/>
              <a:t>information</a:t>
            </a:r>
            <a:r>
              <a:rPr lang="uk-UA" sz="2400" b="1" dirty="0" smtClean="0"/>
              <a:t> </a:t>
            </a:r>
            <a:r>
              <a:rPr lang="uk-UA" sz="2400" b="1" dirty="0" err="1" smtClean="0"/>
              <a:t>security</a:t>
            </a:r>
            <a:r>
              <a:rPr lang="uk-UA" sz="2400" b="1" dirty="0" smtClean="0"/>
              <a:t> </a:t>
            </a:r>
            <a:r>
              <a:rPr lang="uk-UA" sz="2400" b="1" dirty="0" err="1" smtClean="0"/>
              <a:t>policy</a:t>
            </a:r>
            <a:r>
              <a:rPr lang="uk-UA" sz="2400" b="1" dirty="0" smtClean="0"/>
              <a:t>)</a:t>
            </a:r>
            <a:r>
              <a:rPr lang="uk-UA" sz="2400" dirty="0" smtClean="0"/>
              <a:t> - сукупність законів, правил, обмежень, рекомендацій, інструкцій тощо, які регламентують порядок обробки інформації.</a:t>
            </a:r>
            <a:br>
              <a:rPr lang="uk-UA" sz="2400" dirty="0" smtClean="0"/>
            </a:br>
            <a:r>
              <a:rPr lang="uk-UA" sz="2400" b="1" dirty="0" smtClean="0"/>
              <a:t>Загроза (</a:t>
            </a:r>
            <a:r>
              <a:rPr lang="uk-UA" sz="2400" b="1" dirty="0" err="1" smtClean="0"/>
              <a:t>threat</a:t>
            </a:r>
            <a:r>
              <a:rPr lang="uk-UA" sz="2400" b="1" dirty="0" smtClean="0"/>
              <a:t>)</a:t>
            </a:r>
            <a:r>
              <a:rPr lang="uk-UA" sz="2400" dirty="0" smtClean="0"/>
              <a:t> - будь-які обставини або події, що можуть бути причиною порушення політики безпеки інформації і/або нанесення збитків АС.</a:t>
            </a:r>
            <a:r>
              <a:rPr lang="uk-UA" sz="2000" dirty="0" smtClean="0"/>
              <a:t/>
            </a:r>
            <a:br>
              <a:rPr lang="uk-UA" sz="2000" dirty="0" smtClean="0"/>
            </a:br>
            <a:endParaRPr lang="uk-UA" sz="20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b="1" dirty="0" smtClean="0"/>
              <a:t>Термінологія в галузі ЗІ:</a:t>
            </a:r>
            <a:br>
              <a:rPr lang="uk-UA" sz="2400" b="1" dirty="0" smtClean="0"/>
            </a:br>
            <a:r>
              <a:rPr lang="uk-UA" sz="2400" dirty="0" smtClean="0"/>
              <a:t/>
            </a:r>
            <a:br>
              <a:rPr lang="uk-UA" sz="2400" dirty="0" smtClean="0"/>
            </a:br>
            <a:r>
              <a:rPr lang="uk-UA" sz="2400" b="1" dirty="0" smtClean="0"/>
              <a:t>Безпека інформації (</a:t>
            </a:r>
            <a:r>
              <a:rPr lang="uk-UA" sz="2400" b="1" dirty="0" err="1" smtClean="0"/>
              <a:t>information</a:t>
            </a:r>
            <a:r>
              <a:rPr lang="uk-UA" sz="2400" b="1" dirty="0" smtClean="0"/>
              <a:t> </a:t>
            </a:r>
            <a:r>
              <a:rPr lang="uk-UA" sz="2400" b="1" dirty="0" err="1" smtClean="0"/>
              <a:t>security</a:t>
            </a:r>
            <a:r>
              <a:rPr lang="uk-UA" sz="2400" b="1" dirty="0" smtClean="0"/>
              <a:t>)</a:t>
            </a:r>
            <a:r>
              <a:rPr lang="uk-UA" sz="2400" dirty="0" smtClean="0"/>
              <a:t> - стан інформації, в якому забезпечується збереження визначених політикою безпеки властивостей інформації.</a:t>
            </a:r>
            <a:br>
              <a:rPr lang="uk-UA" sz="2400" dirty="0" smtClean="0"/>
            </a:br>
            <a:r>
              <a:rPr lang="uk-UA" sz="2400" b="1" dirty="0" smtClean="0"/>
              <a:t>Захист інформації (ЗІ) в АС (</a:t>
            </a:r>
            <a:r>
              <a:rPr lang="uk-UA" sz="2400" b="1" dirty="0" err="1" smtClean="0"/>
              <a:t>information</a:t>
            </a:r>
            <a:r>
              <a:rPr lang="uk-UA" sz="2400" b="1" dirty="0" smtClean="0"/>
              <a:t> </a:t>
            </a:r>
            <a:r>
              <a:rPr lang="uk-UA" sz="2400" b="1" dirty="0" err="1" smtClean="0"/>
              <a:t>protection</a:t>
            </a:r>
            <a:r>
              <a:rPr lang="uk-UA" sz="2400" b="1" dirty="0" smtClean="0"/>
              <a:t>, </a:t>
            </a:r>
            <a:r>
              <a:rPr lang="uk-UA" sz="2400" b="1" dirty="0" err="1" smtClean="0"/>
              <a:t>information</a:t>
            </a:r>
            <a:r>
              <a:rPr lang="uk-UA" sz="2400" b="1" dirty="0" smtClean="0"/>
              <a:t> </a:t>
            </a:r>
            <a:r>
              <a:rPr lang="uk-UA" sz="2400" b="1" dirty="0" err="1" smtClean="0"/>
              <a:t>security</a:t>
            </a:r>
            <a:r>
              <a:rPr lang="uk-UA" sz="2400" b="1" dirty="0" smtClean="0"/>
              <a:t>, </a:t>
            </a:r>
            <a:r>
              <a:rPr lang="uk-UA" sz="2400" b="1" dirty="0" err="1" smtClean="0"/>
              <a:t>computer</a:t>
            </a:r>
            <a:r>
              <a:rPr lang="uk-UA" sz="2400" b="1" dirty="0" smtClean="0"/>
              <a:t> </a:t>
            </a:r>
            <a:r>
              <a:rPr lang="uk-UA" sz="2400" b="1" dirty="0" err="1" smtClean="0"/>
              <a:t>system</a:t>
            </a:r>
            <a:r>
              <a:rPr lang="uk-UA" sz="2400" b="1" dirty="0" smtClean="0"/>
              <a:t> </a:t>
            </a:r>
            <a:r>
              <a:rPr lang="uk-UA" sz="2400" b="1" dirty="0" err="1" smtClean="0"/>
              <a:t>security</a:t>
            </a:r>
            <a:r>
              <a:rPr lang="uk-UA" sz="2400" b="1" dirty="0" smtClean="0"/>
              <a:t>)</a:t>
            </a:r>
            <a:r>
              <a:rPr lang="uk-UA" sz="2400" dirty="0" smtClean="0"/>
              <a:t> - діяльність, яка спрямована на забезпечення безпеки оброблюваної в АС інформації та АС в цілому, і дозволяє запобігти або ускладнити можливість реалізації загроз, а також знизити величину потенційних збитків внаслідок реалізації загроз. </a:t>
            </a:r>
            <a:br>
              <a:rPr lang="uk-UA" sz="2400" dirty="0" smtClean="0"/>
            </a:br>
            <a:r>
              <a:rPr lang="uk-UA" sz="2400" b="1" dirty="0" smtClean="0"/>
              <a:t>Комплексна система захисту інформації (КСЗІ)</a:t>
            </a:r>
            <a:r>
              <a:rPr lang="uk-UA" sz="2400" dirty="0" smtClean="0"/>
              <a:t> - сукупність організаційних і інженерних заходів, програмно-апаратних засобів, які забезпечують ЗІ в АС. </a:t>
            </a:r>
            <a:br>
              <a:rPr lang="uk-UA" sz="2400" dirty="0" smtClean="0"/>
            </a:br>
            <a:r>
              <a:rPr lang="uk-UA" sz="2400" b="1" dirty="0" smtClean="0"/>
              <a:t>Користувач (</a:t>
            </a:r>
            <a:r>
              <a:rPr lang="uk-UA" sz="2400" b="1" dirty="0" err="1" smtClean="0"/>
              <a:t>user</a:t>
            </a:r>
            <a:r>
              <a:rPr lang="uk-UA" sz="2400" b="1" dirty="0" smtClean="0"/>
              <a:t>)</a:t>
            </a:r>
            <a:r>
              <a:rPr lang="uk-UA" sz="2400" dirty="0" smtClean="0"/>
              <a:t> - фізична особа, яка може взаємодіяти з </a:t>
            </a:r>
            <a:r>
              <a:rPr lang="uk-UA" sz="2400" dirty="0" err="1" smtClean="0"/>
              <a:t>КС</a:t>
            </a:r>
            <a:r>
              <a:rPr lang="uk-UA" sz="2400" dirty="0" smtClean="0"/>
              <a:t> через наданий їй інтерфейс. </a:t>
            </a:r>
            <a:br>
              <a:rPr lang="uk-UA" sz="2400" dirty="0" smtClean="0"/>
            </a:br>
            <a:r>
              <a:rPr lang="uk-UA" sz="2400" b="1" dirty="0" smtClean="0"/>
              <a:t>Адміністратор безпеки (</a:t>
            </a:r>
            <a:r>
              <a:rPr lang="uk-UA" sz="2400" b="1" dirty="0" err="1" smtClean="0"/>
              <a:t>security</a:t>
            </a:r>
            <a:r>
              <a:rPr lang="uk-UA" sz="2400" b="1" dirty="0" smtClean="0"/>
              <a:t> </a:t>
            </a:r>
            <a:r>
              <a:rPr lang="uk-UA" sz="2400" b="1" dirty="0" err="1" smtClean="0"/>
              <a:t>administrator</a:t>
            </a:r>
            <a:r>
              <a:rPr lang="uk-UA" sz="2400" b="1" dirty="0" smtClean="0"/>
              <a:t>)</a:t>
            </a:r>
            <a:r>
              <a:rPr lang="uk-UA" sz="2400" dirty="0" smtClean="0"/>
              <a:t> - адміністратор, відповідальний за дотримання політики безпеки. </a:t>
            </a:r>
            <a:r>
              <a:rPr lang="uk-UA" sz="2000" dirty="0" smtClean="0"/>
              <a:t/>
            </a:r>
            <a:br>
              <a:rPr lang="uk-UA" sz="2000" dirty="0" smtClean="0"/>
            </a:br>
            <a:endParaRPr lang="uk-UA" sz="20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4007" y="327172"/>
            <a:ext cx="8288201" cy="6249798"/>
          </a:xfrm>
        </p:spPr>
        <p:txBody>
          <a:bodyPr>
            <a:noAutofit/>
          </a:bodyPr>
          <a:lstStyle/>
          <a:p>
            <a:r>
              <a:rPr lang="uk-UA" sz="2000" b="1" dirty="0" smtClean="0"/>
              <a:t>Санкціонований та несанкціонований доступ до інформації. </a:t>
            </a:r>
            <a:br>
              <a:rPr lang="uk-UA" sz="2000" b="1" dirty="0" smtClean="0"/>
            </a:br>
            <a:r>
              <a:rPr lang="uk-UA" sz="2000" dirty="0" smtClean="0"/>
              <a:t/>
            </a:r>
            <a:br>
              <a:rPr lang="uk-UA" sz="2000" dirty="0" smtClean="0"/>
            </a:br>
            <a:r>
              <a:rPr lang="uk-UA" sz="2000" b="1" dirty="0" smtClean="0"/>
              <a:t>Несанкціонований</a:t>
            </a:r>
            <a:r>
              <a:rPr lang="uk-UA" sz="2000" dirty="0" smtClean="0"/>
              <a:t> – сукупність прийомів і порядок дій з метою одержання (добування) охоронюваних даних протиправним шляхом (таємне спостереження, перехоплення повідомлень, крадіжки зразків, документів тощо). </a:t>
            </a:r>
            <a:br>
              <a:rPr lang="uk-UA" sz="2000" dirty="0" smtClean="0"/>
            </a:br>
            <a:r>
              <a:rPr lang="uk-UA" sz="2000" dirty="0" smtClean="0"/>
              <a:t/>
            </a:r>
            <a:br>
              <a:rPr lang="uk-UA" sz="2000" dirty="0" smtClean="0"/>
            </a:br>
            <a:r>
              <a:rPr lang="uk-UA" sz="2000" b="1" dirty="0" smtClean="0"/>
              <a:t>Легальну можливість володіти інформаційним ресурсом </a:t>
            </a:r>
            <a:r>
              <a:rPr lang="uk-UA" sz="2000" dirty="0" smtClean="0"/>
              <a:t>має лише його </a:t>
            </a:r>
            <a:r>
              <a:rPr lang="uk-UA" sz="2000" b="1" dirty="0" smtClean="0"/>
              <a:t>власник</a:t>
            </a:r>
            <a:r>
              <a:rPr lang="uk-UA" sz="2000" dirty="0" smtClean="0"/>
              <a:t> або особа, яка отримала у власника відповідний дозвіл. </a:t>
            </a:r>
            <a:br>
              <a:rPr lang="uk-UA" sz="2000" dirty="0" smtClean="0"/>
            </a:br>
            <a:r>
              <a:rPr lang="uk-UA" sz="2000" dirty="0" smtClean="0"/>
              <a:t/>
            </a:r>
            <a:br>
              <a:rPr lang="uk-UA" sz="2000" dirty="0" smtClean="0"/>
            </a:br>
            <a:r>
              <a:rPr lang="uk-UA" sz="2000" b="1" dirty="0" smtClean="0"/>
              <a:t>Інформація з обмеженим </a:t>
            </a:r>
            <a:r>
              <a:rPr lang="uk-UA" sz="2000" dirty="0" smtClean="0"/>
              <a:t>доступом за своїм режимом </a:t>
            </a:r>
            <a:r>
              <a:rPr lang="uk-UA" sz="2000" b="1" dirty="0" smtClean="0"/>
              <a:t>поділяється</a:t>
            </a:r>
            <a:r>
              <a:rPr lang="uk-UA" sz="2000" dirty="0" smtClean="0"/>
              <a:t> на: </a:t>
            </a:r>
            <a:br>
              <a:rPr lang="uk-UA" sz="2000" dirty="0" smtClean="0"/>
            </a:br>
            <a:r>
              <a:rPr lang="uk-UA" sz="2000" dirty="0" smtClean="0"/>
              <a:t> - конфіденційну (персональні дані, комерційна, медична, банківська, адвокатська…), </a:t>
            </a:r>
            <a:br>
              <a:rPr lang="uk-UA" sz="2000" dirty="0" smtClean="0"/>
            </a:br>
            <a:r>
              <a:rPr lang="uk-UA" sz="2000" dirty="0" smtClean="0"/>
              <a:t> - таємну, </a:t>
            </a:r>
            <a:br>
              <a:rPr lang="uk-UA" sz="2000" dirty="0" smtClean="0"/>
            </a:br>
            <a:r>
              <a:rPr lang="uk-UA" sz="2000" dirty="0" smtClean="0"/>
              <a:t> - службову (не таємна). </a:t>
            </a:r>
            <a:br>
              <a:rPr lang="uk-UA" sz="2000" dirty="0" smtClean="0"/>
            </a:br>
            <a:r>
              <a:rPr lang="uk-UA" sz="2000" dirty="0" smtClean="0"/>
              <a:t/>
            </a:r>
            <a:br>
              <a:rPr lang="uk-UA" sz="2000" dirty="0" smtClean="0"/>
            </a:br>
            <a:r>
              <a:rPr lang="uk-UA" sz="2000" dirty="0" smtClean="0"/>
              <a:t> ч. 2 ст. 21 Закону України «Про інформацію»:</a:t>
            </a:r>
            <a:br>
              <a:rPr lang="uk-UA" sz="2000" dirty="0" smtClean="0"/>
            </a:br>
            <a:r>
              <a:rPr lang="uk-UA" sz="2000" b="1" dirty="0" smtClean="0"/>
              <a:t>Конфіденційна інформація</a:t>
            </a:r>
            <a:r>
              <a:rPr lang="uk-UA" sz="2000" dirty="0" smtClean="0"/>
              <a:t> – певні відомості, які перебувають у володінні, користуванні або розпорядженні окремих фізичних або юридичних осіб. </a:t>
            </a:r>
            <a:br>
              <a:rPr lang="uk-UA" sz="2000" dirty="0" smtClean="0"/>
            </a:br>
            <a:r>
              <a:rPr lang="uk-UA" sz="2000" dirty="0" smtClean="0"/>
              <a:t/>
            </a:r>
            <a:br>
              <a:rPr lang="uk-UA" sz="2000" dirty="0" smtClean="0"/>
            </a:br>
            <a:r>
              <a:rPr lang="uk-UA" sz="2000" b="1" dirty="0" smtClean="0"/>
              <a:t>Таємна інформація</a:t>
            </a:r>
            <a:r>
              <a:rPr lang="uk-UA" sz="2000" dirty="0" smtClean="0"/>
              <a:t> – інформацію, яка містить відомості, складові </a:t>
            </a:r>
            <a:br>
              <a:rPr lang="uk-UA" sz="2000" dirty="0" smtClean="0"/>
            </a:br>
            <a:r>
              <a:rPr lang="uk-UA" sz="2000" dirty="0" smtClean="0"/>
              <a:t>державну і іншу передбачену законом таємницю, </a:t>
            </a:r>
            <a:br>
              <a:rPr lang="uk-UA" sz="2000" dirty="0" smtClean="0"/>
            </a:br>
            <a:r>
              <a:rPr lang="uk-UA" sz="2000" dirty="0" smtClean="0"/>
              <a:t>розголошення якої заподіює збиток особі, суспільству і державі. </a:t>
            </a:r>
            <a:r>
              <a:rPr lang="ru-RU" sz="2000" dirty="0" smtClean="0"/>
              <a:t/>
            </a:r>
            <a:br>
              <a:rPr lang="ru-RU" sz="2000" dirty="0" smtClean="0"/>
            </a:br>
            <a:endParaRPr lang="uk-UA" sz="2000" dirty="0"/>
          </a:p>
        </p:txBody>
      </p:sp>
    </p:spTree>
    <p:extLst>
      <p:ext uri="{BB962C8B-B14F-4D97-AF65-F5344CB8AC3E}">
        <p14:creationId xmlns="" xmlns:p14="http://schemas.microsoft.com/office/powerpoint/2010/main" val="158354619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b="1" dirty="0" smtClean="0"/>
              <a:t>Термінологія в галузі ЗІ:</a:t>
            </a:r>
            <a:br>
              <a:rPr lang="uk-UA" sz="2400" b="1" dirty="0" smtClean="0"/>
            </a:br>
            <a:r>
              <a:rPr lang="uk-UA" sz="2400" dirty="0" smtClean="0"/>
              <a:t/>
            </a:r>
            <a:br>
              <a:rPr lang="uk-UA" sz="2400" dirty="0" smtClean="0"/>
            </a:br>
            <a:r>
              <a:rPr lang="uk-UA" sz="2400" b="1" dirty="0" smtClean="0"/>
              <a:t>Порушник (</a:t>
            </a:r>
            <a:r>
              <a:rPr lang="uk-UA" sz="2400" b="1" dirty="0" err="1" smtClean="0"/>
              <a:t>user</a:t>
            </a:r>
            <a:r>
              <a:rPr lang="uk-UA" sz="2400" b="1" dirty="0" smtClean="0"/>
              <a:t> </a:t>
            </a:r>
            <a:r>
              <a:rPr lang="uk-UA" sz="2400" b="1" dirty="0" err="1" smtClean="0"/>
              <a:t>violator</a:t>
            </a:r>
            <a:r>
              <a:rPr lang="uk-UA" sz="2400" b="1" dirty="0" smtClean="0"/>
              <a:t>)</a:t>
            </a:r>
            <a:r>
              <a:rPr lang="uk-UA" sz="2400" dirty="0" smtClean="0"/>
              <a:t> - користувач, який  здійснює НСД до інформації.</a:t>
            </a:r>
            <a:br>
              <a:rPr lang="uk-UA" sz="2400" dirty="0" smtClean="0"/>
            </a:br>
            <a:r>
              <a:rPr lang="uk-UA" sz="2400" b="1" dirty="0" smtClean="0"/>
              <a:t>Ознайомлення (</a:t>
            </a:r>
            <a:r>
              <a:rPr lang="uk-UA" sz="2400" b="1" dirty="0" err="1" smtClean="0"/>
              <a:t>disclosure</a:t>
            </a:r>
            <a:r>
              <a:rPr lang="uk-UA" sz="2400" b="1" dirty="0" smtClean="0"/>
              <a:t>)</a:t>
            </a:r>
            <a:r>
              <a:rPr lang="uk-UA" sz="2400" dirty="0" smtClean="0"/>
              <a:t> - одержання користувачем або процесом інформації, що міститься в об’єкті.</a:t>
            </a:r>
            <a:br>
              <a:rPr lang="uk-UA" sz="2400" dirty="0" smtClean="0"/>
            </a:br>
            <a:r>
              <a:rPr lang="uk-UA" sz="2400" b="1" dirty="0" smtClean="0"/>
              <a:t>Модифікація (</a:t>
            </a:r>
            <a:r>
              <a:rPr lang="uk-UA" sz="2400" b="1" dirty="0" err="1" smtClean="0"/>
              <a:t>modification</a:t>
            </a:r>
            <a:r>
              <a:rPr lang="uk-UA" sz="2400" b="1" dirty="0" smtClean="0"/>
              <a:t>)</a:t>
            </a:r>
            <a:r>
              <a:rPr lang="uk-UA" sz="2400" dirty="0" smtClean="0"/>
              <a:t> - зміна користувачем або процесом інформації, що міститься в  об’єкті.</a:t>
            </a:r>
            <a:br>
              <a:rPr lang="uk-UA" sz="2400" dirty="0" smtClean="0"/>
            </a:br>
            <a:r>
              <a:rPr lang="uk-UA" sz="2400" b="1" dirty="0" smtClean="0"/>
              <a:t>Конфіденційність інформації (</a:t>
            </a:r>
            <a:r>
              <a:rPr lang="uk-UA" sz="2400" b="1" dirty="0" err="1" smtClean="0"/>
              <a:t>information</a:t>
            </a:r>
            <a:r>
              <a:rPr lang="uk-UA" sz="2400" b="1" dirty="0" smtClean="0"/>
              <a:t> </a:t>
            </a:r>
            <a:r>
              <a:rPr lang="uk-UA" sz="2400" b="1" dirty="0" err="1" smtClean="0"/>
              <a:t>confidentiality</a:t>
            </a:r>
            <a:r>
              <a:rPr lang="uk-UA" sz="2400" b="1" dirty="0" smtClean="0"/>
              <a:t>)</a:t>
            </a:r>
            <a:r>
              <a:rPr lang="uk-UA" sz="2400" dirty="0" smtClean="0"/>
              <a:t> - властивість інформації, яка полягає в тому, що інформація не може бути отримана неавторизованим користувачем і/або процесом.</a:t>
            </a:r>
            <a:br>
              <a:rPr lang="uk-UA" sz="2400" dirty="0" smtClean="0"/>
            </a:br>
            <a:r>
              <a:rPr lang="uk-UA" sz="2400" b="1" dirty="0" smtClean="0"/>
              <a:t>Цілісність інформації (</a:t>
            </a:r>
            <a:r>
              <a:rPr lang="uk-UA" sz="2400" b="1" dirty="0" err="1" smtClean="0"/>
              <a:t>information</a:t>
            </a:r>
            <a:r>
              <a:rPr lang="uk-UA" sz="2400" b="1" dirty="0" smtClean="0"/>
              <a:t> </a:t>
            </a:r>
            <a:r>
              <a:rPr lang="uk-UA" sz="2400" b="1" dirty="0" err="1" smtClean="0"/>
              <a:t>integrity</a:t>
            </a:r>
            <a:r>
              <a:rPr lang="uk-UA" sz="2400" b="1" dirty="0" smtClean="0"/>
              <a:t>)</a:t>
            </a:r>
            <a:r>
              <a:rPr lang="uk-UA" sz="2400" dirty="0" smtClean="0"/>
              <a:t> - властивість інформації, яка полягає в тому, що інформація не може бути модифікована неавторизованим користувачем і/або процесом.</a:t>
            </a:r>
            <a:r>
              <a:rPr lang="uk-UA" sz="2000" dirty="0" smtClean="0"/>
              <a:t/>
            </a:r>
            <a:br>
              <a:rPr lang="uk-UA" sz="2000" dirty="0" smtClean="0"/>
            </a:br>
            <a:r>
              <a:rPr lang="uk-UA" sz="2000" dirty="0" smtClean="0"/>
              <a:t/>
            </a:r>
            <a:br>
              <a:rPr lang="uk-UA" sz="2000" dirty="0" smtClean="0"/>
            </a:br>
            <a:r>
              <a:rPr lang="uk-UA" sz="2000" dirty="0" smtClean="0"/>
              <a:t/>
            </a:r>
            <a:br>
              <a:rPr lang="uk-UA" sz="2000" dirty="0" smtClean="0"/>
            </a:br>
            <a:r>
              <a:rPr lang="uk-UA" sz="2000" dirty="0" smtClean="0"/>
              <a:t/>
            </a:r>
            <a:br>
              <a:rPr lang="uk-UA" sz="2000" dirty="0" smtClean="0"/>
            </a:br>
            <a:endParaRPr lang="uk-UA" sz="20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b="1" dirty="0" smtClean="0"/>
              <a:t>Термінологія в галузі ЗІ:</a:t>
            </a:r>
            <a:br>
              <a:rPr lang="uk-UA" sz="2400" b="1" dirty="0" smtClean="0"/>
            </a:br>
            <a:r>
              <a:rPr lang="uk-UA" sz="2400" dirty="0" smtClean="0"/>
              <a:t/>
            </a:r>
            <a:br>
              <a:rPr lang="uk-UA" sz="2400" dirty="0" smtClean="0"/>
            </a:br>
            <a:r>
              <a:rPr lang="uk-UA" sz="2400" b="1" dirty="0" smtClean="0"/>
              <a:t>Доступність (</a:t>
            </a:r>
            <a:r>
              <a:rPr lang="uk-UA" sz="2400" b="1" dirty="0" err="1" smtClean="0"/>
              <a:t>availability</a:t>
            </a:r>
            <a:r>
              <a:rPr lang="uk-UA" sz="2400" b="1" dirty="0" smtClean="0"/>
              <a:t>)</a:t>
            </a:r>
            <a:r>
              <a:rPr lang="uk-UA" sz="2400" dirty="0" smtClean="0"/>
              <a:t> - властивість ресурсу системи (</a:t>
            </a:r>
            <a:r>
              <a:rPr lang="uk-UA" sz="2400" dirty="0" err="1" smtClean="0"/>
              <a:t>КС</a:t>
            </a:r>
            <a:r>
              <a:rPr lang="uk-UA" sz="2400" dirty="0" smtClean="0"/>
              <a:t>, послуги, об’єкта </a:t>
            </a:r>
            <a:r>
              <a:rPr lang="uk-UA" sz="2400" dirty="0" err="1" smtClean="0"/>
              <a:t>КС</a:t>
            </a:r>
            <a:r>
              <a:rPr lang="uk-UA" sz="2400" dirty="0" smtClean="0"/>
              <a:t>, інформації), яка полягає в тому, що користувач і/або процес, який володіє відповідними повноваженнями, може використовувати ресурс відповідно до правил, встановлених політикою безпеки, не очікуючи довше заданого (малого) проміжку часу, тобто коли він знаходиться у вигляді, необхідному користувачеві, в місці, необхідному користувачеві, і в той час, коли він йому необхідний.</a:t>
            </a:r>
            <a:br>
              <a:rPr lang="uk-UA" sz="2400" dirty="0" smtClean="0"/>
            </a:br>
            <a:r>
              <a:rPr lang="uk-UA" sz="2400" b="1" dirty="0" smtClean="0"/>
              <a:t>Атака (</a:t>
            </a:r>
            <a:r>
              <a:rPr lang="uk-UA" sz="2400" b="1" dirty="0" err="1" smtClean="0"/>
              <a:t>attack</a:t>
            </a:r>
            <a:r>
              <a:rPr lang="uk-UA" sz="2400" b="1" dirty="0" smtClean="0"/>
              <a:t>)</a:t>
            </a:r>
            <a:r>
              <a:rPr lang="uk-UA" sz="2400" dirty="0" smtClean="0"/>
              <a:t> - спроба реалізації загрози. </a:t>
            </a:r>
            <a:br>
              <a:rPr lang="uk-UA" sz="2400" dirty="0" smtClean="0"/>
            </a:br>
            <a:r>
              <a:rPr lang="uk-UA" sz="2400" b="1" dirty="0" smtClean="0"/>
              <a:t>Проникнення (</a:t>
            </a:r>
            <a:r>
              <a:rPr lang="uk-UA" sz="2400" b="1" dirty="0" err="1" smtClean="0"/>
              <a:t>penetration</a:t>
            </a:r>
            <a:r>
              <a:rPr lang="uk-UA" sz="2400" b="1" dirty="0" smtClean="0"/>
              <a:t>)</a:t>
            </a:r>
            <a:r>
              <a:rPr lang="uk-UA" sz="2400" dirty="0" smtClean="0"/>
              <a:t> - успішне подолання механізмів захисту системи. </a:t>
            </a:r>
            <a:br>
              <a:rPr lang="uk-UA" sz="2400" dirty="0" smtClean="0"/>
            </a:br>
            <a:r>
              <a:rPr lang="uk-UA" sz="2400" b="1" dirty="0" smtClean="0"/>
              <a:t>Вразливість системи (</a:t>
            </a:r>
            <a:r>
              <a:rPr lang="uk-UA" sz="2400" b="1" dirty="0" err="1" smtClean="0"/>
              <a:t>system</a:t>
            </a:r>
            <a:r>
              <a:rPr lang="uk-UA" sz="2400" b="1" dirty="0" smtClean="0"/>
              <a:t> </a:t>
            </a:r>
            <a:r>
              <a:rPr lang="uk-UA" sz="2400" b="1" dirty="0" err="1" smtClean="0"/>
              <a:t>vulnerability</a:t>
            </a:r>
            <a:r>
              <a:rPr lang="uk-UA" sz="2400" b="1" dirty="0" smtClean="0"/>
              <a:t>)</a:t>
            </a:r>
            <a:r>
              <a:rPr lang="uk-UA" sz="2400" dirty="0" smtClean="0"/>
              <a:t> - нездатність системи протистояти реалізації певної загрози або сукупності загроз. </a:t>
            </a:r>
            <a:br>
              <a:rPr lang="uk-UA" sz="2400" dirty="0" smtClean="0"/>
            </a:br>
            <a:r>
              <a:rPr lang="uk-UA" sz="2400" b="1" dirty="0" smtClean="0"/>
              <a:t>Компрометація (</a:t>
            </a:r>
            <a:r>
              <a:rPr lang="uk-UA" sz="2400" b="1" dirty="0" err="1" smtClean="0"/>
              <a:t>compromise</a:t>
            </a:r>
            <a:r>
              <a:rPr lang="uk-UA" sz="2400" b="1" dirty="0" smtClean="0"/>
              <a:t>)</a:t>
            </a:r>
            <a:r>
              <a:rPr lang="uk-UA" sz="2400" dirty="0" smtClean="0"/>
              <a:t> - порушення політики безпеки; несанкціоноване ознайомлення. </a:t>
            </a:r>
            <a:r>
              <a:rPr lang="uk-UA" sz="2000" dirty="0" smtClean="0"/>
              <a:t/>
            </a:r>
            <a:br>
              <a:rPr lang="uk-UA" sz="2000" dirty="0" smtClean="0"/>
            </a:br>
            <a:endParaRPr lang="uk-UA" sz="20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b="1" dirty="0" smtClean="0"/>
              <a:t>Термінологія в галузі ЗІ:</a:t>
            </a:r>
            <a:br>
              <a:rPr lang="uk-UA" sz="2400" b="1" dirty="0" smtClean="0"/>
            </a:br>
            <a:r>
              <a:rPr lang="uk-UA" sz="2400" dirty="0" smtClean="0"/>
              <a:t/>
            </a:r>
            <a:br>
              <a:rPr lang="uk-UA" sz="2400" dirty="0" smtClean="0"/>
            </a:br>
            <a:r>
              <a:rPr lang="uk-UA" sz="2400" b="1" dirty="0" smtClean="0"/>
              <a:t>Люк (</a:t>
            </a:r>
            <a:r>
              <a:rPr lang="uk-UA" sz="2400" b="1" dirty="0" err="1" smtClean="0"/>
              <a:t>trap</a:t>
            </a:r>
            <a:r>
              <a:rPr lang="uk-UA" sz="2400" b="1" dirty="0" smtClean="0"/>
              <a:t> </a:t>
            </a:r>
            <a:r>
              <a:rPr lang="uk-UA" sz="2400" b="1" dirty="0" err="1" smtClean="0"/>
              <a:t>door</a:t>
            </a:r>
            <a:r>
              <a:rPr lang="uk-UA" sz="2400" b="1" dirty="0" smtClean="0"/>
              <a:t>)</a:t>
            </a:r>
            <a:r>
              <a:rPr lang="uk-UA" sz="2400" dirty="0" smtClean="0"/>
              <a:t> - залишені розробником </a:t>
            </a:r>
            <a:r>
              <a:rPr lang="uk-UA" sz="2400" dirty="0" err="1" smtClean="0"/>
              <a:t>недокументовані</a:t>
            </a:r>
            <a:r>
              <a:rPr lang="uk-UA" sz="2400" dirty="0" smtClean="0"/>
              <a:t> функції, використання яких дозволяє обминути механізми захисту.</a:t>
            </a:r>
            <a:br>
              <a:rPr lang="uk-UA" sz="2400" dirty="0" smtClean="0"/>
            </a:br>
            <a:r>
              <a:rPr lang="uk-UA" sz="2400" b="1" dirty="0" smtClean="0"/>
              <a:t>Троянський кінь (</a:t>
            </a:r>
            <a:r>
              <a:rPr lang="uk-UA" sz="2400" b="1" dirty="0" err="1" smtClean="0"/>
              <a:t>Trojan</a:t>
            </a:r>
            <a:r>
              <a:rPr lang="uk-UA" sz="2400" b="1" dirty="0" smtClean="0"/>
              <a:t> </a:t>
            </a:r>
            <a:r>
              <a:rPr lang="uk-UA" sz="2400" b="1" dirty="0" err="1" smtClean="0"/>
              <a:t>horse</a:t>
            </a:r>
            <a:r>
              <a:rPr lang="uk-UA" sz="2400" b="1" dirty="0" smtClean="0"/>
              <a:t>) </a:t>
            </a:r>
            <a:r>
              <a:rPr lang="uk-UA" sz="2400" dirty="0" smtClean="0"/>
              <a:t>- програма, яка, будучи авторизованим процесом, окрім виконання документованих функцій, здатна здійснювати приховані дії від особи авторизованого користувача в інтересах розробника цієї програми. </a:t>
            </a:r>
            <a:br>
              <a:rPr lang="uk-UA" sz="2400" dirty="0" smtClean="0"/>
            </a:br>
            <a:r>
              <a:rPr lang="uk-UA" sz="2400" b="1" dirty="0" smtClean="0"/>
              <a:t>Збирання сміття</a:t>
            </a:r>
            <a:r>
              <a:rPr lang="uk-UA" sz="2400" dirty="0" smtClean="0"/>
              <a:t> - загроза, що полягає в захопленні і аналізі користувачем або процесом спільно використовуваних об’єктів, звільнених іншим користувачем чи процесом, з метою одержання інформації, що в них знаходиться.</a:t>
            </a:r>
            <a:br>
              <a:rPr lang="uk-UA" sz="2400" dirty="0" smtClean="0"/>
            </a:br>
            <a:r>
              <a:rPr lang="uk-UA" sz="2400" b="1" dirty="0" smtClean="0"/>
              <a:t>Модель загроз (</a:t>
            </a:r>
            <a:r>
              <a:rPr lang="uk-UA" sz="2400" b="1" dirty="0" err="1" smtClean="0"/>
              <a:t>model</a:t>
            </a:r>
            <a:r>
              <a:rPr lang="uk-UA" sz="2400" b="1" dirty="0" smtClean="0"/>
              <a:t> </a:t>
            </a:r>
            <a:r>
              <a:rPr lang="uk-UA" sz="2400" b="1" dirty="0" err="1" smtClean="0"/>
              <a:t>of</a:t>
            </a:r>
            <a:r>
              <a:rPr lang="uk-UA" sz="2400" b="1" dirty="0" smtClean="0"/>
              <a:t> </a:t>
            </a:r>
            <a:r>
              <a:rPr lang="uk-UA" sz="2400" b="1" dirty="0" err="1" smtClean="0"/>
              <a:t>threats</a:t>
            </a:r>
            <a:r>
              <a:rPr lang="uk-UA" sz="2400" b="1" dirty="0" smtClean="0"/>
              <a:t>)</a:t>
            </a:r>
            <a:r>
              <a:rPr lang="uk-UA" sz="2400" dirty="0" smtClean="0"/>
              <a:t> - абстрактний формалізований або неформалізований опис методів і засобів здійснення загроз. </a:t>
            </a:r>
            <a:br>
              <a:rPr lang="uk-UA" sz="2400" dirty="0" smtClean="0"/>
            </a:br>
            <a:r>
              <a:rPr lang="uk-UA" sz="2400" b="1" dirty="0" smtClean="0"/>
              <a:t>Модель порушника (</a:t>
            </a:r>
            <a:r>
              <a:rPr lang="uk-UA" sz="2400" b="1" dirty="0" err="1" smtClean="0"/>
              <a:t>user</a:t>
            </a:r>
            <a:r>
              <a:rPr lang="uk-UA" sz="2400" b="1" dirty="0" smtClean="0"/>
              <a:t> </a:t>
            </a:r>
            <a:r>
              <a:rPr lang="uk-UA" sz="2400" b="1" dirty="0" err="1" smtClean="0"/>
              <a:t>violator</a:t>
            </a:r>
            <a:r>
              <a:rPr lang="uk-UA" sz="2400" b="1" dirty="0" smtClean="0"/>
              <a:t> </a:t>
            </a:r>
            <a:r>
              <a:rPr lang="uk-UA" sz="2400" b="1" dirty="0" err="1" smtClean="0"/>
              <a:t>model</a:t>
            </a:r>
            <a:r>
              <a:rPr lang="uk-UA" sz="2400" b="1" dirty="0" smtClean="0"/>
              <a:t>)</a:t>
            </a:r>
            <a:r>
              <a:rPr lang="uk-UA" sz="2400" dirty="0" smtClean="0"/>
              <a:t> - абстрактний формалізований або неформалізований опис порушника. </a:t>
            </a:r>
            <a:br>
              <a:rPr lang="uk-UA" sz="2400" dirty="0" smtClean="0"/>
            </a:br>
            <a:endParaRPr lang="uk-UA" sz="20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b="1" dirty="0" smtClean="0"/>
              <a:t>Термінологія в галузі ЗІ:</a:t>
            </a:r>
            <a:br>
              <a:rPr lang="uk-UA" sz="2400" b="1" dirty="0" smtClean="0"/>
            </a:br>
            <a:r>
              <a:rPr lang="uk-UA" sz="2400" dirty="0" smtClean="0"/>
              <a:t/>
            </a:r>
            <a:br>
              <a:rPr lang="uk-UA" sz="2400" dirty="0" smtClean="0"/>
            </a:br>
            <a:r>
              <a:rPr lang="uk-UA" sz="2400" b="1" dirty="0" smtClean="0"/>
              <a:t>Ризик (</a:t>
            </a:r>
            <a:r>
              <a:rPr lang="uk-UA" sz="2400" b="1" dirty="0" err="1" smtClean="0"/>
              <a:t>risk</a:t>
            </a:r>
            <a:r>
              <a:rPr lang="uk-UA" sz="2400" b="1" dirty="0" smtClean="0"/>
              <a:t>)</a:t>
            </a:r>
            <a:r>
              <a:rPr lang="uk-UA" sz="2400" dirty="0" smtClean="0"/>
              <a:t> - функція ймовірності реалізації певної загрози, виду і величини завданих збитків.</a:t>
            </a:r>
            <a:br>
              <a:rPr lang="uk-UA" sz="2400" dirty="0" smtClean="0"/>
            </a:br>
            <a:r>
              <a:rPr lang="uk-UA" sz="2400" b="1" dirty="0" smtClean="0"/>
              <a:t>Керування ризиком (</a:t>
            </a:r>
            <a:r>
              <a:rPr lang="uk-UA" sz="2400" b="1" dirty="0" err="1" smtClean="0"/>
              <a:t>risk</a:t>
            </a:r>
            <a:r>
              <a:rPr lang="uk-UA" sz="2400" b="1" dirty="0" smtClean="0"/>
              <a:t> </a:t>
            </a:r>
            <a:r>
              <a:rPr lang="uk-UA" sz="2400" b="1" dirty="0" err="1" smtClean="0"/>
              <a:t>management</a:t>
            </a:r>
            <a:r>
              <a:rPr lang="uk-UA" sz="2400" b="1" dirty="0" smtClean="0"/>
              <a:t>)</a:t>
            </a:r>
            <a:r>
              <a:rPr lang="uk-UA" sz="2400" dirty="0" smtClean="0"/>
              <a:t> - сукупність заходів, що проводяться протягом всього життєвого циклу АС щодо оцінки ризику, вибору, реалізації і впровадження заходів забезпечення безпеки, спрямована на досягнення прийнятного рівня залишкового ризику. </a:t>
            </a:r>
            <a:br>
              <a:rPr lang="uk-UA" sz="2400" dirty="0" smtClean="0"/>
            </a:br>
            <a:r>
              <a:rPr lang="uk-UA" sz="2400" b="1" dirty="0" smtClean="0"/>
              <a:t>Тестування на проникання (</a:t>
            </a:r>
            <a:r>
              <a:rPr lang="uk-UA" sz="2400" b="1" dirty="0" err="1" smtClean="0"/>
              <a:t>penetration</a:t>
            </a:r>
            <a:r>
              <a:rPr lang="uk-UA" sz="2400" b="1" dirty="0" smtClean="0"/>
              <a:t> </a:t>
            </a:r>
            <a:r>
              <a:rPr lang="uk-UA" sz="2400" b="1" dirty="0" err="1" smtClean="0"/>
              <a:t>testing</a:t>
            </a:r>
            <a:r>
              <a:rPr lang="uk-UA" sz="2400" b="1" dirty="0" smtClean="0"/>
              <a:t>)</a:t>
            </a:r>
            <a:r>
              <a:rPr lang="uk-UA" sz="2400" dirty="0" smtClean="0"/>
              <a:t> - випробування, метою яких є здійснення спроби обминути або відключити механізми захисту.</a:t>
            </a:r>
            <a:br>
              <a:rPr lang="uk-UA" sz="2400" dirty="0" smtClean="0"/>
            </a:br>
            <a:r>
              <a:rPr lang="uk-UA" sz="2400" b="1" dirty="0" smtClean="0"/>
              <a:t>Оцінка вразливості (</a:t>
            </a:r>
            <a:r>
              <a:rPr lang="uk-UA" sz="2400" b="1" dirty="0" err="1" smtClean="0"/>
              <a:t>vulnerability</a:t>
            </a:r>
            <a:r>
              <a:rPr lang="uk-UA" sz="2400" b="1" dirty="0" smtClean="0"/>
              <a:t> </a:t>
            </a:r>
            <a:r>
              <a:rPr lang="uk-UA" sz="2400" b="1" dirty="0" err="1" smtClean="0"/>
              <a:t>assessment</a:t>
            </a:r>
            <a:r>
              <a:rPr lang="uk-UA" sz="2400" b="1" dirty="0" smtClean="0"/>
              <a:t>)</a:t>
            </a:r>
            <a:r>
              <a:rPr lang="uk-UA" sz="2400" dirty="0" smtClean="0"/>
              <a:t> - дослідження об’єкта оцінки з метою визначення можливості реалізації загроз.</a:t>
            </a:r>
            <a:br>
              <a:rPr lang="uk-UA" sz="2400" dirty="0" smtClean="0"/>
            </a:br>
            <a:r>
              <a:rPr lang="uk-UA" sz="2400" b="1" dirty="0" smtClean="0"/>
              <a:t>Ідентифікація (</a:t>
            </a:r>
            <a:r>
              <a:rPr lang="uk-UA" sz="2400" b="1" dirty="0" err="1" smtClean="0"/>
              <a:t>identification</a:t>
            </a:r>
            <a:r>
              <a:rPr lang="uk-UA" sz="2400" b="1" dirty="0" smtClean="0"/>
              <a:t>)</a:t>
            </a:r>
            <a:r>
              <a:rPr lang="uk-UA" sz="2400" dirty="0" smtClean="0"/>
              <a:t> - впізнання.</a:t>
            </a:r>
            <a:br>
              <a:rPr lang="uk-UA" sz="2400" dirty="0" smtClean="0"/>
            </a:br>
            <a:r>
              <a:rPr lang="uk-UA" sz="2400" b="1" dirty="0" err="1" smtClean="0"/>
              <a:t>Автентифікація</a:t>
            </a:r>
            <a:r>
              <a:rPr lang="uk-UA" sz="2400" b="1" dirty="0" smtClean="0"/>
              <a:t> (</a:t>
            </a:r>
            <a:r>
              <a:rPr lang="uk-UA" sz="2400" b="1" dirty="0" err="1" smtClean="0"/>
              <a:t>authentication</a:t>
            </a:r>
            <a:r>
              <a:rPr lang="uk-UA" sz="2400" b="1" dirty="0" smtClean="0"/>
              <a:t>)</a:t>
            </a:r>
            <a:r>
              <a:rPr lang="uk-UA" sz="2400" dirty="0" smtClean="0"/>
              <a:t> - встановлення або підтвердження автентичності.</a:t>
            </a:r>
            <a:br>
              <a:rPr lang="uk-UA" sz="2400" dirty="0" smtClean="0"/>
            </a:br>
            <a:r>
              <a:rPr lang="uk-UA" sz="2000" dirty="0" smtClean="0"/>
              <a:t/>
            </a:r>
            <a:br>
              <a:rPr lang="uk-UA" sz="2000" dirty="0" smtClean="0"/>
            </a:br>
            <a:endParaRPr lang="uk-UA" sz="20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b="1" dirty="0" smtClean="0"/>
              <a:t>Термінологія в галузі ЗІ:</a:t>
            </a:r>
            <a:br>
              <a:rPr lang="uk-UA" sz="2400" b="1" dirty="0" smtClean="0"/>
            </a:br>
            <a:r>
              <a:rPr lang="uk-UA" sz="2400" dirty="0" smtClean="0"/>
              <a:t/>
            </a:r>
            <a:br>
              <a:rPr lang="uk-UA" sz="2400" dirty="0" smtClean="0"/>
            </a:br>
            <a:r>
              <a:rPr lang="uk-UA" sz="2400" b="1" dirty="0" smtClean="0"/>
              <a:t>Пароль (</a:t>
            </a:r>
            <a:r>
              <a:rPr lang="uk-UA" sz="2400" b="1" dirty="0" err="1" smtClean="0"/>
              <a:t>password</a:t>
            </a:r>
            <a:r>
              <a:rPr lang="uk-UA" sz="2400" b="1" dirty="0" smtClean="0"/>
              <a:t>)</a:t>
            </a:r>
            <a:r>
              <a:rPr lang="uk-UA" sz="2400" dirty="0" smtClean="0"/>
              <a:t> - секретна інформація </a:t>
            </a:r>
            <a:r>
              <a:rPr lang="uk-UA" sz="2400" dirty="0" err="1" smtClean="0"/>
              <a:t>автентифікації</a:t>
            </a:r>
            <a:r>
              <a:rPr lang="uk-UA" sz="2400" dirty="0" smtClean="0"/>
              <a:t>, що являє собою послідовність символів, яку користувач повинен ввести через обладнання вводу інформації, перш ніж йому буде надано доступ до </a:t>
            </a:r>
            <a:r>
              <a:rPr lang="uk-UA" sz="2400" dirty="0" err="1" smtClean="0"/>
              <a:t>КС</a:t>
            </a:r>
            <a:r>
              <a:rPr lang="uk-UA" sz="2400" dirty="0" smtClean="0"/>
              <a:t> або до інформації.</a:t>
            </a:r>
            <a:br>
              <a:rPr lang="uk-UA" sz="2400" dirty="0" smtClean="0"/>
            </a:br>
            <a:r>
              <a:rPr lang="uk-UA" sz="2400" b="1" dirty="0" smtClean="0"/>
              <a:t>Журнал реєстрації (</a:t>
            </a:r>
            <a:r>
              <a:rPr lang="uk-UA" sz="2400" b="1" dirty="0" err="1" smtClean="0"/>
              <a:t>audit</a:t>
            </a:r>
            <a:r>
              <a:rPr lang="uk-UA" sz="2400" b="1" dirty="0" smtClean="0"/>
              <a:t> </a:t>
            </a:r>
            <a:r>
              <a:rPr lang="uk-UA" sz="2400" b="1" dirty="0" err="1" smtClean="0"/>
              <a:t>trail</a:t>
            </a:r>
            <a:r>
              <a:rPr lang="uk-UA" sz="2400" b="1" dirty="0" smtClean="0"/>
              <a:t>)</a:t>
            </a:r>
            <a:r>
              <a:rPr lang="uk-UA" sz="2400" dirty="0" smtClean="0"/>
              <a:t> - упорядкована сукупність реєстраційних записів, кожен з яких заноситься за фактом здійснення контрольованої події.</a:t>
            </a:r>
            <a:br>
              <a:rPr lang="uk-UA" sz="2400" dirty="0" smtClean="0"/>
            </a:br>
            <a:r>
              <a:rPr lang="uk-UA" sz="2400" b="1" dirty="0" err="1" smtClean="0"/>
              <a:t>Відкат</a:t>
            </a:r>
            <a:r>
              <a:rPr lang="uk-UA" sz="2400" b="1" dirty="0" smtClean="0"/>
              <a:t> (</a:t>
            </a:r>
            <a:r>
              <a:rPr lang="uk-UA" sz="2400" b="1" dirty="0" err="1" smtClean="0"/>
              <a:t>rollback</a:t>
            </a:r>
            <a:r>
              <a:rPr lang="uk-UA" sz="2400" b="1" dirty="0" smtClean="0"/>
              <a:t>)</a:t>
            </a:r>
            <a:r>
              <a:rPr lang="uk-UA" sz="2400" dirty="0" smtClean="0"/>
              <a:t> - послуга, що забезпечує повернення об’єкта </a:t>
            </a:r>
            <a:r>
              <a:rPr lang="uk-UA" sz="2400" dirty="0" err="1" smtClean="0"/>
              <a:t>КС</a:t>
            </a:r>
            <a:r>
              <a:rPr lang="uk-UA" sz="2400" dirty="0" smtClean="0"/>
              <a:t> до відомого попереднього стану після виконання над об’єктом певної операції або серії операцій.</a:t>
            </a:r>
            <a:br>
              <a:rPr lang="uk-UA" sz="2400" dirty="0" smtClean="0"/>
            </a:br>
            <a:r>
              <a:rPr lang="uk-UA" sz="2400" b="1" dirty="0" smtClean="0"/>
              <a:t>Список повноважень (</a:t>
            </a:r>
            <a:r>
              <a:rPr lang="uk-UA" sz="2400" b="1" dirty="0" err="1" smtClean="0"/>
              <a:t>privilege</a:t>
            </a:r>
            <a:r>
              <a:rPr lang="uk-UA" sz="2400" b="1" dirty="0" smtClean="0"/>
              <a:t> </a:t>
            </a:r>
            <a:r>
              <a:rPr lang="uk-UA" sz="2400" b="1" dirty="0" err="1" smtClean="0"/>
              <a:t>list</a:t>
            </a:r>
            <a:r>
              <a:rPr lang="uk-UA" sz="2400" b="1" dirty="0" smtClean="0"/>
              <a:t>, </a:t>
            </a:r>
            <a:r>
              <a:rPr lang="uk-UA" sz="2400" b="1" dirty="0" err="1" smtClean="0"/>
              <a:t>profile</a:t>
            </a:r>
            <a:r>
              <a:rPr lang="uk-UA" sz="2400" b="1" dirty="0" smtClean="0"/>
              <a:t>)</a:t>
            </a:r>
            <a:r>
              <a:rPr lang="uk-UA" sz="2400" dirty="0" smtClean="0"/>
              <a:t> - перелік об’єктів з зазначенням прав доступу до них з боку користувача або процесу, з яким пов’язаний цей перелік.</a:t>
            </a:r>
            <a:br>
              <a:rPr lang="uk-UA" sz="2400" dirty="0" smtClean="0"/>
            </a:br>
            <a:r>
              <a:rPr lang="uk-UA" sz="2400" dirty="0" smtClean="0"/>
              <a:t/>
            </a:r>
            <a:br>
              <a:rPr lang="uk-UA" sz="2400" dirty="0" smtClean="0"/>
            </a:br>
            <a:r>
              <a:rPr lang="uk-UA" sz="2400" dirty="0" smtClean="0"/>
              <a:t/>
            </a:r>
            <a:br>
              <a:rPr lang="uk-UA" sz="2400" dirty="0" smtClean="0"/>
            </a:br>
            <a:r>
              <a:rPr lang="uk-UA" sz="2400" dirty="0" smtClean="0"/>
              <a:t/>
            </a:r>
            <a:br>
              <a:rPr lang="uk-UA" sz="2400" dirty="0" smtClean="0"/>
            </a:br>
            <a:r>
              <a:rPr lang="uk-UA" sz="2000" dirty="0" smtClean="0"/>
              <a:t/>
            </a:r>
            <a:br>
              <a:rPr lang="uk-UA" sz="2000" dirty="0" smtClean="0"/>
            </a:br>
            <a:endParaRPr lang="uk-UA" sz="20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2388" y="403412"/>
            <a:ext cx="8861612" cy="6239435"/>
          </a:xfrm>
        </p:spPr>
        <p:txBody>
          <a:bodyPr>
            <a:noAutofit/>
          </a:bodyPr>
          <a:lstStyle/>
          <a:p>
            <a:r>
              <a:rPr lang="uk-UA" sz="2400" b="1" dirty="0" smtClean="0"/>
              <a:t>Термінологія в галузі ЗІ:</a:t>
            </a:r>
            <a:br>
              <a:rPr lang="uk-UA" sz="2400" b="1" dirty="0" smtClean="0"/>
            </a:br>
            <a:r>
              <a:rPr lang="uk-UA" sz="2400" dirty="0" smtClean="0"/>
              <a:t/>
            </a:r>
            <a:br>
              <a:rPr lang="uk-UA" sz="2400" dirty="0" smtClean="0"/>
            </a:br>
            <a:r>
              <a:rPr lang="uk-UA" sz="2400" b="1" dirty="0" smtClean="0"/>
              <a:t>Криптографічне перетворення</a:t>
            </a:r>
            <a:r>
              <a:rPr lang="uk-UA" sz="2400" dirty="0" smtClean="0"/>
              <a:t> - </a:t>
            </a:r>
            <a:r>
              <a:rPr lang="uk-UA" sz="2400" dirty="0" err="1" smtClean="0"/>
              <a:t>перетворення</a:t>
            </a:r>
            <a:r>
              <a:rPr lang="uk-UA" sz="2400" dirty="0" smtClean="0"/>
              <a:t> даних, яке полягає в їх шифруванні, вироблення </a:t>
            </a:r>
            <a:r>
              <a:rPr lang="uk-UA" sz="2400" dirty="0" err="1" smtClean="0"/>
              <a:t>імітовставки</a:t>
            </a:r>
            <a:r>
              <a:rPr lang="uk-UA" sz="2400" dirty="0" smtClean="0"/>
              <a:t> або цифрового підпису.</a:t>
            </a:r>
            <a:br>
              <a:rPr lang="uk-UA" sz="2400" dirty="0" smtClean="0"/>
            </a:br>
            <a:r>
              <a:rPr lang="uk-UA" sz="2400" b="1" dirty="0" err="1" smtClean="0"/>
              <a:t>Зашифрування</a:t>
            </a:r>
            <a:r>
              <a:rPr lang="uk-UA" sz="2400" b="1" dirty="0" smtClean="0"/>
              <a:t> даних (</a:t>
            </a:r>
            <a:r>
              <a:rPr lang="uk-UA" sz="2400" b="1" dirty="0" err="1" smtClean="0"/>
              <a:t>data</a:t>
            </a:r>
            <a:r>
              <a:rPr lang="uk-UA" sz="2400" b="1" dirty="0" smtClean="0"/>
              <a:t> </a:t>
            </a:r>
            <a:r>
              <a:rPr lang="uk-UA" sz="2400" b="1" dirty="0" err="1" smtClean="0"/>
              <a:t>encryption</a:t>
            </a:r>
            <a:r>
              <a:rPr lang="uk-UA" sz="2400" b="1" dirty="0" smtClean="0"/>
              <a:t>)</a:t>
            </a:r>
            <a:r>
              <a:rPr lang="uk-UA" sz="2400" dirty="0" smtClean="0"/>
              <a:t> - процес перетворення відкритого тексту в </a:t>
            </a:r>
            <a:r>
              <a:rPr lang="uk-UA" sz="2400" dirty="0" err="1" smtClean="0"/>
              <a:t>шифртекст</a:t>
            </a:r>
            <a:r>
              <a:rPr lang="uk-UA" sz="2400" dirty="0" smtClean="0"/>
              <a:t>.</a:t>
            </a:r>
            <a:br>
              <a:rPr lang="uk-UA" sz="2400" dirty="0" smtClean="0"/>
            </a:br>
            <a:r>
              <a:rPr lang="uk-UA" sz="2400" b="1" dirty="0" smtClean="0"/>
              <a:t>Відкритий текст (</a:t>
            </a:r>
            <a:r>
              <a:rPr lang="uk-UA" sz="2400" b="1" dirty="0" err="1" smtClean="0"/>
              <a:t>clear</a:t>
            </a:r>
            <a:r>
              <a:rPr lang="uk-UA" sz="2400" b="1" dirty="0" smtClean="0"/>
              <a:t> </a:t>
            </a:r>
            <a:r>
              <a:rPr lang="uk-UA" sz="2400" b="1" dirty="0" err="1" smtClean="0"/>
              <a:t>text</a:t>
            </a:r>
            <a:r>
              <a:rPr lang="uk-UA" sz="2400" b="1" dirty="0" smtClean="0"/>
              <a:t>)</a:t>
            </a:r>
            <a:r>
              <a:rPr lang="uk-UA" sz="2400" dirty="0" smtClean="0"/>
              <a:t> - дані з доступним семантичним змістом.</a:t>
            </a:r>
            <a:br>
              <a:rPr lang="uk-UA" sz="2400" dirty="0" smtClean="0"/>
            </a:br>
            <a:r>
              <a:rPr lang="uk-UA" sz="2400" dirty="0" err="1" smtClean="0"/>
              <a:t>Шифртекст</a:t>
            </a:r>
            <a:r>
              <a:rPr lang="uk-UA" sz="2400" dirty="0" smtClean="0"/>
              <a:t> (</a:t>
            </a:r>
            <a:r>
              <a:rPr lang="uk-UA" sz="2400" dirty="0" err="1" smtClean="0"/>
              <a:t>ciphertext</a:t>
            </a:r>
            <a:r>
              <a:rPr lang="uk-UA" sz="2400" dirty="0" smtClean="0"/>
              <a:t>) - дані, отримані у результаті </a:t>
            </a:r>
            <a:r>
              <a:rPr lang="uk-UA" sz="2400" dirty="0" err="1" smtClean="0"/>
              <a:t>зашифрування</a:t>
            </a:r>
            <a:r>
              <a:rPr lang="uk-UA" sz="2400" dirty="0" smtClean="0"/>
              <a:t> відкритого тексту.</a:t>
            </a:r>
            <a:br>
              <a:rPr lang="uk-UA" sz="2400" dirty="0" smtClean="0"/>
            </a:br>
            <a:r>
              <a:rPr lang="uk-UA" sz="2400" b="1" dirty="0" err="1" smtClean="0"/>
              <a:t>Імітовставка</a:t>
            </a:r>
            <a:r>
              <a:rPr lang="uk-UA" sz="2400" b="1" dirty="0" smtClean="0"/>
              <a:t> (</a:t>
            </a:r>
            <a:r>
              <a:rPr lang="uk-UA" sz="2400" b="1" dirty="0" err="1" smtClean="0"/>
              <a:t>data</a:t>
            </a:r>
            <a:r>
              <a:rPr lang="uk-UA" sz="2400" b="1" dirty="0" smtClean="0"/>
              <a:t> </a:t>
            </a:r>
            <a:r>
              <a:rPr lang="uk-UA" sz="2400" b="1" dirty="0" err="1" smtClean="0"/>
              <a:t>authentication</a:t>
            </a:r>
            <a:r>
              <a:rPr lang="uk-UA" sz="2400" b="1" dirty="0" smtClean="0"/>
              <a:t> </a:t>
            </a:r>
            <a:r>
              <a:rPr lang="uk-UA" sz="2400" b="1" dirty="0" err="1" smtClean="0"/>
              <a:t>code</a:t>
            </a:r>
            <a:r>
              <a:rPr lang="uk-UA" sz="2400" b="1" dirty="0" smtClean="0"/>
              <a:t>)</a:t>
            </a:r>
            <a:r>
              <a:rPr lang="uk-UA" sz="2400" dirty="0" smtClean="0"/>
              <a:t> - блок інформації фіксованої довжини, що одержується із відкритого тексту і ключа, однозначно відповідний даному відкритому тексту.</a:t>
            </a:r>
            <a:br>
              <a:rPr lang="uk-UA" sz="2400" dirty="0" smtClean="0"/>
            </a:br>
            <a:r>
              <a:rPr lang="uk-UA" sz="2400" b="1" dirty="0" smtClean="0"/>
              <a:t>Цифровий підпис (</a:t>
            </a:r>
            <a:r>
              <a:rPr lang="uk-UA" sz="2400" b="1" dirty="0" err="1" smtClean="0"/>
              <a:t>digital</a:t>
            </a:r>
            <a:r>
              <a:rPr lang="uk-UA" sz="2400" b="1" dirty="0" smtClean="0"/>
              <a:t> </a:t>
            </a:r>
            <a:r>
              <a:rPr lang="uk-UA" sz="2400" b="1" dirty="0" err="1" smtClean="0"/>
              <a:t>signature</a:t>
            </a:r>
            <a:r>
              <a:rPr lang="uk-UA" sz="2400" b="1" dirty="0" smtClean="0"/>
              <a:t>)</a:t>
            </a:r>
            <a:r>
              <a:rPr lang="uk-UA" sz="2400" dirty="0" smtClean="0"/>
              <a:t> - дані, одержані в результаті криптографічного перетворення блоку даних і/або його параметрів (</a:t>
            </a:r>
            <a:r>
              <a:rPr lang="uk-UA" sz="2400" dirty="0" err="1" smtClean="0"/>
              <a:t>хеш-функції</a:t>
            </a:r>
            <a:r>
              <a:rPr lang="uk-UA" sz="2400" dirty="0" smtClean="0"/>
              <a:t>, довжини, дати утворення, ідентифікатора відправника і т. ін.), що дозволяють приймальнику даних впевнитись в цілісності блоку і справжності джерела </a:t>
            </a:r>
            <a:br>
              <a:rPr lang="uk-UA" sz="2400" dirty="0" smtClean="0"/>
            </a:br>
            <a:r>
              <a:rPr lang="uk-UA" sz="2400" dirty="0" smtClean="0"/>
              <a:t>даних і забезпечити захист від підробки і підлогу.</a:t>
            </a:r>
            <a:r>
              <a:rPr lang="uk-UA" sz="2000" dirty="0" smtClean="0"/>
              <a:t/>
            </a:r>
            <a:br>
              <a:rPr lang="uk-UA" sz="2000" dirty="0" smtClean="0"/>
            </a:br>
            <a:endParaRPr lang="uk-UA" sz="20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403412"/>
            <a:ext cx="7869891" cy="6173557"/>
          </a:xfrm>
        </p:spPr>
        <p:txBody>
          <a:bodyPr>
            <a:noAutofit/>
          </a:bodyPr>
          <a:lstStyle/>
          <a:p>
            <a:r>
              <a:rPr lang="uk-UA" sz="2400" b="1" dirty="0" smtClean="0"/>
              <a:t>Термінологія в галузі ЗІ:</a:t>
            </a:r>
            <a:br>
              <a:rPr lang="uk-UA" sz="2400" b="1" dirty="0" smtClean="0"/>
            </a:br>
            <a:r>
              <a:rPr lang="uk-UA" sz="2400" dirty="0" smtClean="0"/>
              <a:t/>
            </a:r>
            <a:br>
              <a:rPr lang="uk-UA" sz="2400" dirty="0" smtClean="0"/>
            </a:br>
            <a:r>
              <a:rPr lang="uk-UA" sz="2400" b="1" dirty="0" smtClean="0"/>
              <a:t> Обчислювальна система; ОС (</a:t>
            </a:r>
            <a:r>
              <a:rPr lang="uk-UA" sz="2400" b="1" dirty="0" err="1" smtClean="0"/>
              <a:t>computer</a:t>
            </a:r>
            <a:r>
              <a:rPr lang="uk-UA" sz="2400" b="1" dirty="0" smtClean="0"/>
              <a:t> </a:t>
            </a:r>
            <a:r>
              <a:rPr lang="uk-UA" sz="2400" b="1" dirty="0" err="1" smtClean="0"/>
              <a:t>system</a:t>
            </a:r>
            <a:r>
              <a:rPr lang="uk-UA" sz="2400" b="1" dirty="0" smtClean="0"/>
              <a:t>)</a:t>
            </a:r>
            <a:r>
              <a:rPr lang="uk-UA" sz="2400" dirty="0" smtClean="0"/>
              <a:t> - сукупність програмних-апаратних засобів, призначених для обробки інформації.</a:t>
            </a:r>
            <a:br>
              <a:rPr lang="uk-UA" sz="2400" dirty="0" smtClean="0"/>
            </a:br>
            <a:r>
              <a:rPr lang="uk-UA" sz="2400" b="1" dirty="0" smtClean="0"/>
              <a:t>Автоматизована система; АС (</a:t>
            </a:r>
            <a:r>
              <a:rPr lang="uk-UA" sz="2400" b="1" dirty="0" err="1" smtClean="0"/>
              <a:t>automated</a:t>
            </a:r>
            <a:r>
              <a:rPr lang="uk-UA" sz="2400" b="1" dirty="0" smtClean="0"/>
              <a:t> </a:t>
            </a:r>
            <a:r>
              <a:rPr lang="uk-UA" sz="2400" b="1" dirty="0" err="1" smtClean="0"/>
              <a:t>system</a:t>
            </a:r>
            <a:r>
              <a:rPr lang="uk-UA" sz="2400" b="1" dirty="0" smtClean="0"/>
              <a:t>)</a:t>
            </a:r>
            <a:r>
              <a:rPr lang="uk-UA" sz="2400" dirty="0" smtClean="0"/>
              <a:t> - організаційно-технічна система, що реалізує інформаційну технологію і об’єднує ОС, фізичне середовище, персонал і  інформацію, яка обробляється.</a:t>
            </a:r>
            <a:br>
              <a:rPr lang="uk-UA" sz="2400" dirty="0" smtClean="0"/>
            </a:br>
            <a:r>
              <a:rPr lang="uk-UA" sz="2400" b="1" dirty="0" smtClean="0"/>
              <a:t>Комп’ютерна система; </a:t>
            </a:r>
            <a:r>
              <a:rPr lang="uk-UA" sz="2400" b="1" dirty="0" err="1" smtClean="0"/>
              <a:t>КС</a:t>
            </a:r>
            <a:r>
              <a:rPr lang="uk-UA" sz="2400" b="1" dirty="0" smtClean="0"/>
              <a:t> (</a:t>
            </a:r>
            <a:r>
              <a:rPr lang="uk-UA" sz="2400" b="1" dirty="0" err="1" smtClean="0"/>
              <a:t>computer</a:t>
            </a:r>
            <a:r>
              <a:rPr lang="uk-UA" sz="2400" b="1" dirty="0" smtClean="0"/>
              <a:t> </a:t>
            </a:r>
            <a:r>
              <a:rPr lang="uk-UA" sz="2400" b="1" dirty="0" err="1" smtClean="0"/>
              <a:t>system</a:t>
            </a:r>
            <a:r>
              <a:rPr lang="uk-UA" sz="2400" b="1" dirty="0" smtClean="0"/>
              <a:t>, </a:t>
            </a:r>
            <a:r>
              <a:rPr lang="uk-UA" sz="2400" b="1" dirty="0" err="1" smtClean="0"/>
              <a:t>target</a:t>
            </a:r>
            <a:r>
              <a:rPr lang="uk-UA" sz="2400" b="1" dirty="0" smtClean="0"/>
              <a:t> </a:t>
            </a:r>
            <a:r>
              <a:rPr lang="uk-UA" sz="2400" b="1" dirty="0" err="1" smtClean="0"/>
              <a:t>of</a:t>
            </a:r>
            <a:r>
              <a:rPr lang="uk-UA" sz="2400" b="1" dirty="0" smtClean="0"/>
              <a:t> </a:t>
            </a:r>
            <a:r>
              <a:rPr lang="uk-UA" sz="2400" b="1" dirty="0" err="1" smtClean="0"/>
              <a:t>evaluation</a:t>
            </a:r>
            <a:r>
              <a:rPr lang="uk-UA" sz="2400" b="1" dirty="0" smtClean="0"/>
              <a:t>)</a:t>
            </a:r>
            <a:r>
              <a:rPr lang="uk-UA" sz="2400" dirty="0" smtClean="0"/>
              <a:t> - сукупність програмно-апаратних засобів, яка подана для оцінки.</a:t>
            </a:r>
            <a:br>
              <a:rPr lang="uk-UA" sz="2400" dirty="0" smtClean="0"/>
            </a:br>
            <a:r>
              <a:rPr lang="uk-UA" sz="2400" b="1" dirty="0" smtClean="0"/>
              <a:t>Політика безпеки інформації (</a:t>
            </a:r>
            <a:r>
              <a:rPr lang="uk-UA" sz="2400" b="1" dirty="0" err="1" smtClean="0"/>
              <a:t>information</a:t>
            </a:r>
            <a:r>
              <a:rPr lang="uk-UA" sz="2400" b="1" dirty="0" smtClean="0"/>
              <a:t> </a:t>
            </a:r>
            <a:r>
              <a:rPr lang="uk-UA" sz="2400" b="1" dirty="0" err="1" smtClean="0"/>
              <a:t>security</a:t>
            </a:r>
            <a:r>
              <a:rPr lang="uk-UA" sz="2400" b="1" dirty="0" smtClean="0"/>
              <a:t> </a:t>
            </a:r>
            <a:r>
              <a:rPr lang="uk-UA" sz="2400" b="1" dirty="0" err="1" smtClean="0"/>
              <a:t>policy</a:t>
            </a:r>
            <a:r>
              <a:rPr lang="uk-UA" sz="2400" b="1" dirty="0" smtClean="0"/>
              <a:t>)</a:t>
            </a:r>
            <a:r>
              <a:rPr lang="uk-UA" sz="2400" dirty="0" smtClean="0"/>
              <a:t> - сукупність законів, правил, обмежень, рекомендацій, інструкцій тощо, які регламентують порядок обробки інформації.</a:t>
            </a:r>
            <a:br>
              <a:rPr lang="uk-UA" sz="2400" dirty="0" smtClean="0"/>
            </a:br>
            <a:r>
              <a:rPr lang="uk-UA" sz="2400" b="1" dirty="0" smtClean="0"/>
              <a:t>Загроза (</a:t>
            </a:r>
            <a:r>
              <a:rPr lang="uk-UA" sz="2400" b="1" dirty="0" err="1" smtClean="0"/>
              <a:t>threat</a:t>
            </a:r>
            <a:r>
              <a:rPr lang="uk-UA" sz="2400" b="1" dirty="0" smtClean="0"/>
              <a:t>)</a:t>
            </a:r>
            <a:r>
              <a:rPr lang="uk-UA" sz="2400" dirty="0" smtClean="0"/>
              <a:t> - будь-які обставини або події, що можуть бути причиною порушення політики безпеки інформації і/або нанесення збитків АС.</a:t>
            </a:r>
            <a:r>
              <a:rPr lang="uk-UA" sz="2000" dirty="0" smtClean="0"/>
              <a:t/>
            </a:r>
            <a:br>
              <a:rPr lang="uk-UA" sz="2000" dirty="0" smtClean="0"/>
            </a:br>
            <a:endParaRPr lang="uk-UA" sz="20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072132" y="403412"/>
            <a:ext cx="2071868" cy="4782046"/>
          </a:xfrm>
        </p:spPr>
        <p:txBody>
          <a:bodyPr>
            <a:noAutofit/>
          </a:bodyPr>
          <a:lstStyle/>
          <a:p>
            <a:r>
              <a:rPr lang="uk-UA" sz="2000" dirty="0" smtClean="0"/>
              <a:t>Критерії оцінки захищеності інформації в комп’ютерних системах від НСД (НД ТЗІ 2.5-004-99)</a:t>
            </a:r>
            <a:br>
              <a:rPr lang="uk-UA" sz="2000" dirty="0" smtClean="0"/>
            </a:br>
            <a:r>
              <a:rPr lang="uk-UA" sz="2000" dirty="0" smtClean="0"/>
              <a:t/>
            </a:r>
            <a:br>
              <a:rPr lang="uk-UA" sz="2000" dirty="0" smtClean="0"/>
            </a:br>
            <a:r>
              <a:rPr lang="uk-UA" sz="2000" dirty="0" smtClean="0"/>
              <a:t>- функціональні,</a:t>
            </a:r>
            <a:br>
              <a:rPr lang="uk-UA" sz="2000" dirty="0" smtClean="0"/>
            </a:br>
            <a:r>
              <a:rPr lang="uk-UA" sz="2000" dirty="0" smtClean="0"/>
              <a:t>- гарантії.</a:t>
            </a:r>
            <a:endParaRPr lang="uk-UA" sz="2000" dirty="0"/>
          </a:p>
        </p:txBody>
      </p:sp>
      <p:pic>
        <p:nvPicPr>
          <p:cNvPr id="1026" name="Picture 2"/>
          <p:cNvPicPr>
            <a:picLocks noChangeAspect="1" noChangeArrowheads="1"/>
          </p:cNvPicPr>
          <p:nvPr/>
        </p:nvPicPr>
        <p:blipFill>
          <a:blip r:embed="rId2"/>
          <a:srcRect/>
          <a:stretch>
            <a:fillRect/>
          </a:stretch>
        </p:blipFill>
        <p:spPr bwMode="auto">
          <a:xfrm>
            <a:off x="0" y="0"/>
            <a:ext cx="7084045" cy="10313207"/>
          </a:xfrm>
          <a:prstGeom prst="rect">
            <a:avLst/>
          </a:prstGeom>
          <a:noFill/>
          <a:ln w="9525">
            <a:noFill/>
            <a:miter lim="800000"/>
            <a:headEnd/>
            <a:tailEnd/>
          </a:ln>
          <a:effectLst/>
        </p:spPr>
      </p:pic>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0" y="-1"/>
            <a:ext cx="9144000" cy="6532915"/>
          </a:xfrm>
          <a:prstGeom prst="rect">
            <a:avLst/>
          </a:prstGeom>
          <a:noFill/>
          <a:ln w="9525">
            <a:noFill/>
            <a:miter lim="800000"/>
            <a:headEnd/>
            <a:tailEnd/>
          </a:ln>
          <a:effectLst/>
        </p:spPr>
      </p:pic>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0" y="0"/>
            <a:ext cx="9144000" cy="2111754"/>
          </a:xfrm>
          <a:prstGeom prst="rect">
            <a:avLst/>
          </a:prstGeom>
          <a:noFill/>
          <a:ln w="9525">
            <a:noFill/>
            <a:miter lim="800000"/>
            <a:headEnd/>
            <a:tailEnd/>
          </a:ln>
          <a:effectLst/>
        </p:spPr>
      </p:pic>
      <p:pic>
        <p:nvPicPr>
          <p:cNvPr id="3075" name="Picture 3"/>
          <p:cNvPicPr>
            <a:picLocks noChangeAspect="1" noChangeArrowheads="1"/>
          </p:cNvPicPr>
          <p:nvPr/>
        </p:nvPicPr>
        <p:blipFill>
          <a:blip r:embed="rId3"/>
          <a:srcRect/>
          <a:stretch>
            <a:fillRect/>
          </a:stretch>
        </p:blipFill>
        <p:spPr bwMode="auto">
          <a:xfrm>
            <a:off x="0" y="2084106"/>
            <a:ext cx="9144000" cy="3443304"/>
          </a:xfrm>
          <a:prstGeom prst="rect">
            <a:avLst/>
          </a:prstGeom>
          <a:noFill/>
          <a:ln w="9525">
            <a:noFill/>
            <a:miter lim="800000"/>
            <a:headEnd/>
            <a:tailEnd/>
          </a:ln>
          <a:effectLst/>
        </p:spPr>
      </p:pic>
      <p:pic>
        <p:nvPicPr>
          <p:cNvPr id="3076" name="Picture 4"/>
          <p:cNvPicPr>
            <a:picLocks noChangeAspect="1" noChangeArrowheads="1"/>
          </p:cNvPicPr>
          <p:nvPr/>
        </p:nvPicPr>
        <p:blipFill>
          <a:blip r:embed="rId4"/>
          <a:srcRect/>
          <a:stretch>
            <a:fillRect/>
          </a:stretch>
        </p:blipFill>
        <p:spPr bwMode="auto">
          <a:xfrm>
            <a:off x="0" y="5491284"/>
            <a:ext cx="9144000" cy="1839191"/>
          </a:xfrm>
          <a:prstGeom prst="rect">
            <a:avLst/>
          </a:prstGeom>
          <a:noFill/>
          <a:ln w="9525">
            <a:noFill/>
            <a:miter lim="800000"/>
            <a:headEnd/>
            <a:tailEnd/>
          </a:ln>
          <a:effectLst/>
        </p:spPr>
      </p:pic>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679508"/>
            <a:ext cx="8196568" cy="5897461"/>
          </a:xfrm>
        </p:spPr>
        <p:txBody>
          <a:bodyPr>
            <a:normAutofit/>
          </a:bodyPr>
          <a:lstStyle/>
          <a:p>
            <a:pPr lvl="0"/>
            <a:r>
              <a:rPr lang="uk-UA" sz="2000" b="1" dirty="0" smtClean="0"/>
              <a:t> Закон України «Про державну таємницю» :</a:t>
            </a:r>
            <a:r>
              <a:rPr lang="uk-UA" sz="2000" dirty="0" smtClean="0"/>
              <a:t/>
            </a:r>
            <a:br>
              <a:rPr lang="uk-UA" sz="2000" dirty="0" smtClean="0"/>
            </a:br>
            <a:r>
              <a:rPr lang="uk-UA" sz="2000" dirty="0" smtClean="0"/>
              <a:t> </a:t>
            </a:r>
            <a:r>
              <a:rPr lang="uk-UA" sz="2000" b="1" dirty="0" smtClean="0"/>
              <a:t>Державна таємниця</a:t>
            </a:r>
            <a:r>
              <a:rPr lang="uk-UA" sz="2000" dirty="0" smtClean="0"/>
              <a:t> (секретна інформація) – вид таємної інформації, що охоплює відомості у сфері оборони, економіки, науки і техніки, зовнішніх відносин, державної безпеки та охорони правопорядку, розголошення яких може завдати шкоди національній безпеці України та які визнані у порядку, встановленому цим Законом, державною таємницею і підлягають охороні державою.</a:t>
            </a:r>
            <a:br>
              <a:rPr lang="uk-UA" sz="2000" dirty="0" smtClean="0"/>
            </a:br>
            <a:r>
              <a:rPr lang="uk-UA" sz="2000" b="1" dirty="0" smtClean="0"/>
              <a:t>Матеріальні носії секретної інформації</a:t>
            </a:r>
            <a:r>
              <a:rPr lang="uk-UA" sz="2000" dirty="0" smtClean="0"/>
              <a:t> – матеріальні об’єкти, в тому числі фізичні поля, в яких відомості, що становлять державну таєм­ницю, відображені у вигляді текстів, символів, образів, сигналів, технічних рішень, процесів тощо.</a:t>
            </a:r>
            <a:br>
              <a:rPr lang="uk-UA" sz="2000" dirty="0" smtClean="0"/>
            </a:br>
            <a:r>
              <a:rPr lang="uk-UA" sz="2000" b="1" dirty="0" smtClean="0"/>
              <a:t>Доступ до державної таємниці</a:t>
            </a:r>
            <a:r>
              <a:rPr lang="uk-UA" sz="2000" dirty="0" smtClean="0"/>
              <a:t> – надання повноважною посадовою особою дозволу громадянину на ознайомлення з конкретною секретною інформацією та провадження діяльності, пов’язаної з державною тає­мницею, або ознайомлення з конкретною секретною інформацією та про­вадження діяльності, пов’язаної з державною таємницею, цією посадовою особою відповідно до її службових повноважень.</a:t>
            </a:r>
            <a:br>
              <a:rPr lang="uk-UA" sz="2000" dirty="0" smtClean="0"/>
            </a:br>
            <a:r>
              <a:rPr lang="uk-UA" sz="2000" b="1" dirty="0" smtClean="0"/>
              <a:t>Допуск до державної таємниці</a:t>
            </a:r>
            <a:r>
              <a:rPr lang="uk-UA" sz="2000" dirty="0" smtClean="0"/>
              <a:t> – оформлення права громадянина на доступ до секретної інформації.</a:t>
            </a:r>
            <a:endParaRPr lang="uk-UA" sz="2000" dirty="0"/>
          </a:p>
        </p:txBody>
      </p:sp>
    </p:spTree>
    <p:extLst>
      <p:ext uri="{BB962C8B-B14F-4D97-AF65-F5344CB8AC3E}">
        <p14:creationId xmlns="" xmlns:p14="http://schemas.microsoft.com/office/powerpoint/2010/main" val="1583546198"/>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0" y="-1"/>
            <a:ext cx="9144000" cy="4629085"/>
          </a:xfrm>
          <a:prstGeom prst="rect">
            <a:avLst/>
          </a:prstGeom>
          <a:noFill/>
          <a:ln w="9525">
            <a:noFill/>
            <a:miter lim="800000"/>
            <a:headEnd/>
            <a:tailEnd/>
          </a:ln>
          <a:effectLst/>
        </p:spPr>
      </p:pic>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srcRect/>
          <a:stretch>
            <a:fillRect/>
          </a:stretch>
        </p:blipFill>
        <p:spPr bwMode="auto">
          <a:xfrm>
            <a:off x="0" y="0"/>
            <a:ext cx="8981954" cy="5040159"/>
          </a:xfrm>
          <a:prstGeom prst="rect">
            <a:avLst/>
          </a:prstGeom>
          <a:noFill/>
          <a:ln w="9525">
            <a:noFill/>
            <a:miter lim="800000"/>
            <a:headEnd/>
            <a:tailEnd/>
          </a:ln>
          <a:effectLst/>
        </p:spPr>
      </p:pic>
      <p:sp>
        <p:nvSpPr>
          <p:cNvPr id="5" name="Заголовок 1"/>
          <p:cNvSpPr>
            <a:spLocks noGrp="1"/>
          </p:cNvSpPr>
          <p:nvPr>
            <p:ph type="title"/>
          </p:nvPr>
        </p:nvSpPr>
        <p:spPr>
          <a:xfrm>
            <a:off x="246685" y="4905964"/>
            <a:ext cx="3850753" cy="2096719"/>
          </a:xfrm>
        </p:spPr>
        <p:txBody>
          <a:bodyPr>
            <a:noAutofit/>
          </a:bodyPr>
          <a:lstStyle/>
          <a:p>
            <a:r>
              <a:rPr lang="uk-UA" sz="2000" dirty="0" smtClean="0"/>
              <a:t>Г1-Г7 це вимоги до:</a:t>
            </a:r>
            <a:br>
              <a:rPr lang="uk-UA" sz="2000" dirty="0" smtClean="0"/>
            </a:br>
            <a:r>
              <a:rPr lang="uk-UA" sz="2000" dirty="0" smtClean="0"/>
              <a:t>- архітектури,</a:t>
            </a:r>
            <a:br>
              <a:rPr lang="uk-UA" sz="2000" dirty="0" smtClean="0"/>
            </a:br>
            <a:r>
              <a:rPr lang="uk-UA" sz="2000" dirty="0" smtClean="0"/>
              <a:t>- середовища розробки,</a:t>
            </a:r>
            <a:br>
              <a:rPr lang="uk-UA" sz="2000" dirty="0" smtClean="0"/>
            </a:br>
            <a:r>
              <a:rPr lang="uk-UA" sz="2000" dirty="0" smtClean="0"/>
              <a:t>- процесу проектування,</a:t>
            </a:r>
            <a:br>
              <a:rPr lang="uk-UA" sz="2000" dirty="0" smtClean="0"/>
            </a:br>
            <a:r>
              <a:rPr lang="uk-UA" sz="2000" dirty="0" smtClean="0"/>
              <a:t>- середовища функціонування.</a:t>
            </a:r>
            <a:endParaRPr lang="uk-UA" sz="2000" dirty="0"/>
          </a:p>
        </p:txBody>
      </p:sp>
    </p:spTree>
    <p:extLst>
      <p:ext uri="{BB962C8B-B14F-4D97-AF65-F5344CB8AC3E}">
        <p14:creationId xmlns:p14="http://schemas.microsoft.com/office/powerpoint/2010/main" xmlns="" val="15835461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679508"/>
            <a:ext cx="8196568" cy="5897461"/>
          </a:xfrm>
        </p:spPr>
        <p:txBody>
          <a:bodyPr>
            <a:normAutofit/>
          </a:bodyPr>
          <a:lstStyle/>
          <a:p>
            <a:pPr lvl="0"/>
            <a:r>
              <a:rPr lang="uk-UA" sz="2000" b="1" dirty="0" smtClean="0"/>
              <a:t> Закон України «Про державну таємницю» :</a:t>
            </a:r>
            <a:r>
              <a:rPr lang="uk-UA" sz="2000" dirty="0" smtClean="0"/>
              <a:t/>
            </a:r>
            <a:br>
              <a:rPr lang="uk-UA" sz="2000" dirty="0" smtClean="0"/>
            </a:br>
            <a:r>
              <a:rPr lang="uk-UA" sz="2000" b="1" dirty="0" smtClean="0"/>
              <a:t>Гриф секретності</a:t>
            </a:r>
            <a:r>
              <a:rPr lang="uk-UA" sz="2000" dirty="0" smtClean="0"/>
              <a:t> – реквізит матеріального носія секретної інформації, що засвідчує ступінь секретності даної інформації.</a:t>
            </a:r>
            <a:br>
              <a:rPr lang="uk-UA" sz="2000" dirty="0" smtClean="0"/>
            </a:br>
            <a:r>
              <a:rPr lang="uk-UA" sz="2000" b="1" dirty="0" smtClean="0"/>
              <a:t>Засекречування матеріальних носіїв інформації</a:t>
            </a:r>
            <a:r>
              <a:rPr lang="uk-UA" sz="2000" dirty="0" smtClean="0"/>
              <a:t> – введення у встановленому законодавством порядку обмежень на поширення та доступ до конкретної секретної інформації шляхом надання відповідного грифа секретності документам, виробам або іншим матеріальним носіям цієї ін­формації.</a:t>
            </a:r>
            <a:br>
              <a:rPr lang="uk-UA" sz="2000" dirty="0" smtClean="0"/>
            </a:br>
            <a:r>
              <a:rPr lang="uk-UA" sz="2000" b="1" dirty="0" smtClean="0"/>
              <a:t>Ступінь секретності (особливої важливості, цілком таємно, </a:t>
            </a:r>
            <a:r>
              <a:rPr lang="uk-UA" sz="2000" b="1" dirty="0" err="1" smtClean="0"/>
              <a:t>таємно</a:t>
            </a:r>
            <a:r>
              <a:rPr lang="uk-UA" sz="2000" b="1" dirty="0" smtClean="0"/>
              <a:t>)</a:t>
            </a:r>
            <a:r>
              <a:rPr lang="uk-UA" sz="2000" dirty="0" smtClean="0"/>
              <a:t> – категорія, яка характеризує важливість секретної інформації, ступінь обмеження доступу до неї та рівень її охорони державою.</a:t>
            </a:r>
            <a:br>
              <a:rPr lang="uk-UA" sz="2000" dirty="0" smtClean="0"/>
            </a:br>
            <a:r>
              <a:rPr lang="uk-UA" sz="2000" b="1" dirty="0" smtClean="0"/>
              <a:t>Криптографічний захист секретної інформації</a:t>
            </a:r>
            <a:r>
              <a:rPr lang="uk-UA" sz="2000" dirty="0" smtClean="0"/>
              <a:t> – вид захисту, що реалізується шляхом перетворення інформації з використанням спеціальних даних (ключових даних) з метою приховування (або відновлення) змісту інформації, підтвердження її    справжності, цілісності, авторства тощо.</a:t>
            </a:r>
            <a:br>
              <a:rPr lang="uk-UA" sz="2000" dirty="0" smtClean="0"/>
            </a:br>
            <a:r>
              <a:rPr lang="uk-UA" sz="2000" b="1" dirty="0" smtClean="0"/>
              <a:t>Технічний захист секретної інформації</a:t>
            </a:r>
            <a:r>
              <a:rPr lang="uk-UA" sz="2000" dirty="0" smtClean="0"/>
              <a:t> – вид захисту, спрямований на забезпечення інженерно-технічними заходами конфіденційності, цілісності та унеможливлення блокування інформації.</a:t>
            </a:r>
            <a:r>
              <a:rPr lang="ru-RU" sz="2000" dirty="0" smtClean="0"/>
              <a:t/>
            </a:r>
            <a:br>
              <a:rPr lang="ru-RU" sz="2000" dirty="0" smtClean="0"/>
            </a:br>
            <a:r>
              <a:rPr lang="uk-UA" sz="2000" dirty="0" smtClean="0"/>
              <a:t/>
            </a:r>
            <a:br>
              <a:rPr lang="uk-UA" sz="2000" dirty="0" smtClean="0"/>
            </a:br>
            <a:endParaRPr lang="ru-RU" sz="2000" dirty="0"/>
          </a:p>
        </p:txBody>
      </p:sp>
    </p:spTree>
    <p:extLst>
      <p:ext uri="{BB962C8B-B14F-4D97-AF65-F5344CB8AC3E}">
        <p14:creationId xmlns="" xmlns:p14="http://schemas.microsoft.com/office/powerpoint/2010/main" val="15835461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679508"/>
            <a:ext cx="8196568" cy="5897461"/>
          </a:xfrm>
        </p:spPr>
        <p:txBody>
          <a:bodyPr>
            <a:noAutofit/>
          </a:bodyPr>
          <a:lstStyle/>
          <a:p>
            <a:r>
              <a:rPr lang="ru-RU" sz="2000" b="1" dirty="0" err="1" smtClean="0"/>
              <a:t>Сфери</a:t>
            </a:r>
            <a:r>
              <a:rPr lang="ru-RU" sz="2000" b="1" dirty="0" smtClean="0"/>
              <a:t> </a:t>
            </a:r>
            <a:r>
              <a:rPr lang="ru-RU" sz="2000" b="1" dirty="0" err="1" smtClean="0"/>
              <a:t>розповсюдження</a:t>
            </a:r>
            <a:r>
              <a:rPr lang="ru-RU" sz="2000" b="1" dirty="0" smtClean="0"/>
              <a:t> </a:t>
            </a:r>
            <a:r>
              <a:rPr lang="ru-RU" sz="2000" b="1" dirty="0" err="1" smtClean="0"/>
              <a:t>державної</a:t>
            </a:r>
            <a:r>
              <a:rPr lang="ru-RU" sz="2000" b="1" dirty="0" smtClean="0"/>
              <a:t> </a:t>
            </a:r>
            <a:r>
              <a:rPr lang="ru-RU" sz="2000" b="1" dirty="0" err="1" smtClean="0"/>
              <a:t>таємниці</a:t>
            </a:r>
            <a:r>
              <a:rPr lang="ru-RU" sz="2000" b="1" dirty="0" smtClean="0"/>
              <a:t> на </a:t>
            </a:r>
            <a:r>
              <a:rPr lang="ru-RU" sz="2000" b="1" dirty="0" err="1" smtClean="0"/>
              <a:t>інформацію</a:t>
            </a:r>
            <a:r>
              <a:rPr lang="uk-UA" sz="2000" b="1" dirty="0" smtClean="0"/>
              <a:t>:</a:t>
            </a:r>
            <a:r>
              <a:rPr lang="uk-UA" sz="2000" dirty="0" smtClean="0"/>
              <a:t/>
            </a:r>
            <a:br>
              <a:rPr lang="uk-UA" sz="2000" dirty="0" smtClean="0"/>
            </a:br>
            <a:r>
              <a:rPr lang="uk-UA" sz="2000" b="1" dirty="0" smtClean="0"/>
              <a:t> У сфері оборони</a:t>
            </a:r>
            <a:r>
              <a:rPr lang="uk-UA" sz="2000" dirty="0" smtClean="0"/>
              <a:t> до держаної таємниці відноситься інформація:</a:t>
            </a:r>
            <a:r>
              <a:rPr lang="ru-RU" sz="2000" dirty="0" smtClean="0"/>
              <a:t/>
            </a:r>
            <a:br>
              <a:rPr lang="ru-RU" sz="2000" dirty="0" smtClean="0"/>
            </a:br>
            <a:r>
              <a:rPr lang="ru-RU" sz="2000" dirty="0" smtClean="0"/>
              <a:t>- </a:t>
            </a:r>
            <a:r>
              <a:rPr lang="uk-UA" sz="2000" dirty="0" smtClean="0"/>
              <a:t>про зміст стратегічних і оперативних планів, документів бойового управління, підготовку та проведення військових операцій, стратегічне та мобілізаційне розгортання військ, а також про інші найважливіші показники, які характеризують організацію, чисельність, дислокацію, бойову і мобілізаційну готовність, бойову та іншу військову підготовку, озброєння та матеріально-технічне забезпечення Збройних Сил України та інших військових формувань;</a:t>
            </a:r>
            <a:r>
              <a:rPr lang="ru-RU" sz="2000" dirty="0" smtClean="0"/>
              <a:t/>
            </a:r>
            <a:br>
              <a:rPr lang="ru-RU" sz="2000" dirty="0" smtClean="0"/>
            </a:br>
            <a:r>
              <a:rPr lang="ru-RU" sz="2000" dirty="0" smtClean="0"/>
              <a:t>- </a:t>
            </a:r>
            <a:r>
              <a:rPr lang="uk-UA" sz="2000" dirty="0" smtClean="0"/>
              <a:t>про напрями розвитку окремих видів озброєння, військової і спеціальної техніки, їх кількість, тактико-технічні характеристики, організацію і технологію виробництва, наукові, науково-дослідні та дослідно-конструкторські роботи, пов’язані з розробленням нових зразків озброєння, військової і спеціальної техніки або їх модернізацією, а також про інші ро­боти, що плануються або здійснюються в інтересах оборони країни;</a:t>
            </a:r>
            <a:r>
              <a:rPr lang="ru-RU" sz="2000" dirty="0" smtClean="0"/>
              <a:t/>
            </a:r>
            <a:br>
              <a:rPr lang="ru-RU" sz="2000" dirty="0" smtClean="0"/>
            </a:br>
            <a:r>
              <a:rPr lang="ru-RU" sz="2000" dirty="0" smtClean="0"/>
              <a:t>- </a:t>
            </a:r>
            <a:r>
              <a:rPr lang="uk-UA" sz="2000" dirty="0" smtClean="0"/>
              <a:t>про сили і засоби Цивільної оборони України, можливості населе­них пунктів, регіонів і окремих об’єктів для захисту, евакуації і розосередження населення, забезпечення його життєдіяльності та виробничої діяльності об’єктів народного господарства у воєнний час або в умовах надзвичайних ситуацій;</a:t>
            </a:r>
            <a:r>
              <a:rPr lang="ru-RU" sz="2000" dirty="0" smtClean="0"/>
              <a:t/>
            </a:r>
            <a:br>
              <a:rPr lang="ru-RU" sz="2000" dirty="0" smtClean="0"/>
            </a:br>
            <a:r>
              <a:rPr lang="ru-RU" sz="2000" dirty="0" smtClean="0"/>
              <a:t>- </a:t>
            </a:r>
            <a:r>
              <a:rPr lang="uk-UA" sz="2000" dirty="0" smtClean="0"/>
              <a:t>про геодезичні, гравіметричні, картографічні та гідрометеорологічні дані і характеристики, які мають значення для оборони країни.</a:t>
            </a:r>
            <a:endParaRPr lang="ru-RU" sz="2000" dirty="0"/>
          </a:p>
        </p:txBody>
      </p:sp>
    </p:spTree>
    <p:extLst>
      <p:ext uri="{BB962C8B-B14F-4D97-AF65-F5344CB8AC3E}">
        <p14:creationId xmlns="" xmlns:p14="http://schemas.microsoft.com/office/powerpoint/2010/main" val="15835461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839</TotalTime>
  <Words>579</Words>
  <Application>Microsoft Office PowerPoint</Application>
  <PresentationFormat>Экран (4:3)</PresentationFormat>
  <Paragraphs>94</Paragraphs>
  <Slides>71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71</vt:i4>
      </vt:variant>
    </vt:vector>
  </HeadingPairs>
  <TitlesOfParts>
    <vt:vector size="72" baseType="lpstr">
      <vt:lpstr>Office Theme</vt:lpstr>
      <vt:lpstr>Серед всіх інших прав і інтересів в Інтернеті, які необхідно гарантувати і забезпечити їх захист, перш за все, необхідно говорити про гарантії • права користування Інтернетом.    34 статті Конституції України, відповідно, з якою юридично ніхто не може бути обмежений у доступі до Інтернету.   Кожному гарантується право на свободу думки і слова, на вільне вираження своїх поглядів і переконань. Кожен має право вільно збирати, зберігати, використовувати і поширювати інформацію усно, письмово або в інший спосіб - на свій вибір.  </vt:lpstr>
      <vt:lpstr>Захист персональних даних в Україні   Базовий закон - Закон України "Про захист персональних даних".    В Україні діє більше 20 законодавчих актів,що  в тій чи іншій мірі регулюють відносини, пов'язані зі збором, обробкою і передачею інформації про фізичних осіб, серед них:  - Конституція України,  - Закони України  - "Про інформацію",  - "Про нотаріат",  - "Про адвокатуру та адвокатська діяльність",  - "Про телекомунікації",  - "Про оперативно-розшукова діяльність",  - "Про Національну поліцію",  - "Про банки и банківську діяльність",  - "Основи законодавства України про охорону    здоров'я"   - та інші.  </vt:lpstr>
      <vt:lpstr>Закон України “Про інформацію ” ст. 11. Інформація про фізичну особу  1. Інформація про фізичну особу (персональні дані) - відомості чи сукупність відомостей про фізичну особу, яка ідентифікована або може бути конкретно ідентифікована.  2. Не допускаються збирання, зберігання, використання та поширення конфіденційної інформації про особу без її згоди, крім випадків, визначених законом, і лише в інтересах національної безпеки, економічного добробуту та захисту прав людини.   До конфіденційної інформації про фізичну особу належать, зокрема, дані про її  - національність,   - освіту,   - сімейний стан,   - релігійні переконання,   - стан здоров'я,   - а також адреса,   - дата і місце народження. Кожному забезпечується вільний доступ до інформації, яка  стосується його особисто, крім випадків, передбачених законом.</vt:lpstr>
      <vt:lpstr>Види інформації</vt:lpstr>
      <vt:lpstr>Відкритою інформацією є будь-які відомості про суб’єкт господарювання, що є у володінні, користуванні або розпорядженні суб’єкта та не віднесені до категорії інформації з обмеженим доступом.   Інформацією з обмеженим доступом – інформація, доступ до якої обмежено у відповідності з законом з метою захисту прав та законних інтересів її власників.   Правовий режим інформації з обмеженим доступом покликаний охороняти відомості, вільний обіг яких може порушити права й інтереси держави, суспільства, окремої особи, забезпечити інформаційну незалежність суб’єктів приватного права у відносинах із державою і особою, узгодити публічну потребу у свободі інформації та право кожного на збереження таємниці.  </vt:lpstr>
      <vt:lpstr>Санкціонований та несанкціонований доступ до інформації.   Несанкціонований – сукупність прийомів і порядок дій з метою одержання (добування) охоронюваних даних протиправним шляхом (таємне спостереження, перехоплення повідомлень, крадіжки зразків, документів тощо).   Легальну можливість володіти інформаційним ресурсом має лише його власник або особа, яка отримала у власника відповідний дозвіл.   Інформація з обмеженим доступом за своїм режимом поділяється на:   - конфіденційну (персональні дані, комерційна, медична, банківська, адвокатська…),   - таємну,   - службову (не таємна).    ч. 2 ст. 21 Закону України «Про інформацію»: Конфіденційна інформація – певні відомості, які перебувають у володінні, користуванні або розпорядженні окремих фізичних або юридичних осіб.   Таємна інформація – інформацію, яка містить відомості, складові  державну і іншу передбачену законом таємницю,  розголошення якої заподіює збиток особі, суспільству і державі.  </vt:lpstr>
      <vt:lpstr> Закон України «Про державну таємницю» :  Державна таємниця (секретна інформація) – вид таємної інформації, що охоплює відомості у сфері оборони, економіки, науки і техніки, зовнішніх відносин, державної безпеки та охорони правопорядку, розголошення яких може завдати шкоди національній безпеці України та які визнані у порядку, встановленому цим Законом, державною таємницею і підлягають охороні державою. Матеріальні носії секретної інформації – матеріальні об’єкти, в тому числі фізичні поля, в яких відомості, що становлять державну таєм­ницю, відображені у вигляді текстів, символів, образів, сигналів, технічних рішень, процесів тощо. Доступ до державної таємниці – надання повноважною посадовою особою дозволу громадянину на ознайомлення з конкретною секретною інформацією та провадження діяльності, пов’язаної з державною тає­мницею, або ознайомлення з конкретною секретною інформацією та про­вадження діяльності, пов’язаної з державною таємницею, цією посадовою особою відповідно до її службових повноважень. Допуск до державної таємниці – оформлення права громадянина на доступ до секретної інформації.</vt:lpstr>
      <vt:lpstr> Закон України «Про державну таємницю» : Гриф секретності – реквізит матеріального носія секретної інформації, що засвідчує ступінь секретності даної інформації. Засекречування матеріальних носіїв інформації – введення у встановленому законодавством порядку обмежень на поширення та доступ до конкретної секретної інформації шляхом надання відповідного грифа секретності документам, виробам або іншим матеріальним носіям цієї ін­формації. Ступінь секретності (особливої важливості, цілком таємно, таємно) – категорія, яка характеризує важливість секретної інформації, ступінь обмеження доступу до неї та рівень її охорони державою. Криптографічний захист секретної інформації – вид захисту, що реалізується шляхом перетворення інформації з використанням спеціальних даних (ключових даних) з метою приховування (або відновлення) змісту інформації, підтвердження її    справжності, цілісності, авторства тощо. Технічний захист секретної інформації – вид захисту, спрямований на забезпечення інженерно-технічними заходами конфіденційності, цілісності та унеможливлення блокування інформації.  </vt:lpstr>
      <vt:lpstr>Сфери розповсюдження державної таємниці на інформацію:  У сфері оборони до держаної таємниці відноситься інформація: - про зміст стратегічних і оперативних планів, документів бойового управління, підготовку та проведення військових операцій, стратегічне та мобілізаційне розгортання військ, а також про інші найважливіші показники, які характеризують організацію, чисельність, дислокацію, бойову і мобілізаційну готовність, бойову та іншу військову підготовку, озброєння та матеріально-технічне забезпечення Збройних Сил України та інших військових формувань; - про напрями розвитку окремих видів озброєння, військової і спеціальної техніки, їх кількість, тактико-технічні характеристики, організацію і технологію виробництва, наукові, науково-дослідні та дослідно-конструкторські роботи, пов’язані з розробленням нових зразків озброєння, військової і спеціальної техніки або їх модернізацією, а також про інші ро­боти, що плануються або здійснюються в інтересах оборони країни; - про сили і засоби Цивільної оборони України, можливості населе­них пунктів, регіонів і окремих об’єктів для захисту, евакуації і розосередження населення, забезпечення його життєдіяльності та виробничої діяльності об’єктів народного господарства у воєнний час або в умовах надзвичайних ситуацій; - про геодезичні, гравіметричні, картографічні та гідрометеорологічні дані і характеристики, які мають значення для оборони країни.</vt:lpstr>
      <vt:lpstr>Сфери розповсюдження державної таємниці на інформацію:  У сфері економіки, науки і техніки таємною є інформація: - про мобілізаційні плани і мобілізаційні потужності господарства України, запаси та обсяги постачання стратегічних видів сировини і матеріалів, а також зведені відомості про номенклатуру та рівні накопичення, про загальні обсяги поставок, відпуску, закладення, розміщення і фактичні запаси державного резерву; - про використання транспорту, зв’язку, потужностей інших галузей та об’єктів інфраструктури держави в інтересах забезпечення її безпеки; про плани, зміст, обсяг, фінансування та виконання державного замовлення для забезпечення потреб оборони та безпеки; про плани, обсяги та інші найважливіші характеристики добування, виробництва та реалізації окремих стратегічних видів сировини і продукції; - про державні запаси дорогоцінних металів монетарної групи, коштовного каміння, валюти та інших цінностей, операції, пов’язані з виготовленням грошових знаків і цінних паперів, їх зберіганням, охороною і захистом від підроблення, обігом, обміном або вилученням з обігу, а також про інші особливі заходи фінансової діяльності держави; - про наукові, науково-дослідні, дослідно-конструкторські та проектні роботи, на базі яких можуть бути створені прогресивні технології, нові види виробництва, продукції та технологічних процесів, що мають важливе оборонне чи економічне значення або суттєво впливають на зовнішньоекономічну діяльність та національну безпеку України. </vt:lpstr>
      <vt:lpstr>Сфери розповсюдження державної таємниці на інформацію:  У сфері зовнішніх відносин до таємної відноситься інформація: - про директиви, плани, вказівки делегаціям і посадовим особам з питань зовнішньополітичної і зовнішньоекономічної діяльності України, спрямовані на забезпечення її національних інтересів і безпеки; - про військове, науково-технічне та інше співробітництво України з іноземними державами, якщо розголошення відомостей про це завдаватиме шкоди національній безпеці України; - про експорт та імпорт озброєння, військової і спеціальної техніки, окремих стратегічних видів сировини і продукції.  </vt:lpstr>
      <vt:lpstr>Сфери розповсюдження державної таємниці на інформацію:  У сфері державної безпеки та охорони правопорядку до таємної відноситься інформація: - про особовий склад органів, що здійснюють оперативно-розшукову діяльність; - про засоби, зміст, плани, організацію, фінансування та матеріально-технічне забезпечення, форми, методи і результати оперативно-розшукової діяльності, про осіб, які співпрацюють на конфіденційній основі; - про організацію та порядок здійснення охорони адміністративних будинків та інших державних об’єктів, посадових; - про систему урядового та спеціального зв’язку; - про організацію, зміст, стан і плани розвитку криптографічного захисту секретної інформації, зміст і результати наукових досліджень у сфері криптографії, про системи та засоби криптографічного захисту секретної інформації, про державні шифри; - про організацію режиму секретності в органах державної влади, органах місцевого самоврядування, на підприємствах, в установах і організаціях, державні програми, плани та інші заходи у сфері охорони державної таємниці; - про організацію, зміст, стан і плани розвитку технічного захисту секретної інформації; - про результати перевірок нагляду за додержанням законів, та про зміст матеріалів дізнання, досудового слідства та судочинства з питань охорони інформації, що відноситься до державної таємниці; - про інші засоби, форми і методи охорони держаної таємниці.   </vt:lpstr>
      <vt:lpstr>Забороняється віднесення до державної таємниці будь-яких відомостей, якщо цим будуть звужуватися конституційні права та свободи людини і громадянина, завдаватиметься шкода здоров’ю та безпеці населення. Не відноситься до державної таємниці інформація: - про стан довкілля, про якість харчових продуктів і предметів побуту; - про аварії, катастрофи, небезпечні природні явища та інші надзвичайні події, які сталися або можуть статися і загрожують безпеці громадян; - про стан здоров’я населення, його життєвий рівень, включаючи харчування, одяг, житло, медичне обслуговування та соціальне забезпечення, а також про соціально-демографічні показники, стан правопорядку, освіти і культури населення; - про факти порушень прав і свобод людини і громадянина; - про незаконні дії органів державної влади, органів місцевого самоврядування та їх посадових осіб; - інша інформація, яка відповідно до законів та міжнародних договорів, згода на обов’язковість яких надана Верховною Радою України, не може бути засекречена. </vt:lpstr>
      <vt:lpstr> Комерційна таємниця підприємства:  - це відомості, пов’язані з виробництвом, технологією, управлінням, фінансовою і іншою діяльністю підприємства, яке не є державною таємницею, розголошування яких може завдати шкоди інтересам суб’єкта господарювання. Склад і обсяг відомостей, які складають комерційну таємницю, спосіб їх захисту визначаються суб’єктом господарювання (ст. 36 ГКУ).  - це інформація, яка має комерційну цінність, в цілому або в певній формі і сукупності її складових є невідомою і немає легкодоступної для осіб, які зазвичай мають справу з видом інформації, до якої вона належить, була предметом адекватних існуючим обставинам заходів по збереженню секретності такої інформації, спожитих особою, яка законно контролює цю інформацію  Комерційною таємницею можуть бути відомості :  - технічного,   - організаційного,   - комерційного,   - виробничого   - і іншого характеру,  за винятком тих, які згідно із законом не можуть бути віднесені  до комерційної таємниці.  (ч. 1 ст. 505 ЦКУ) . </vt:lpstr>
      <vt:lpstr>Відомості, які не можуть складати комерційну таємницю:   - засновницькі документи, документи, які дозволяють займатися підприємницькою діяльністю і її окремими видами;   - інформація за усіма встановленими формами державної звітності;   - відомості про чисельність і склад працюючих, їх заробітну плату в цілому і за професіями і посадами, а також наявність вільних робочих місць;   - документи про сплату податків і обов’язкових платежів;   - інформація про забруднення природного довкілля, недотримання безпечних умов праці, реалізації продукції, яка завдає шкоди здоров’ю, а також інших порушеннях законодавства України і розмірах заподіяних при цьому збитків;   - документи про платоспроможність;   - відомості про участь посадовців підприємства в кооперативах, малих підприємствах, союзах, об’єднаннях і інших організаціях, які займаються підприємницькою діяльністю;   - відомості, які відповідно до чинного законодавства підлягають оголошенню   - тощо.    Як видно зі змісту приведеної норми перелік відомостей,  які можуть складати комерційну таємницю,  невичерпний і обмежується тільки законом. </vt:lpstr>
      <vt:lpstr>Конфіденційною є інформація про фізичну особу, а також інформація, доступ до якої обмежено фізичною або юридичною особою, крім суб’єктів владних повноважень.   Конфіденційна інформація може поширюватися за бажанням (згодою) відповідної особи у визначеному нею порядку відповідно до передбачених нею умов, а також в інших випадках, визначених законом. (ст. 21 Закону «Про інформацію»).   Громадяни і юридичні особи самостійно відносять до конфіденційної:    - інформацію професійного, ділового, виробничого, банківського, комерційного і іншого характеру;    - інформацію, яка є предметом їх професійного, ділового, виробничого, банківського, комерційного і іншого інтересу.  Якщо підприємство використовує інформацію, яка належить державі, доступ до такої інформації може бути обмежений шляхом поширення на неї статусу конфіденційної інформації (Для службового користування). </vt:lpstr>
      <vt:lpstr>Не може бути віднесена до конфіденційної інформація  (ст. 21 Закону «Про інформацію»):   - про стан довкілля, якість харчових продуктів і предметів побуту;   - про аварії, катастрофи, небезпечні природні явища і інші надзвичайні події, які сталися або можуть статися і погрожують безпеці громадян;   - про стан здоров’я населення, його життєвий рівень, житло, медичне обслуговування і соціальне забезпечення, а також про соціально-демографічні показники, стан правопорядку, освіти і культури населення;   - про факти порушення прав і свобод людини, включаючи інформацію, що міститься в архівних документах колишніх радянських органів державної безпеки, пов’язаних з політичними репресіями, Голодомором 1932-1933 років в Україні та іншими злочинами, вчиненими представниками комуністичного та/або націонал-соціалістичного (нацистського) тоталітарних режимів;  - про незаконні дії органів державної влади, органів місцевого самоврядування, їх посадових та службових осіб;  - щодо діяльності державних та комунальних унітарних підприємств, господарських товариств, у статутному капіталі яких більше 50 відсотків акцій (часток) належать державі або територіальній громаді, а також господарських товариств, 50 і більше відсотків акцій (часток) яких належать господарському товариству, частка держави або територіальної громади в якому становить 100 відсотків, що підлягають обов’язковому оприлюдненню відповідно до закону  - інша інформація, доступ до якої відповідно до законів України і  міжнародних договорів, згода на обов’язковість яких надана  Верховною Радою України. </vt:lpstr>
      <vt:lpstr>Приблизний перелік відомостей, які можуть складати Комерційну таємницю:   - оригінальна технологічна, управлінська, маркетингова, організаційна та інша інформація, яка складає таємниці виробництва та інших сфер господарської діяльності;    - відомості про структуру і масштаби виробництва, виробничі потужності, тип і розміщення устаткування, запаси сировини, матеріалів, компонентів і готової продукції;    - відомості про зміст винаходу, корисної моделі або промислового зразка до офіційної публікації інформації про них;   - відомості про підготовку, прийняття і виконання окремих рішень керівництва організації;    - відомості про плани розширення або згортання виробництва різних видів продукції і їх техніко-економічні обґрунтування, про плани інвестицій, закупівель і продажу;    - відомості про факти проведення, мету, предмет і результати нарад і засідань органів управління організації тощо.  </vt:lpstr>
      <vt:lpstr>Приблизний перелік відомостей, які можуть складати Конфіденційну інформацію:   - персональні дані співробітників/клієнтів (відомості про факти, події і обставини приватного життя громадянина, що дають можливість ідентифікувати його особу) та інформація про їх особисте життя;    - відомості, пов’язані з професійною діяльністю  (лікарська, нотаріальна, адвокатська таємниця);   - відомості, доступ до яких обмежений відповідно до Конституції України (таємниця листування, телефонних переговорів, поштових відправлень, телеграфних або інших повідомлень тощо);    - система технічного захисту інформації (відомості, які розкривають систему, засоби і методи захисту інформації в автоматизованих системах від несанкціонованого доступу, значення діючих кодів і паролів тощо);   - режим безпеки на підприємстві (відомості про порядок і стан організації охорони, системи сигналізації, пропускний режим і т. п.);    - відомості, надані третіми особами на умовах конфіденційності (наприклад, про джерело тієї або іншої інформації). </vt:lpstr>
      <vt:lpstr>Службова інформація: 1. Інформація про діяльність суб’єкта господарювання, доступ до якої обмежено законом в цілях захисту його інтересів.  2. Інформація, що підлягає охороні, яка стала відома через виконання службових обов’язків посадовим особам суб’єкта: комерційна банківська таємниця, професійна таємниця, а також конфіденційна інформація про приватне життя особи. </vt:lpstr>
      <vt:lpstr>Законодавчого визначення поняття «аналітична діяльність» на даному етапі немає.  Аналітичну діяльність можна розглядати в аспекті діяльності наукової і науково-технічної.  Закони України:  - Про наукову і науково-технічну діяльність, - Про науково-технічну інформацію, - Про інформацію.   </vt:lpstr>
      <vt:lpstr>Суб’єкти ІАД:  - фізичні (аналітики) і юридичних особи (аналітичні центри),  - об’єднання громадян (творчі, наукові, замовники),  - суб’єкти владних повноважень. (Ст. 4 Закону України «Про інформацію»). - вчені,  - наукових працівники,  - науково-педагогічних працівники,  - наукові установи,  - наукові організації,  - вищі навчальні заклади,  - громадські наукові організації. (Ст. 4 Закону України «Про наукову і науково-технічну діяльність») - державні органи,  - органи місцевого та регіонального самоврядування - юридичні особи та громадяни України,  - міжнародні організації,  - іноземні юридичні особи і громадяни  - особи без громадянства. (Ст. 3 Закону України «Про науково-технічну інформацію»). </vt:lpstr>
      <vt:lpstr>Об'єкти ІАД: - інформація. (П.2 ст. 4 Закону України «Про інформацію») - вітчизняна і зарубіжна науково-технічна інформація. (Ст. 2 Закону України «Про науково-технічну інформацію»).  Об’єкти аналітичної діяльності: –       інформаційний/інформаційно-комунікативний простір; –       інтелектуальні/інтелектуальні інформаційні технології; –       інформаційні ресурси, (бази і банки даних, бібліотеки, архіви, музеї, сховища, системи діловодства, реєстри, фонотеки та ін.); –       медіаконтент; –       психологія суб’єкта інформаційних відносин, (психологію хакерства, троллінг, кібербуллінг, фішинг, спамінг, ґрумінг тощо); –       ринок інформаційно-аналітичних послуг, маркетинг інформаційної аналітики; –       соціальні відносини, що виникають на підставі вироблення, оброблення, споживання інформації та обміну нею. </vt:lpstr>
      <vt:lpstr>Загальні вимоги до кіберзахисту об’єктів критичної інфраструктури (ОКІ) (Постанова КМУ) - Організаційні та технічні заходи з кіберзахисту:  - політика інформаційної безпеки;  - управління доступом;  - ідентифікація та автентифікація;  - мережевий захист;  - доступність та відмовостійкість;  - визначення умов використання    - змінних пристроїв та носіїв інформації;   - ПЗ, АЗ;  - визначення умов розміщення компонентів.  Базові вимоги до кіберзахисту ОКІ - ОКІ повинен мати підрозділ або посаду з інформаційної безпеки; - визначені права та обов’язки всіх категорій користувачів; - перелік інформаційних, програмних та апаратних ресурсів; - політика управління ризиками ІБ, методику їх оцінювання та оброблення (ISO 27005); - не рідше одного разу на рік - обстеження ОКІ; - документація на КСЗІ (систему інформаційної безпеки); - політика ІБ. </vt:lpstr>
      <vt:lpstr>Політика ІБ  - мета, принципи,  - критичні бізнес/операційні процеси,  - порядку визначення, надання, зміни та скасування прав доступу  - багатофакторна автентифікація,   - паролі за замовчуванням,   - ІР, МАС,  - фізична безпека,  - взаємодія з постачальниками,  - управління обліковими записами, атрибутами,  - безперебійність   - безперебійне живлення,   - резервування, дублювання (кластеризація), балансування,  - порядок дій у випадках відмов,  - використання змінних (зовнішніх) пристроїв та носіїв,  - мережевий захист   - фільтрація/моніторинг трафіку,   - DMZ, APP, DB, Test . - оновлення,  - реєстрація та аудит подій,  - управління інцидентами кібербезпеки,  - використання електронної пошти.</vt:lpstr>
      <vt:lpstr>Основні визначення згідно Закону України “Про телекомунікації”:   адреса мережі Інтернет - визначений чинними в Інтернеті міжнародними стандартами цифровий та/або символьний ідентифікатор доменних імен в ієрархічній системі доменних назв; безпроводовий доступ до телекомунікаційної мережі (безпроводовий доступ) - електрозв’язок з використанням радіотехнологій, під час якого кінцеве обладнання хоча б одного із споживачів може вільно переміщатися із збереженням унікального ідентифікаційного номера в межах пунктів закінчення телекомунікаційної мережі, які під’єднані до одного комутаційного центру; дані - інформація у формі, придатній для автоматизованої обробки її засобами обчислювальної техніки; домен - частина ієрархічного адресного простору мережі Інтернет, яка має унікальну назву, що її ідентифікує, обслуговується групою серверів доменних імен та централізовано адмініструється; домен.UA - домен верхнього рівня ієрархічного адресного простору мережі Інтернет, створений на основі кодування назв країн відповідно до міжнародних стандартів, для обслуговування адресного простору українського сегмента мережі Інтернет;  </vt:lpstr>
      <vt:lpstr>Основні визначення згідно Закону України “Про телекомунікації”:   домен другого рівня - частина адресного простору мережі Інтернет, що розташовується на другому рівні ієрархії імен у цій мережі; Інтернет - всесвітня інформаційна система загального доступу, яка логічно зв’язана глобальним адресним простором та базується на Інтернет-протоколі, визначеному міжнародними стандартами; інформаційна система загального доступу - сукупність телекомунікаційних мереж та засобів для накопичення, обробки, зберігання та передавання даних; інформаційна безпека телекомунікаційних мереж - здатність телекомунікаційних мереж забезпечувати захист від знищення, перекручення, блокування інформації, її несанкціонованого витоку або від порушення встановленого порядку її маршрутизації; інформація - відомості, подані у вигляді сигналів, знаків, звуків, рухомих або нерухомих зображень чи в інший спосіб;      </vt:lpstr>
      <vt:lpstr>Основні визначення згідно Закону України “Про телекомунікації”:   суб’єкти ринку телекомунікацій - оператори, провайдери телекомунікацій, споживачі телекомунікаційних послуг, виробники та/або постачальники технічних засобів телекомунікацій; оператор телекомунікацій - суб’єкт господарювання, який має право на здійснення діяльності у сфері телекомунікацій із правом на технічне обслуговування та експлуатацію телекомунікаційних мереж; провайдер телекомунікацій - суб’єкт господарювання, який має право на здійснення діяльності у сфері телекомунікацій без права на технічне обслуговування та експлуатацію телекомунікаційних мереж і надання в користування каналів електрозв’язку;  споживач телекомунікаційних послуг (споживач) - юридична або фізична особа, яка потребує, замовляє та/або отримує телекомунікаційні послуги для власних потреб; трафік - сукупність інформаційних сигналів, що передаються за допомогою технічних засобів операторів, провайдерів телекомунікацій за визначений інтервал часу, включаючи інформаційні дані споживача та/або службову інформацію;   </vt:lpstr>
      <vt:lpstr>Споживачі телекомунікаційних послуг мають право на:  1) державний захист своїх прав; 2) вільний доступ до телекомунікаційних послуг; 3) безпеку телекомунікаційних послуг; 4) вибір оператора, провайдера телекомунікацій; 5) вибір виду та кількості телекомунікаційних послуг; 6) безоплатне отримання від оператора, провайдера телекомунікацій вичерпної інформації щодо змісту, якості, вартості та порядку надання телекомунікаційних послуг; 7) своєчасне і якісне одержання телекомунікаційних послуг; 8) отримання від оператора, провайдера телекомунікацій наявних відомостей щодо наданих телекомунікаційних послуг; 9) обмеження оператором, провайдером телекомунікацій доступу споживача до окремих видів послуг на підставі його власної письмової заяви; 10) повернення від оператора, провайдера телекомунікацій невикористаної частини коштів у разі відмови від передплачених телекомунікаційних послуг у випадках і порядку, визначених правилами надання і отримання цих послуг, а також договором приєднання щодо виконання благодійного телекомунікаційного повідомлення (у разі укладення такого договору);  11) відмову від телекомунікаційних послуг у порядку, встановленому  договором про надання телекомунікаційних послуг; </vt:lpstr>
      <vt:lpstr>Споживачі телекомунікаційних послуг мають право на:  12) відшкодування збитків, заподіяних унаслідок невиконання чи неналежного виконання оператором, провайдером телекомунікацій обов’язків, передбачених договором із споживачем чи законодавством; 13) оскарження неправомірних дій операторів, провайдерів телекомунікацій шляхом звернення до суду та уповноважених державних органів; 14) відмову від оплати телекомунікаційної послуги, яку вони не замовляли; 15) отримання відомостей щодо можливості та порядку відмови від замовленої телекомунікаційної послуги; 16) безоплатне отримання від оператора, провайдера телекомунікацій рахунків за надані телекомунікаційні послуги. За особистим зверненням споживача з урахуванням технічної можливості обладнання телекомунікаційної мережі нарахована до оплати сума за надані послуги повинна бути розшифрована тільки за той розрахунковий період, до якого споживач має претензії, із зазначенням номера абонента, якого викликав споживач, виду послуги, часу початку і закінчення кожного сеансу зв’язку, обсягу наданих послуг, суми коштів до сплати за кожний сеанс зв’язку. Телекомунікаційні послуги, які надаються знеособлено (анонімно),  16-1) перенесення абонентського номера, користування персональним  номером та отримання послуг національного роумінгу; 17) інші права, визначені законодавством України та договором про  надання телекомунікаційних послуг.</vt:lpstr>
      <vt:lpstr>  Оператори, провайдери телекомунікацій повинні забезпечувати і нести відповідальність за схоронність відомостей щодо споживача, отриманих при укладенні договору, наданих телекомунікаційних послуг, у тому числі отримання послуг, їх тривалості, змісту, маршрутів передавання тощо.   Оператори телекомунікацій зобов’язані за власні кошти встановлювати на своїх телекомунікаційних мережах технічні засоби, необхідні для здійснення уповноваженими органами оперативно-розшукових та розвідувальних заходів, і забезпечувати функціонування цих технічних засобів, а також у межах своїх повноважень сприяти проведенню оперативно-розшукових та розвідувальних заходів та недопущенню розголошення організаційних і тактичних прийомів їх проведення.  </vt:lpstr>
      <vt:lpstr>Закон “Про Телекомунікації”:   Адміністрування адресного простору мережі Інтернет у домені .UA здійснюється недержавною організацією, яка утворюється самоврядними організаціями операторів/провайдерів Інтернет та зареєстрована відповідно до міжнародних вимог.  Утворення адресного простору, розподіл і надання адрес, маршрутизація інформації між адресами здійснюються відповідно до міжнародних вимог.     “Інтернет корпорація з присвоєння імен та номерів”  - Internet Corporation for Assigned Names and Numbers (ICANN) .   ICANN є реєстратором нульового (кореневого) домену та установлює правила реєстрації в міжнародних доменах (наприклад, .com, .info).    Правила реєстрації національних доменів встановлюються реєстраторами та/або державними органами країн, яким вони делеговані ICANN. </vt:lpstr>
      <vt:lpstr>Основні визначення:  телекомунікаційна система - сукупність технічних і програмних засобів, призначених для обміну інформацією шляхом передавання, випромінювання або приймання її у вигляді сигналів, знаків, звуків, рухомих або нерухомих зображень чи в інший спосіб; інформаційна (автоматизована) система - організаційно-технічна система, в якій реалізується технологія обробки інформації з використанням технічних і програмних засобів; інформаційно-телекомунікаційна система - сукупність інформаційних та телекомунікаційних систем, які у процесі обробки інформації діють як єдине ціле; комплексна система захисту інформації (КСЗІ) - взаємопов'язана сукупність організаційних та інженерно-технічних заходів, засобів і методів захисту інформації; </vt:lpstr>
      <vt:lpstr>Основні визначення:  володілець інформації - фізична або юридична особа, якій належать права на інформацію; власник системи - фізична або юридична особа, якій належить право власності на систему;  користувач інформації в системі (користувач) - фізична або юридична особа, яка в установленому законодавством порядку отримала право доступу до інформації в системі; обробка інформації в системі - виконання однієї або кількох операцій, зокрема: збирання, введення, записування, перетворення, зчитування, зберігання, знищення, реєстрації, приймання, отримання, передавання, які здійснюються в системі за допомогою технічних і програмних засобів; несанкціоновані дії щодо інформації в системі - дії, що провадяться з порушенням порядку доступу до цієї інформації, установленого відповідно до законодавства;</vt:lpstr>
      <vt:lpstr>Основні визначення:   доступ до інформації в системі - отримання користувачем можливості обробляти інформацію в системі; виток інформації - результат дій, внаслідок яких інформація в системі стає відомою чи доступною фізичним та/або юридичним особам, що не мають права доступу до неї; блокування інформації в системі - дії, внаслідок яких унеможливлюється доступ до інформації в системі; порушення цілісності інформації в системі - несанкціоновані дії щодо інформації в системі, внаслідок яких змінюється її вміст; знищення інформації в системі - дії, внаслідок яких інформація в системі зникає;    </vt:lpstr>
      <vt:lpstr>Основні визначення:  порядок доступу до інформації в системі - умови отримання користувачем можливості обробляти інформацію в системі та правила обробки цієї інформації; захист інформації в системі - діяльність, спрямована на запобігання несанкціонованим діям щодо інформації в системі; технічний захист інформації (ТЗІ) - вид захисту інформації, спрямований на забезпечення за допомогою інженерно-технічних заходів та/або програмних і технічних засобів унеможливлення витоку, знищення та блокування інформації, порушення цілісності та режиму доступу до інформації. криптографічний захист інформації (КЗІ) - вид захисту інформації, що реалізується шляхом перетворення інформації з використанням спеціальних (ключових) даних з метою приховування/відновлення змісту інформації, підтвердження її справжності, цілісності, авторства тощо.</vt:lpstr>
      <vt:lpstr>Об'єктами захисту в системі є: - інформація, що обробляється в ній,  - програмне забезпечення, яке призначено для обробки цієї інформації.   Суб'єктами відносин,  пов'язаних із захистом інформації в системах, є:  - володільці інформації;  - власники системи;  - користувачі;  - спеціально уповноважений центральний орган виконавчої влади з питань організації спеціального зв'язку та захисту інформації і підпорядковані йому регіональні органи;   ДССЗЗІ є спеціально уповноваженим центральним  органом виконавчої влади з питань організації  спеціального зв’язку та захисту інформації.</vt:lpstr>
      <vt:lpstr>Порядок доступу: - Комерційна, конфіденційна приватна інформація - визначається володільцем.  - Державна - визначається законодавством.  У випадках, передбачених законом, доступ до інформації в системі може здійснюватися без дозволу її володільця в порядку, встановленому законом.   Державна інформація повинна оброблятися в системі із застосуванням КСЗІ. Підтвердження відповідності КСЗІ - за результатами державної експертизи.   Вимоги до забезпечення захисту державних  інформаційних ресурсів встановлюються  Кабінетом Міністрів України.</vt:lpstr>
      <vt:lpstr>Загальні вимоги до кіберзахисту об’єктів критичної інфраструктури (ОКІ): - Кіберзахист ОКІ забезпечується впровадженням   - КСЗІ (інформація з обмеженим доступом)  - системи інформаційної безпеки (без). - Кіберзахист ОКІ забезпечується власником та/або керівником. - Власник та/або керівник ОКІ організовує інформування CERT-UA, СБУ.  - Державні органи отримують доступ до Інтернету через систему захищеного доступу державних органів до Інтернету Державного центру кіберзахисту.  - Власник та/або керівник ОКІ забезпечує створення резервних копій.</vt:lpstr>
      <vt:lpstr>Спеціально уповноважений центральний орган виконавчої влади з питань організації спеціального зв'язку та захисту інформації (ДССЗЗІ):  - розробляє пропозиції щодо державної політики у сфері захисту інформації та забезпечує її реалізацію;  - визначає вимоги та порядок створення КСЗІ державних інформаційних ресурсів;  - організовує проведення державної експертизи КСЗІ;  - здійснює контроль за забезпеченням захисту державних інформаційних ресурсів;  - виявляє загрози державним інформаційним ресурсам та дає рекомендації з їх запобігання.</vt:lpstr>
      <vt:lpstr>Захисту в системі підлягає:  - відкрита інформація, яка належить до державних     інформаційних ресурсів; - конфіденційна інформація, яка перебуває у володінні  таких      розпорядників інформації:  - суб'єкти владних повноважень;  - юридичні особи,      що фінансуються з державного, місцевих бюджетів;  - особи, що виконують владні повноваження;  - суб'єкти,      які займають домінуюче становище на ринку; - службова інформація;  - таємна інформація;  - інформація,     вимога щодо захисту якої встановлена законом.  </vt:lpstr>
      <vt:lpstr>Відкрита інформація: - Забезпечення доступу; - Захист від:  - модифікації  - знищення  неавторизованими користувачами.   Службова і таємна інформації захист від: - несанкціонованого ознайомлення,  - модифікації,  - знищення,  - копіювання,  - поширення.</vt:lpstr>
      <vt:lpstr>У системі здійснюється обов'язкова реєстрація: - результатів ідентифікації та автентифікації користувачів; - результатів виконання користувачем операцій     з обробки інформації; - спроб несанкціонованих дій з інформацією; - фактів надання та позбавлення користувачів права     доступу до інформації та її обробки;  - результатів перевірки цілісності     засобів захисту інформації.   Передача службової і таємної інформації з однієї системи до іншої здійснюється : - у зашифрованому вигляді або  - захищеними каналами зв'язку.</vt:lpstr>
      <vt:lpstr>Створюється КСЗІ для захисту від:  - витоку технічними каналами; - несанкціонованих дій з інформацією; - спеціального впливу на засоби обробки інформації,     який може призвести до порушення її цілісності     та несанкціонованого блокування.   Відповідальність за захист інформації покладається на власника системи, а саме: - керівника  (заступника керівника),  - керівників її структурних підрозділів,     що забезпечують експлуатацію системи.</vt:lpstr>
      <vt:lpstr>Організація та проведення робіт із захисту інформації в системі здійснюється службою захисту інформації.  Коли обсяг робіт є незначний, захист інформації може здійснюватися однією особою.   Виконавцем КСЗІ може бути суб'єкт,  який має ліцензію або дозвіл на роботи у сфері ТЗІ.</vt:lpstr>
      <vt:lpstr>ДССЗЗІ України є державним органом,  який призначений для: - забезпечення функціонування і розвитку державної системи:  - урядового зв’язку,   - Національної системи конфіденційного зв’язку,  - формування та реалізації державної політики у сферах:  КЗІ,  ТЗІ,   - кіберзахисту,   - телекомунікацій,   - користування радіочастотним ресурсом України,   - поштового зв’язку спеціального призначення,   - урядового фельд’єгерського зв’язку,  - інших завдань відповідно до закону.</vt:lpstr>
      <vt:lpstr>На ДССЗЗІ України покладаються обов’язки:  - формування та реалізація державної політики,     забезпечення нормативно-правового регулювання    у сферах:  - КЗІ;  - ТЗІ;  - захисту державних інформаційних ресурсів в ІТС,   - кіберзахисту державних інформаційних ресурсів,      критичної інформаційної інфраструктури;  - протидії технічним розвідкам;  - телекомунікацій;  - користування радіочастотним ресурсом України;  - електронного документообігу;  - електронної ідентифікації;  - електронних довірчих послуг;  - державної тарифної політики у сферах      телекомунікацій, користування      радіочастотним ресурсом України;</vt:lpstr>
      <vt:lpstr>На ДССЗЗІ України покладаються обов’язки:  - забезпечення:  - Національної системи конфіденційного зв’язку;  - урядового зв’язку;  - урядового фельд’єгерського зв’язку; - державна експертиза у сфері КЗІ, ТЗІ; - ліцензування сертифікація у сфері КЗІ, ТЗІ; - дозволи на проведення робіт із ТЗІ для власних потреб; - державне регулювання у сфері поштового зв’язку    спеціального призначення, урядового фельд’єгерського    зв’язку; - виконання функцій:  - адміністрації радіочастот України;  - радіочастотного органу спеціального      користувача радіочастотного ресурсу України;   </vt:lpstr>
      <vt:lpstr>На ДССЗЗІ України покладаються обов’язки:  - розробка і супроводження моделей технічних розвідок,     розробка тактики та методів їх застосування,     а також перспектив розвитку; - урядова команда реагування на комп’ютерні     надзвичайні події України CERT-UA; - державний центр кіберзахисту; - захист Єдиного веб-порталу державних органів; - кіберзахист, запобігання, виявлення та реагування на     кіберінциденти і кібератаки та усунення їх наслідків; - інформування про кіберзагрози та відповідні методи     захисту від них; - аудит інформаційної безпеки на об’єктах критичної     інфраструктури, встановлення вимог до аудиторів,     їх атестація; - проведення аудиту захищеності комунікаційних і     технологічних систем об’єктів критичної     інфраструктури на вразливість.</vt:lpstr>
      <vt:lpstr>Права ДССЗЗІ України:  - одержувати інформацію,     необхідну для виконання завдань; - доступу своїх представників на об’єкти; - надавати послуги; - проводити перевірки:  - стану КЗІ, ТЗІ;  - додержання ліцензійних умов у галузі КЗІ, ТЗІ;  - надавачів електронних довірчих послуг;  - стану протидії технічним розвідкам; - ознайомлюватися з документами,     необхідними для перевірок; - складати протоколи про адміністративні правопорушення; - ініціювати проведення службових розслідувань     щодо виявлених порушень;  </vt:lpstr>
      <vt:lpstr>Права ДССЗЗІ України:  - зупиняти дію або скасовувати:  - експертні висновки державної експертизи      у сфері КЗІ, ТЗІ;  - свідоцтва про допуск до експлуатації засобів КЗІ,      криптографічних алгоритмів, засобів,      комплексів та систем спеціального зв’язку;  - декларації та атестати відповідності КСЗІ в ІТС; - порушувати питання про:  - припинення обробки інформації      на об’єктах інформаційної діяльності;  - зупинення дії або скасування дозволів      на провадження діяльності,      пов’язаної з державною таємницею; - залучати користувачів радіочастотного ресурсу     до виявлення та усунення радіозавад; - одержувати смуги радіочастот.</vt:lpstr>
      <vt:lpstr>ДСТУ 3396.0-96  Захист інформації. Технічний захист інформації.  Основні положення.  Об’єкт ТЗІ - інформація, що становить державну таємницю, конфіденційна інформація, що є державною власністю.  Носії ІзОД - фізичні поля, сигнали, хімічні речовини.  Середовище поширення носіїв ІзОД - лінії зв’язку, сигналізації, керування, енергетичні мережі, прикінцеве і проміжне обладнання, інженерні комунікації і споруди, відгороджувальні будівельні конструкції, а також світлопроникні елементи будинків і споруд (отвори), повітряне, водне та інші середовища, грунт, рослинність тощо.   Витік або порушення цілісності IзОД (спотворення, модифікація, руйнування, знищення) можуть бути результатом реалізації загроз безпеці інформації.</vt:lpstr>
      <vt:lpstr>Мета ТЗІ - запобігання витоку або порушенню цілісності ІзОД.   Загрози можуть здійснюватися:  - технічними каналами, що включають канали побічних електромагнітних випромінювань і наводок, акустичні, оптичні, радіо-, радіотехнічні, хімічні та інші канали;  - каналами спеціального впливу шляхом формування полів і сигналів з метою руйнування системи захисту або порушення цілісності інформації;  - несанкційованим доступом шляхом підключення до апаратури та ліній зв’язку, маскування під зареєстрованого користувача, подолання заходів захисту для використання інформації або нав’язування хибної інформації, застосування закладних пристроїв чи програм та вкорінення комп’ютерних вірусів.   ТЗІ забезпечується застосуванням захищених програм і технічних засобів забезпечення інформаційної діяльності, програмних і технічних засобів захисту інформації (засоби ТЗІ) </vt:lpstr>
      <vt:lpstr>ДСТУ 3396.1-96  Захист інформації. Технічний захист інформації.  Порядок проведення робіт.   Варіанти захисту інформації:  - досягнення необхідного рівня захисту ІзОД за мінімальних затрат і допустимого рівня обмежень видів ІД;  - досягнення необхідного рівня захисту ІзОД за допустимих затрат і заданого рівня обмежень видів ІД;  - досягнення максимального рівня захисту ІзОД за необхідних затрат і мінімального рівня обмежень видів ІД.  Зміст робіт з протидії загрозам полягає в:  - проведенні обстеження підприємства (складається акт);  - розробленні і реалізації організаційних і технічних заходів з використанням засобів забезпечення ТЗІ;  - прийманні робіт з ТЗІ;  - атестації засобів (систем) забезпечення ІД на відповідність вимогам нормативних документів з ТЗІ.  </vt:lpstr>
      <vt:lpstr>ДСТУ 3396.2-97  Захист інформації. Технічний захист інформації.  Терміни та визначення.</vt:lpstr>
      <vt:lpstr>Суб'єктами системи ТЗІ є:   - Держспецзв'язку України;  - органи, щодо яких здійснюється ТЗІ;   - науково-дослідні та науково-виробничі установи Держспецзв'язку України, державні підприємства, що перебувають в управлінні Держспецзв'язку України та виконують завдання з питань ТЗІ;  - військові частини, підприємства, установи та організації всіх форм власності й громадяни-підприємці, які провадять діяльність з ТЗІ за відповідними дозволами або ліцензіями;  навчальні заклади з підготовки, перепідготовки та підвищення кваліфікації фахівців з ТЗІ.  </vt:lpstr>
      <vt:lpstr>Під час розроблення і впровадження заходів ТЗІ використовуються засоби, дозволені Адміністрацією Держспецзв'язку України для застосування та включені до відповідних переліків.   Розроблення, впровадження, атестація та експлуатація комплексів ТЗІ для власних потреб здійснюються відповідними підрозділами органів, щодо яких здійснюється ТЗІ, або військовими частинами, підприємствами, установами, організаціями, на які в установленому порядку покладено забезпечення ТЗІ, за наявності у них відповідного дозволу.   До виконання цих робіт можуть бути залучені суб'єкти підприємницької діяльності, що мають відповідні ліцензії.  Результати атестації на державних об'єктах, віднесених замовником до особливо важливих, погоджуються з Адміністрацією Держспецзв'язку України.</vt:lpstr>
      <vt:lpstr>Термінологія в галузі ЗІ:  Обчислювальна система; ОС (computer system) - сукупність програмних-апаратних засобів, призначених для обробки інформації. Автоматизована система; АС (automated system) - організаційно-технічна система, що реалізує інформаційну технологію і об’єднує ОС, фізичне середовище, персонал і  інформацію, яка обробляється. Комп’ютерна система; КС (computer system, target of evaluation) - сукупність програмно-апаратних засобів, яка подана для оцінки. Політика безпеки інформації (information security policy) - сукупність законів, правил, обмежень, рекомендацій, інструкцій тощо, які регламентують порядок обробки інформації. Загроза (threat) - будь-які обставини або події, що можуть бути причиною порушення політики безпеки інформації і/або нанесення збитків АС. </vt:lpstr>
      <vt:lpstr>Термінологія в галузі ЗІ:  Безпека інформації (information security) - стан інформації, в якому забезпечується збереження визначених політикою безпеки властивостей інформації. Захист інформації (ЗІ) в АС (information protection, information security, computer system security) - діяльність, яка спрямована на забезпечення безпеки оброблюваної в АС інформації та АС в цілому, і дозволяє запобігти або ускладнити можливість реалізації загроз, а також знизити величину потенційних збитків внаслідок реалізації загроз.  Комплексна система захисту інформації (КСЗІ) - сукупність організаційних і інженерних заходів, програмно-апаратних засобів, які забезпечують ЗІ в АС.  Користувач (user) - фізична особа, яка може взаємодіяти з КС через наданий їй інтерфейс.  Адміністратор безпеки (security administrator) - адміністратор, відповідальний за дотримання політики безпеки.  </vt:lpstr>
      <vt:lpstr>Термінологія в галузі ЗІ:  Порушник (user violator) - користувач, який  здійснює НСД до інформації. Ознайомлення (disclosure) - одержання користувачем або процесом інформації, що міститься в об’єкті. Модифікація (modification) - зміна користувачем або процесом інформації, що міститься в  об’єкті. Конфіденційність інформації (information confidentiality) - властивість інформації, яка полягає в тому, що інформація не може бути отримана неавторизованим користувачем і/або процесом. Цілісність інформації (information integrity) - властивість інформації, яка полягає в тому, що інформація не може бути модифікована неавторизованим користувачем і/або процесом.    </vt:lpstr>
      <vt:lpstr>Термінологія в галузі ЗІ:  Доступність (availability) - властивість ресурсу системи (КС, послуги, об’єкта КС, інформації), яка полягає в тому, що користувач і/або процес, який володіє відповідними повноваженнями, може використовувати ресурс відповідно до правил, встановлених політикою безпеки, не очікуючи довше заданого (малого) проміжку часу, тобто коли він знаходиться у вигляді, необхідному користувачеві, в місці, необхідному користувачеві, і в той час, коли він йому необхідний. Атака (attack) - спроба реалізації загрози.  Проникнення (penetration) - успішне подолання механізмів захисту системи.  Вразливість системи (system vulnerability) - нездатність системи протистояти реалізації певної загрози або сукупності загроз.  Компрометація (compromise) - порушення політики безпеки; несанкціоноване ознайомлення.  </vt:lpstr>
      <vt:lpstr>Термінологія в галузі ЗІ:  Люк (trap door) - залишені розробником недокументовані функції, використання яких дозволяє обминути механізми захисту. Троянський кінь (Trojan horse) - програма, яка, будучи авторизованим процесом, окрім виконання документованих функцій, здатна здійснювати приховані дії від особи авторизованого користувача в інтересах розробника цієї програми.  Збирання сміття - загроза, що полягає в захопленні і аналізі користувачем або процесом спільно використовуваних об’єктів, звільнених іншим користувачем чи процесом, з метою одержання інформації, що в них знаходиться. Модель загроз (model of threats) - абстрактний формалізований або неформалізований опис методів і засобів здійснення загроз.  Модель порушника (user violator model) - абстрактний формалізований або неформалізований опис порушника.  </vt:lpstr>
      <vt:lpstr>Термінологія в галузі ЗІ:  Ризик (risk) - функція ймовірності реалізації певної загрози, виду і величини завданих збитків. Керування ризиком (risk management) - сукупність заходів, що проводяться протягом всього життєвого циклу АС щодо оцінки ризику, вибору, реалізації і впровадження заходів забезпечення безпеки, спрямована на досягнення прийнятного рівня залишкового ризику.  Тестування на проникання (penetration testing) - випробування, метою яких є здійснення спроби обминути або відключити механізми захисту. Оцінка вразливості (vulnerability assessment) - дослідження об’єкта оцінки з метою визначення можливості реалізації загроз. Ідентифікація (identification) - впізнання. Автентифікація (authentication) - встановлення або підтвердження автентичності.  </vt:lpstr>
      <vt:lpstr>Термінологія в галузі ЗІ:  Пароль (password) - секретна інформація автентифікації, що являє собою послідовність символів, яку користувач повинен ввести через обладнання вводу інформації, перш ніж йому буде надано доступ до КС або до інформації. Журнал реєстрації (audit trail) - упорядкована сукупність реєстраційних записів, кожен з яких заноситься за фактом здійснення контрольованої події. Відкат (rollback) - послуга, що забезпечує повернення об’єкта КС до відомого попереднього стану після виконання над об’єктом певної операції або серії операцій. Список повноважень (privilege list, profile) - перелік об’єктів з зазначенням прав доступу до них з боку користувача або процесу, з яким пов’язаний цей перелік.     </vt:lpstr>
      <vt:lpstr>Термінологія в галузі ЗІ:  Криптографічне перетворення - перетворення даних, яке полягає в їх шифруванні, вироблення імітовставки або цифрового підпису. Зашифрування даних (data encryption) - процес перетворення відкритого тексту в шифртекст. Відкритий текст (clear text) - дані з доступним семантичним змістом. Шифртекст (ciphertext) - дані, отримані у результаті зашифрування відкритого тексту. Імітовставка (data authentication code) - блок інформації фіксованої довжини, що одержується із відкритого тексту і ключа, однозначно відповідний даному відкритому тексту. Цифровий підпис (digital signature) - дані, одержані в результаті криптографічного перетворення блоку даних і/або його параметрів (хеш-функції, довжини, дати утворення, ідентифікатора відправника і т. ін.), що дозволяють приймальнику даних впевнитись в цілісності блоку і справжності джерела  даних і забезпечити захист від підробки і підлогу. </vt:lpstr>
      <vt:lpstr>Термінологія в галузі ЗІ:   Обчислювальна система; ОС (computer system) - сукупність програмних-апаратних засобів, призначених для обробки інформації. Автоматизована система; АС (automated system) - організаційно-технічна система, що реалізує інформаційну технологію і об’єднує ОС, фізичне середовище, персонал і  інформацію, яка обробляється. Комп’ютерна система; КС (computer system, target of evaluation) - сукупність програмно-апаратних засобів, яка подана для оцінки. Політика безпеки інформації (information security policy) - сукупність законів, правил, обмежень, рекомендацій, інструкцій тощо, які регламентують порядок обробки інформації. Загроза (threat) - будь-які обставини або події, що можуть бути причиною порушення політики безпеки інформації і/або нанесення збитків АС. </vt:lpstr>
      <vt:lpstr>Критерії оцінки захищеності інформації в комп’ютерних системах від НСД (НД ТЗІ 2.5-004-99)  - функціональні, - гарантії.</vt:lpstr>
      <vt:lpstr>Слайд 68</vt:lpstr>
      <vt:lpstr>Слайд 69</vt:lpstr>
      <vt:lpstr>Слайд 70</vt:lpstr>
      <vt:lpstr>Г1-Г7 це вимоги до: - архітектури, - середовища розробки, - процесу проектування, - середовища функціонування.</vt:lpstr>
    </vt:vector>
  </TitlesOfParts>
  <Company>PJSC "New Engineering Technologies"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presentation</dc:title>
  <dc:creator>Markasian, Pavel (KIEVH)</dc:creator>
  <cp:lastModifiedBy>Expert</cp:lastModifiedBy>
  <cp:revision>177</cp:revision>
  <dcterms:created xsi:type="dcterms:W3CDTF">2016-11-18T14:12:19Z</dcterms:created>
  <dcterms:modified xsi:type="dcterms:W3CDTF">2024-04-15T10:27:24Z</dcterms:modified>
</cp:coreProperties>
</file>