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79" r:id="rId2"/>
    <p:sldId id="278" r:id="rId3"/>
    <p:sldId id="272" r:id="rId4"/>
    <p:sldId id="273" r:id="rId5"/>
    <p:sldId id="276" r:id="rId6"/>
    <p:sldId id="274" r:id="rId7"/>
    <p:sldId id="280" r:id="rId8"/>
    <p:sldId id="336" r:id="rId9"/>
    <p:sldId id="337" r:id="rId10"/>
    <p:sldId id="356" r:id="rId11"/>
    <p:sldId id="284" r:id="rId12"/>
    <p:sldId id="286" r:id="rId13"/>
    <p:sldId id="287" r:id="rId14"/>
    <p:sldId id="288" r:id="rId15"/>
    <p:sldId id="371" r:id="rId16"/>
    <p:sldId id="338" r:id="rId17"/>
    <p:sldId id="291" r:id="rId18"/>
    <p:sldId id="359" r:id="rId19"/>
    <p:sldId id="289" r:id="rId20"/>
    <p:sldId id="290" r:id="rId21"/>
    <p:sldId id="302" r:id="rId22"/>
    <p:sldId id="360" r:id="rId23"/>
    <p:sldId id="361" r:id="rId24"/>
    <p:sldId id="362" r:id="rId25"/>
    <p:sldId id="298" r:id="rId26"/>
    <p:sldId id="297" r:id="rId27"/>
    <p:sldId id="296" r:id="rId28"/>
    <p:sldId id="344" r:id="rId29"/>
    <p:sldId id="315" r:id="rId30"/>
    <p:sldId id="314" r:id="rId31"/>
    <p:sldId id="295" r:id="rId32"/>
    <p:sldId id="294" r:id="rId33"/>
    <p:sldId id="372" r:id="rId34"/>
    <p:sldId id="313" r:id="rId35"/>
    <p:sldId id="363" r:id="rId36"/>
    <p:sldId id="364" r:id="rId37"/>
    <p:sldId id="365" r:id="rId38"/>
    <p:sldId id="312" r:id="rId39"/>
    <p:sldId id="311" r:id="rId40"/>
    <p:sldId id="310" r:id="rId41"/>
    <p:sldId id="305" r:id="rId42"/>
    <p:sldId id="326" r:id="rId43"/>
    <p:sldId id="350" r:id="rId44"/>
    <p:sldId id="366" r:id="rId45"/>
    <p:sldId id="367" r:id="rId46"/>
    <p:sldId id="322" r:id="rId47"/>
    <p:sldId id="321" r:id="rId48"/>
    <p:sldId id="320" r:id="rId49"/>
    <p:sldId id="319" r:id="rId50"/>
    <p:sldId id="368" r:id="rId51"/>
    <p:sldId id="369" r:id="rId52"/>
    <p:sldId id="370" r:id="rId53"/>
    <p:sldId id="318" r:id="rId54"/>
    <p:sldId id="332" r:id="rId55"/>
    <p:sldId id="330" r:id="rId56"/>
    <p:sldId id="328" r:id="rId57"/>
    <p:sldId id="37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4660"/>
  </p:normalViewPr>
  <p:slideViewPr>
    <p:cSldViewPr snapToGrid="0" showGuides="1">
      <p:cViewPr>
        <p:scale>
          <a:sx n="125" d="100"/>
          <a:sy n="125" d="100"/>
        </p:scale>
        <p:origin x="-677" y="-1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CD27BA-4E9E-4E1E-A40E-4F366A20E032}" type="datetimeFigureOut">
              <a:rPr lang="en-GB" smtClean="0"/>
              <a:t>21/03/2026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4B041-158D-404D-8BA4-0D3F439CAD4A}" type="slidenum">
              <a:rPr lang="en-GB" smtClean="0"/>
              <a:t>‹#›</a:t>
            </a:fld>
            <a:endParaRPr lang="en-GB"/>
          </a:p>
        </p:txBody>
      </p:sp>
    </p:spTree>
    <p:extLst>
      <p:ext uri="{BB962C8B-B14F-4D97-AF65-F5344CB8AC3E}">
        <p14:creationId xmlns:p14="http://schemas.microsoft.com/office/powerpoint/2010/main" val="1967676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Final_energy_consump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eea.europa.eu/ims/new-registrations-of-electric-vehicles"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europarl.europa.eu/news/en/headlines/priorities/circular-economy/20220228STO24218/new-eu-rules-for-more-sustainable-and-ethical-batteries"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ur-lex.europa.eu/legal-content/EN/TXT/?uri=celex%3A52020DC0380" TargetMode="External"/><Relationship Id="rId2" Type="http://schemas.openxmlformats.org/officeDocument/2006/relationships/slide" Target="../slides/slide34.xml"/><Relationship Id="rId1" Type="http://schemas.openxmlformats.org/officeDocument/2006/relationships/notesMaster" Target="../notesMasters/notesMaster1.xml"/><Relationship Id="rId5" Type="http://schemas.openxmlformats.org/officeDocument/2006/relationships/hyperlink" Target="https://eur-lex.europa.eu/legal-content/EN/TXT/HTML/?uri=CELEX:52021DC0572&amp;from=EN" TargetMode="External"/><Relationship Id="rId4" Type="http://schemas.openxmlformats.org/officeDocument/2006/relationships/hyperlink" Target="https://environment.ec.europa.eu/topics/forests_en"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ur-lex.europa.eu/legal-content/EN/TXT/HTML/?uri=CELEX:52020DC0381"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eur-lex.europa.eu/legal-content/EN/TXT/HTML/?uri=CELEX:32021R2116"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ec.europa.eu/eurostat/statistics-explained/index.php?title=Glossary:European_Union_(EU)"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ec.europa.eu/eurostat/statistics-explained/index.php?title=Glossary:Food" TargetMode="External"/><Relationship Id="rId4" Type="http://schemas.openxmlformats.org/officeDocument/2006/relationships/hyperlink" Target="https://ec.europa.eu/eurostat/statistics-explained/index.php?title=Glossary:Waste" TargetMode="Externa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eea.europa.eu/data-and-maps/figures/economic-damage-caused-by-weather-7/"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climate.ec.europa.eu/eu-action/eu-emissions-trading-system-eu-ets_en"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Знищення лісів, забруднення морів, підземних і поверхневих вод, забруднення повітря та глобальне підвищення температури - для вирішення цих проблем у сфері клімату та екології, з якими стикається сучасне суспільство, Європейський союз розробив новий план розвитку.</a:t>
            </a:r>
            <a:endParaRPr lang="en-US" sz="1300" dirty="0"/>
          </a:p>
          <a:p>
            <a:r>
              <a:rPr lang="uk-UA" sz="1300" b="1" dirty="0"/>
              <a:t> </a:t>
            </a:r>
            <a:endParaRPr lang="en-US" sz="1300" dirty="0"/>
          </a:p>
          <a:p>
            <a:r>
              <a:rPr lang="uk-UA" sz="1300" b="1" dirty="0"/>
              <a:t>З метою виконання Паризької угоди, яка передбачає недопущення підвищення глобальної температури на більше, ніж 1,5 градуса Цельсія до кінця століття, та реалізації Цілей сталого розвитку, 11 грудня 2019 року у Європарламенті був представлений Європейський Зелений Курс (ЄЗК). Цей курс визначає стратегію переходу до кліматично нейтрального європейського континенту до 2050 року.</a:t>
            </a:r>
            <a:endParaRPr lang="en-US" sz="1300" dirty="0"/>
          </a:p>
          <a:p>
            <a:r>
              <a:rPr lang="uk-UA" sz="1300" b="1" dirty="0"/>
              <a:t> </a:t>
            </a:r>
            <a:endParaRPr lang="en-US" sz="1300" dirty="0"/>
          </a:p>
          <a:p>
            <a:r>
              <a:rPr lang="uk-UA" sz="1300" b="1" dirty="0"/>
              <a:t>Європейський зелений курс</a:t>
            </a:r>
            <a:r>
              <a:rPr lang="uk-UA" sz="1300" dirty="0"/>
              <a:t> (ЄЗК) - це стратегія Європейського Союзу щодо досягнення кліматичної нейтральності до 2050 року. Він включає в себе широкий спектр заходів, спрямованих на скорочення викидів парникових газів, розвиток відновлюваних джерел енергії та стійкого сільського господарства.</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17414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Водночас, перехід до чистої енергії має подолати ряд проблем та</a:t>
            </a:r>
            <a:r>
              <a:rPr lang="uk-UA" baseline="0" dirty="0"/>
              <a:t> викликів. Зокрема:</a:t>
            </a:r>
          </a:p>
          <a:p>
            <a:pPr marL="185715" indent="-185715">
              <a:buFont typeface="Wingdings" panose="05000000000000000000" pitchFamily="2" charset="2"/>
              <a:buChar char="Ø"/>
            </a:pPr>
            <a:r>
              <a:rPr lang="uk-UA" sz="1300" dirty="0"/>
              <a:t>Необхідність значних інвестицій в інфраструктуру ВДЕ</a:t>
            </a:r>
            <a:endParaRPr lang="en-US" sz="1300" dirty="0"/>
          </a:p>
          <a:p>
            <a:pPr marL="185715" indent="-185715">
              <a:buFont typeface="Wingdings" panose="05000000000000000000" pitchFamily="2" charset="2"/>
              <a:buChar char="Ø"/>
            </a:pPr>
            <a:r>
              <a:rPr lang="uk-UA" sz="1300" dirty="0"/>
              <a:t>Необхідність розвитку систем зберігання енергії</a:t>
            </a:r>
            <a:endParaRPr lang="en-US" sz="1300" dirty="0"/>
          </a:p>
          <a:p>
            <a:pPr marL="185715" indent="-185715">
              <a:buFont typeface="Wingdings" panose="05000000000000000000" pitchFamily="2" charset="2"/>
              <a:buChar char="Ø"/>
            </a:pPr>
            <a:r>
              <a:rPr lang="uk-UA" sz="1300" dirty="0"/>
              <a:t>Перекваліфікація та працевлаштування працівників вугільної та газової промисловості</a:t>
            </a:r>
            <a:endParaRPr lang="en-US" sz="1300" dirty="0"/>
          </a:p>
          <a:p>
            <a:pPr marL="185715" indent="-185715">
              <a:buFont typeface="Wingdings" panose="05000000000000000000" pitchFamily="2" charset="2"/>
              <a:buChar char="Ø"/>
            </a:pPr>
            <a:endParaRPr lang="uk-UA" baseline="0"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706217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Глобальні інвестиції в енергоефективність, електрифікацію та відновлювані джерела енергії для кінцевих споживачів та попит на енергію з боку кінцевих споживачів порівняно з середньорічними потребами в інвестиціях у 2030 році за секторами наведено на даному слайді. Цей графік показує динаміку та зміну структури прогнозованих глобальних інвестицій в енергоефективність, електрифікацію та відновлювані джерела енергії (ВДЕ) для кінцевих споживачів у 2030 році, а також попит на енергію з боку кінцевих споживачів. Дані представлені в мільярдах доларів США (</a:t>
            </a:r>
            <a:r>
              <a:rPr lang="en-US" sz="1300" dirty="0"/>
              <a:t>USD).</a:t>
            </a:r>
            <a:endParaRPr lang="uk-UA" sz="1300" dirty="0"/>
          </a:p>
          <a:p>
            <a:r>
              <a:rPr lang="uk-UA" sz="1300" dirty="0"/>
              <a:t>Ключові моменти даного графіку:</a:t>
            </a:r>
          </a:p>
          <a:p>
            <a:pPr marL="185715" indent="-185715">
              <a:buFont typeface="Wingdings" panose="05000000000000000000" pitchFamily="2" charset="2"/>
              <a:buChar char="Ø"/>
            </a:pPr>
            <a:r>
              <a:rPr lang="uk-UA" sz="1300" dirty="0"/>
              <a:t>Сценарій нульових викидів до 2050 року (</a:t>
            </a:r>
            <a:r>
              <a:rPr lang="en-US" sz="1300" dirty="0"/>
              <a:t>NZE) </a:t>
            </a:r>
            <a:r>
              <a:rPr lang="uk-UA" sz="1300" dirty="0"/>
              <a:t>потребує значно більших інвестицій у енергоефективність, електрифікацію та ВДЕ, ніж сценарій заявленої політики (</a:t>
            </a:r>
            <a:r>
              <a:rPr lang="en-US" sz="1300" dirty="0"/>
              <a:t>STEPS) </a:t>
            </a:r>
            <a:r>
              <a:rPr lang="uk-UA" sz="1300" dirty="0"/>
              <a:t>або сценарій оголошених зобов'язань (</a:t>
            </a:r>
            <a:r>
              <a:rPr lang="en-US" sz="1300" dirty="0"/>
              <a:t>APS).</a:t>
            </a:r>
          </a:p>
          <a:p>
            <a:pPr marL="185715" indent="-185715">
              <a:buFont typeface="Wingdings" panose="05000000000000000000" pitchFamily="2" charset="2"/>
              <a:buChar char="Ø"/>
            </a:pPr>
            <a:r>
              <a:rPr lang="uk-UA" sz="1300" dirty="0"/>
              <a:t>Найбільші інвестиції за всіма сценаріями очікуються в секторі промисловості та будівництва.</a:t>
            </a:r>
          </a:p>
          <a:p>
            <a:pPr marL="185715" indent="-185715">
              <a:buFont typeface="Wingdings" panose="05000000000000000000" pitchFamily="2" charset="2"/>
              <a:buChar char="Ø"/>
            </a:pPr>
            <a:r>
              <a:rPr lang="uk-UA" sz="1300" dirty="0"/>
              <a:t>Попит на енергію з боку кінцевих споживачів очікується значно нижчим у сценарії </a:t>
            </a:r>
            <a:r>
              <a:rPr lang="en-US" sz="1300" dirty="0"/>
              <a:t>NZE, </a:t>
            </a:r>
            <a:r>
              <a:rPr lang="uk-UA" sz="1300" dirty="0"/>
              <a:t>порівняно з </a:t>
            </a:r>
            <a:r>
              <a:rPr lang="en-US" sz="1300" dirty="0"/>
              <a:t>STEPS </a:t>
            </a:r>
            <a:r>
              <a:rPr lang="uk-UA" sz="1300" dirty="0"/>
              <a:t>та </a:t>
            </a:r>
            <a:r>
              <a:rPr lang="en-US" sz="1300" dirty="0"/>
              <a:t>APS.</a:t>
            </a:r>
            <a:endParaRPr lang="uk-UA" sz="1300" dirty="0"/>
          </a:p>
          <a:p>
            <a:endParaRPr lang="uk-UA" sz="1300" dirty="0"/>
          </a:p>
          <a:p>
            <a:pPr defTabSz="990478">
              <a:defRPr/>
            </a:pPr>
            <a:r>
              <a:rPr lang="uk-UA" sz="1300" dirty="0"/>
              <a:t>Даний графік чітко демонструє та підкреслює важливість інвестування в енергоефективність, електрифікацію та ВДЕ для досягнення цілей щодо зміни клімату.</a:t>
            </a:r>
          </a:p>
          <a:p>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07605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На даному слайді показано, що Швеція, Латвія та Фінляндія мали найвищу частку ВДЕ серед держав-членів у 2022 році. Усі три країни мають потужну гідроенергетику та широке використання твердого біопалива. Мальта, Бельгія, Ірландія продемонстрували найнижчий рівень використання відновлюваних джерел енергії, що становить близько 13% від загального споживання енергії.</a:t>
            </a:r>
          </a:p>
          <a:p>
            <a:r>
              <a:t>У довгостроковій перспективі Швеція, Данія та Естонія зазнали найвищого зростання часток ВДЕ, збільшуючи понад 20 процентних пунктів з 2005 року. Румунія та Словенія, навпаки, спостерігали збільшення менше ніж на 6 процентних пунктів між 2005 і 2022 роками. </a:t>
            </a:r>
          </a:p>
          <a:p>
            <a:r>
              <a:t>У більш короткому часовому масштабі 21 з 27 держав-членів ЄС спостерігали збільшення частки відновлюваної енергії в період між 2021 і 2022 роками. Люксембург і Греція очолили список, збільшивши свою частку ВДЕ більш ніж на три відсоткові пункти в 2022 році. Частка ВДЕ Румунії знизилася більш ніж на один відсотковий пункт порівняно з 2021 роком.</a:t>
            </a:r>
          </a:p>
          <a:p>
            <a:endParaRPr/>
          </a:p>
          <a:p>
            <a:r>
              <a:t>Оновлення 2024-2026:</a:t>
            </a:r>
          </a:p>
          <a:p>
            <a:r>
              <a:t>- У 2023 р. частка ВДЕ у валовому кінцевому споживанні енергії ЄС зросла до 24,5%.</a:t>
            </a:r>
          </a:p>
          <a:p>
            <a:r>
              <a:t>- Частка ВДЕ у споживанні електроенергії у 2023 р. досягла 45,3%.</a:t>
            </a:r>
          </a:p>
          <a:p>
            <a:endParaRPr/>
          </a:p>
          <a:p>
            <a:r>
              <a:t>[Sources]</a:t>
            </a:r>
          </a:p>
          <a:p>
            <a:r>
              <a:t>- Eurostat. Renewables account for 24.5% of EU energy use in 2023. 19.12.2024.</a:t>
            </a:r>
          </a:p>
          <a:p>
            <a:r>
              <a:t>- Eurostat. 2023: record-breaking increase in renewable electricity. 21.02.2025.</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40933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У Європейській економічній зоні Норвегія та Ісландія мають частку ВДЕ понад 70%. Обидві країни виробляють більшу частину електроенергії з гідроенергії, тоді як в Ісландії геотермальна енергія забезпечує більшу частину опалення.</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294757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Цей</a:t>
            </a:r>
            <a:r>
              <a:rPr lang="uk-UA" b="1" baseline="0" dirty="0"/>
              <a:t> слайд наочно демонструє використання відновлювальних джерел енергії по країнам.</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843386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Наступний елемент</a:t>
            </a:r>
            <a:r>
              <a:rPr lang="uk-UA" b="1" baseline="0" dirty="0"/>
              <a:t> Зеленої угоди – «Перехід до циркулярної економіки» </a:t>
            </a:r>
            <a:br>
              <a:rPr lang="uk-UA" b="1" baseline="0" dirty="0"/>
            </a:br>
            <a:r>
              <a:rPr lang="uk-UA" sz="1300" dirty="0"/>
              <a:t>Головна ціль – впровадження нової промислової політики ЄС, заснованої на циркулярній економіці (замкнутих циклах в процесах виробництва). З 1970 по 2017 рік щорічний світове виробництво матеріалів зросло утричі, і продовжує зростати, створюючи серйозний глобальний ризик. Близько половини загальних викидів парникових газів і більше 90% втрати </a:t>
            </a:r>
            <a:r>
              <a:rPr lang="uk-UA" sz="1300" dirty="0" err="1"/>
              <a:t>біорізноманіття</a:t>
            </a:r>
            <a:r>
              <a:rPr lang="uk-UA" sz="1300" dirty="0"/>
              <a:t> відбуваються внаслідок видобутку ресурсів і виробництва матеріалів, палива та їжі. Промисловий сектор ЄС змінюється, але на нього все ще припадає 20% викидів парникових газів ЄС. «Циркулярна» складова в ньому досить мала – лише 12% матеріалів, які використовуються в промисловості, надходять із переробки. Пріоритетом має стати повторне використання матеріалів замість їх переробки.</a:t>
            </a:r>
            <a:endParaRPr lang="en-US" sz="1300"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94889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Цілі ЄС щодо циркулярної економіки на 2030 рік проілюстровані даним слайдом:</a:t>
            </a:r>
          </a:p>
          <a:p>
            <a:r>
              <a:t>Першою ціллю є доведення частки упаковки, придатної для повторного використання або переробки до 100%</a:t>
            </a:r>
          </a:p>
          <a:p>
            <a:r>
              <a:t>Друга – зниження викидів парникових газів від промисловості до 20%</a:t>
            </a:r>
          </a:p>
          <a:p>
            <a:r>
              <a:t>Третя- збільшення частки перероблених матеріалів, що використовуються в промисловості до 50%</a:t>
            </a:r>
          </a:p>
          <a:p>
            <a:endParaRPr/>
          </a:p>
          <a:p>
            <a:r>
              <a:t>Оновлення 2024-2026:</a:t>
            </a:r>
          </a:p>
          <a:p>
            <a:r>
              <a:t>- Циркулярний блок Green Deal посилено Packaging and Packaging Waste Regulation 2025/40, Critical Raw Materials Act та Net-Zero Industry Act.</a:t>
            </a:r>
          </a:p>
          <a:p>
            <a:endParaRPr/>
          </a:p>
          <a:p>
            <a:r>
              <a:t>[Sources]</a:t>
            </a:r>
          </a:p>
          <a:p>
            <a:r>
              <a:t>- European Commission. Packaging waste: Packaging and Packaging Waste Regulation 2025/40.</a:t>
            </a:r>
          </a:p>
          <a:p>
            <a:r>
              <a:t>- European Commission. European Critical Raw Materials Act enters into force. 22.05.2024.</a:t>
            </a:r>
          </a:p>
          <a:p>
            <a:r>
              <a:t>- European Commission. Net-Zero Industry Act explained.</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027127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Основними перевагами переходу до циркулярної економіки є</a:t>
            </a:r>
            <a:r>
              <a:rPr lang="uk-UA" baseline="0" dirty="0"/>
              <a:t>:</a:t>
            </a:r>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Зменшення залежності від імпортних ресурсів</a:t>
            </a:r>
            <a:endParaRPr lang="en-US" sz="1300" dirty="0"/>
          </a:p>
          <a:p>
            <a:pPr marL="185715" indent="-185715">
              <a:buFont typeface="Wingdings" panose="05000000000000000000" pitchFamily="2" charset="2"/>
              <a:buChar char="Ø"/>
            </a:pPr>
            <a:r>
              <a:rPr lang="uk-UA" sz="1300" dirty="0"/>
              <a:t>Стимулювання економічного зростання</a:t>
            </a:r>
            <a:endParaRPr lang="en-US" sz="1300" dirty="0"/>
          </a:p>
          <a:p>
            <a:pPr marL="185715" indent="-185715">
              <a:buFont typeface="Wingdings" panose="05000000000000000000" pitchFamily="2" charset="2"/>
              <a:buChar char="Ø"/>
            </a:pPr>
            <a:r>
              <a:rPr lang="uk-UA" sz="1300" dirty="0"/>
              <a:t>Поліпшення якості довкілля</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7032846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Але, перехід до циркулярної економіки має подолати ряд проблем та</a:t>
            </a:r>
            <a:r>
              <a:rPr lang="uk-UA" baseline="0" dirty="0"/>
              <a:t> викликів. Зокрема:</a:t>
            </a:r>
          </a:p>
          <a:p>
            <a:pPr marL="185715" indent="-185715">
              <a:buFont typeface="Wingdings" panose="05000000000000000000" pitchFamily="2" charset="2"/>
              <a:buChar char="Ø"/>
            </a:pPr>
            <a:r>
              <a:rPr lang="uk-UA" sz="1300" dirty="0"/>
              <a:t>Необхідність значних інвестицій в інфраструктуру та технології</a:t>
            </a:r>
            <a:endParaRPr lang="en-US" sz="1300" dirty="0"/>
          </a:p>
          <a:p>
            <a:pPr marL="185715" indent="-185715">
              <a:buFont typeface="Wingdings" panose="05000000000000000000" pitchFamily="2" charset="2"/>
              <a:buChar char="Ø"/>
            </a:pPr>
            <a:r>
              <a:rPr lang="uk-UA" sz="1300" dirty="0"/>
              <a:t>Необхідність стимулювати споживачів до покупки екологічно чистих продуктів</a:t>
            </a:r>
            <a:endParaRPr lang="en-US" sz="1300" dirty="0"/>
          </a:p>
          <a:p>
            <a:pPr marL="185715" indent="-185715">
              <a:buFont typeface="Wingdings" panose="05000000000000000000" pitchFamily="2" charset="2"/>
              <a:buChar char="Ø"/>
            </a:pPr>
            <a:r>
              <a:rPr lang="uk-UA" sz="1300" dirty="0"/>
              <a:t>Необхідність розробки спільних стандартів для циркулярної економіки</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3540993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a:t>На </a:t>
            </a:r>
            <a:r>
              <a:rPr lang="ru-RU" sz="1300" dirty="0" err="1"/>
              <a:t>даному</a:t>
            </a:r>
            <a:r>
              <a:rPr lang="ru-RU" sz="1300" dirty="0"/>
              <a:t> </a:t>
            </a:r>
            <a:r>
              <a:rPr lang="ru-RU" sz="1300" dirty="0" err="1"/>
              <a:t>слайді</a:t>
            </a:r>
            <a:r>
              <a:rPr lang="ru-RU" sz="1300" dirty="0"/>
              <a:t> наведена </a:t>
            </a:r>
            <a:r>
              <a:rPr lang="ru-RU" sz="1300" dirty="0" err="1"/>
              <a:t>діаграма</a:t>
            </a:r>
            <a:r>
              <a:rPr lang="ru-RU" sz="1300" dirty="0"/>
              <a:t>, яка </a:t>
            </a:r>
            <a:r>
              <a:rPr lang="ru-RU" sz="1300" dirty="0" err="1"/>
              <a:t>показує</a:t>
            </a:r>
            <a:r>
              <a:rPr lang="ru-RU" sz="1300" dirty="0"/>
              <a:t> </a:t>
            </a:r>
            <a:r>
              <a:rPr lang="ru-RU" sz="1300" dirty="0" err="1"/>
              <a:t>матеріальні</a:t>
            </a:r>
            <a:r>
              <a:rPr lang="ru-RU" sz="1300" dirty="0"/>
              <a:t> потоки в </a:t>
            </a:r>
            <a:r>
              <a:rPr lang="ru-RU" sz="1300" dirty="0" err="1"/>
              <a:t>Європейському</a:t>
            </a:r>
            <a:r>
              <a:rPr lang="ru-RU" sz="1300" dirty="0"/>
              <a:t> </a:t>
            </a:r>
            <a:r>
              <a:rPr lang="ru-RU" sz="1300" dirty="0" err="1"/>
              <a:t>Союзі</a:t>
            </a:r>
            <a:r>
              <a:rPr lang="ru-RU" sz="1300" dirty="0"/>
              <a:t> (ЄС) у 2022 </a:t>
            </a:r>
            <a:r>
              <a:rPr lang="ru-RU" sz="1300" dirty="0" err="1"/>
              <a:t>році</a:t>
            </a:r>
            <a:r>
              <a:rPr lang="ru-RU" sz="1300" dirty="0"/>
              <a:t>, </a:t>
            </a:r>
            <a:r>
              <a:rPr lang="ru-RU" sz="1300" dirty="0" err="1"/>
              <a:t>виміряні</a:t>
            </a:r>
            <a:r>
              <a:rPr lang="ru-RU" sz="1300" dirty="0"/>
              <a:t> в </a:t>
            </a:r>
            <a:r>
              <a:rPr lang="ru-RU" sz="1300" dirty="0" err="1"/>
              <a:t>мільярдах</a:t>
            </a:r>
            <a:r>
              <a:rPr lang="ru-RU" sz="1300" dirty="0"/>
              <a:t> тонн на </a:t>
            </a:r>
            <a:r>
              <a:rPr lang="ru-RU" sz="1300" dirty="0" err="1"/>
              <a:t>рік</a:t>
            </a:r>
            <a:r>
              <a:rPr lang="ru-RU" sz="1300" dirty="0"/>
              <a:t> (GT/</a:t>
            </a:r>
            <a:r>
              <a:rPr lang="ru-RU" sz="1300" dirty="0" err="1"/>
              <a:t>рік</a:t>
            </a:r>
            <a:r>
              <a:rPr lang="ru-RU" sz="1300" dirty="0"/>
              <a:t>). </a:t>
            </a:r>
            <a:r>
              <a:rPr lang="uk-UA" sz="1300" dirty="0"/>
              <a:t>Цей графік зображує потік матеріалів, таких як метали, мінерали та біомаса, в економіці ЄС у 2022 році. Він показує, як матеріали видобуваються, використовуються в продуктах, переробляються та зрештою викидаються як відходи.</a:t>
            </a:r>
            <a:endParaRPr lang="ru-RU" sz="1300" dirty="0"/>
          </a:p>
          <a:p>
            <a:r>
              <a:rPr lang="uk-UA" sz="1300" dirty="0"/>
              <a:t>Більшість матеріалів, що використовуються в ЄС, добуваються в ЄС, але значна частина також імпортується.</a:t>
            </a:r>
          </a:p>
          <a:p>
            <a:r>
              <a:rPr lang="uk-UA" sz="1300" dirty="0"/>
              <a:t>Переробка відіграє важливу роль у забезпеченні матеріалами ЄС.</a:t>
            </a:r>
          </a:p>
          <a:p>
            <a:r>
              <a:rPr lang="uk-UA" sz="1300" dirty="0"/>
              <a:t>Значна частина матеріалів, що використовуються в ЄС, стає відходами, які або </a:t>
            </a:r>
            <a:r>
              <a:rPr lang="uk-UA" sz="1300" dirty="0" err="1"/>
              <a:t>захоронюються</a:t>
            </a:r>
            <a:r>
              <a:rPr lang="uk-UA" sz="1300" dirty="0"/>
              <a:t> на звалищах, або викидаються в атмосферу.</a:t>
            </a:r>
          </a:p>
          <a:p>
            <a:r>
              <a:rPr lang="uk-UA" sz="1300" dirty="0"/>
              <a:t>Перехід до циркулярної економіки буде зосереджений, зокрема, на ресурсномістких секторах, таких як текстиль, будівництво, електроніка та пластмаси. Єврокомісія розробила вимоги для забезпечення того, щоб до 2030 року вся упаковка на ринку ЄС була придатною для повторного використання або переробки економічно доцільним способом. План дій також включає заходи для заохочення компаній пропонувати споживачам багаторазові, довговічні та ремонтопридатні товари. Він передбачає </a:t>
            </a:r>
            <a:r>
              <a:rPr lang="uk-UA" sz="1300" dirty="0" err="1"/>
              <a:t>стримання</a:t>
            </a:r>
            <a:r>
              <a:rPr lang="uk-UA" sz="1300" dirty="0"/>
              <a:t> вбудованого старіння пристроїв, зокрема електроніки. Передбачається посилення ролі нових стійких і доступних бізнес-моделей, заснованих на оренді та спільному використанні товарів і послуг. </a:t>
            </a:r>
            <a:r>
              <a:rPr lang="uk-UA" sz="1300" dirty="0" err="1"/>
              <a:t>Цифровізація</a:t>
            </a:r>
            <a:r>
              <a:rPr lang="uk-UA" sz="1300" dirty="0"/>
              <a:t> також може допомогти покращити доступність інформації про характеристики продуктів, що продаються.</a:t>
            </a:r>
            <a:endParaRPr lang="en-US" sz="1300" dirty="0"/>
          </a:p>
          <a:p>
            <a:r>
              <a:rPr lang="uk-UA" sz="1300" dirty="0"/>
              <a:t>Ключова мета нової політики – стимулювання виробництва кліматично нейтральних і «циклічних» продуктів в ЄС і за його межами. Повноцінне впровадження «циркулярної економіки» передбачає появу нових видів діяльності та робочих місць.</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7348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ЄС був одним із піонерів у боротьбі зі зміною клімату. Ще в 2008 році ЄС прийняв пакет заходів "20-20-20", який передбачав скорочення викидів парникових газів на 20% до 2020 року порівняно з 1990 роком, збільшення частки відновлюваних джерел енергії до 20% і підвищення енергоефективності на 20%.  Дана інформація проілюстрована на цьому слайді.</a:t>
            </a:r>
          </a:p>
          <a:p>
            <a:r>
              <a:t>ЄЗК є наступним кроком у боротьбі ЄС із зміною клімату. Він має на меті перетворити Європу на кліматично-нейтральну економіку, в якій викиди парникових газів будуть повністю компенсовані за рахунок поглинання вуглецю з атмосфери до 2050 року. Згідно цієї стратегії викиди парникових газів мають бути скорочені на 40% до 2030 року, частка відновлюваних джерел енергії збільшена до 32% і енергоефективність підвищена на 32,5%.</a:t>
            </a:r>
          </a:p>
          <a:p>
            <a:endParaRPr/>
          </a:p>
          <a:p>
            <a:r>
              <a:t>Оновлення 2024-2026:</a:t>
            </a:r>
          </a:p>
          <a:p>
            <a:r>
              <a:t>- У 2026 р. Рада ЄС затвердила проміжну кліматичну ціль на 2040 рік: скорочення чистих викидів на 90% порівняно з 1990 роком.</a:t>
            </a:r>
          </a:p>
          <a:p>
            <a:endParaRPr/>
          </a:p>
          <a:p>
            <a:r>
              <a:t>[Sources]</a:t>
            </a:r>
          </a:p>
          <a:p>
            <a:r>
              <a:t>- Council of the EU. 2040 climate target: Council gives final green light. 05.03.2026.</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912347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У 2022 році рівень циклічного використання матеріалів у ЄС (відомий як «коефіцієнт кругообігу» і стосується частки матеріальних ресурсів, отриманих із перероблених відходів) досяг 11,5%. Це означає, що 11,5% матеріальних ресурсів, які використовуються в ЄС, походять із перероблених відходів, як свідчать  дані про циркулярне використання матеріалів,  опубліковані Євростатом у листопаді 2023 року.</a:t>
            </a:r>
          </a:p>
          <a:p>
            <a:r>
              <a:t>Порівняно з 2021 роком показник циркуляції зріс на 0,1 процентного пункту (п.п.). З 2010 по 2022 рік цей показник зріс на 0,8 п.п. з 10,7% до 11,5%, але найвищі частки спостерігалися в 2018 і 2020 роках: 11,6%.</a:t>
            </a:r>
          </a:p>
          <a:p>
            <a:r>
              <a:t>У 2022 році рівень циркулярності був найвищим у Нідерландах (27,5%), за ними йдуть Бельгія (22,2%) і Франція (19,3%). Найнижчий показник зафіксований у Фінляндії (0,6%), Румунії (1,4%) та Ірландії (1,8%). Відмінності в показниках циркулярності між країнами ЄС ґрунтуються не лише на обсягах переробки в кожній країні, але й на структурних факторах у національних економіках.</a:t>
            </a:r>
          </a:p>
          <a:p>
            <a:endParaRPr/>
          </a:p>
          <a:p>
            <a:r>
              <a:t>Оновлення 2024-2026:</a:t>
            </a:r>
          </a:p>
          <a:p>
            <a:r>
              <a:t>- Circular material use rate в ЄС підвищився до 11,8% у 2023 р. та 12,2% у 2024 р., але цього недостатньо для подвоєння показника до 2030 р.</a:t>
            </a:r>
          </a:p>
          <a:p>
            <a:endParaRPr/>
          </a:p>
          <a:p>
            <a:r>
              <a:t>[Sources]</a:t>
            </a:r>
          </a:p>
          <a:p>
            <a:r>
              <a:t>- EEA / Eurostat. Circular material use rate in Europe. 2025.</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79272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Наступний елемент</a:t>
            </a:r>
            <a:r>
              <a:rPr lang="uk-UA" b="1" baseline="0" dirty="0"/>
              <a:t> Зеленої угоди – «</a:t>
            </a:r>
            <a:r>
              <a:rPr lang="uk-UA" sz="1300" b="1" dirty="0"/>
              <a:t>Енергоефективне будівництво та реконструкція</a:t>
            </a:r>
            <a:r>
              <a:rPr lang="uk-UA" b="1" baseline="0" dirty="0"/>
              <a:t>» </a:t>
            </a:r>
          </a:p>
          <a:p>
            <a:pPr defTabSz="990478">
              <a:defRPr/>
            </a:pPr>
            <a:r>
              <a:rPr lang="uk-UA" sz="1300" dirty="0"/>
              <a:t>Будівництво, експлуатація та реконструкція будівель вимагає значної кількості енергії та мінеральних ресурсів (наприклад, піску, гравію, цементу). До того ж на будівлі припадає 40% споживаної енергії. Рівень щорічного оновлення будівельного фонду в країнах-</a:t>
            </a:r>
            <a:r>
              <a:rPr lang="uk-UA" sz="1300" dirty="0" err="1"/>
              <a:t>членкинях</a:t>
            </a:r>
            <a:r>
              <a:rPr lang="uk-UA" sz="1300" dirty="0"/>
              <a:t> ЄС коливається від 0,4 до 1,2%. Щоб досягти цілей ЄС щодо енергоефективності, цю швидкість планується збільшити щонайменше вдвічі. Задля цього потрібно запустити «хвилю оновлення» державних та приватних будівель. Незважаючи на те, що підвищення темпів оновлення є проблемою, енергоефективність знижує рахунки за електроенергію та може зменшити енергетичну бідність(відсутність доступу до сучасних джерел енергії). Це також може стимулювати будівельний сектор, появу нових робочих місць і підтримати місцеві малі та середні підприємства.</a:t>
            </a:r>
            <a:endParaRPr lang="en-US" sz="1300" dirty="0"/>
          </a:p>
          <a:p>
            <a:br>
              <a:rPr lang="uk-UA" b="1" baseline="0" dirty="0"/>
            </a:b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604073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Цілі ЄС щодо енергоефективності будівельна 2030 рік наведено у цьому слайді:</a:t>
            </a:r>
          </a:p>
          <a:p>
            <a:r>
              <a:t>Першою ціллю є щорічне оновлення будівельного фонду у розмірі 2%. Слід забезпечити, щоб проектування нових і реконструкція існуючих будівель на всіх етапах, відповідала потребам циркулярної економіки та вели до посилення цифровізації та кліматичної стійкості будівельного фонду.</a:t>
            </a:r>
          </a:p>
          <a:p>
            <a:r>
              <a:t>Друга – Зменшення споживання енергії в будівлях на 30%.</a:t>
            </a:r>
          </a:p>
          <a:p>
            <a:r>
              <a:t>Третя- Впровадження енергоефективних заходів для існуючих жилих будівель має охопити 50 млн. споживачів. Слід також зосередитися на підвищенні енергоефективності шкіл і лікарень, оскільки заощаджені кошти будуть доступними для підтримки освіти та охорони здоров’я.</a:t>
            </a:r>
          </a:p>
          <a:p>
            <a:endParaRPr/>
          </a:p>
          <a:p>
            <a:r>
              <a:t>Оновлення 2024-2026:</a:t>
            </a:r>
          </a:p>
          <a:p>
            <a:r>
              <a:t>- З 2028 р. нові будівлі публічних органів мають бути zero-emission buildings.</a:t>
            </a:r>
          </a:p>
          <a:p>
            <a:r>
              <a:t>- З 2030 р. ця вимога поширюється на всі нові будівлі.</a:t>
            </a:r>
          </a:p>
          <a:p>
            <a:r>
              <a:t>- Національні плани реновації мають забезпечити декарбонізацію будівельного фонду до 2050 р.</a:t>
            </a:r>
          </a:p>
          <a:p>
            <a:endParaRPr/>
          </a:p>
          <a:p>
            <a:r>
              <a:t>[Sources]</a:t>
            </a:r>
          </a:p>
          <a:p>
            <a:r>
              <a:t>- European Commission. Energy Performance of Buildings Directive (EU) 2024/1275.</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11104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Переваги енергоефективного будівництва та реконструкції:</a:t>
            </a:r>
            <a:endParaRPr lang="en-US" sz="1300" dirty="0"/>
          </a:p>
          <a:p>
            <a:pPr marL="185715" indent="-185715">
              <a:buFont typeface="Wingdings" panose="05000000000000000000" pitchFamily="2" charset="2"/>
              <a:buChar char="Ø"/>
            </a:pPr>
            <a:r>
              <a:rPr lang="uk-UA" sz="1300" dirty="0"/>
              <a:t>Зниження рахунків за електроенергію</a:t>
            </a:r>
            <a:endParaRPr lang="en-US" sz="1300" dirty="0"/>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Стимулювання будівельного сектору</a:t>
            </a:r>
            <a:endParaRPr lang="en-US" sz="1300" dirty="0"/>
          </a:p>
          <a:p>
            <a:pPr marL="185715" indent="-185715">
              <a:buFont typeface="Wingdings" panose="05000000000000000000" pitchFamily="2" charset="2"/>
              <a:buChar char="Ø"/>
            </a:pPr>
            <a:r>
              <a:rPr lang="uk-UA" sz="1300" dirty="0"/>
              <a:t>Розвиток місцевої економіки</a:t>
            </a:r>
            <a:endParaRPr lang="en-US" sz="1300" dirty="0"/>
          </a:p>
          <a:p>
            <a:pPr marL="185715" indent="-185715">
              <a:buFont typeface="Wingdings" panose="05000000000000000000" pitchFamily="2" charset="2"/>
              <a:buChar char="Ø"/>
            </a:pPr>
            <a:r>
              <a:rPr lang="uk-UA" sz="1300" dirty="0"/>
              <a:t>Покращення добробуту людей</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4131313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Основні проблеми  та виклики енергоефективного будівництва та реконструкцій пов’язані</a:t>
            </a:r>
            <a:r>
              <a:rPr lang="uk-UA" baseline="0" dirty="0"/>
              <a:t> з необхідністю: </a:t>
            </a:r>
          </a:p>
          <a:p>
            <a:pPr marL="185715" indent="-185715">
              <a:buFont typeface="Wingdings" panose="05000000000000000000" pitchFamily="2" charset="2"/>
              <a:buChar char="Ø"/>
            </a:pPr>
            <a:r>
              <a:rPr lang="uk-UA" sz="1300" dirty="0"/>
              <a:t>значних інвестицій в енергоефективні технології</a:t>
            </a:r>
            <a:endParaRPr lang="en-US" sz="1300" dirty="0"/>
          </a:p>
          <a:p>
            <a:pPr marL="185715" indent="-185715">
              <a:buFont typeface="Wingdings" panose="05000000000000000000" pitchFamily="2" charset="2"/>
              <a:buChar char="Ø"/>
            </a:pPr>
            <a:r>
              <a:rPr lang="uk-UA" sz="1300" dirty="0"/>
              <a:t>підготовки кадрів для роботи з енергоефективними технологіями</a:t>
            </a:r>
            <a:endParaRPr lang="en-US" sz="1300" dirty="0"/>
          </a:p>
          <a:p>
            <a:pPr marL="185715" indent="-185715">
              <a:buFont typeface="Wingdings" panose="05000000000000000000" pitchFamily="2" charset="2"/>
              <a:buChar char="Ø"/>
            </a:pPr>
            <a:r>
              <a:rPr lang="uk-UA" sz="1300" dirty="0"/>
              <a:t>інформувати людей про переваги енергоефективності</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2674953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Розглянемо порівняння загального споживання енергії між країнами ЄС .</a:t>
            </a:r>
          </a:p>
          <a:p>
            <a:r>
              <a:rPr lang="uk-UA" sz="1300" dirty="0"/>
              <a:t>ТНЕ – </a:t>
            </a:r>
            <a:r>
              <a:rPr lang="uk-UA" sz="1300" dirty="0" err="1"/>
              <a:t>тонн</a:t>
            </a:r>
            <a:r>
              <a:rPr lang="uk-UA" sz="1300" dirty="0"/>
              <a:t> нафтового еквіваленту</a:t>
            </a:r>
          </a:p>
          <a:p>
            <a:r>
              <a:rPr lang="uk-UA" sz="1300" dirty="0"/>
              <a:t>Середнє споживання енергії в ЄС у 2019 році становить 1,3 тне/житло. Існують значні відмінності між країнами, навіть після адаптації до однакового клімату, коливаючись від 0,5 тне/житло на Мальті до 2,3 тне/житло в Люксембурзі. Це одиничне споживання знижується в більшості країн з 2000 року (-1,0%/рік на рівні ЄС).</a:t>
            </a:r>
          </a:p>
          <a:p>
            <a:r>
              <a:rPr lang="ru-RU" sz="1300" dirty="0"/>
              <a:t>За </a:t>
            </a:r>
            <a:r>
              <a:rPr lang="ru-RU" sz="1300" dirty="0" err="1"/>
              <a:t>період</a:t>
            </a:r>
            <a:r>
              <a:rPr lang="ru-RU" sz="1300" dirty="0"/>
              <a:t> 2014-2019 </a:t>
            </a:r>
            <a:r>
              <a:rPr lang="ru-RU" sz="1300" dirty="0" err="1"/>
              <a:t>років</a:t>
            </a:r>
            <a:r>
              <a:rPr lang="ru-RU" sz="1300" dirty="0"/>
              <a:t> </a:t>
            </a:r>
            <a:r>
              <a:rPr lang="ru-RU" sz="1300" dirty="0" err="1"/>
              <a:t>тенденції</a:t>
            </a:r>
            <a:r>
              <a:rPr lang="ru-RU" sz="1300" dirty="0"/>
              <a:t> є </a:t>
            </a:r>
            <a:r>
              <a:rPr lang="ru-RU" sz="1300" dirty="0" err="1"/>
              <a:t>більш</a:t>
            </a:r>
            <a:r>
              <a:rPr lang="ru-RU" sz="1300" dirty="0"/>
              <a:t> </a:t>
            </a:r>
            <a:r>
              <a:rPr lang="ru-RU" sz="1300" dirty="0" err="1"/>
              <a:t>контрастними</a:t>
            </a:r>
            <a:r>
              <a:rPr lang="ru-RU" sz="1300" dirty="0"/>
              <a:t> </a:t>
            </a:r>
            <a:r>
              <a:rPr lang="ru-RU" sz="1300" dirty="0" err="1"/>
              <a:t>між</a:t>
            </a:r>
            <a:r>
              <a:rPr lang="ru-RU" sz="1300" dirty="0"/>
              <a:t> </a:t>
            </a:r>
            <a:r>
              <a:rPr lang="ru-RU" sz="1300" dirty="0" err="1"/>
              <a:t>країнами</a:t>
            </a:r>
            <a:r>
              <a:rPr lang="ru-RU" sz="1300" dirty="0"/>
              <a:t>:</a:t>
            </a:r>
          </a:p>
          <a:p>
            <a:pPr marL="185715" indent="-185715">
              <a:buFont typeface="Wingdings" panose="05000000000000000000" pitchFamily="2" charset="2"/>
              <a:buChar char="Ø"/>
            </a:pPr>
            <a:r>
              <a:rPr lang="uk-UA" sz="1300" dirty="0"/>
              <a:t>8 країн із прискоренням спадної тенденції після 2014 року (Іспанія, Італія, Польща, Люксембург, Хорватія, Швеція, Данія, Фінляндія).</a:t>
            </a:r>
          </a:p>
          <a:p>
            <a:pPr marL="185715" indent="-185715">
              <a:buFont typeface="Wingdings" panose="05000000000000000000" pitchFamily="2" charset="2"/>
              <a:buChar char="Ø"/>
            </a:pPr>
            <a:r>
              <a:rPr lang="uk-UA" sz="1300" dirty="0"/>
              <a:t>11 країн із спадною тенденцією, що сповільнюється або стабілізується після 2014 року (серед яких Нідерланди, Великобританія, Франція, Австрія).</a:t>
            </a:r>
          </a:p>
          <a:p>
            <a:pPr marL="185715" indent="-185715">
              <a:buFont typeface="Wingdings" panose="05000000000000000000" pitchFamily="2" charset="2"/>
              <a:buChar char="Ø"/>
            </a:pPr>
            <a:r>
              <a:rPr lang="uk-UA" sz="1300" dirty="0"/>
              <a:t>11 країн зі зміною тенденції до зменшення (тобто зі збільшенням одиничного споживання) після 2014 року (серед яких Португалія, Греція, Німеччина, Ірландія, Румунія, Угорщина).</a:t>
            </a:r>
          </a:p>
          <a:p>
            <a:r>
              <a:rPr lang="uk-UA" sz="1300" dirty="0"/>
              <a:t>На рівні ЄС-27 тенденція до зменшення споживання енергії на житло сповільнюється після 2014 року (-1,3%/рік для 2000-2014 років і -0,2%/рік для 2014-2019 років).</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108344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a:t>У 2021 </a:t>
            </a:r>
            <a:r>
              <a:rPr lang="ru-RU" sz="1300" dirty="0" err="1"/>
              <a:t>році</a:t>
            </a:r>
            <a:r>
              <a:rPr lang="ru-RU" sz="1300" dirty="0"/>
              <a:t> на </a:t>
            </a:r>
            <a:r>
              <a:rPr lang="ru-RU" sz="1300" dirty="0" err="1"/>
              <a:t>домогосподарства</a:t>
            </a:r>
            <a:r>
              <a:rPr lang="ru-RU" sz="1300" dirty="0"/>
              <a:t> припадало 27% </a:t>
            </a:r>
            <a:r>
              <a:rPr lang="ru-RU" sz="1300" u="sng" dirty="0" err="1">
                <a:hlinkClick r:id="rId3"/>
              </a:rPr>
              <a:t>кінцевого</a:t>
            </a:r>
            <a:r>
              <a:rPr lang="ru-RU" sz="1300" u="sng" dirty="0">
                <a:hlinkClick r:id="rId3"/>
              </a:rPr>
              <a:t> </a:t>
            </a:r>
            <a:r>
              <a:rPr lang="ru-RU" sz="1300" u="sng" dirty="0" err="1">
                <a:hlinkClick r:id="rId3"/>
              </a:rPr>
              <a:t>споживання</a:t>
            </a:r>
            <a:r>
              <a:rPr lang="ru-RU" sz="1300" u="sng" dirty="0">
                <a:hlinkClick r:id="rId3"/>
              </a:rPr>
              <a:t> </a:t>
            </a:r>
            <a:r>
              <a:rPr lang="ru-RU" sz="1300" u="sng" dirty="0" err="1">
                <a:hlinkClick r:id="rId3"/>
              </a:rPr>
              <a:t>енергії</a:t>
            </a:r>
            <a:r>
              <a:rPr lang="ru-RU" sz="1300" dirty="0"/>
              <a:t> в ЄС. </a:t>
            </a:r>
            <a:r>
              <a:rPr lang="uk-UA" sz="1300" dirty="0"/>
              <a:t>В ЄС домогосподарства споживають енергію в основному для опалення будинків (64,4% кінцевого споживання енергії в житловому секторі), за якою йде підігрів води (14,5%).</a:t>
            </a:r>
          </a:p>
          <a:p>
            <a:r>
              <a:rPr lang="uk-UA" sz="1300" dirty="0"/>
              <a:t>Електроенергія, що використовується для освітлення та більшості електроприладів, становить 13,6% (це не включає використання електроенергії для живлення основних систем опалення, охолодження чи приготування їжі).</a:t>
            </a:r>
          </a:p>
          <a:p>
            <a:r>
              <a:rPr lang="uk-UA" sz="1300" dirty="0"/>
              <a:t>Основні пристрої для приготування їжі потребують 6,0% енергії, споживаної домогосподарствами, тоді як інші кінцеві споживання та охолодження приміщень охоплюють 1,1% та 0,5% відповідно. Таким чином, опалення приміщень і води становить 78,9% кінцевої енергії, спожитої домогосподарствами, що вказує на збільшення на 1,0 </a:t>
            </a:r>
            <a:r>
              <a:rPr lang="uk-UA" sz="1300" dirty="0" err="1"/>
              <a:t>в.п</a:t>
            </a:r>
            <a:r>
              <a:rPr lang="uk-UA" sz="1300" dirty="0"/>
              <a:t>. порівняно з 2020 роком. </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864481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Наступним елементом</a:t>
            </a:r>
            <a:r>
              <a:rPr lang="uk-UA" b="1" baseline="0" dirty="0"/>
              <a:t> Зеленої угоди є «</a:t>
            </a:r>
            <a:r>
              <a:rPr lang="uk-UA" sz="1300" b="1" dirty="0"/>
              <a:t>Сталий та розумний транспорт</a:t>
            </a:r>
            <a:r>
              <a:rPr lang="uk-UA" b="1" baseline="0" dirty="0"/>
              <a:t>» </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2654990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На транспорт припадає близько 25% викидів парникових газів в ЄС. Щоб досягти кліматичної нейтральності, необхідно до 2050 року скоротити викиди від транспорту на 90%. Скорочення мають відбутись в автомобільному, залізничному, авіаційному і водному секторах транспорту. Побудова сталого та розумного транспорту означає надання пасажирам більш комфортних, доступних та “чистіших” альтернатив їхнім поточним засобам пересування. У першу чергу – значна частина з 75% внутрішніх вантажів, що перевозяться автомобільним транспортом, повинна переміститися на залізницю та внутрішні водні шляхи. Це, в свою чергу, потребує кращого управління та збільшення пропускної здатності залізниць і внутрішніх водних шляхів. Ціна транспортних перевезень повинна відображати вплив, який вони здійснюють на довкілля та здоров’я. Субсидіювання викопного палива повинно припинитися. В контексті перегляду оподаткування енергетики Єврокомісія уважно розгляне поточні податкові пільги, включно з авіаційним і морським паливом, і повністю усуне будь-які прогалини.</a:t>
            </a:r>
          </a:p>
          <a:p>
            <a:r>
              <a:t>Планується паралельно нарощувати виробництво та розгортання стійких альтернативних видів транспортного палива. До 2025 року на європейських дорогах очікується поява 13 мільйонів автомобілів з нульовим і низьким рівнем викидів. Для них загалом знадобиться близько 1 мільйона громадських станцій підзарядки та заправки. Забруднення від транспорту має значно зменшитися, особливо в містах. Комбінація заходів має зменшити викиди, подолати затори в містах і покращити громадський транспорт. Будуть також запропоновані більш жорсткі стандарти викидів для автомобілів з двигунами внутрішнього згоряння.</a:t>
            </a:r>
          </a:p>
          <a:p>
            <a:endParaRPr/>
          </a:p>
          <a:p>
            <a:r>
              <a:t>Оновлення 2024-2026:</a:t>
            </a:r>
          </a:p>
          <a:p>
            <a:r>
              <a:t>- AFIR діє з 13.04.2024 і встановлює обов'язкові вимоги до інфраструктури альтернативних палив.</a:t>
            </a:r>
          </a:p>
          <a:p>
            <a:r>
              <a:t>- Частка ВДЕ у транспорті ЄС у 2023 р. становила 10,8%.</a:t>
            </a:r>
          </a:p>
          <a:p>
            <a:r>
              <a:t>- У 2022 р. транспорт формував близько 28,9% усіх викидів ПГ ЄС і лишався на 25,9% вище рівня 1990 р.</a:t>
            </a:r>
          </a:p>
          <a:p>
            <a:endParaRPr/>
          </a:p>
          <a:p>
            <a:r>
              <a:t>[Sources]</a:t>
            </a:r>
          </a:p>
          <a:p>
            <a:r>
              <a:t>- European Commission. AFIR Q&amp;A. 12.04.2024.</a:t>
            </a:r>
          </a:p>
          <a:p>
            <a:r>
              <a:t>- Eurostat. Share of renewables in transport rose in 2023. 07.02.2025.</a:t>
            </a:r>
          </a:p>
          <a:p>
            <a:r>
              <a:t>- EEA. Sustainability of Europe's mobility systems 2024.</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4711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Перевагами сталого та розумного транспорту є:</a:t>
            </a:r>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Поліпшення якості повітря</a:t>
            </a:r>
            <a:endParaRPr lang="en-US" sz="1300" dirty="0"/>
          </a:p>
          <a:p>
            <a:pPr marL="185715" indent="-185715">
              <a:buFont typeface="Wingdings" panose="05000000000000000000" pitchFamily="2" charset="2"/>
              <a:buChar char="Ø"/>
            </a:pPr>
            <a:r>
              <a:rPr lang="uk-UA" sz="1300" dirty="0"/>
              <a:t>Зменшення часу в дорозі</a:t>
            </a:r>
            <a:endParaRPr lang="en-US" sz="1300" dirty="0"/>
          </a:p>
          <a:p>
            <a:pPr marL="185715" indent="-185715">
              <a:buFont typeface="Wingdings" panose="05000000000000000000" pitchFamily="2" charset="2"/>
              <a:buChar char="Ø"/>
            </a:pPr>
            <a:r>
              <a:rPr lang="uk-UA" sz="1300" dirty="0"/>
              <a:t>Більш зручний та доступний транспорт</a:t>
            </a:r>
            <a:endParaRPr lang="en-US" sz="1300" dirty="0"/>
          </a:p>
          <a:p>
            <a:pPr marL="185715" indent="-185715">
              <a:buFont typeface="Wingdings" panose="05000000000000000000" pitchFamily="2" charset="2"/>
              <a:buChar char="Ø"/>
            </a:pPr>
            <a:r>
              <a:rPr lang="uk-UA" sz="1300" dirty="0"/>
              <a:t>Стимулювання економічного зростання</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59196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Всі 27 держав-членів ЄС підписали та ратифікували Європейський зелений курс. Європейський парламент також підтримав Європейський зелений курс. Поширення Зеленої угоди серед країн світу є важливим кроком у боротьбі зі зміною клімату. Це показує, що все більше країн усвідомлюють необхідність дій щодо цього глобального виклику.</a:t>
            </a:r>
          </a:p>
          <a:p>
            <a:r>
              <a:rPr lang="uk-UA" sz="1300" dirty="0"/>
              <a:t>Зелена угода отримала широке поширення серед країн світу. Багато країн, як розвинені, так і ті, що розвиваються, прийняли свої власні плани дій щодо клімату, які в тій чи іншій мірі базуються на принципах Зеленої угоди.</a:t>
            </a:r>
            <a:endParaRPr lang="en-US" sz="1300" dirty="0"/>
          </a:p>
          <a:p>
            <a:r>
              <a:rPr lang="uk-UA" sz="1300" b="1" dirty="0"/>
              <a:t>Серед країн, які вже оголосили про свої амбітні цілі щодо клімату, можна назвати:</a:t>
            </a:r>
            <a:endParaRPr lang="en-US" sz="1300" b="1" dirty="0"/>
          </a:p>
          <a:p>
            <a:pPr marL="185715" indent="-185715">
              <a:buFont typeface="Wingdings" panose="05000000000000000000" pitchFamily="2" charset="2"/>
              <a:buChar char="ü"/>
            </a:pPr>
            <a:r>
              <a:rPr lang="uk-UA" sz="1300" dirty="0"/>
              <a:t>США: президент Джо </a:t>
            </a:r>
            <a:r>
              <a:rPr lang="uk-UA" sz="1300" dirty="0" err="1"/>
              <a:t>Байден</a:t>
            </a:r>
            <a:r>
              <a:rPr lang="uk-UA" sz="1300" dirty="0"/>
              <a:t> оголосив про мету зробити США кліматично-нейтральною країною до 2050 року.</a:t>
            </a:r>
            <a:endParaRPr lang="en-US" sz="1300" dirty="0"/>
          </a:p>
          <a:p>
            <a:pPr marL="185715" indent="-185715">
              <a:buFont typeface="Wingdings" panose="05000000000000000000" pitchFamily="2" charset="2"/>
              <a:buChar char="ü"/>
            </a:pPr>
            <a:r>
              <a:rPr lang="uk-UA" sz="1300" dirty="0"/>
              <a:t>Китай: Китай оголосив про мету досягти піку викидів парникових газів до 2030 року та стати кліматично-нейтральною країною до 2060 року.</a:t>
            </a:r>
            <a:endParaRPr lang="en-US" sz="1300" dirty="0"/>
          </a:p>
          <a:p>
            <a:pPr marL="185715" indent="-185715">
              <a:buFont typeface="Wingdings" panose="05000000000000000000" pitchFamily="2" charset="2"/>
              <a:buChar char="ü"/>
            </a:pPr>
            <a:r>
              <a:rPr lang="uk-UA" sz="1300" dirty="0"/>
              <a:t>Індія: Індія оголосила про мету досягти піку викидів парникових газів до 2030 року та скоротити їх на 45% до 2030 року порівняно з 2005 роком.</a:t>
            </a:r>
            <a:endParaRPr lang="en-US" sz="1300" dirty="0"/>
          </a:p>
          <a:p>
            <a:pPr marL="185715" indent="-185715">
              <a:buFont typeface="Wingdings" panose="05000000000000000000" pitchFamily="2" charset="2"/>
              <a:buChar char="ü"/>
            </a:pPr>
            <a:r>
              <a:rPr lang="uk-UA" sz="1300" dirty="0"/>
              <a:t>Японія: Японія оголосила про мету досягти кліматичної нейтральності до 2050 року.</a:t>
            </a:r>
            <a:endParaRPr lang="en-US" sz="1300" dirty="0"/>
          </a:p>
          <a:p>
            <a:pPr defTabSz="990478">
              <a:defRPr/>
            </a:pPr>
            <a:endParaRPr lang="en-US" sz="1300" dirty="0"/>
          </a:p>
          <a:p>
            <a:pPr defTabSz="990478">
              <a:defRPr/>
            </a:pP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470617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Основні проблеми  та виклики сталого та розумного транспорту пов’язані</a:t>
            </a:r>
            <a:r>
              <a:rPr lang="uk-UA" baseline="0" dirty="0"/>
              <a:t> з необхідністю:  </a:t>
            </a:r>
          </a:p>
          <a:p>
            <a:pPr marL="185715" indent="-185715">
              <a:buFont typeface="Wingdings" panose="05000000000000000000" pitchFamily="2" charset="2"/>
              <a:buChar char="Ø"/>
            </a:pPr>
            <a:r>
              <a:rPr lang="uk-UA" sz="1300" dirty="0"/>
              <a:t>значних інвестицій в інфраструктуру та технології</a:t>
            </a:r>
            <a:endParaRPr lang="en-US" sz="1300" dirty="0"/>
          </a:p>
          <a:p>
            <a:pPr marL="185715" indent="-185715">
              <a:buFont typeface="Wingdings" panose="05000000000000000000" pitchFamily="2" charset="2"/>
              <a:buChar char="Ø"/>
            </a:pPr>
            <a:r>
              <a:rPr lang="uk-UA" sz="1300" dirty="0"/>
              <a:t>стимулювати людей до використання більш екологічних видів транспорту</a:t>
            </a:r>
            <a:endParaRPr lang="en-US" sz="1300" dirty="0"/>
          </a:p>
          <a:p>
            <a:pPr marL="185715" indent="-185715">
              <a:buFont typeface="Wingdings" panose="05000000000000000000" pitchFamily="2" charset="2"/>
              <a:buChar char="Ø"/>
            </a:pPr>
            <a:r>
              <a:rPr lang="uk-UA" sz="1300" dirty="0"/>
              <a:t>розширення мережі зарядних станцій та інших об'єктів інфраструктури</a:t>
            </a:r>
            <a:endParaRPr lang="en-US" sz="1300" dirty="0"/>
          </a:p>
          <a:p>
            <a:pPr marL="185715" indent="-185715" defTabSz="990478">
              <a:buFont typeface="Wingdings" panose="05000000000000000000" pitchFamily="2" charset="2"/>
              <a:buChar char="Ø"/>
              <a:defRPr/>
            </a:pPr>
            <a:endParaRPr lang="uk-UA" baseline="0" dirty="0"/>
          </a:p>
          <a:p>
            <a:pPr marL="185715" indent="-185715">
              <a:buFont typeface="Wingdings" panose="05000000000000000000" pitchFamily="2" charset="2"/>
              <a:buChar char="Ø"/>
            </a:pP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355757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Автомобілі – головні забруднювачі</a:t>
            </a:r>
            <a:br/>
            <a:r>
              <a:t>На автотранспорт припадає приблизно п’ята частина викидів ЄС.</a:t>
            </a:r>
            <a:br/>
            <a:r>
              <a:t>Викиди CO2 від пасажирського транспорту значно відрізняються залежно від виду транспорту. Легкові автомобілі є основним забруднювачем, на них припадає 61% загальних викидів CO2 автомобільним транспортом ЄС.</a:t>
            </a:r>
          </a:p>
          <a:p>
            <a:r>
              <a:t>На даний момент середній рівень заповнюваності в Європі становив лише 1,6 людини на автомобіль у 2018 році. Збільшення цього показника шляхом спільного використання автомобіля або переходу на громадський транспорт, їзди на велосипеді та пішки може допомогти зменшити викиди.</a:t>
            </a:r>
          </a:p>
          <a:p>
            <a:r>
              <a:t>Є два способи зменшити викиди CO2 від автомобілів: шляхом підвищення ефективності транспортних засобів або шляхом зміни використовуваного палива. У 2019 році більшість автотранспорту в Європі використовували дизель (67%), а потім бензин (25%).</a:t>
            </a:r>
          </a:p>
          <a:p>
            <a:endParaRPr/>
          </a:p>
          <a:p>
            <a:r>
              <a:t>Оновлення 2024-2026:</a:t>
            </a:r>
          </a:p>
          <a:p>
            <a:r>
              <a:t>- Попри електрифікацію автопарку, транспорт лишається одним з найскладніших секторів декарбонізації в ЄС.</a:t>
            </a:r>
          </a:p>
          <a:p>
            <a:endParaRPr/>
          </a:p>
          <a:p>
            <a:r>
              <a:t>[Sources]</a:t>
            </a:r>
          </a:p>
          <a:p>
            <a:r>
              <a:t>- EEA. Sustainability of Europe's mobility systems 2024.</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568116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Проте електромобілі набирають обертів, становлячи </a:t>
            </a:r>
            <a:r>
              <a:rPr lang="uk-UA" sz="1300" dirty="0">
                <a:hlinkClick r:id="rId3"/>
              </a:rPr>
              <a:t>17,8%</a:t>
            </a:r>
            <a:r>
              <a:rPr lang="uk-UA" sz="1300" dirty="0"/>
              <a:t> усіх нових зареєстрованих пасажирських транспортних засобів у 2021 році, що є значним зростанням порівняно з 10,7% у 2020 році.</a:t>
            </a:r>
          </a:p>
          <a:p>
            <a:r>
              <a:rPr lang="uk-UA" sz="1300" dirty="0"/>
              <a:t>Продажі електромобілів — акумуляторних електромобілів і гібридних електромобілів — зросли з 2017 року та потроїлися у 2022 році, коли почали застосовуватися поточні цілі щодо </a:t>
            </a:r>
            <a:r>
              <a:rPr lang="en-US" sz="1300" dirty="0"/>
              <a:t>CO2.</a:t>
            </a:r>
            <a:br>
              <a:rPr lang="en-US" sz="1300" dirty="0"/>
            </a:br>
            <a:r>
              <a:rPr lang="uk-UA" sz="1300" dirty="0"/>
              <a:t>У 2021 році електричні фургони становили 3,1% ринку нових зареєстрованих фургонів.</a:t>
            </a:r>
          </a:p>
          <a:p>
            <a:r>
              <a:rPr lang="uk-UA" sz="1300" dirty="0"/>
              <a:t>Беручи до уваги середню структуру енергоспоживання в Європі, електромобілі вже виявилися чистішими, ніж автомобілі, що працюють на бензині. Оскільки частка електроенергії з відновлюваних джерел у майбутньому зростатиме, електромобілі мають стати ще менш шкідливими для навколишнього середовища, особливо з огляду на плани ЄС зробити </a:t>
            </a:r>
            <a:r>
              <a:rPr lang="uk-UA" sz="1300" dirty="0">
                <a:hlinkClick r:id="rId4"/>
              </a:rPr>
              <a:t>акумулятори</a:t>
            </a:r>
            <a:r>
              <a:rPr lang="uk-UA" sz="1300" dirty="0"/>
              <a:t> більш екологічними.</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368380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Аналогічна тенденція щодо</a:t>
            </a:r>
            <a:r>
              <a:rPr lang="uk-UA" baseline="0" dirty="0"/>
              <a:t> зростання ринку електричного транспорту спостерігається і в Україні. Українці протягом 2022 року придбали 13,6 тис. авто з нульовим рівнем викидів, що в півтора рази більше порівняно з 2021 роком. </a:t>
            </a:r>
            <a:r>
              <a:rPr lang="uk-UA" dirty="0"/>
              <a:t>Станом на початок 2024 року, загальний парк автомобільної техніки з електричними двигунами складає 89 645 шт., зареєстрованих в Україні (за винятком знятих з обліку у зв’язку з вибракуванням та вивезенням за кордон): 87 390 легкових, 2 250 вантажних та 5 автобусів, підрахували в Інституті досліджень авторинку. Також спостерігається значне збільшення кількості зарядних станцій для</a:t>
            </a:r>
            <a:r>
              <a:rPr lang="uk-UA" baseline="0" dirty="0"/>
              <a:t> електричного транспорту.</a:t>
            </a:r>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293641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Екосистеми забезпечують такі необхідні речі, як їжа, прісна вода та чисте повітря. Вони також пом’якшують дію стихійних лих, шкідників і </a:t>
            </a:r>
            <a:r>
              <a:rPr lang="uk-UA" sz="1300" dirty="0" err="1"/>
              <a:t>хвороб</a:t>
            </a:r>
            <a:r>
              <a:rPr lang="uk-UA" sz="1300" dirty="0"/>
              <a:t>. </a:t>
            </a:r>
            <a:r>
              <a:rPr lang="uk-UA" sz="1300" u="sng" dirty="0">
                <a:hlinkClick r:id="rId3"/>
              </a:rPr>
              <a:t>“Стратегія </a:t>
            </a:r>
            <a:r>
              <a:rPr lang="uk-UA" sz="1300" u="sng" dirty="0" err="1">
                <a:hlinkClick r:id="rId3"/>
              </a:rPr>
              <a:t>біорізноманіття</a:t>
            </a:r>
            <a:r>
              <a:rPr lang="uk-UA" sz="1300" u="sng" dirty="0">
                <a:hlinkClick r:id="rId3"/>
              </a:rPr>
              <a:t> ЄС”</a:t>
            </a:r>
            <a:r>
              <a:rPr lang="uk-UA" sz="1300" dirty="0"/>
              <a:t> спрямована на те, щоб до 2030 року </a:t>
            </a:r>
            <a:r>
              <a:rPr lang="uk-UA" sz="1300" dirty="0" err="1"/>
              <a:t>біорізноманіття</a:t>
            </a:r>
            <a:r>
              <a:rPr lang="uk-UA" sz="1300" dirty="0"/>
              <a:t> Європи відновилося завдяки збільшенню площі природно-заповідного фонду до 30%. Європейським містам також пропонується збільшити частку </a:t>
            </a:r>
            <a:r>
              <a:rPr lang="uk-UA" sz="1300" dirty="0" err="1"/>
              <a:t>біорізноманіття</a:t>
            </a:r>
            <a:r>
              <a:rPr lang="uk-UA" sz="1300" dirty="0"/>
              <a:t> в урбаністичному просторі.</a:t>
            </a:r>
            <a:endParaRPr lang="en-US" sz="1300" dirty="0"/>
          </a:p>
          <a:p>
            <a:r>
              <a:rPr lang="uk-UA" sz="1300" dirty="0"/>
              <a:t>Загальна площа лісів Європи </a:t>
            </a:r>
            <a:r>
              <a:rPr lang="uk-UA" sz="1300" u="sng" dirty="0">
                <a:hlinkClick r:id="rId4"/>
              </a:rPr>
              <a:t>складає </a:t>
            </a:r>
            <a:r>
              <a:rPr lang="uk-UA" sz="1300" dirty="0"/>
              <a:t>45% території і вони зазнають дедалі більшого тиску внаслідок зміни клімату. Для підвищення якості і кількості європейських лісів підготовлена нова </a:t>
            </a:r>
            <a:r>
              <a:rPr lang="uk-UA" sz="1300" u="sng" dirty="0">
                <a:hlinkClick r:id="rId5"/>
              </a:rPr>
              <a:t>“Лісова стратегія ЄС”</a:t>
            </a:r>
            <a:r>
              <a:rPr lang="uk-UA" sz="1300" dirty="0"/>
              <a:t>. Вона передбачає, окрім іншого, посадку нових дерев (3 мільярди одиниць) та відновлення пошкоджених або виснажених лісів, щоб допомогти збільшити поглинання CO2, зменшити частоту та масштаби лісових пожеж. Також Євросоюз заохочуватиме імпорт, який не створює вирубку лісів за кордоном, щоб мінімізувати ризик для лісів за межами ЄС.</a:t>
            </a:r>
            <a:endParaRPr lang="en-US" sz="1300"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062077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Щодо збереження та відновлення біорізноманіття ЄС ставить наступні цілі:</a:t>
            </a:r>
          </a:p>
          <a:p>
            <a:r>
              <a:t>Збільшити площі природно-заповідного фонду до 30%</a:t>
            </a:r>
          </a:p>
          <a:p>
            <a:r>
              <a:t>Збільшити частку біорізноманіття в урбаністичному просторі на 20%</a:t>
            </a:r>
          </a:p>
          <a:p>
            <a:r>
              <a:t>Висадити 3 млрд нових дерев</a:t>
            </a:r>
          </a:p>
          <a:p>
            <a:r>
              <a:t>Провести заходи з відновлення пошкоджених або виснажених лісів на території 10 млн га</a:t>
            </a:r>
          </a:p>
          <a:p>
            <a:endParaRPr/>
          </a:p>
          <a:p>
            <a:r>
              <a:t>Оновлення 2024-2026:</a:t>
            </a:r>
          </a:p>
          <a:p>
            <a:r>
              <a:t>- Nature Restoration Law набув чинності у 2024 р.</a:t>
            </a:r>
          </a:p>
          <a:p>
            <a:r>
              <a:t>- До 2030 р. заходи з відновлення мають охопити щонайменше 20% сухопутних і 20% морських територій ЄС.</a:t>
            </a:r>
          </a:p>
          <a:p>
            <a:r>
              <a:t>- До 2050 р. вони мають поширитися на всі екосистеми, що потребують відновлення.</a:t>
            </a:r>
          </a:p>
          <a:p>
            <a:endParaRPr/>
          </a:p>
          <a:p>
            <a:r>
              <a:t>[Sources]</a:t>
            </a:r>
          </a:p>
          <a:p>
            <a:r>
              <a:t>- European Commission. Nature Restoration Law enters into force. 15.08.2024.</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1512712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Переваги збереження та відновлення </a:t>
            </a:r>
            <a:r>
              <a:rPr lang="uk-UA" sz="1300" dirty="0" err="1"/>
              <a:t>біорізноманіття</a:t>
            </a:r>
            <a:r>
              <a:rPr lang="uk-UA" sz="1300" dirty="0"/>
              <a:t>:</a:t>
            </a:r>
          </a:p>
          <a:p>
            <a:pPr marL="185715" indent="-185715">
              <a:buFont typeface="Wingdings" panose="05000000000000000000" pitchFamily="2" charset="2"/>
              <a:buChar char="Ø"/>
            </a:pPr>
            <a:r>
              <a:rPr lang="uk-UA" sz="1300" dirty="0"/>
              <a:t>Забезпечення їжею, прісною водою та чистим повітрям</a:t>
            </a:r>
            <a:endParaRPr lang="en-US" sz="1300" dirty="0"/>
          </a:p>
          <a:p>
            <a:pPr marL="185715" indent="-185715">
              <a:buFont typeface="Wingdings" panose="05000000000000000000" pitchFamily="2" charset="2"/>
              <a:buChar char="Ø"/>
            </a:pPr>
            <a:r>
              <a:rPr lang="uk-UA" sz="1300" dirty="0"/>
              <a:t>Пом’якшення дії повеней, засух та інших природних катастроф</a:t>
            </a:r>
            <a:endParaRPr lang="en-US" sz="1300" dirty="0"/>
          </a:p>
          <a:p>
            <a:pPr marL="185715" indent="-185715">
              <a:buFont typeface="Wingdings" panose="05000000000000000000" pitchFamily="2" charset="2"/>
              <a:buChar char="Ø"/>
            </a:pPr>
            <a:r>
              <a:rPr lang="uk-UA" sz="1300" dirty="0"/>
              <a:t>Підтримка здоров’я людей та тварин</a:t>
            </a:r>
            <a:endParaRPr lang="en-US" sz="1300" dirty="0"/>
          </a:p>
          <a:p>
            <a:pPr marL="185715" indent="-185715">
              <a:buFont typeface="Wingdings" panose="05000000000000000000" pitchFamily="2" charset="2"/>
              <a:buChar char="Ø"/>
            </a:pPr>
            <a:r>
              <a:rPr lang="uk-UA" sz="1300" dirty="0"/>
              <a:t>Збільшення поглинання CO2</a:t>
            </a:r>
            <a:endParaRPr lang="en-US" sz="1300" dirty="0"/>
          </a:p>
          <a:p>
            <a:pPr marL="185715" indent="-185715">
              <a:buFont typeface="Wingdings" panose="05000000000000000000" pitchFamily="2" charset="2"/>
              <a:buChar char="Ø"/>
            </a:pPr>
            <a:r>
              <a:rPr lang="uk-UA" sz="1300" dirty="0"/>
              <a:t>Стимулювання розвитку </a:t>
            </a:r>
            <a:r>
              <a:rPr lang="uk-UA" sz="1300" dirty="0" err="1"/>
              <a:t>екотуризму</a:t>
            </a:r>
            <a:r>
              <a:rPr lang="uk-UA" sz="1300" dirty="0"/>
              <a:t> та інших галузей</a:t>
            </a:r>
            <a:endParaRPr lang="en-US" sz="1300" dirty="0"/>
          </a:p>
          <a:p>
            <a:pPr marL="185715" indent="-185715">
              <a:buFont typeface="Wingdings" panose="05000000000000000000" pitchFamily="2" charset="2"/>
              <a:buChar char="Ø"/>
            </a:pP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537404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Проблеми та виклики збереження та відновлення </a:t>
            </a:r>
            <a:r>
              <a:rPr lang="uk-UA" sz="1300" dirty="0" err="1"/>
              <a:t>біорізноманіття</a:t>
            </a:r>
            <a:r>
              <a:rPr lang="uk-UA" sz="1300" dirty="0"/>
              <a:t>:</a:t>
            </a:r>
            <a:endParaRPr lang="en-US" sz="1300" dirty="0"/>
          </a:p>
          <a:p>
            <a:pPr marL="185715" indent="-185715">
              <a:buFont typeface="Wingdings" panose="05000000000000000000" pitchFamily="2" charset="2"/>
              <a:buChar char="Ø"/>
            </a:pPr>
            <a:r>
              <a:rPr lang="uk-UA" sz="1300" dirty="0"/>
              <a:t>Знищення природних середовищ існування</a:t>
            </a:r>
            <a:endParaRPr lang="en-US" sz="1300" dirty="0"/>
          </a:p>
          <a:p>
            <a:pPr marL="185715" indent="-185715">
              <a:buFont typeface="Wingdings" panose="05000000000000000000" pitchFamily="2" charset="2"/>
              <a:buChar char="Ø"/>
            </a:pPr>
            <a:r>
              <a:rPr lang="uk-UA" sz="1300" dirty="0"/>
              <a:t>Отруєння та деградація екосистем</a:t>
            </a:r>
            <a:endParaRPr lang="en-US" sz="1300" dirty="0"/>
          </a:p>
          <a:p>
            <a:pPr marL="185715" indent="-185715">
              <a:buFont typeface="Wingdings" panose="05000000000000000000" pitchFamily="2" charset="2"/>
              <a:buChar char="Ø"/>
            </a:pPr>
            <a:r>
              <a:rPr lang="uk-UA" sz="1300" dirty="0"/>
              <a:t>Використання пестицидів, гербіцидів та добрив, що шкодять </a:t>
            </a:r>
            <a:r>
              <a:rPr lang="uk-UA" sz="1300" dirty="0" err="1"/>
              <a:t>біорізноманіттю</a:t>
            </a:r>
            <a:endParaRPr lang="en-US" sz="1300" dirty="0"/>
          </a:p>
          <a:p>
            <a:pPr marL="185715" indent="-185715">
              <a:buFont typeface="Wingdings" panose="05000000000000000000" pitchFamily="2" charset="2"/>
              <a:buChar char="Ø"/>
            </a:pPr>
            <a:r>
              <a:rPr lang="uk-UA" sz="1300" dirty="0"/>
              <a:t>Зайняття природних територій під забудову</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506265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br>
              <a:rPr lang="uk-UA" sz="1300" dirty="0"/>
            </a:br>
            <a:r>
              <a:rPr lang="uk-UA" sz="1300" dirty="0"/>
              <a:t>На зображенні показано нові цілі щодо природного вилучення вуглецю. Графік показує три різні цілі: стару ціль, поточний рівень вилучення вуглецю та нову ціль.</a:t>
            </a:r>
          </a:p>
          <a:p>
            <a:r>
              <a:rPr lang="uk-UA" sz="1300" b="1" dirty="0"/>
              <a:t>Стара ціль:</a:t>
            </a:r>
            <a:r>
              <a:rPr lang="uk-UA" sz="1300" dirty="0"/>
              <a:t> -225 </a:t>
            </a:r>
            <a:r>
              <a:rPr lang="uk-UA" sz="1300" dirty="0" err="1"/>
              <a:t>Мт</a:t>
            </a:r>
            <a:endParaRPr lang="uk-UA" sz="1300" dirty="0"/>
          </a:p>
          <a:p>
            <a:r>
              <a:rPr lang="uk-UA" sz="1300" b="1" dirty="0"/>
              <a:t>Поточний рівень вилучення вуглецю:</a:t>
            </a:r>
            <a:r>
              <a:rPr lang="uk-UA" sz="1300" dirty="0"/>
              <a:t> -268 </a:t>
            </a:r>
            <a:r>
              <a:rPr lang="uk-UA" sz="1300" dirty="0" err="1"/>
              <a:t>Мт</a:t>
            </a:r>
            <a:endParaRPr lang="uk-UA" sz="1300" dirty="0"/>
          </a:p>
          <a:p>
            <a:r>
              <a:rPr lang="uk-UA" sz="1300" b="1" dirty="0"/>
              <a:t>Нова ціль:</a:t>
            </a:r>
            <a:r>
              <a:rPr lang="uk-UA" sz="1300" dirty="0"/>
              <a:t> -310 </a:t>
            </a:r>
            <a:r>
              <a:rPr lang="uk-UA" sz="1300" dirty="0" err="1"/>
              <a:t>Мт</a:t>
            </a:r>
            <a:endParaRPr lang="uk-UA" sz="1300" dirty="0"/>
          </a:p>
          <a:p>
            <a:r>
              <a:rPr lang="uk-UA" sz="1300" dirty="0"/>
              <a:t>Це означає, що нове цільове значення передбачає збільшення вилучення вуглецю на 42 </a:t>
            </a:r>
            <a:r>
              <a:rPr lang="uk-UA" sz="1300" dirty="0" err="1"/>
              <a:t>Мт</a:t>
            </a:r>
            <a:r>
              <a:rPr lang="uk-UA" sz="1300" dirty="0"/>
              <a:t> порівняно з поточним рівнем.</a:t>
            </a:r>
          </a:p>
          <a:p>
            <a:r>
              <a:rPr lang="uk-UA" sz="1300" dirty="0"/>
              <a:t>Графік також показує, що вилучення вуглецю може відігравати важливу роль у боротьбі зі зміною клімату. Якщо ми зможемо досягти нових цілей, це допоможе нам зменшити кількість вуглецю в атмосфері та уповільнити темпи зміни клімату.</a:t>
            </a:r>
          </a:p>
          <a:p>
            <a:r>
              <a:rPr lang="uk-UA" sz="1300" b="1" dirty="0"/>
              <a:t>Деякі додаткові відомості про природне вилучення вуглецю:</a:t>
            </a:r>
            <a:endParaRPr lang="uk-UA" sz="1300" dirty="0"/>
          </a:p>
          <a:p>
            <a:r>
              <a:rPr lang="uk-UA" sz="1300" dirty="0"/>
              <a:t>Природне вилучення вуглецю – це процес, за допомогою якого вуглекислий газ видаляється з атмосфери та зберігається в природних резервуарах, таких як ліси, ґрунти та океани.</a:t>
            </a:r>
          </a:p>
          <a:p>
            <a:r>
              <a:rPr lang="uk-UA" sz="1300" dirty="0"/>
              <a:t>Існує низка різних методів природного вилучення вуглецю, включаючи відновлення лісів, поліпшення управління ґрунтами та вирощування водоростей.</a:t>
            </a:r>
          </a:p>
          <a:p>
            <a:r>
              <a:rPr lang="uk-UA" sz="1300" dirty="0"/>
              <a:t>Природне вилучення вуглецю може бути важливим інструментом у боротьбі зі зміною клімату, оскільки воно може допомогти нам видалити з атмосфери значні обсяги вуглекислого газу.</a:t>
            </a:r>
          </a:p>
          <a:p>
            <a:r>
              <a:rPr lang="uk-UA" sz="1300" dirty="0"/>
              <a:t>Однак важливо зазначити, що природне вилучення вуглецю не є панацеєю. Нам також потрібно буде скоротити викиди парникових газів, щоб вирішити проблему зміни клімату.</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9353236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Дедалі більше визнається роль морів і океанів у пом’якшенні змін клімату та адаптації до них. Ми повинні ефективно використовувати ресурси моря, наприклад, водорості та інші рослинні морепродукти – як джерело білка, що, в свою чергу, може зменшити тиск на сільськогосподарські угіддя.</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9221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900" b="1" dirty="0">
                <a:solidFill>
                  <a:srgbClr val="002060"/>
                </a:solidFill>
                <a:latin typeface="Calibri" panose="020F0502020204030204" pitchFamily="34" charset="0"/>
                <a:ea typeface="Calibri" panose="020F0502020204030204" pitchFamily="34" charset="0"/>
                <a:cs typeface="Calibri" panose="020F0502020204030204" pitchFamily="34" charset="0"/>
              </a:rPr>
              <a:t>Деякі з ключових партнерів:</a:t>
            </a:r>
            <a:endParaRPr lang="uk-UA" sz="1900" b="1" dirty="0"/>
          </a:p>
          <a:p>
            <a:pPr marL="185715" indent="-185715">
              <a:buFont typeface="Wingdings" panose="05000000000000000000" pitchFamily="2" charset="2"/>
              <a:buChar char="Ø"/>
            </a:pPr>
            <a:r>
              <a:rPr lang="uk-UA" sz="1300" b="1" dirty="0"/>
              <a:t>Європейський інвестиційний банк</a:t>
            </a:r>
            <a:r>
              <a:rPr lang="uk-UA" sz="1300" dirty="0"/>
              <a:t> (ЄІБ) виділив 1 трлн євро на фінансування зелених інвестицій до 2030 року. </a:t>
            </a:r>
          </a:p>
          <a:p>
            <a:pPr marL="185715" indent="-185715">
              <a:buFont typeface="Wingdings" panose="05000000000000000000" pitchFamily="2" charset="2"/>
              <a:buChar char="Ø"/>
            </a:pPr>
            <a:r>
              <a:rPr lang="uk-UA" sz="1300" b="1" dirty="0"/>
              <a:t>Європейська група з питань зміни клімату</a:t>
            </a:r>
            <a:r>
              <a:rPr lang="uk-UA" sz="1300" dirty="0"/>
              <a:t> (ECCC) надає наукові консультації з питань зміни клімату.</a:t>
            </a:r>
          </a:p>
          <a:p>
            <a:pPr marL="185715" indent="-185715" defTabSz="990478">
              <a:buFont typeface="Wingdings" panose="05000000000000000000" pitchFamily="2" charset="2"/>
              <a:buChar char="Ø"/>
              <a:defRPr/>
            </a:pPr>
            <a:r>
              <a:rPr lang="en-US" sz="1300" dirty="0"/>
              <a:t> </a:t>
            </a:r>
            <a:r>
              <a:rPr lang="uk-UA" sz="1300" b="1" dirty="0"/>
              <a:t>Партнерство </a:t>
            </a:r>
            <a:r>
              <a:rPr lang="uk-UA" sz="1300" b="1" dirty="0" err="1"/>
              <a:t>Clean</a:t>
            </a:r>
            <a:r>
              <a:rPr lang="uk-UA" sz="1300" b="1" dirty="0"/>
              <a:t> </a:t>
            </a:r>
            <a:r>
              <a:rPr lang="uk-UA" sz="1300" b="1" dirty="0" err="1"/>
              <a:t>Hydrogen</a:t>
            </a:r>
            <a:r>
              <a:rPr lang="uk-UA" sz="1300" dirty="0"/>
              <a:t> об'єднує зусилля для розвитку та впровадження чистого водню.</a:t>
            </a:r>
            <a:endParaRPr lang="en-US" sz="1300" dirty="0"/>
          </a:p>
          <a:p>
            <a:pPr marL="185715" indent="-185715">
              <a:buFont typeface="Wingdings" panose="05000000000000000000" pitchFamily="2" charset="2"/>
              <a:buChar char="Ø"/>
            </a:pPr>
            <a:r>
              <a:rPr lang="uk-UA" sz="1300" b="1" dirty="0"/>
              <a:t>Міжнародне енергетичне агентство</a:t>
            </a:r>
            <a:r>
              <a:rPr lang="uk-UA" sz="1300" dirty="0"/>
              <a:t> (IEA) співпрацює з ЄС з питань енергетики та зміни клімату.</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2633114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На даному слайді наведено щорічні викиди CO2 від викопного палива та промисловості, а також поглинання вуглецю лісами (включаючи лісоматеріали) в ЄС за період 1951-2020 рр.</a:t>
            </a:r>
            <a:endParaRPr lang="en-US" sz="1300" dirty="0"/>
          </a:p>
          <a:p>
            <a:r>
              <a:rPr lang="uk-UA" sz="1300" dirty="0"/>
              <a:t>З 1951 по 1979 рік ЄС сприяв глобальному зростанню викидів CO2 в атмосферу, різко збільшивши викиди від спалювання викопного палива. Вже в цей період зростання щорічного поглинання вуглецю лісами компенсувало частину цих викидів за рахунок постійного накопичення більшої кількості вуглецю в лісах і заготовленій деревині. На той час це не було ані політичною, ані лісогосподарською метою.</a:t>
            </a:r>
            <a:endParaRPr lang="en-US" sz="1300" dirty="0"/>
          </a:p>
          <a:p>
            <a:r>
              <a:rPr lang="uk-UA" sz="1300" dirty="0"/>
              <a:t>Поглинання вуглецю лісами зростало до 1999 року, було досить стабільним до 2013 року, після чого дещо зменшилося, але залишилося чистим </a:t>
            </a:r>
            <a:r>
              <a:rPr lang="uk-UA" sz="1300" dirty="0" err="1"/>
              <a:t>поглиначем</a:t>
            </a:r>
            <a:r>
              <a:rPr lang="uk-UA" sz="1300" dirty="0"/>
              <a:t>, який у 2020 році був у 3,7 рази більшим, ніж у 1951 році. Це означає, що ліси ЄС пом'якшували зміну клімату протягом більш ніж 70 років. Вони жодним чином не сприяли зміні клімату через викиди CO2. Теоретично, поглинання могло б бути більшим, якби лісові менеджери та політики визначили цю мету пріоритетною в минулому, хоча і з необхідністю знаходити компроміси з іншими цілями, пов'язаними з лісами. Однак це не змінює того факту, що ліси в ЄС постійно виконували роль чистого поглинача вуглецю протягом останніх семи десятиліть.</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950900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Даний слайд демонструє </a:t>
            </a:r>
            <a:r>
              <a:rPr lang="uk-UA"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площи</a:t>
            </a:r>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лісових угідь у межах країн ЄС. Загальна площа лісів всіх країн ЄС становить майже 160 млн га. Серед лідерів за площею лісів є Швеція, Фінляндія, Іспанія та Франція. Найменше лісових угідь сконцентровано в Мальті, Люксембурзі, Кіпрі та Нідерландах. Для більшої </a:t>
            </a:r>
            <a:r>
              <a:rPr lang="uk-UA" sz="13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наглядності</a:t>
            </a:r>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лісові угіддя по країнам відображені на карті.</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024201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Наступний елемент Зеленої угоди – стратегія «</a:t>
            </a:r>
            <a:r>
              <a:rPr lang="uk-UA" sz="1300" b="1" dirty="0"/>
              <a:t>Від ферми до виделки»: справедлива, здорова та екологічна система продовольства»</a:t>
            </a:r>
          </a:p>
          <a:p>
            <a:r>
              <a:rPr lang="uk-UA" sz="1300" dirty="0"/>
              <a:t>Європейська їжа має залишатися безпечною, поживною та високоякісною, кожен громадянин ЄС повинен мати до неї доступ. Виробництво їжі призводить до забруднення повітря, води та ґрунту, сприяє втраті </a:t>
            </a:r>
            <a:r>
              <a:rPr lang="uk-UA" sz="1300" dirty="0" err="1"/>
              <a:t>біорізноманіття</a:t>
            </a:r>
            <a:r>
              <a:rPr lang="uk-UA" sz="1300" dirty="0"/>
              <a:t> та зміні клімату. Виробництво їжі споживає надмірну кількість природних ресурсів, у той час як значна частина їжі витрачається даремно. Щоб зменшити вплив цих процесів на довкілля запропонована Стратегія </a:t>
            </a:r>
            <a:r>
              <a:rPr lang="uk-UA" sz="1300" u="sng" dirty="0">
                <a:hlinkClick r:id="rId3"/>
              </a:rPr>
              <a:t>«Від ферми до виделки» (</a:t>
            </a:r>
            <a:r>
              <a:rPr lang="uk-UA" sz="1300" u="sng" dirty="0" err="1">
                <a:hlinkClick r:id="rId3"/>
              </a:rPr>
              <a:t>From</a:t>
            </a:r>
            <a:r>
              <a:rPr lang="uk-UA" sz="1300" u="sng" dirty="0">
                <a:hlinkClick r:id="rId3"/>
              </a:rPr>
              <a:t> </a:t>
            </a:r>
            <a:r>
              <a:rPr lang="uk-UA" sz="1300" u="sng" dirty="0" err="1">
                <a:hlinkClick r:id="rId3"/>
              </a:rPr>
              <a:t>Farm</a:t>
            </a:r>
            <a:r>
              <a:rPr lang="uk-UA" sz="1300" u="sng" dirty="0">
                <a:hlinkClick r:id="rId3"/>
              </a:rPr>
              <a:t> </a:t>
            </a:r>
            <a:r>
              <a:rPr lang="uk-UA" sz="1300" u="sng" dirty="0" err="1">
                <a:hlinkClick r:id="rId3"/>
              </a:rPr>
              <a:t>to</a:t>
            </a:r>
            <a:r>
              <a:rPr lang="uk-UA" sz="1300" u="sng" dirty="0">
                <a:hlinkClick r:id="rId3"/>
              </a:rPr>
              <a:t> </a:t>
            </a:r>
            <a:r>
              <a:rPr lang="uk-UA" sz="1300" u="sng" dirty="0" err="1">
                <a:hlinkClick r:id="rId3"/>
              </a:rPr>
              <a:t>Folk</a:t>
            </a:r>
            <a:r>
              <a:rPr lang="uk-UA" sz="1300" u="sng" dirty="0">
                <a:hlinkClick r:id="rId3"/>
              </a:rPr>
              <a:t>)</a:t>
            </a:r>
            <a:r>
              <a:rPr lang="uk-UA" sz="1300" dirty="0"/>
              <a:t> . Вона сприятиме досягненню цілей циркулярної економіки – від виробництва до споживання.</a:t>
            </a:r>
            <a:endParaRPr lang="en-US" sz="1300" dirty="0"/>
          </a:p>
          <a:p>
            <a:r>
              <a:rPr lang="uk-UA" sz="1300" dirty="0"/>
              <a:t>Європейські фермери та рибалки є ключовими дійовими особами і цій стратегії. Пропозиція Єврокомісії щодо </a:t>
            </a:r>
            <a:r>
              <a:rPr lang="uk-UA" sz="1300" u="sng" dirty="0">
                <a:hlinkClick r:id="rId4"/>
              </a:rPr>
              <a:t>спільної сільськогосподарської політики(САП) на 2021–2027 роки</a:t>
            </a:r>
            <a:r>
              <a:rPr lang="uk-UA" sz="1300" dirty="0"/>
              <a:t> передбачає, що щонайменше 40% загального бюджету САП та щонайменше 30% Фонду морського рибальства будуть спрямовані на кліматичні заходи. Пропонується покращити управління поживними речовинами для покращення якості води та зменшення викидів. Планується значне зменшення використання хімічних пестицидів, а також зменшення використання добрив і антибіотиків. Стратегія, окрім іншого, передбачає, що імпортовані продукти харчування з третіх країн повинні відповідати екологічним вимогам ЄС. Нова стратегія допомагає боротися з шахрайством у продовольчий сфері через запобігання і виявлення підробок у координації з державами-</a:t>
            </a:r>
            <a:r>
              <a:rPr lang="uk-UA" sz="1300" dirty="0" err="1"/>
              <a:t>членкинями</a:t>
            </a:r>
            <a:r>
              <a:rPr lang="uk-UA" sz="1300" dirty="0"/>
              <a:t> та країнами, що не входять до ЄС.</a:t>
            </a:r>
            <a:endParaRPr lang="en-US" sz="1300" dirty="0"/>
          </a:p>
          <a:p>
            <a:pPr defTabSz="990478">
              <a:defRPr/>
            </a:pPr>
            <a:endParaRPr lang="en-US" sz="1300" b="1"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7130102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Цілі стратегії «Від ферми до виделки»:</a:t>
            </a:r>
          </a:p>
          <a:p>
            <a:r>
              <a:t>Зменшення викидів парникових газів від сільського господарства на 20%</a:t>
            </a:r>
          </a:p>
          <a:p>
            <a:r>
              <a:t>Зменшення використання хімічних пестицидів на 50%</a:t>
            </a:r>
          </a:p>
          <a:p>
            <a:r>
              <a:t>Зменшення використання добрив на 20%</a:t>
            </a:r>
          </a:p>
          <a:p>
            <a:r>
              <a:t>Зменшення викидів аміаку на 30%</a:t>
            </a:r>
          </a:p>
          <a:p>
            <a:r>
              <a:t>Збільшення частки органічного землеробства на 25%</a:t>
            </a:r>
          </a:p>
          <a:p>
            <a:r>
              <a:t>Зменшення втрат харчових продуктів на 50%</a:t>
            </a:r>
          </a:p>
          <a:p>
            <a:endParaRPr/>
          </a:p>
          <a:p>
            <a:r>
              <a:t>Оновлення 2024-2026:</a:t>
            </a:r>
          </a:p>
          <a:p>
            <a:r>
              <a:t>- Ціль 25% органічного землеробства до 2030 р. зберігається.</a:t>
            </a:r>
          </a:p>
          <a:p>
            <a:r>
              <a:t>- Європейська рахункова палата вказує, що за показника 10,5% у 2022 р. досягнення цілі вимагатиме істотного прискорення.</a:t>
            </a:r>
          </a:p>
          <a:p>
            <a:endParaRPr/>
          </a:p>
          <a:p>
            <a:r>
              <a:t>[Sources]</a:t>
            </a:r>
          </a:p>
          <a:p>
            <a:r>
              <a:t>- European Court of Auditors. Special report 19/2024: Organic farming in the EU.</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3358322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Переваги стратегії «Від ферми до виделки»:</a:t>
            </a:r>
          </a:p>
          <a:p>
            <a:pPr marL="185715" indent="-185715">
              <a:buFont typeface="Wingdings" panose="05000000000000000000" pitchFamily="2" charset="2"/>
              <a:buChar char="Ø"/>
            </a:pPr>
            <a:r>
              <a:rPr lang="uk-UA" sz="1300" dirty="0"/>
              <a:t>Зменшення забруднення, втрати </a:t>
            </a:r>
            <a:r>
              <a:rPr lang="uk-UA" sz="1300" dirty="0" err="1"/>
              <a:t>біорізноманіття</a:t>
            </a:r>
            <a:r>
              <a:rPr lang="uk-UA" sz="1300" dirty="0"/>
              <a:t> та зміни клімату</a:t>
            </a:r>
            <a:endParaRPr lang="en-US" sz="1300" dirty="0"/>
          </a:p>
          <a:p>
            <a:pPr marL="185715" indent="-185715">
              <a:buFont typeface="Wingdings" panose="05000000000000000000" pitchFamily="2" charset="2"/>
              <a:buChar char="Ø"/>
            </a:pPr>
            <a:r>
              <a:rPr lang="uk-UA" sz="1300" dirty="0"/>
              <a:t>Забезпечення доступом до безпечної, поживної та високоякісної їжі</a:t>
            </a:r>
            <a:endParaRPr lang="en-US" sz="1300" dirty="0"/>
          </a:p>
          <a:p>
            <a:pPr marL="185715" indent="-185715">
              <a:buFont typeface="Wingdings" panose="05000000000000000000" pitchFamily="2" charset="2"/>
              <a:buChar char="Ø"/>
            </a:pPr>
            <a:r>
              <a:rPr lang="uk-UA" sz="1300" dirty="0"/>
              <a:t>Стимулювання розвитку екологічного та сталого сільського господарства</a:t>
            </a:r>
            <a:endParaRPr lang="en-US" sz="1300" dirty="0"/>
          </a:p>
          <a:p>
            <a:pPr marL="185715" indent="-185715">
              <a:buFont typeface="Wingdings" panose="05000000000000000000" pitchFamily="2" charset="2"/>
              <a:buChar char="Ø"/>
            </a:pPr>
            <a:r>
              <a:rPr lang="uk-UA" sz="1300" dirty="0"/>
              <a:t>Забезпечення кращих умов утримання тварин</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961267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Проблеми та виклики стратегії «Від ферми до виделки» пов’язані з необхідністю:</a:t>
            </a:r>
          </a:p>
          <a:p>
            <a:pPr marL="185715" indent="-185715">
              <a:buFont typeface="Wingdings" panose="05000000000000000000" pitchFamily="2" charset="2"/>
              <a:buChar char="Ø"/>
            </a:pPr>
            <a:r>
              <a:rPr lang="uk-UA" sz="1300" dirty="0"/>
              <a:t>значних інвестицій в екологічні та стійкі практики ведення сільського господарства</a:t>
            </a:r>
            <a:endParaRPr lang="en-US" sz="1300" dirty="0"/>
          </a:p>
          <a:p>
            <a:pPr marL="185715" indent="-185715">
              <a:buFont typeface="Wingdings" panose="05000000000000000000" pitchFamily="2" charset="2"/>
              <a:buChar char="Ø"/>
            </a:pPr>
            <a:r>
              <a:rPr lang="uk-UA" sz="1300" dirty="0"/>
              <a:t>стимулювати споживачів до покупки екологічно чистих продуктів</a:t>
            </a:r>
            <a:endParaRPr lang="en-US" sz="1300" dirty="0"/>
          </a:p>
          <a:p>
            <a:pPr marL="185715" indent="-185715">
              <a:buFont typeface="Wingdings" panose="05000000000000000000" pitchFamily="2" charset="2"/>
              <a:buChar char="Ø"/>
            </a:pPr>
            <a:r>
              <a:rPr lang="uk-UA" sz="1300" dirty="0"/>
              <a:t>розширення мережі переробних підприємств та інших об'єктів інфраструктури</a:t>
            </a:r>
            <a:endParaRPr lang="en-US" sz="1300" dirty="0"/>
          </a:p>
          <a:p>
            <a:pPr marL="185715" indent="-185715" defTabSz="990478">
              <a:buFont typeface="Wingdings" panose="05000000000000000000" pitchFamily="2" charset="2"/>
              <a:buChar char="Ø"/>
              <a:defRPr/>
            </a:pPr>
            <a:endParaRPr lang="uk-UA" sz="1300" dirty="0"/>
          </a:p>
          <a:p>
            <a:pPr defTabSz="990478">
              <a:defRPr/>
            </a:pP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8590839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У 2021 році в </a:t>
            </a:r>
            <a:r>
              <a:rPr lang="uk-UA" sz="1300" u="sng" dirty="0">
                <a:hlinkClick r:id="rId3"/>
              </a:rPr>
              <a:t>ЄС</a:t>
            </a:r>
            <a:r>
              <a:rPr lang="uk-UA" sz="1300" dirty="0"/>
              <a:t> було </a:t>
            </a:r>
            <a:r>
              <a:rPr lang="uk-UA" sz="1300" u="sng" dirty="0">
                <a:hlinkClick r:id="rId4"/>
              </a:rPr>
              <a:t>викинуто</a:t>
            </a:r>
            <a:r>
              <a:rPr lang="uk-UA" sz="1300" dirty="0"/>
              <a:t> близько 131 кілограма (кг) </a:t>
            </a:r>
            <a:r>
              <a:rPr lang="uk-UA" sz="1300" u="sng" dirty="0">
                <a:hlinkClick r:id="rId5"/>
              </a:rPr>
              <a:t>їжі на жителя</a:t>
            </a:r>
            <a:r>
              <a:rPr lang="uk-UA" sz="1300" dirty="0"/>
              <a:t> . Загалом в ЄС вироблено 58,4 мільйона </a:t>
            </a:r>
            <a:r>
              <a:rPr lang="uk-UA" sz="1300" dirty="0" err="1"/>
              <a:t>тонн</a:t>
            </a:r>
            <a:r>
              <a:rPr lang="uk-UA" sz="1300" dirty="0"/>
              <a:t> харчових відходів, включаючи їстівні та неїстівні частини. </a:t>
            </a:r>
          </a:p>
          <a:p>
            <a:r>
              <a:rPr lang="uk-UA" sz="1300" dirty="0"/>
              <a:t>Серед усіх економічних груп побутові відходи становили найбільше: 54% від загальної кількості харчових відходів, що еквівалентно 70 кг на жителя. Решта 46% становили відходи, які утворювалися вгору в ланцюзі постачання харчових продуктів: 21% у групі виробництва харчових продуктів і напоїв (28 кг), 9% у ресторанах і громадському харчуванні (12 кг), 9% у первинному виробництві (11 кг). кг) і 7% у роздрібній групі (9 кг). </a:t>
            </a:r>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840123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Сьогодні 1–5% сільськогосподарських угідь у всьому світі обробляються регенеративним способом. Визнаючи переваги відновлюваного землеробства, стратегія ЄС «Від ферми до столу» визначає конкретні цілі, які мають бути досягнуті до 2030 року, зокрема скорочення використання пестицидів на 50%, скорочення втрат поживних речовин принаймні на 50% та скорочення використання добрив на 20%. %. ЄС також прагне скоротити продажі протимікробних препаратів у сільському господарстві на 50% і збільшити кількість сільськогосподарських угідь під органічним землеробством у ЄС до 25%.</a:t>
            </a:r>
          </a:p>
          <a:p>
            <a:endParaRPr/>
          </a:p>
          <a:p>
            <a:r>
              <a:t>Оновлення 2024-2026:</a:t>
            </a:r>
          </a:p>
          <a:p>
            <a:r>
              <a:t>- Європейська рахункова палата у 2024 р. поставила під сумнів досяжність цілі 25% органічних площ без значного прискорення темпів зростання.</a:t>
            </a:r>
          </a:p>
          <a:p>
            <a:endParaRPr/>
          </a:p>
          <a:p>
            <a:r>
              <a:t>[Sources]</a:t>
            </a:r>
          </a:p>
          <a:p>
            <a:r>
              <a:t>- European Court of Auditors. Special report 19/2024: Organic farming in the EU.</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2126173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b="1" dirty="0">
                <a:solidFill>
                  <a:srgbClr val="002060"/>
                </a:solidFill>
                <a:latin typeface="Calibri" panose="020F0502020204030204" pitchFamily="34" charset="0"/>
                <a:ea typeface="Calibri" panose="020F0502020204030204" pitchFamily="34" charset="0"/>
                <a:cs typeface="Calibri" panose="020F0502020204030204" pitchFamily="34" charset="0"/>
              </a:rPr>
              <a:t>Тенденції ЄС щодо використання пестицидів</a:t>
            </a:r>
            <a:r>
              <a:rPr lang="en-US" sz="13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ru-RU" sz="1300" dirty="0" err="1"/>
              <a:t>Використання</a:t>
            </a:r>
            <a:r>
              <a:rPr lang="ru-RU" sz="1300" dirty="0"/>
              <a:t> </a:t>
            </a:r>
            <a:r>
              <a:rPr lang="ru-RU" sz="1300" dirty="0" err="1"/>
              <a:t>хімічних</a:t>
            </a:r>
            <a:r>
              <a:rPr lang="ru-RU" sz="1300" dirty="0"/>
              <a:t> </a:t>
            </a:r>
            <a:r>
              <a:rPr lang="ru-RU" sz="1300" dirty="0" err="1"/>
              <a:t>пестицидів</a:t>
            </a:r>
            <a:r>
              <a:rPr lang="ru-RU" sz="1300" dirty="0"/>
              <a:t> та </a:t>
            </a:r>
            <a:r>
              <a:rPr lang="ru-RU" sz="1300" dirty="0" err="1"/>
              <a:t>ризик</a:t>
            </a:r>
            <a:r>
              <a:rPr lang="ru-RU" sz="1300" dirty="0"/>
              <a:t> </a:t>
            </a:r>
            <a:r>
              <a:rPr lang="ru-RU" sz="1300" dirty="0" err="1"/>
              <a:t>від</a:t>
            </a:r>
            <a:r>
              <a:rPr lang="ru-RU" sz="1300" dirty="0"/>
              <a:t> них </a:t>
            </a:r>
            <a:r>
              <a:rPr lang="ru-RU" sz="1300" dirty="0" err="1"/>
              <a:t>знизився</a:t>
            </a:r>
            <a:r>
              <a:rPr lang="ru-RU" sz="1300" dirty="0"/>
              <a:t> на 6%* </a:t>
            </a:r>
            <a:r>
              <a:rPr lang="ru-RU" sz="1300" dirty="0" err="1"/>
              <a:t>порівняно</a:t>
            </a:r>
            <a:r>
              <a:rPr lang="ru-RU" sz="1300" dirty="0"/>
              <a:t> з 2020 роком. А </a:t>
            </a:r>
            <a:r>
              <a:rPr lang="ru-RU" sz="1300" dirty="0" err="1"/>
              <a:t>загальне</a:t>
            </a:r>
            <a:r>
              <a:rPr lang="ru-RU" sz="1300" dirty="0"/>
              <a:t> </a:t>
            </a:r>
            <a:r>
              <a:rPr lang="ru-RU" sz="1300" dirty="0" err="1"/>
              <a:t>зниження</a:t>
            </a:r>
            <a:r>
              <a:rPr lang="ru-RU" sz="1300" dirty="0"/>
              <a:t> - за </a:t>
            </a:r>
            <a:r>
              <a:rPr lang="ru-RU" sz="1300" dirty="0" err="1"/>
              <a:t>перші</a:t>
            </a:r>
            <a:r>
              <a:rPr lang="ru-RU" sz="1300" dirty="0"/>
              <a:t> </a:t>
            </a:r>
            <a:r>
              <a:rPr lang="ru-RU" sz="1300" dirty="0" err="1"/>
              <a:t>чотири</a:t>
            </a:r>
            <a:r>
              <a:rPr lang="ru-RU" sz="1300" dirty="0"/>
              <a:t> роки - на 33% </a:t>
            </a:r>
            <a:r>
              <a:rPr lang="ru-RU" sz="1300" dirty="0" err="1"/>
              <a:t>порівняно</a:t>
            </a:r>
            <a:r>
              <a:rPr lang="ru-RU" sz="1300" dirty="0"/>
              <a:t> з </a:t>
            </a:r>
            <a:r>
              <a:rPr lang="ru-RU" sz="1300" dirty="0" err="1"/>
              <a:t>базовим</a:t>
            </a:r>
            <a:r>
              <a:rPr lang="ru-RU" sz="1300" dirty="0"/>
              <a:t> </a:t>
            </a:r>
            <a:r>
              <a:rPr lang="ru-RU" sz="1300" dirty="0" err="1"/>
              <a:t>періодом</a:t>
            </a:r>
            <a:r>
              <a:rPr lang="ru-RU" sz="1300" dirty="0"/>
              <a:t> 2015-2017 </a:t>
            </a:r>
            <a:r>
              <a:rPr lang="ru-RU" sz="1300" dirty="0" err="1"/>
              <a:t>років</a:t>
            </a:r>
            <a:r>
              <a:rPr lang="ru-RU" sz="1300" dirty="0"/>
              <a:t>.</a:t>
            </a:r>
            <a:endParaRPr lang="en-US" sz="1300" dirty="0"/>
          </a:p>
          <a:p>
            <a:r>
              <a:rPr lang="ru-RU" sz="1300" dirty="0" err="1"/>
              <a:t>Використання</a:t>
            </a:r>
            <a:r>
              <a:rPr lang="ru-RU" sz="1300" dirty="0"/>
              <a:t> </a:t>
            </a:r>
            <a:r>
              <a:rPr lang="ru-RU" sz="1300" dirty="0" err="1"/>
              <a:t>більш</a:t>
            </a:r>
            <a:r>
              <a:rPr lang="ru-RU" sz="1300" dirty="0"/>
              <a:t> </a:t>
            </a:r>
            <a:r>
              <a:rPr lang="ru-RU" sz="1300" dirty="0" err="1"/>
              <a:t>небезпечних</a:t>
            </a:r>
            <a:r>
              <a:rPr lang="ru-RU" sz="1300" dirty="0"/>
              <a:t> </a:t>
            </a:r>
            <a:r>
              <a:rPr lang="ru-RU" sz="1300" dirty="0" err="1"/>
              <a:t>пестицидів</a:t>
            </a:r>
            <a:r>
              <a:rPr lang="ru-RU" sz="1300" dirty="0"/>
              <a:t> </a:t>
            </a:r>
            <a:r>
              <a:rPr lang="ru-RU" sz="1300" dirty="0" err="1"/>
              <a:t>зросло</a:t>
            </a:r>
            <a:r>
              <a:rPr lang="ru-RU" sz="1300" dirty="0"/>
              <a:t> на 5% </a:t>
            </a:r>
            <a:r>
              <a:rPr lang="ru-RU" sz="1300" dirty="0" err="1"/>
              <a:t>порівняно</a:t>
            </a:r>
            <a:r>
              <a:rPr lang="ru-RU" sz="1300" dirty="0"/>
              <a:t> з 2020 роком. І </a:t>
            </a:r>
            <a:r>
              <a:rPr lang="ru-RU" sz="1300" dirty="0" err="1"/>
              <a:t>загальне</a:t>
            </a:r>
            <a:r>
              <a:rPr lang="ru-RU" sz="1300" dirty="0"/>
              <a:t> </a:t>
            </a:r>
            <a:r>
              <a:rPr lang="ru-RU" sz="1300" dirty="0" err="1"/>
              <a:t>зниження</a:t>
            </a:r>
            <a:r>
              <a:rPr lang="ru-RU" sz="1300" dirty="0"/>
              <a:t> - за </a:t>
            </a:r>
            <a:r>
              <a:rPr lang="ru-RU" sz="1300" dirty="0" err="1"/>
              <a:t>перші</a:t>
            </a:r>
            <a:r>
              <a:rPr lang="ru-RU" sz="1300" dirty="0"/>
              <a:t> 4 роки - на 21% </a:t>
            </a:r>
            <a:r>
              <a:rPr lang="ru-RU" sz="1300" dirty="0" err="1"/>
              <a:t>порівняно</a:t>
            </a:r>
            <a:r>
              <a:rPr lang="ru-RU" sz="1300" dirty="0"/>
              <a:t> з </a:t>
            </a:r>
            <a:r>
              <a:rPr lang="ru-RU" sz="1300" dirty="0" err="1"/>
              <a:t>базовим</a:t>
            </a:r>
            <a:r>
              <a:rPr lang="ru-RU" sz="1300" dirty="0"/>
              <a:t> </a:t>
            </a:r>
            <a:r>
              <a:rPr lang="ru-RU" sz="1300" dirty="0" err="1"/>
              <a:t>періодом</a:t>
            </a:r>
            <a:r>
              <a:rPr lang="ru-RU" sz="1300" dirty="0"/>
              <a:t> 2015-2017 </a:t>
            </a:r>
            <a:r>
              <a:rPr lang="ru-RU" sz="1300" dirty="0" err="1"/>
              <a:t>років</a:t>
            </a:r>
            <a:r>
              <a:rPr lang="ru-RU" sz="1300" dirty="0"/>
              <a:t>.</a:t>
            </a:r>
            <a:endParaRPr lang="en-US" sz="1300" dirty="0"/>
          </a:p>
          <a:p>
            <a:r>
              <a:rPr lang="ru-RU" sz="1300" dirty="0" err="1"/>
              <a:t>Загальна</a:t>
            </a:r>
            <a:r>
              <a:rPr lang="ru-RU" sz="1300" dirty="0"/>
              <a:t> </a:t>
            </a:r>
            <a:r>
              <a:rPr lang="ru-RU" sz="1300" dirty="0" err="1"/>
              <a:t>тенденція</a:t>
            </a:r>
            <a:r>
              <a:rPr lang="ru-RU" sz="1300" dirty="0"/>
              <a:t> до </a:t>
            </a:r>
            <a:r>
              <a:rPr lang="ru-RU" sz="1300" dirty="0" err="1"/>
              <a:t>зниження</a:t>
            </a:r>
            <a:r>
              <a:rPr lang="ru-RU" sz="1300" dirty="0"/>
              <a:t> за </a:t>
            </a:r>
            <a:r>
              <a:rPr lang="ru-RU" sz="1300" dirty="0" err="1"/>
              <a:t>перші</a:t>
            </a:r>
            <a:r>
              <a:rPr lang="ru-RU" sz="1300" dirty="0"/>
              <a:t> 4 роки </a:t>
            </a:r>
            <a:r>
              <a:rPr lang="ru-RU" sz="1300" dirty="0" err="1"/>
              <a:t>свідчить</a:t>
            </a:r>
            <a:r>
              <a:rPr lang="ru-RU" sz="1300" dirty="0"/>
              <a:t> про те, </a:t>
            </a:r>
            <a:r>
              <a:rPr lang="ru-RU" sz="1300" dirty="0" err="1"/>
              <a:t>що</a:t>
            </a:r>
            <a:r>
              <a:rPr lang="ru-RU" sz="1300" dirty="0"/>
              <a:t> </a:t>
            </a:r>
            <a:r>
              <a:rPr lang="ru-RU" sz="1300" dirty="0" err="1"/>
              <a:t>обидві</a:t>
            </a:r>
            <a:r>
              <a:rPr lang="ru-RU" sz="1300" dirty="0"/>
              <a:t> </a:t>
            </a:r>
            <a:r>
              <a:rPr lang="ru-RU" sz="1300" dirty="0" err="1"/>
              <a:t>цілі</a:t>
            </a:r>
            <a:r>
              <a:rPr lang="ru-RU" sz="1300" dirty="0"/>
              <a:t> "</a:t>
            </a:r>
            <a:r>
              <a:rPr lang="ru-RU" sz="1300" dirty="0" err="1"/>
              <a:t>Від</a:t>
            </a:r>
            <a:r>
              <a:rPr lang="ru-RU" sz="1300" dirty="0"/>
              <a:t> лану до столу" </a:t>
            </a:r>
            <a:r>
              <a:rPr lang="ru-RU" sz="1300" dirty="0" err="1"/>
              <a:t>можуть</a:t>
            </a:r>
            <a:r>
              <a:rPr lang="ru-RU" sz="1300" dirty="0"/>
              <a:t> бути </a:t>
            </a:r>
            <a:r>
              <a:rPr lang="ru-RU" sz="1300" dirty="0" err="1"/>
              <a:t>досягнуті</a:t>
            </a:r>
            <a:r>
              <a:rPr lang="ru-RU" sz="1300" dirty="0"/>
              <a:t> до 2030 року.</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058653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Наступним</a:t>
            </a:r>
            <a:r>
              <a:rPr lang="uk-UA" b="1" baseline="0" dirty="0"/>
              <a:t> елементом виступає Нульове забруднення довкілля</a:t>
            </a:r>
            <a:br>
              <a:rPr lang="uk-UA" b="1" baseline="0" dirty="0"/>
            </a:br>
            <a:r>
              <a:rPr lang="ru-RU" sz="1300" dirty="0"/>
              <a:t>“</a:t>
            </a:r>
            <a:r>
              <a:rPr lang="ru-RU" sz="1300" dirty="0" err="1"/>
              <a:t>Забруднення</a:t>
            </a:r>
            <a:r>
              <a:rPr lang="ru-RU" sz="1300" dirty="0"/>
              <a:t> </a:t>
            </a:r>
            <a:r>
              <a:rPr lang="ru-RU" sz="1300" dirty="0" err="1"/>
              <a:t>повітря</a:t>
            </a:r>
            <a:r>
              <a:rPr lang="ru-RU" sz="1300" dirty="0"/>
              <a:t>, води та </a:t>
            </a:r>
            <a:r>
              <a:rPr lang="ru-RU" sz="1300" dirty="0" err="1"/>
              <a:t>ґрунту</a:t>
            </a:r>
            <a:r>
              <a:rPr lang="ru-RU" sz="1300" dirty="0"/>
              <a:t> </a:t>
            </a:r>
            <a:r>
              <a:rPr lang="ru-RU" sz="1300" dirty="0" err="1"/>
              <a:t>зменшується</a:t>
            </a:r>
            <a:r>
              <a:rPr lang="ru-RU" sz="1300" dirty="0"/>
              <a:t> до </a:t>
            </a:r>
            <a:r>
              <a:rPr lang="ru-RU" sz="1300" dirty="0" err="1"/>
              <a:t>рівнів</a:t>
            </a:r>
            <a:r>
              <a:rPr lang="ru-RU" sz="1300" dirty="0"/>
              <a:t>, </a:t>
            </a:r>
            <a:r>
              <a:rPr lang="ru-RU" sz="1300" dirty="0" err="1"/>
              <a:t>які</a:t>
            </a:r>
            <a:r>
              <a:rPr lang="ru-RU" sz="1300" dirty="0"/>
              <a:t> </a:t>
            </a:r>
            <a:r>
              <a:rPr lang="ru-RU" sz="1300" dirty="0" err="1"/>
              <a:t>більше</a:t>
            </a:r>
            <a:r>
              <a:rPr lang="ru-RU" sz="1300" dirty="0"/>
              <a:t> не </a:t>
            </a:r>
            <a:r>
              <a:rPr lang="ru-RU" sz="1300" dirty="0" err="1"/>
              <a:t>вважаються</a:t>
            </a:r>
            <a:r>
              <a:rPr lang="ru-RU" sz="1300" dirty="0"/>
              <a:t> </a:t>
            </a:r>
            <a:r>
              <a:rPr lang="ru-RU" sz="1300" dirty="0" err="1"/>
              <a:t>шкідливими</a:t>
            </a:r>
            <a:r>
              <a:rPr lang="ru-RU" sz="1300" dirty="0"/>
              <a:t> для </a:t>
            </a:r>
            <a:r>
              <a:rPr lang="ru-RU" sz="1300" dirty="0" err="1"/>
              <a:t>здоров'я</a:t>
            </a:r>
            <a:r>
              <a:rPr lang="ru-RU" sz="1300" dirty="0"/>
              <a:t> та </a:t>
            </a:r>
            <a:r>
              <a:rPr lang="ru-RU" sz="1300" dirty="0" err="1"/>
              <a:t>природних</a:t>
            </a:r>
            <a:r>
              <a:rPr lang="ru-RU" sz="1300" dirty="0"/>
              <a:t> </a:t>
            </a:r>
            <a:r>
              <a:rPr lang="ru-RU" sz="1300" dirty="0" err="1"/>
              <a:t>екосистем</a:t>
            </a:r>
            <a:r>
              <a:rPr lang="ru-RU" sz="1300" dirty="0"/>
              <a:t> і не </a:t>
            </a:r>
            <a:r>
              <a:rPr lang="ru-RU" sz="1300" dirty="0" err="1"/>
              <a:t>перевищують</a:t>
            </a:r>
            <a:r>
              <a:rPr lang="ru-RU" sz="1300" dirty="0"/>
              <a:t> </a:t>
            </a:r>
            <a:r>
              <a:rPr lang="ru-RU" sz="1300" dirty="0" err="1"/>
              <a:t>межі</a:t>
            </a:r>
            <a:r>
              <a:rPr lang="ru-RU" sz="1300" dirty="0"/>
              <a:t>, з </a:t>
            </a:r>
            <a:r>
              <a:rPr lang="ru-RU" sz="1300" dirty="0" err="1"/>
              <a:t>якими</a:t>
            </a:r>
            <a:r>
              <a:rPr lang="ru-RU" sz="1300" dirty="0"/>
              <a:t> </a:t>
            </a:r>
            <a:r>
              <a:rPr lang="ru-RU" sz="1300" dirty="0" err="1"/>
              <a:t>може</a:t>
            </a:r>
            <a:r>
              <a:rPr lang="ru-RU" sz="1300" dirty="0"/>
              <a:t> </a:t>
            </a:r>
            <a:r>
              <a:rPr lang="ru-RU" sz="1300" dirty="0" err="1"/>
              <a:t>впоратися</a:t>
            </a:r>
            <a:r>
              <a:rPr lang="ru-RU" sz="1300" dirty="0"/>
              <a:t> наша планета, </a:t>
            </a:r>
            <a:r>
              <a:rPr lang="ru-RU" sz="1300" dirty="0" err="1"/>
              <a:t>створюючи</a:t>
            </a:r>
            <a:r>
              <a:rPr lang="ru-RU" sz="1300" dirty="0"/>
              <a:t> таким чином </a:t>
            </a:r>
            <a:r>
              <a:rPr lang="ru-RU" sz="1300" dirty="0" err="1"/>
              <a:t>вільне</a:t>
            </a:r>
            <a:r>
              <a:rPr lang="ru-RU" sz="1300" dirty="0"/>
              <a:t> </a:t>
            </a:r>
            <a:r>
              <a:rPr lang="ru-RU" sz="1300" dirty="0" err="1"/>
              <a:t>від</a:t>
            </a:r>
            <a:r>
              <a:rPr lang="ru-RU" sz="1300" dirty="0"/>
              <a:t> </a:t>
            </a:r>
            <a:r>
              <a:rPr lang="ru-RU" sz="1300" dirty="0" err="1"/>
              <a:t>токсичних</a:t>
            </a:r>
            <a:r>
              <a:rPr lang="ru-RU" sz="1300" dirty="0"/>
              <a:t> </a:t>
            </a:r>
            <a:r>
              <a:rPr lang="ru-RU" sz="1300" dirty="0" err="1"/>
              <a:t>речовин</a:t>
            </a:r>
            <a:r>
              <a:rPr lang="ru-RU" sz="1300" dirty="0"/>
              <a:t> </a:t>
            </a:r>
            <a:r>
              <a:rPr lang="ru-RU" sz="1300" dirty="0" err="1"/>
              <a:t>середовище</a:t>
            </a:r>
            <a:r>
              <a:rPr lang="ru-RU" sz="1300" dirty="0"/>
              <a:t>.”</a:t>
            </a:r>
            <a:endParaRPr lang="en-US" sz="1300" dirty="0"/>
          </a:p>
          <a:p>
            <a:pPr defTabSz="990478">
              <a:defRPr/>
            </a:pPr>
            <a:r>
              <a:rPr lang="uk-UA" sz="1300" dirty="0"/>
              <a:t>Щоб захистити громадян Європи та екосистеми, Комісія прийняла план дій щодо запобігання забрудненню повітря, води та ґрунту. Він має зберегти </a:t>
            </a:r>
            <a:r>
              <a:rPr lang="uk-UA" sz="1300" dirty="0" err="1"/>
              <a:t>біорізноманіття</a:t>
            </a:r>
            <a:r>
              <a:rPr lang="uk-UA" sz="1300" dirty="0"/>
              <a:t> в озерах, річках і водно-болотних угіддях, зменшити особливо шкідливе забруднення </a:t>
            </a:r>
            <a:r>
              <a:rPr lang="uk-UA" sz="1300" dirty="0" err="1"/>
              <a:t>мікропластиком</a:t>
            </a:r>
            <a:r>
              <a:rPr lang="uk-UA" sz="1300" dirty="0"/>
              <a:t> і фармацевтичними препаратами. </a:t>
            </a:r>
            <a:r>
              <a:rPr lang="uk-UA" sz="1300" dirty="0" err="1"/>
              <a:t>Переглянуто</a:t>
            </a:r>
            <a:r>
              <a:rPr lang="uk-UA" sz="1300" dirty="0"/>
              <a:t> стандарти якості повітря відповідно до рекомендації Всесвітньої організації охорони здоров’я і надано підтримку місцевій владі для підвищення ступеня чистоти повітря. Планується зменшити забруднення від великих промислових підприємств і поліпшити профілактику аварій на виробництві. Нова хімічна стратегія захистить громадян і довкілля від небезпечних хімічних речовин і заохотить інновації для розробки безпечних і стійких альтернатив. До того ж буде удосконалено правила оцінювання хімічних речовин, що надходять на ринок.</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992768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Існує багато показників та індексів, які вимірюють різні аспекти того, що робить країну зеленою. Наприклад, </a:t>
            </a:r>
            <a:r>
              <a:rPr lang="uk-UA" sz="1300" b="1" dirty="0"/>
              <a:t>індекс екологічної ефективності</a:t>
            </a:r>
            <a:r>
              <a:rPr lang="uk-UA" sz="1300" dirty="0"/>
              <a:t> (</a:t>
            </a:r>
            <a:r>
              <a:rPr lang="en-US" sz="1300" dirty="0"/>
              <a:t>EPI) </a:t>
            </a:r>
            <a:r>
              <a:rPr lang="uk-UA" sz="1300" dirty="0"/>
              <a:t>Єльського університету та </a:t>
            </a:r>
            <a:r>
              <a:rPr lang="uk-UA" sz="1300" b="1" dirty="0"/>
              <a:t>індекс зеленого майбутнього</a:t>
            </a:r>
            <a:r>
              <a:rPr lang="uk-UA" sz="1300" dirty="0"/>
              <a:t> (</a:t>
            </a:r>
            <a:r>
              <a:rPr lang="en-US" sz="1300" dirty="0"/>
              <a:t>GFI) </a:t>
            </a:r>
            <a:r>
              <a:rPr lang="uk-UA" sz="1300" dirty="0" err="1"/>
              <a:t>Массачусетського</a:t>
            </a:r>
            <a:r>
              <a:rPr lang="uk-UA" sz="1300" dirty="0"/>
              <a:t> технологічного інституту (</a:t>
            </a:r>
            <a:r>
              <a:rPr lang="en-US" sz="1300" dirty="0"/>
              <a:t>MIT) </a:t>
            </a:r>
            <a:r>
              <a:rPr lang="uk-UA" sz="1300" dirty="0"/>
              <a:t>є двома найвідомішими доступними індексами. </a:t>
            </a:r>
            <a:r>
              <a:rPr lang="uk-UA" b="1" dirty="0"/>
              <a:t>Наразі, відповідно</a:t>
            </a:r>
            <a:r>
              <a:rPr lang="uk-UA" b="1" baseline="0" dirty="0"/>
              <a:t> до даних індексів</a:t>
            </a:r>
            <a:r>
              <a:rPr lang="en-US" sz="1300" dirty="0"/>
              <a:t> </a:t>
            </a:r>
            <a:r>
              <a:rPr lang="ru-RU" sz="1300" dirty="0"/>
              <a:t>топ-10 </a:t>
            </a:r>
            <a:r>
              <a:rPr lang="ru-RU" sz="1300" dirty="0" err="1"/>
              <a:t>найзеленіших</a:t>
            </a:r>
            <a:r>
              <a:rPr lang="ru-RU" sz="1300" dirty="0"/>
              <a:t> </a:t>
            </a:r>
            <a:r>
              <a:rPr lang="ru-RU" sz="1300" dirty="0" err="1"/>
              <a:t>країн</a:t>
            </a:r>
            <a:r>
              <a:rPr lang="ru-RU" sz="1300" dirty="0"/>
              <a:t> </a:t>
            </a:r>
            <a:r>
              <a:rPr lang="ru-RU" sz="1300" dirty="0" err="1"/>
              <a:t>світу</a:t>
            </a:r>
            <a:r>
              <a:rPr lang="ru-RU" sz="1300" dirty="0"/>
              <a:t> </a:t>
            </a:r>
            <a:r>
              <a:rPr lang="ru-RU" sz="1300" dirty="0" err="1"/>
              <a:t>виглядає</a:t>
            </a:r>
            <a:r>
              <a:rPr lang="ru-RU" sz="1300" dirty="0"/>
              <a:t> </a:t>
            </a:r>
            <a:r>
              <a:rPr lang="ru-RU" sz="1300" dirty="0" err="1"/>
              <a:t>наступним</a:t>
            </a:r>
            <a:r>
              <a:rPr lang="ru-RU" sz="1300" dirty="0"/>
              <a:t> чином: </a:t>
            </a:r>
            <a:r>
              <a:rPr lang="ru-RU" sz="1300" dirty="0" err="1"/>
              <a:t>Швеція</a:t>
            </a:r>
            <a:r>
              <a:rPr lang="ru-RU" sz="1300" dirty="0"/>
              <a:t>, </a:t>
            </a:r>
            <a:r>
              <a:rPr lang="ru-RU" sz="1300" dirty="0" err="1"/>
              <a:t>Данія</a:t>
            </a:r>
            <a:r>
              <a:rPr lang="ru-RU" sz="1300" dirty="0"/>
              <a:t>, </a:t>
            </a:r>
            <a:r>
              <a:rPr lang="ru-RU" sz="1300" dirty="0" err="1"/>
              <a:t>Великобританія</a:t>
            </a:r>
            <a:r>
              <a:rPr lang="ru-RU" sz="1300" dirty="0"/>
              <a:t>, </a:t>
            </a:r>
            <a:r>
              <a:rPr lang="ru-RU" sz="1300" dirty="0" err="1"/>
              <a:t>Фнляндія</a:t>
            </a:r>
            <a:r>
              <a:rPr lang="ru-RU" sz="1300" dirty="0"/>
              <a:t>, </a:t>
            </a:r>
            <a:r>
              <a:rPr lang="ru-RU" sz="1300" dirty="0" err="1"/>
              <a:t>Швейцарія</a:t>
            </a:r>
            <a:r>
              <a:rPr lang="ru-RU" sz="1300" dirty="0"/>
              <a:t>, </a:t>
            </a:r>
            <a:r>
              <a:rPr lang="ru-RU" sz="1300" dirty="0" err="1"/>
              <a:t>Франція</a:t>
            </a:r>
            <a:r>
              <a:rPr lang="ru-RU" sz="1300" dirty="0"/>
              <a:t>, </a:t>
            </a:r>
            <a:r>
              <a:rPr lang="ru-RU" sz="1300" dirty="0" err="1"/>
              <a:t>Коста-Ріка</a:t>
            </a:r>
            <a:r>
              <a:rPr lang="ru-RU" sz="1300" dirty="0"/>
              <a:t>, </a:t>
            </a:r>
            <a:r>
              <a:rPr lang="ru-RU" sz="1300" dirty="0" err="1"/>
              <a:t>Ісландія</a:t>
            </a:r>
            <a:r>
              <a:rPr lang="ru-RU" sz="1300" dirty="0"/>
              <a:t>, </a:t>
            </a:r>
            <a:r>
              <a:rPr lang="ru-RU" sz="1300" dirty="0" err="1"/>
              <a:t>Норвегія</a:t>
            </a:r>
            <a:r>
              <a:rPr lang="ru-RU" sz="1300" dirty="0"/>
              <a:t>, </a:t>
            </a:r>
            <a:r>
              <a:rPr lang="ru-RU" sz="1300" dirty="0" err="1"/>
              <a:t>Ірландія</a:t>
            </a:r>
            <a:r>
              <a:rPr lang="ru-RU" sz="1300" dirty="0"/>
              <a:t>. </a:t>
            </a:r>
            <a:r>
              <a:rPr lang="ru-RU" sz="1300" dirty="0" err="1"/>
              <a:t>Найменш</a:t>
            </a:r>
            <a:r>
              <a:rPr lang="ru-RU" sz="1300" dirty="0"/>
              <a:t> </a:t>
            </a:r>
            <a:r>
              <a:rPr lang="ru-RU" sz="1300" dirty="0" err="1"/>
              <a:t>зеленими</a:t>
            </a:r>
            <a:r>
              <a:rPr lang="ru-RU" sz="1300" dirty="0"/>
              <a:t> є: Катар, </a:t>
            </a:r>
            <a:r>
              <a:rPr lang="ru-RU" sz="1300" dirty="0" err="1"/>
              <a:t>Іран</a:t>
            </a:r>
            <a:r>
              <a:rPr lang="ru-RU" sz="1300" dirty="0"/>
              <a:t>, </a:t>
            </a:r>
            <a:r>
              <a:rPr lang="ru-RU" sz="1300" dirty="0" err="1"/>
              <a:t>Туреччина</a:t>
            </a:r>
            <a:r>
              <a:rPr lang="ru-RU" sz="1300" dirty="0"/>
              <a:t>, Китай, </a:t>
            </a:r>
            <a:r>
              <a:rPr lang="ru-RU" sz="1300" dirty="0" err="1"/>
              <a:t>Сайдівська</a:t>
            </a:r>
            <a:r>
              <a:rPr lang="ru-RU" sz="1300" dirty="0"/>
              <a:t> </a:t>
            </a:r>
            <a:r>
              <a:rPr lang="ru-RU" sz="1300" dirty="0" err="1"/>
              <a:t>Аравія</a:t>
            </a:r>
            <a:r>
              <a:rPr lang="ru-RU" sz="1300" dirty="0"/>
              <a:t>, </a:t>
            </a:r>
            <a:r>
              <a:rPr lang="ru-RU" sz="1300" dirty="0" err="1"/>
              <a:t>В’єтнам</a:t>
            </a:r>
            <a:r>
              <a:rPr lang="ru-RU" sz="1300" dirty="0"/>
              <a:t>, </a:t>
            </a:r>
            <a:r>
              <a:rPr lang="ru-RU" sz="1300" dirty="0" err="1"/>
              <a:t>Індонезія</a:t>
            </a:r>
            <a:r>
              <a:rPr lang="ru-RU" sz="1300" dirty="0"/>
              <a:t>, </a:t>
            </a:r>
            <a:r>
              <a:rPr lang="ru-RU" sz="1300" dirty="0" err="1"/>
              <a:t>Малайзія</a:t>
            </a:r>
            <a:r>
              <a:rPr lang="ru-RU" sz="1300" dirty="0"/>
              <a:t>, Алжир, Кувейт.</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3032023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Цілі та показники для нульвого забруднення:</a:t>
            </a:r>
          </a:p>
          <a:p>
            <a:r>
              <a:t>Зменшити викиди парникових газів на 55%</a:t>
            </a:r>
          </a:p>
          <a:p>
            <a:r>
              <a:t>Зменшити забруднення повітря на 50%</a:t>
            </a:r>
          </a:p>
          <a:p>
            <a:r>
              <a:t>Зменшити забруднення води на 30%</a:t>
            </a:r>
          </a:p>
          <a:p>
            <a:r>
              <a:t>Зменшити забруднення ґрунту на 20%</a:t>
            </a:r>
          </a:p>
          <a:p>
            <a:r>
              <a:t>Збільшити частку органічного землеробства до 25%</a:t>
            </a:r>
          </a:p>
          <a:p>
            <a:endParaRPr/>
          </a:p>
          <a:p>
            <a:r>
              <a:t>Оновлення 2024-2026:</a:t>
            </a:r>
          </a:p>
          <a:p>
            <a:r>
              <a:t>- Звіт Zero Pollution Monitoring and Outlook 2025 засвідчує прогрес, особливо щодо якості повітря, але більшості цілей досягти без швидшого впровадження норм буде складно.</a:t>
            </a:r>
          </a:p>
          <a:p>
            <a:endParaRPr/>
          </a:p>
          <a:p>
            <a:r>
              <a:t>[Sources]</a:t>
            </a:r>
          </a:p>
          <a:p>
            <a:r>
              <a:t>- EEA / JRC. Zero pollution monitoring and outlook 2025. 03.03.2025.</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708137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Переваги нульового забруднення:</a:t>
            </a:r>
          </a:p>
          <a:p>
            <a:pPr marL="185715" indent="-185715">
              <a:buFont typeface="Wingdings" panose="05000000000000000000" pitchFamily="2" charset="2"/>
              <a:buChar char="Ø"/>
            </a:pPr>
            <a:r>
              <a:rPr lang="uk-UA" sz="1300" dirty="0"/>
              <a:t>Зменшення респіраторних та інших захворювань</a:t>
            </a:r>
            <a:endParaRPr lang="en-US" sz="1300" dirty="0"/>
          </a:p>
          <a:p>
            <a:pPr marL="185715" indent="-185715">
              <a:buFont typeface="Wingdings" panose="05000000000000000000" pitchFamily="2" charset="2"/>
              <a:buChar char="Ø"/>
            </a:pPr>
            <a:r>
              <a:rPr lang="uk-UA" sz="1300" dirty="0"/>
              <a:t>Захист </a:t>
            </a:r>
            <a:r>
              <a:rPr lang="uk-UA" sz="1300" dirty="0" err="1"/>
              <a:t>біорізноманіття</a:t>
            </a:r>
            <a:r>
              <a:rPr lang="uk-UA" sz="1300" dirty="0"/>
              <a:t> та природних ресурсів</a:t>
            </a:r>
            <a:endParaRPr lang="en-US" sz="1300" dirty="0"/>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Створення нових робочих місць і економічне зростання</a:t>
            </a:r>
            <a:endParaRPr lang="en-US" sz="1300" dirty="0"/>
          </a:p>
          <a:p>
            <a:pPr defTabSz="990478">
              <a:defRPr/>
            </a:pP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4699395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sz="1300" dirty="0"/>
              <a:t>Проблеми та виклики нульового забруднення:</a:t>
            </a:r>
            <a:endParaRPr lang="en-US" sz="1300" dirty="0"/>
          </a:p>
          <a:p>
            <a:pPr marL="185715" indent="-185715">
              <a:buFont typeface="Wingdings" panose="05000000000000000000" pitchFamily="2" charset="2"/>
              <a:buChar char="Ø"/>
            </a:pPr>
            <a:r>
              <a:rPr lang="uk-UA" sz="1300" dirty="0"/>
              <a:t>Необхідність значних інвестицій у екологічні технології</a:t>
            </a:r>
            <a:endParaRPr lang="en-US" sz="1300" dirty="0"/>
          </a:p>
          <a:p>
            <a:pPr marL="185715" indent="-185715">
              <a:buFont typeface="Wingdings" panose="05000000000000000000" pitchFamily="2" charset="2"/>
              <a:buChar char="Ø"/>
            </a:pPr>
            <a:r>
              <a:rPr lang="uk-UA" sz="1300" dirty="0"/>
              <a:t>Необхідність стимулювати людей до екологічної відповідальності</a:t>
            </a:r>
            <a:endParaRPr lang="en-US" sz="1300" dirty="0"/>
          </a:p>
          <a:p>
            <a:pPr marL="185715" indent="-185715">
              <a:buFont typeface="Wingdings" panose="05000000000000000000" pitchFamily="2" charset="2"/>
              <a:buChar char="Ø"/>
            </a:pPr>
            <a:r>
              <a:rPr lang="uk-UA" sz="1300" dirty="0"/>
              <a:t>Узгодження дій урядів, бізнесу та громадянського суспільства</a:t>
            </a:r>
            <a:endParaRPr lang="en-US" sz="1300" dirty="0"/>
          </a:p>
          <a:p>
            <a:pPr marL="185715" indent="-185715">
              <a:buFont typeface="Wingdings" panose="05000000000000000000" pitchFamily="2" charset="2"/>
              <a:buChar char="Ø"/>
            </a:pP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42932264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b="1" dirty="0"/>
              <a:t>Даний слайд є ілюстрацією кругової діаграми про забруднення</a:t>
            </a:r>
            <a:r>
              <a:rPr lang="uk-UA" b="1" baseline="0" dirty="0"/>
              <a:t> і оп</a:t>
            </a:r>
            <a:r>
              <a:rPr lang="uk-UA" b="1" dirty="0"/>
              <a:t>исує різні типи забруднювачів та їхні джерела.</a:t>
            </a:r>
            <a:r>
              <a:rPr lang="uk-UA" b="1" baseline="0" dirty="0"/>
              <a:t> </a:t>
            </a:r>
            <a:r>
              <a:rPr lang="uk-UA" b="1" dirty="0"/>
              <a:t>Існує багато різних типів забруднювачів, включаючи хімічні речовини, пил, шум і радіацію. Основними</a:t>
            </a:r>
            <a:r>
              <a:rPr lang="uk-UA" b="1" baseline="0" dirty="0"/>
              <a:t> джерелами забруднення є </a:t>
            </a:r>
            <a:r>
              <a:rPr lang="uk-UA" b="1" dirty="0"/>
              <a:t>фабрики, електростанції, автомобілі та ферми.</a:t>
            </a:r>
            <a:r>
              <a:rPr lang="uk-UA" b="1" baseline="0" dirty="0"/>
              <a:t> Тому, </a:t>
            </a:r>
            <a:r>
              <a:rPr lang="uk-UA" b="1" dirty="0"/>
              <a:t>ми повинні зменшити забруднення, щоб захистити наше здоров'я і навколишнє середовище. </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0160449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Заключний елемент Зеленої угоди – це «Посилення кліматичних амбіцій»</a:t>
            </a:r>
            <a:br/>
            <a:r>
              <a:t>ЄС вже давно почав модернізацію та трансформацію економіки з метою досягнення кліматичної нейтральності. У період з 1990 по 2018 рік викиди парникових газів скоротилися на 23%, а економіка зросла на 61%. Однак минула політика дозволяла скоротити викиди парникових газів лише на 60% до 2050 року. Цього замало для досягнення мети. Тому Єврокомісія представила план щодо збільшення цілі скорочення викидів ЄС до 2030 року до 55% порівняно з рівнями 1990 року – це пакет ініціатив Fit to 55. Комісія ухвалить нову, більш амбітну, стратегію ЄС щодо адаптації до зміни клімату. Це важливо, оскільки зміна клімату продовжуватиме створювати значний стрес у Європі, незважаючи на зусилля щодо пом’якшення наслідків. Важливо також забезпечити відповідність оподаткування кліматичним цілям, то ж Єврокомісія пропонує переглянути «Директиву про оподаткування енергетики». Втілюючи в життя Зелений Курс, ЄС прагне стати глобальним лідером у боротьбі зі зміною клімату, щоб заохотити інші держави світу скорочувати викиди. Євросоюз особливо робить наголос на підтримці своїх безпосередніх сусідів. Екологічний перехід для Європи може бути повністю ефективним лише тоді, коли найближчі сусіди ЄС також вживатимуть ефективних заходів.</a:t>
            </a:r>
          </a:p>
          <a:p>
            <a:endParaRPr/>
          </a:p>
          <a:p>
            <a:r>
              <a:t>Оновлення 2024-2026:</a:t>
            </a:r>
          </a:p>
          <a:p>
            <a:r>
              <a:t>- CBAM перейшов у основний режим з 01.01.2026.</a:t>
            </a:r>
          </a:p>
          <a:p>
            <a:r>
              <a:t>- Social Climate Fund діє у 2026-2032 рр.</a:t>
            </a:r>
          </a:p>
          <a:p>
            <a:r>
              <a:t>- ETS2 для будівель і автотранспорту запускається у 2028 р.</a:t>
            </a:r>
          </a:p>
          <a:p>
            <a:r>
              <a:t>- Нова проміжна кліматична ціль ЄС на 2040 рік: -90% чистих викидів.</a:t>
            </a:r>
          </a:p>
          <a:p>
            <a:endParaRPr/>
          </a:p>
          <a:p>
            <a:r>
              <a:t>[Sources]</a:t>
            </a:r>
          </a:p>
          <a:p>
            <a:r>
              <a:t>- Council of the EU. 2040 climate target: Council gives final green light. 05.03.2026.</a:t>
            </a:r>
          </a:p>
          <a:p>
            <a:r>
              <a:t>- European Commission. Carbon Border Adjustment Mechanism.</a:t>
            </a:r>
          </a:p>
          <a:p>
            <a:r>
              <a:t>- European Commission. Social Climate Fund.</a:t>
            </a:r>
          </a:p>
          <a:p>
            <a:r>
              <a:t>- European Commission / EIB. ETS2 Frontloading Facility. 04.02.2026.</a:t>
            </a:r>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05688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err="1"/>
              <a:t>Небезпеки</a:t>
            </a:r>
            <a:r>
              <a:rPr lang="ru-RU" sz="1300" dirty="0"/>
              <a:t>, </a:t>
            </a:r>
            <a:r>
              <a:rPr lang="ru-RU" sz="1300" dirty="0" err="1"/>
              <a:t>пов’язані</a:t>
            </a:r>
            <a:r>
              <a:rPr lang="ru-RU" sz="1300" dirty="0"/>
              <a:t> з </a:t>
            </a:r>
            <a:r>
              <a:rPr lang="ru-RU" sz="1300" dirty="0" err="1"/>
              <a:t>кліматом</a:t>
            </a:r>
            <a:r>
              <a:rPr lang="ru-RU" sz="1300" dirty="0"/>
              <a:t>, </a:t>
            </a:r>
            <a:r>
              <a:rPr lang="ru-RU" sz="1300" dirty="0" err="1"/>
              <a:t>такі</a:t>
            </a:r>
            <a:r>
              <a:rPr lang="ru-RU" sz="1300" dirty="0"/>
              <a:t> як </a:t>
            </a:r>
            <a:r>
              <a:rPr lang="ru-RU" sz="1300" dirty="0" err="1"/>
              <a:t>екстремальні</a:t>
            </a:r>
            <a:r>
              <a:rPr lang="ru-RU" sz="1300" dirty="0"/>
              <a:t> </a:t>
            </a:r>
            <a:r>
              <a:rPr lang="ru-RU" sz="1300" dirty="0" err="1"/>
              <a:t>температури</a:t>
            </a:r>
            <a:r>
              <a:rPr lang="ru-RU" sz="1300" dirty="0"/>
              <a:t>, </a:t>
            </a:r>
            <a:r>
              <a:rPr lang="ru-RU" sz="1300" dirty="0" err="1"/>
              <a:t>сильні</a:t>
            </a:r>
            <a:r>
              <a:rPr lang="ru-RU" sz="1300" dirty="0"/>
              <a:t> опади та </a:t>
            </a:r>
            <a:r>
              <a:rPr lang="ru-RU" sz="1300" dirty="0" err="1"/>
              <a:t>посухи</a:t>
            </a:r>
            <a:r>
              <a:rPr lang="ru-RU" sz="1300" dirty="0"/>
              <a:t>, </a:t>
            </a:r>
            <a:r>
              <a:rPr lang="ru-RU" sz="1300" dirty="0" err="1"/>
              <a:t>становлять</a:t>
            </a:r>
            <a:r>
              <a:rPr lang="ru-RU" sz="1300" dirty="0"/>
              <a:t> </a:t>
            </a:r>
            <a:r>
              <a:rPr lang="ru-RU" sz="1300" dirty="0" err="1"/>
              <a:t>ризик</a:t>
            </a:r>
            <a:r>
              <a:rPr lang="ru-RU" sz="1300" dirty="0"/>
              <a:t> для </a:t>
            </a:r>
            <a:r>
              <a:rPr lang="ru-RU" sz="1300" dirty="0" err="1"/>
              <a:t>здоров’я</a:t>
            </a:r>
            <a:r>
              <a:rPr lang="ru-RU" sz="1300" dirty="0"/>
              <a:t> </a:t>
            </a:r>
            <a:r>
              <a:rPr lang="ru-RU" sz="1300" dirty="0" err="1"/>
              <a:t>людини</a:t>
            </a:r>
            <a:r>
              <a:rPr lang="ru-RU" sz="1300" dirty="0"/>
              <a:t> та </a:t>
            </a:r>
            <a:r>
              <a:rPr lang="ru-RU" sz="1300" dirty="0" err="1"/>
              <a:t>навколишнього</a:t>
            </a:r>
            <a:r>
              <a:rPr lang="ru-RU" sz="1300" dirty="0"/>
              <a:t> </a:t>
            </a:r>
            <a:r>
              <a:rPr lang="ru-RU" sz="1300" dirty="0" err="1"/>
              <a:t>середовища</a:t>
            </a:r>
            <a:r>
              <a:rPr lang="ru-RU" sz="1300" dirty="0"/>
              <a:t> та </a:t>
            </a:r>
            <a:r>
              <a:rPr lang="ru-RU" sz="1300" dirty="0" err="1"/>
              <a:t>можуть</a:t>
            </a:r>
            <a:r>
              <a:rPr lang="ru-RU" sz="1300" dirty="0"/>
              <a:t> </a:t>
            </a:r>
            <a:r>
              <a:rPr lang="ru-RU" sz="1300" dirty="0" err="1"/>
              <a:t>призвести</a:t>
            </a:r>
            <a:r>
              <a:rPr lang="ru-RU" sz="1300" dirty="0"/>
              <a:t> до </a:t>
            </a:r>
            <a:r>
              <a:rPr lang="ru-RU" sz="1300" dirty="0" err="1">
                <a:hlinkClick r:id="rId3"/>
              </a:rPr>
              <a:t>значних</a:t>
            </a:r>
            <a:r>
              <a:rPr lang="ru-RU" sz="1300" dirty="0">
                <a:hlinkClick r:id="rId3"/>
              </a:rPr>
              <a:t> </a:t>
            </a:r>
            <a:r>
              <a:rPr lang="ru-RU" sz="1300" dirty="0" err="1">
                <a:hlinkClick r:id="rId3"/>
              </a:rPr>
              <a:t>економічних</a:t>
            </a:r>
            <a:r>
              <a:rPr lang="ru-RU" sz="1300" dirty="0">
                <a:hlinkClick r:id="rId3"/>
              </a:rPr>
              <a:t> </a:t>
            </a:r>
            <a:r>
              <a:rPr lang="ru-RU" sz="1300" dirty="0" err="1">
                <a:hlinkClick r:id="rId3"/>
              </a:rPr>
              <a:t>втрат</a:t>
            </a:r>
            <a:r>
              <a:rPr lang="uk-UA" sz="1300" dirty="0"/>
              <a:t>. У період з 1980 по 2022 рік екстремальні явища, пов’язані з кліматом, у ЄС склали приблизно 650 мільярдів євро (ціни 2022 року). Гідрологічні небезпеки (повені) становлять майже 43%, а метеорологічні небезпеки (грози, включаючи блискавки та град, разом із масовими переміщеннями) – близько 29% від загальної кількості. Що стосується кліматичних небезпек, хвилі спеки спричиняють близько 20% загальних втрат, тоді як решта +/-8% спричинені посухами, лісовими пожежами та хвилями холоду разом. Найдорожчі небезпеки за період 1980-2022 років включають повінь 2021 року в Німеччині та Бельгії (44 мільярди євро), сукупну посуху та спеку 2022 року на всьому континенті (40 мільярдів євро), повінь 2002 року в Центральній Європі (34 євро). мільярд), шторм </a:t>
            </a:r>
            <a:r>
              <a:rPr lang="uk-UA" sz="1300" dirty="0" err="1"/>
              <a:t>Лотар</a:t>
            </a:r>
            <a:r>
              <a:rPr lang="uk-UA" sz="1300" dirty="0"/>
              <a:t> у Західній Європі 1999 року (17 мільярдів євро), посуха та спека 2003 року в ЄС (17 мільярдів євро) та повінь у Франції та Італії 2000 року (14 мільярдів євро), усе за цінами 2022 року.</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977004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sz="1300" dirty="0"/>
              <a:t>Незважаючи на важливу роль екологічного оподаткування для переходу до більш екологічної економіки, частка екологічних податків у загальних надходженнях від податків і соціальних внесків у ЄС зменшилася з 6% у 2010 році до 5,4% у 2021 році. Частка може зрости до 2030 року, оскільки є результатом планів збільшити амбіції та масштаби торгівлі викидами ЄС. Це відносно невизначено, оскільки збільшення доходів від схем торгівлі викидами може бути компенсовано зменшенням доходів від оподаткування енергії, оскільки майбутні скорочення викидів парникових газів підривають базу оподаткування.</a:t>
            </a:r>
            <a:endParaRPr lang="en-US" sz="1300" dirty="0"/>
          </a:p>
          <a:p>
            <a:r>
              <a:rPr lang="ru-RU" sz="1300" dirty="0"/>
              <a:t>У 2021 </a:t>
            </a:r>
            <a:r>
              <a:rPr lang="ru-RU" sz="1300" dirty="0" err="1"/>
              <a:t>році</a:t>
            </a:r>
            <a:r>
              <a:rPr lang="ru-RU" sz="1300" dirty="0"/>
              <a:t> </a:t>
            </a:r>
            <a:r>
              <a:rPr lang="ru-RU" sz="1300" dirty="0" err="1"/>
              <a:t>податки</a:t>
            </a:r>
            <a:r>
              <a:rPr lang="ru-RU" sz="1300" dirty="0"/>
              <a:t> на </a:t>
            </a:r>
            <a:r>
              <a:rPr lang="ru-RU" sz="1300" dirty="0" err="1"/>
              <a:t>енергетику</a:t>
            </a:r>
            <a:r>
              <a:rPr lang="ru-RU" sz="1300" dirty="0"/>
              <a:t> та транспорт разом </a:t>
            </a:r>
            <a:r>
              <a:rPr lang="ru-RU" sz="1300" dirty="0" err="1"/>
              <a:t>склали</a:t>
            </a:r>
            <a:r>
              <a:rPr lang="ru-RU" sz="1300" dirty="0"/>
              <a:t> 96% </a:t>
            </a:r>
            <a:r>
              <a:rPr lang="ru-RU" sz="1300" dirty="0" err="1"/>
              <a:t>загальних</a:t>
            </a:r>
            <a:r>
              <a:rPr lang="ru-RU" sz="1300" dirty="0"/>
              <a:t> </a:t>
            </a:r>
            <a:r>
              <a:rPr lang="ru-RU" sz="1300" dirty="0" err="1"/>
              <a:t>надходжень</a:t>
            </a:r>
            <a:r>
              <a:rPr lang="ru-RU" sz="1300" dirty="0"/>
              <a:t> </a:t>
            </a:r>
            <a:r>
              <a:rPr lang="ru-RU" sz="1300" dirty="0" err="1"/>
              <a:t>екологічного</a:t>
            </a:r>
            <a:r>
              <a:rPr lang="ru-RU" sz="1300" dirty="0"/>
              <a:t> </a:t>
            </a:r>
            <a:r>
              <a:rPr lang="ru-RU" sz="1300" dirty="0" err="1"/>
              <a:t>податку</a:t>
            </a:r>
            <a:r>
              <a:rPr lang="ru-RU" sz="1300" dirty="0"/>
              <a:t>, </a:t>
            </a:r>
            <a:r>
              <a:rPr lang="ru-RU" sz="1300" dirty="0" err="1"/>
              <a:t>причому</a:t>
            </a:r>
            <a:r>
              <a:rPr lang="ru-RU" sz="1300" dirty="0"/>
              <a:t> </a:t>
            </a:r>
            <a:r>
              <a:rPr lang="ru-RU" sz="1300" dirty="0" err="1"/>
              <a:t>податки</a:t>
            </a:r>
            <a:r>
              <a:rPr lang="ru-RU" sz="1300" dirty="0"/>
              <a:t> на </a:t>
            </a:r>
            <a:r>
              <a:rPr lang="ru-RU" sz="1300" dirty="0" err="1"/>
              <a:t>енергетику</a:t>
            </a:r>
            <a:r>
              <a:rPr lang="ru-RU" sz="1300" dirty="0"/>
              <a:t>, </a:t>
            </a:r>
            <a:r>
              <a:rPr lang="ru-RU" sz="1300" dirty="0" err="1"/>
              <a:t>включаючи</a:t>
            </a:r>
            <a:r>
              <a:rPr lang="ru-RU" sz="1300" dirty="0"/>
              <a:t> </a:t>
            </a:r>
            <a:r>
              <a:rPr lang="ru-RU" sz="1300" dirty="0" err="1"/>
              <a:t>надходження</a:t>
            </a:r>
            <a:r>
              <a:rPr lang="ru-RU" sz="1300" dirty="0"/>
              <a:t> </a:t>
            </a:r>
            <a:r>
              <a:rPr lang="ru-RU" sz="1300" dirty="0" err="1"/>
              <a:t>від</a:t>
            </a:r>
            <a:r>
              <a:rPr lang="ru-RU" sz="1300" dirty="0"/>
              <a:t> </a:t>
            </a:r>
            <a:r>
              <a:rPr lang="ru-RU" sz="1300" dirty="0" err="1">
                <a:hlinkClick r:id="rId3"/>
              </a:rPr>
              <a:t>Системи</a:t>
            </a:r>
            <a:r>
              <a:rPr lang="ru-RU" sz="1300" dirty="0">
                <a:hlinkClick r:id="rId3"/>
              </a:rPr>
              <a:t> </a:t>
            </a:r>
            <a:r>
              <a:rPr lang="ru-RU" sz="1300" dirty="0" err="1">
                <a:hlinkClick r:id="rId3"/>
              </a:rPr>
              <a:t>торгівлі</a:t>
            </a:r>
            <a:r>
              <a:rPr lang="ru-RU" sz="1300" dirty="0">
                <a:hlinkClick r:id="rId3"/>
              </a:rPr>
              <a:t> </a:t>
            </a:r>
            <a:r>
              <a:rPr lang="ru-RU" sz="1300" dirty="0" err="1">
                <a:hlinkClick r:id="rId3"/>
              </a:rPr>
              <a:t>викидами</a:t>
            </a:r>
            <a:r>
              <a:rPr lang="ru-RU" sz="1300" dirty="0">
                <a:hlinkClick r:id="rId3"/>
              </a:rPr>
              <a:t> ЄС (EU ETS)</a:t>
            </a:r>
            <a:r>
              <a:rPr lang="ru-RU" sz="1300" dirty="0"/>
              <a:t> , становили 78%, а </a:t>
            </a:r>
            <a:r>
              <a:rPr lang="ru-RU" sz="1300" dirty="0" err="1"/>
              <a:t>транспортні</a:t>
            </a:r>
            <a:r>
              <a:rPr lang="ru-RU" sz="1300" dirty="0"/>
              <a:t> </a:t>
            </a:r>
            <a:r>
              <a:rPr lang="ru-RU" sz="1300" dirty="0" err="1"/>
              <a:t>податки</a:t>
            </a:r>
            <a:r>
              <a:rPr lang="ru-RU" sz="1300" dirty="0"/>
              <a:t> – 18% .</a:t>
            </a:r>
            <a:endParaRPr lang="en-US" sz="1300" dirty="0"/>
          </a:p>
          <a:p>
            <a:r>
              <a:rPr lang="uk-UA" sz="1300" dirty="0"/>
              <a:t>Тенденції щодо частки загальних податкових надходжень, що припадає на екологічні податки, відрізняються в країнах-членах. У період з 2010 по 2021 рік ця частка зросла лише в п’яти державах-членах (Греція, Хорватія, Італія, Бельгія та Франція). Найбільше зростання, з 7,7% до 9,5%, відбулося в Греції, хоча цей рівень все ще був нижчим, ніж його частка в середині 1990-х років, яка становила понад 10%. Найбільше падіння між 2010 і 2021 роками — більш ніж на 2 відсоткові пункти — відбулося в Ірландії, за нею йдуть Данія, Люксембург, Мальта, Словенія, Кіпр і Естонія.</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7127493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fontAlgn="base"/>
            <a:r>
              <a:rPr lang="uk-UA" sz="1300" dirty="0"/>
              <a:t>Усі дії та політика ЄС повинні узгоджуватися, щоб допомогти ЄС успішно перейти до сталого майбутнього .  Мета полягає в тому, щоб усі ініціативи Зеленого курсу досягали своїх цілей у найефективніший і найменш обтяжливий спосіб, а всі інші ініціативи ЄС відповідали "зеленій" клятві "не нашкодити". </a:t>
            </a:r>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981434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300" dirty="0" err="1"/>
              <a:t>Європейська</a:t>
            </a:r>
            <a:r>
              <a:rPr lang="ru-RU" sz="1300" dirty="0"/>
              <a:t> зелена угода є </a:t>
            </a:r>
            <a:r>
              <a:rPr lang="ru-RU" sz="1300" dirty="0" err="1"/>
              <a:t>стратегією</a:t>
            </a:r>
            <a:r>
              <a:rPr lang="ru-RU" sz="1300" dirty="0"/>
              <a:t> для </a:t>
            </a:r>
            <a:r>
              <a:rPr lang="uk-UA" sz="1300" dirty="0"/>
              <a:t>вирішення кліматичних та екологічних проблем, що є визначальним завданням цього покоління. Атмосфера нагрівається, а клімат змінюється з кожним роком. Один мільйон із восьми мільйонів видів на планеті ризикує бути втраченим. Ліси та океани забруднюються та знищуються. </a:t>
            </a:r>
            <a:r>
              <a:rPr lang="ru-RU" sz="1300" dirty="0"/>
              <a:t> </a:t>
            </a:r>
            <a:r>
              <a:rPr lang="ru-RU" sz="1300" dirty="0" err="1"/>
              <a:t>Ця</a:t>
            </a:r>
            <a:r>
              <a:rPr lang="ru-RU" sz="1300" dirty="0"/>
              <a:t> </a:t>
            </a:r>
            <a:r>
              <a:rPr lang="ru-RU" sz="1300" dirty="0" err="1"/>
              <a:t>стратегія</a:t>
            </a:r>
            <a:r>
              <a:rPr lang="ru-RU" sz="1300" dirty="0"/>
              <a:t> </a:t>
            </a:r>
            <a:r>
              <a:rPr lang="ru-RU" sz="1300" dirty="0" err="1"/>
              <a:t>спрямована</a:t>
            </a:r>
            <a:r>
              <a:rPr lang="ru-RU" sz="1300" dirty="0"/>
              <a:t> на </a:t>
            </a:r>
            <a:r>
              <a:rPr lang="ru-RU" sz="1300" dirty="0" err="1"/>
              <a:t>зростання</a:t>
            </a:r>
            <a:r>
              <a:rPr lang="ru-RU" sz="1300" dirty="0"/>
              <a:t>,  </a:t>
            </a:r>
            <a:r>
              <a:rPr lang="ru-RU" sz="1300" dirty="0" err="1"/>
              <a:t>перетворення</a:t>
            </a:r>
            <a:r>
              <a:rPr lang="ru-RU" sz="1300" dirty="0"/>
              <a:t> ЄС на </a:t>
            </a:r>
            <a:r>
              <a:rPr lang="ru-RU" sz="1300" dirty="0" err="1"/>
              <a:t>справедливе</a:t>
            </a:r>
            <a:r>
              <a:rPr lang="ru-RU" sz="1300" dirty="0"/>
              <a:t> та </a:t>
            </a:r>
            <a:r>
              <a:rPr lang="ru-RU" sz="1300" dirty="0" err="1"/>
              <a:t>процвітаюче</a:t>
            </a:r>
            <a:r>
              <a:rPr lang="ru-RU" sz="1300" dirty="0"/>
              <a:t> </a:t>
            </a:r>
            <a:r>
              <a:rPr lang="ru-RU" sz="1300" dirty="0" err="1"/>
              <a:t>суспільство</a:t>
            </a:r>
            <a:r>
              <a:rPr lang="ru-RU" sz="1300" dirty="0"/>
              <a:t> з </a:t>
            </a:r>
            <a:r>
              <a:rPr lang="ru-RU" sz="1300" dirty="0" err="1"/>
              <a:t>сучасною</a:t>
            </a:r>
            <a:r>
              <a:rPr lang="ru-RU" sz="1300" dirty="0"/>
              <a:t>, </a:t>
            </a:r>
            <a:r>
              <a:rPr lang="ru-RU" sz="1300" dirty="0" err="1"/>
              <a:t>ресурсоефективною</a:t>
            </a:r>
            <a:r>
              <a:rPr lang="ru-RU" sz="1300" dirty="0"/>
              <a:t> та </a:t>
            </a:r>
            <a:r>
              <a:rPr lang="ru-RU" sz="1300" dirty="0" err="1"/>
              <a:t>конкурентоспроможною</a:t>
            </a:r>
            <a:r>
              <a:rPr lang="ru-RU" sz="1300" dirty="0"/>
              <a:t> </a:t>
            </a:r>
            <a:r>
              <a:rPr lang="ru-RU" sz="1300" dirty="0" err="1"/>
              <a:t>економікою</a:t>
            </a:r>
            <a:r>
              <a:rPr lang="ru-RU" sz="1300" dirty="0"/>
              <a:t>, де </a:t>
            </a:r>
            <a:r>
              <a:rPr lang="ru-RU" sz="1300" dirty="0" err="1"/>
              <a:t>немає</a:t>
            </a:r>
            <a:r>
              <a:rPr lang="ru-RU" sz="1300" dirty="0"/>
              <a:t> </a:t>
            </a:r>
            <a:r>
              <a:rPr lang="ru-RU" sz="1300" dirty="0" err="1"/>
              <a:t>чистих</a:t>
            </a:r>
            <a:r>
              <a:rPr lang="ru-RU" sz="1300" dirty="0"/>
              <a:t> </a:t>
            </a:r>
            <a:r>
              <a:rPr lang="ru-RU" sz="1300" dirty="0" err="1"/>
              <a:t>викидів</a:t>
            </a:r>
            <a:r>
              <a:rPr lang="ru-RU" sz="1300" dirty="0"/>
              <a:t> </a:t>
            </a:r>
            <a:r>
              <a:rPr lang="ru-RU" sz="1300" dirty="0" err="1"/>
              <a:t>парникових</a:t>
            </a:r>
            <a:r>
              <a:rPr lang="ru-RU" sz="1300" dirty="0"/>
              <a:t> </a:t>
            </a:r>
            <a:r>
              <a:rPr lang="ru-RU" sz="1300" dirty="0" err="1"/>
              <a:t>газів</a:t>
            </a:r>
            <a:r>
              <a:rPr lang="ru-RU" sz="1300" dirty="0"/>
              <a:t> у 2050 </a:t>
            </a:r>
            <a:r>
              <a:rPr lang="ru-RU" sz="1300" dirty="0" err="1"/>
              <a:t>році</a:t>
            </a:r>
            <a:r>
              <a:rPr lang="ru-RU" sz="1300" dirty="0"/>
              <a:t> та де </a:t>
            </a:r>
            <a:r>
              <a:rPr lang="ru-RU" sz="1300" dirty="0" err="1"/>
              <a:t>економічне</a:t>
            </a:r>
            <a:r>
              <a:rPr lang="ru-RU" sz="1300" dirty="0"/>
              <a:t> </a:t>
            </a:r>
            <a:r>
              <a:rPr lang="ru-RU" sz="1300" dirty="0" err="1"/>
              <a:t>зростання</a:t>
            </a:r>
            <a:r>
              <a:rPr lang="ru-RU" sz="1300" dirty="0"/>
              <a:t> не </a:t>
            </a:r>
            <a:r>
              <a:rPr lang="ru-RU" sz="1300" dirty="0" err="1"/>
              <a:t>пов’язане</a:t>
            </a:r>
            <a:r>
              <a:rPr lang="ru-RU" sz="1300" dirty="0"/>
              <a:t> з </a:t>
            </a:r>
            <a:r>
              <a:rPr lang="ru-RU" sz="1300" dirty="0" err="1"/>
              <a:t>використанням</a:t>
            </a:r>
            <a:r>
              <a:rPr lang="ru-RU" sz="1300" dirty="0"/>
              <a:t> </a:t>
            </a:r>
            <a:r>
              <a:rPr lang="ru-RU" sz="1300" dirty="0" err="1"/>
              <a:t>ресурсів</a:t>
            </a:r>
            <a:r>
              <a:rPr lang="ru-RU" sz="1300" dirty="0"/>
              <a:t> .  </a:t>
            </a:r>
            <a:r>
              <a:rPr lang="uk-UA" sz="1300" dirty="0"/>
              <a:t>Вона також спрямована на захист, збереження та збільшення природного капіталу ЄС, а також на захист здоров’я та добробуту громадян від екологічних ризиків та впливу. Водночас цей перехід має бути справедливим і інклюзивним. Він має поставити людей на перше місце та звернути увагу на регіони, галузі та працівників, які зіткнуться з найбільшими викликами. </a:t>
            </a:r>
          </a:p>
          <a:p>
            <a:r>
              <a:rPr lang="uk-UA" sz="1300" dirty="0"/>
              <a:t>Екологічні амбіції Зеленої угоди не будуть досягнуті самотужки Європою . Причини зміни клімату та втрати </a:t>
            </a:r>
            <a:r>
              <a:rPr lang="uk-UA" sz="1300" dirty="0" err="1"/>
              <a:t>біорізноманіття</a:t>
            </a:r>
            <a:r>
              <a:rPr lang="uk-UA" sz="1300" dirty="0"/>
              <a:t> є глобальними і не обмежені національними кордонами. ЄС може використати свій вплив, досвід і фінансові ресурси, щоб мобілізувати своїх сусідів і партнерів, щоб вони приєдналися до нього на стабільному шляху. ЄС продовжить очолювати міжнародні зусилля та хоче будувати альянси з однодумцями. Він також визнає необхідність підтримувати безпеку поставок і конкурентоспроможність, навіть якщо інші не бажають діяти.</a:t>
            </a:r>
          </a:p>
          <a:p>
            <a:r>
              <a:rPr lang="uk-UA" sz="1300" dirty="0"/>
              <a:t>Зелена угода є невід’ємною частиною стратегії Європейської Комісії щодо реалізації Порядку денного ООН на період до 2030 року та цілей сталого розвитку, а також інших пріоритетів, оголошених у політичних настановах Президента фон дер </a:t>
            </a:r>
            <a:r>
              <a:rPr lang="uk-UA" sz="1300" dirty="0" err="1"/>
              <a:t>Ляєн</a:t>
            </a:r>
            <a:r>
              <a:rPr lang="uk-UA" sz="1300" dirty="0"/>
              <a:t>. У рамках «Зеленої угоди» Комісія переорієнтує процес макроекономічної координації Європейського Семестру (річний цикл), щоб інтегрувати цілі сталого розвитку ООН, поставити стійкість і добробут громадян у центр економічної політики, а також сталого розвитку. цілі в центрі розробки політики та дій ЄС.</a:t>
            </a:r>
          </a:p>
          <a:p>
            <a:r>
              <a:rPr lang="ru-RU" sz="1300" dirty="0"/>
              <a:t>На </a:t>
            </a:r>
            <a:r>
              <a:rPr lang="ru-RU" sz="1300" dirty="0" err="1"/>
              <a:t>малюнку</a:t>
            </a:r>
            <a:r>
              <a:rPr lang="ru-RU" sz="1300" dirty="0"/>
              <a:t> показано </a:t>
            </a:r>
            <a:r>
              <a:rPr lang="ru-RU" sz="1300" dirty="0" err="1"/>
              <a:t>різні</a:t>
            </a:r>
            <a:r>
              <a:rPr lang="ru-RU" sz="1300" dirty="0"/>
              <a:t> </a:t>
            </a:r>
            <a:r>
              <a:rPr lang="ru-RU" sz="1300" dirty="0" err="1"/>
              <a:t>елементи</a:t>
            </a:r>
            <a:r>
              <a:rPr lang="ru-RU" sz="1300" dirty="0"/>
              <a:t> </a:t>
            </a:r>
            <a:r>
              <a:rPr lang="ru-RU" sz="1300" dirty="0" err="1"/>
              <a:t>Зеленої</a:t>
            </a:r>
            <a:r>
              <a:rPr lang="ru-RU" sz="1300" dirty="0"/>
              <a:t> угоди. </a:t>
            </a:r>
            <a:r>
              <a:rPr lang="ru-RU" sz="1300" dirty="0" err="1"/>
              <a:t>Тепер</a:t>
            </a:r>
            <a:r>
              <a:rPr lang="ru-RU" sz="1300" dirty="0"/>
              <a:t> </a:t>
            </a:r>
            <a:r>
              <a:rPr lang="ru-RU" sz="1300" dirty="0" err="1"/>
              <a:t>розглянемо</a:t>
            </a:r>
            <a:r>
              <a:rPr lang="ru-RU" sz="1300" dirty="0"/>
              <a:t> </a:t>
            </a:r>
            <a:r>
              <a:rPr lang="ru-RU" sz="1300" dirty="0" err="1"/>
              <a:t>кожний</a:t>
            </a:r>
            <a:r>
              <a:rPr lang="ru-RU" sz="1300" dirty="0"/>
              <a:t> </a:t>
            </a:r>
            <a:r>
              <a:rPr lang="ru-RU" sz="1300" dirty="0" err="1"/>
              <a:t>елемент</a:t>
            </a:r>
            <a:r>
              <a:rPr lang="ru-RU" sz="1300" dirty="0"/>
              <a:t> </a:t>
            </a:r>
            <a:r>
              <a:rPr lang="ru-RU" sz="1300" dirty="0" err="1"/>
              <a:t>більш</a:t>
            </a:r>
            <a:r>
              <a:rPr lang="ru-RU" sz="1300" dirty="0"/>
              <a:t> детально.</a:t>
            </a:r>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40830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defTabSz="990478">
              <a:defRPr/>
            </a:pPr>
            <a:r>
              <a:rPr lang="uk-UA" b="1" dirty="0"/>
              <a:t>Перший елемент</a:t>
            </a:r>
            <a:r>
              <a:rPr lang="uk-UA" b="1" baseline="0" dirty="0"/>
              <a:t> Зеленої угоди – «Чиста, безпечна і доступна енергія» </a:t>
            </a:r>
            <a:br>
              <a:rPr lang="uk-UA" b="1" baseline="0" dirty="0"/>
            </a:br>
            <a:r>
              <a:rPr lang="uk-UA" sz="1300" dirty="0"/>
              <a:t>Декарбонізація енергетичної системи ЄС має вирішальне значення для досягнення кліматичних цілей у 2030 та 2050 роках. Виробництво та використання енергії в різних секторах економіки генерує понад 75% викидів парникових газів ЄС, тому саме енергоефективність має бути в пріоритеті. Необхідно розвивати відновлювальні джерела енергії (ВДЕ) одночасно зі швидким припиненням використання вугілля та газу. Водночас процес переходу до чистої енергії, має залучати споживачів і приносити користь. Ефективні програми, такі як фінансування домогосподарств для підвищення енергоефективності будинків, можуть зменшити рахунки за електроенергію та допомогти довкіллю.</a:t>
            </a:r>
            <a:endParaRPr lang="en-US" sz="1300" dirty="0"/>
          </a:p>
          <a:p>
            <a:endParaRPr lang="ru-UA" b="1" dirty="0"/>
          </a:p>
        </p:txBody>
      </p:sp>
      <p:sp>
        <p:nvSpPr>
          <p:cNvPr id="4" name="Нижний колонтитул 3"/>
          <p:cNvSpPr>
            <a:spLocks noGrp="1"/>
          </p:cNvSpPr>
          <p:nvPr>
            <p:ph type="ftr" sz="quarter" idx="4"/>
          </p:nvPr>
        </p:nvSpPr>
        <p:spPr/>
        <p:txBody>
          <a:bodyPr/>
          <a:lstStyle/>
          <a:p>
            <a:endParaRPr lang="ru-UA"/>
          </a:p>
        </p:txBody>
      </p:sp>
    </p:spTree>
    <p:extLst>
      <p:ext uri="{BB962C8B-B14F-4D97-AF65-F5344CB8AC3E}">
        <p14:creationId xmlns:p14="http://schemas.microsoft.com/office/powerpoint/2010/main" val="117428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txBody>
          <a:bodyPr/>
          <a:lstStyle/>
          <a:p>
            <a:endParaRPr/>
          </a:p>
        </p:txBody>
      </p:sp>
      <p:sp>
        <p:nvSpPr>
          <p:cNvPr id="3" name="Заметки 2"/>
          <p:cNvSpPr>
            <a:spLocks noGrp="1"/>
          </p:cNvSpPr>
          <p:nvPr>
            <p:ph type="body" idx="1"/>
          </p:nvPr>
        </p:nvSpPr>
        <p:spPr/>
        <p:txBody>
          <a:bodyPr/>
          <a:lstStyle/>
          <a:p>
            <a:r>
              <a:t>Цілі ЄС щодо енергетики та клімату на 2030 рік проілюстровані даним слайдом:</a:t>
            </a:r>
          </a:p>
          <a:p>
            <a:r>
              <a:t>Першою ціллю є зменшення викидів парникових газів на 55%.</a:t>
            </a:r>
          </a:p>
          <a:p>
            <a:r>
              <a:t>Друга – збільшення частки ВДЕ (відновлюваних джерел енергії) в загальному кінцевому енергоспоживанні до 40%.</a:t>
            </a:r>
          </a:p>
          <a:p>
            <a:r>
              <a:t>Третя- зниження енергоспоживання на 32,5%</a:t>
            </a:r>
          </a:p>
          <a:p>
            <a:endParaRPr/>
          </a:p>
          <a:p>
            <a:r>
              <a:t>Оновлення 2024-2026:</a:t>
            </a:r>
          </a:p>
          <a:p>
            <a:r>
              <a:t>- Чинна ціль ЄС щодо ВДЕ на 2030 рік становить щонайменше 42,5% (з орієнтиром до 45%).</a:t>
            </a:r>
          </a:p>
          <a:p>
            <a:r>
              <a:t>- Чинна ціль з енергоефективності: зменшення енергоспоживання на 11,7% до 2030 року порівняно з прогнозом 2020 року.</a:t>
            </a:r>
          </a:p>
          <a:p>
            <a:endParaRPr/>
          </a:p>
          <a:p>
            <a:r>
              <a:t>[Sources]</a:t>
            </a:r>
          </a:p>
          <a:p>
            <a:r>
              <a:t>- European Commission. Renewable energy targets. Revised RED III.</a:t>
            </a:r>
          </a:p>
          <a:p>
            <a:r>
              <a:t>- European Commission. Energy Efficiency Directive. Revised target: 11.7%.</a:t>
            </a:r>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2690398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a:t>Основними перевагами переходу до чистої</a:t>
            </a:r>
            <a:r>
              <a:rPr lang="uk-UA" baseline="0" dirty="0"/>
              <a:t> енергії є:</a:t>
            </a:r>
          </a:p>
          <a:p>
            <a:pPr marL="185715" indent="-185715">
              <a:buFont typeface="Wingdings" panose="05000000000000000000" pitchFamily="2" charset="2"/>
              <a:buChar char="Ø"/>
            </a:pPr>
            <a:r>
              <a:rPr lang="uk-UA" sz="1300" dirty="0"/>
              <a:t>Боротьба зі зміною клімату</a:t>
            </a:r>
            <a:endParaRPr lang="en-US" sz="1300" dirty="0"/>
          </a:p>
          <a:p>
            <a:pPr marL="185715" indent="-185715">
              <a:buFont typeface="Wingdings" panose="05000000000000000000" pitchFamily="2" charset="2"/>
              <a:buChar char="Ø"/>
            </a:pPr>
            <a:r>
              <a:rPr lang="uk-UA" sz="1300" dirty="0"/>
              <a:t>Зменшення забруднення повітря</a:t>
            </a:r>
            <a:endParaRPr lang="en-US" sz="1300" dirty="0"/>
          </a:p>
          <a:p>
            <a:pPr marL="185715" indent="-185715">
              <a:buFont typeface="Wingdings" panose="05000000000000000000" pitchFamily="2" charset="2"/>
              <a:buChar char="Ø"/>
            </a:pPr>
            <a:r>
              <a:rPr lang="uk-UA" sz="1300" dirty="0"/>
              <a:t>Стимулювання економічного зростання</a:t>
            </a:r>
            <a:endParaRPr lang="en-US" sz="1300" dirty="0"/>
          </a:p>
          <a:p>
            <a:pPr marL="185715" indent="-185715">
              <a:buFont typeface="Wingdings" panose="05000000000000000000" pitchFamily="2" charset="2"/>
              <a:buChar char="Ø"/>
            </a:pPr>
            <a:r>
              <a:rPr lang="uk-UA" sz="1300" dirty="0"/>
              <a:t>Зменшення залежності від імпорту викопного палива</a:t>
            </a:r>
            <a:endParaRPr lang="en-US" sz="1300" dirty="0"/>
          </a:p>
          <a:p>
            <a:pPr marL="185715" indent="-185715">
              <a:buFont typeface="Wingdings" panose="05000000000000000000" pitchFamily="2" charset="2"/>
              <a:buChar char="Ø"/>
            </a:pPr>
            <a:r>
              <a:rPr lang="uk-UA" sz="1300" dirty="0"/>
              <a:t>Зниження рахунків за енергоносії для споживачів</a:t>
            </a:r>
            <a:endParaRPr lang="en-US" sz="1300" dirty="0"/>
          </a:p>
          <a:p>
            <a:endParaRPr lang="en-US" dirty="0"/>
          </a:p>
        </p:txBody>
      </p:sp>
      <p:sp>
        <p:nvSpPr>
          <p:cNvPr id="4" name="Нижний колонтитул 3"/>
          <p:cNvSpPr>
            <a:spLocks noGrp="1"/>
          </p:cNvSpPr>
          <p:nvPr>
            <p:ph type="ftr" sz="quarter" idx="10"/>
          </p:nvPr>
        </p:nvSpPr>
        <p:spPr/>
        <p:txBody>
          <a:bodyPr/>
          <a:lstStyle/>
          <a:p>
            <a:endParaRPr lang="ru-UA"/>
          </a:p>
        </p:txBody>
      </p:sp>
    </p:spTree>
    <p:extLst>
      <p:ext uri="{BB962C8B-B14F-4D97-AF65-F5344CB8AC3E}">
        <p14:creationId xmlns:p14="http://schemas.microsoft.com/office/powerpoint/2010/main" val="814353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9E55-ADEA-4CAC-A317-2634A8DAE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462A19-71FF-477D-A58A-C679F2B0BC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CE4290-DFC5-4C1C-85F6-BD0642DA3349}"/>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5" name="Footer Placeholder 4">
            <a:extLst>
              <a:ext uri="{FF2B5EF4-FFF2-40B4-BE49-F238E27FC236}">
                <a16:creationId xmlns:a16="http://schemas.microsoft.com/office/drawing/2014/main" id="{E797507C-7C44-4CCD-BE78-D1DF8FBBF4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57DA5-336C-4618-A488-5403DE190544}"/>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4233271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1AD-8E9C-418D-B639-8B8C1CB369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B9B8F8-4BEB-478A-92ED-529591346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FCC3E-5DD4-41B7-805D-8A1A860008AC}"/>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5" name="Footer Placeholder 4">
            <a:extLst>
              <a:ext uri="{FF2B5EF4-FFF2-40B4-BE49-F238E27FC236}">
                <a16:creationId xmlns:a16="http://schemas.microsoft.com/office/drawing/2014/main" id="{69FA19C0-D04C-4555-AA57-F2A22133D4E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1BEEC2-C47D-4B7A-969C-6DFF9D1DE7E2}"/>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918739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B8F4E8-02AE-4B86-97B8-F1972EC736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42B83B-1C6A-4AD8-83F7-B12D607AFB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2DA55-9DF5-4D76-B16B-487A5409F3B5}"/>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5" name="Footer Placeholder 4">
            <a:extLst>
              <a:ext uri="{FF2B5EF4-FFF2-40B4-BE49-F238E27FC236}">
                <a16:creationId xmlns:a16="http://schemas.microsoft.com/office/drawing/2014/main" id="{67F3A4CA-529F-4C3C-A8BF-635D962079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46491-BAB5-4F7A-8C80-E3AC45B82513}"/>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35126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0709-0A7C-4528-BF14-B6BB6DFF36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985993-AD23-4594-990B-AA00CC128D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827208-1BB9-4DC4-AD81-03D700A35DFB}"/>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5" name="Footer Placeholder 4">
            <a:extLst>
              <a:ext uri="{FF2B5EF4-FFF2-40B4-BE49-F238E27FC236}">
                <a16:creationId xmlns:a16="http://schemas.microsoft.com/office/drawing/2014/main" id="{F792BE77-F780-4790-80D5-0B4F33F2B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6EF12D-D8C2-4FD3-B621-F0B59E8BD976}"/>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3042400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C88C0-97A7-4C8C-8381-B01B3B88EC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0CA763-9134-4670-A3E7-B2EF30C160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24A8BA-DFC7-47B1-8CBA-5BCCE61C45C0}"/>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5" name="Footer Placeholder 4">
            <a:extLst>
              <a:ext uri="{FF2B5EF4-FFF2-40B4-BE49-F238E27FC236}">
                <a16:creationId xmlns:a16="http://schemas.microsoft.com/office/drawing/2014/main" id="{2E671160-C566-4CA4-820B-6B461AC14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55E12C-86B9-44C5-BA1F-A74B17D557BE}"/>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81288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9B9C-889D-4EC0-A9B2-DFFB872999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F349D1-6308-49EE-9B81-25F4F0F0C8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987717-96BE-405E-8CB5-044A49CA5E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4BAC21-E0C0-4C88-B99D-620680F8C8C7}"/>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6" name="Footer Placeholder 5">
            <a:extLst>
              <a:ext uri="{FF2B5EF4-FFF2-40B4-BE49-F238E27FC236}">
                <a16:creationId xmlns:a16="http://schemas.microsoft.com/office/drawing/2014/main" id="{096FF7CF-D0A1-44C6-81BC-D637C6C28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61D800-CC69-4D5B-98FA-C4D4EC8D6A60}"/>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194696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4F2A4-E2E6-4595-B9F8-940540DBB9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E29878-D776-44ED-84D5-9A431D593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B64D8-C4CF-449C-9805-AAA8F0FE2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F9688B7-3227-4C2B-BBFC-BE8969313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BDFCF8-DD67-4FF5-9A8A-EBB512E05A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14B87D-31AD-4AC8-ACF6-762CF50071A6}"/>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8" name="Footer Placeholder 7">
            <a:extLst>
              <a:ext uri="{FF2B5EF4-FFF2-40B4-BE49-F238E27FC236}">
                <a16:creationId xmlns:a16="http://schemas.microsoft.com/office/drawing/2014/main" id="{3F358F98-789A-49BF-94A0-3A019B0162E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A0701C-F158-446E-8797-959605B01896}"/>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45790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4EE9-E80A-4AAB-8620-E165863DAF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3B00C7-AEA8-4B12-9546-19876F8F2462}"/>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4" name="Footer Placeholder 3">
            <a:extLst>
              <a:ext uri="{FF2B5EF4-FFF2-40B4-BE49-F238E27FC236}">
                <a16:creationId xmlns:a16="http://schemas.microsoft.com/office/drawing/2014/main" id="{C53A349E-699E-45C6-A884-9F99A6BB67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C9440D-59DC-465A-B556-D763846694C3}"/>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1922443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BF9F2-197A-4BEF-9CAC-616C7683E7BE}"/>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3" name="Footer Placeholder 2">
            <a:extLst>
              <a:ext uri="{FF2B5EF4-FFF2-40B4-BE49-F238E27FC236}">
                <a16:creationId xmlns:a16="http://schemas.microsoft.com/office/drawing/2014/main" id="{A97CE7D6-F45B-4A64-9593-C43643EC01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47973E-1A27-414B-80B6-847882DBFF11}"/>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381367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EF6B-F44A-4223-B6F6-D5069A124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167CAFB-DD12-416B-B1FF-721F85B9EB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E44891-2A65-4372-9FF2-5C72BADB2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6BDA7C-B3C4-4F55-8CA9-FB2ABA20D784}"/>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6" name="Footer Placeholder 5">
            <a:extLst>
              <a:ext uri="{FF2B5EF4-FFF2-40B4-BE49-F238E27FC236}">
                <a16:creationId xmlns:a16="http://schemas.microsoft.com/office/drawing/2014/main" id="{834656D7-566F-426F-A7D0-3D50A03188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8CBA5C-A3B9-43EF-9B11-EE81BCBB9578}"/>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224414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D3E2-7515-4094-84B6-1988669FAF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E5B9AA-F357-4EDA-94D0-42CB393E6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CF6D13-424D-447B-A092-B9B2F9443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7D5092-0A22-48BE-BE75-45A40D6545D0}"/>
              </a:ext>
            </a:extLst>
          </p:cNvPr>
          <p:cNvSpPr>
            <a:spLocks noGrp="1"/>
          </p:cNvSpPr>
          <p:nvPr>
            <p:ph type="dt" sz="half" idx="10"/>
          </p:nvPr>
        </p:nvSpPr>
        <p:spPr/>
        <p:txBody>
          <a:bodyPr/>
          <a:lstStyle/>
          <a:p>
            <a:fld id="{305A4274-EA2D-4FAC-9F37-A51CAEA28CEB}" type="datetimeFigureOut">
              <a:rPr lang="en-GB" smtClean="0"/>
              <a:t>21/03/2026</a:t>
            </a:fld>
            <a:endParaRPr lang="en-GB"/>
          </a:p>
        </p:txBody>
      </p:sp>
      <p:sp>
        <p:nvSpPr>
          <p:cNvPr id="6" name="Footer Placeholder 5">
            <a:extLst>
              <a:ext uri="{FF2B5EF4-FFF2-40B4-BE49-F238E27FC236}">
                <a16:creationId xmlns:a16="http://schemas.microsoft.com/office/drawing/2014/main" id="{0BBD73B0-1054-4B2D-AE52-3D1F54E83A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E5896E-9585-4B2D-A9F4-71BED8C488DD}"/>
              </a:ext>
            </a:extLst>
          </p:cNvPr>
          <p:cNvSpPr>
            <a:spLocks noGrp="1"/>
          </p:cNvSpPr>
          <p:nvPr>
            <p:ph type="sldNum" sz="quarter" idx="12"/>
          </p:nvPr>
        </p:nvSpPr>
        <p:spPr/>
        <p:txBody>
          <a:bodyPr/>
          <a:lstStyle/>
          <a:p>
            <a:fld id="{18945B8A-AE9D-4BB6-A650-4C0C933A0A99}" type="slidenum">
              <a:rPr lang="en-GB" smtClean="0"/>
              <a:t>‹#›</a:t>
            </a:fld>
            <a:endParaRPr lang="en-GB"/>
          </a:p>
        </p:txBody>
      </p:sp>
    </p:spTree>
    <p:extLst>
      <p:ext uri="{BB962C8B-B14F-4D97-AF65-F5344CB8AC3E}">
        <p14:creationId xmlns:p14="http://schemas.microsoft.com/office/powerpoint/2010/main" val="4161819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322">
              <a:srgbClr val="C5D3EC"/>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091E29-916E-4090-BF66-F98DDB1CF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81770B-565A-43F5-8774-7B5939598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E31C9C-8267-4034-AADF-0AE5269F92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A4274-EA2D-4FAC-9F37-A51CAEA28CEB}" type="datetimeFigureOut">
              <a:rPr lang="en-GB" smtClean="0"/>
              <a:t>21/03/2026</a:t>
            </a:fld>
            <a:endParaRPr lang="en-GB"/>
          </a:p>
        </p:txBody>
      </p:sp>
      <p:sp>
        <p:nvSpPr>
          <p:cNvPr id="5" name="Footer Placeholder 4">
            <a:extLst>
              <a:ext uri="{FF2B5EF4-FFF2-40B4-BE49-F238E27FC236}">
                <a16:creationId xmlns:a16="http://schemas.microsoft.com/office/drawing/2014/main" id="{60521E91-FD2C-4AB9-AB68-BACCCE6740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7B3410-5293-4806-804B-F7E188335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45B8A-AE9D-4BB6-A650-4C0C933A0A99}" type="slidenum">
              <a:rPr lang="en-GB" smtClean="0"/>
              <a:t>‹#›</a:t>
            </a:fld>
            <a:endParaRPr lang="en-GB"/>
          </a:p>
        </p:txBody>
      </p:sp>
    </p:spTree>
    <p:extLst>
      <p:ext uri="{BB962C8B-B14F-4D97-AF65-F5344CB8AC3E}">
        <p14:creationId xmlns:p14="http://schemas.microsoft.com/office/powerpoint/2010/main" val="1194096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urostat/statistics-explained/index.php?title=File:Material_flow.EU.2022.p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Європейський зелений курс"/>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1262" y="1193101"/>
            <a:ext cx="9938238" cy="4785668"/>
          </a:xfrm>
          <a:prstGeom prst="rect">
            <a:avLst/>
          </a:prstGeom>
          <a:noFill/>
          <a:ln>
            <a:noFill/>
          </a:ln>
        </p:spPr>
      </p:pic>
    </p:spTree>
    <p:extLst>
      <p:ext uri="{BB962C8B-B14F-4D97-AF65-F5344CB8AC3E}">
        <p14:creationId xmlns:p14="http://schemas.microsoft.com/office/powerpoint/2010/main" val="185276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08016" y="833984"/>
            <a:ext cx="4723104" cy="5291633"/>
            <a:chOff x="2711450" y="1899341"/>
            <a:chExt cx="3608856" cy="4043262"/>
          </a:xfrm>
        </p:grpSpPr>
        <p:sp>
          <p:nvSpPr>
            <p:cNvPr id="20"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10" name="Group 9"/>
              <p:cNvGrpSpPr/>
              <p:nvPr/>
            </p:nvGrpSpPr>
            <p:grpSpPr>
              <a:xfrm>
                <a:off x="2711450" y="2685419"/>
                <a:ext cx="1857262" cy="2586317"/>
                <a:chOff x="2711450" y="2685419"/>
                <a:chExt cx="1857262" cy="2586317"/>
              </a:xfrm>
            </p:grpSpPr>
            <p:sp>
              <p:nvSpPr>
                <p:cNvPr id="4"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1"/>
                <p:cNvSpPr>
                  <a:spLocks/>
                </p:cNvSpPr>
                <p:nvPr/>
              </p:nvSpPr>
              <p:spPr bwMode="auto">
                <a:xfrm>
                  <a:off x="2954441" y="2761897"/>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3957770" y="3100859"/>
                <a:ext cx="2166806" cy="2219752"/>
                <a:chOff x="3957770" y="3100859"/>
                <a:chExt cx="2166806" cy="2219752"/>
              </a:xfrm>
            </p:grpSpPr>
            <p:sp>
              <p:nvSpPr>
                <p:cNvPr id="6"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3110598" y="1899341"/>
                <a:ext cx="2883643" cy="1934647"/>
                <a:chOff x="3110598" y="1899341"/>
                <a:chExt cx="2883643" cy="1934647"/>
              </a:xfrm>
            </p:grpSpPr>
            <p:sp>
              <p:nvSpPr>
                <p:cNvPr id="8"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5"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6"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7"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18" name="WordArt 3"/>
            <p:cNvSpPr>
              <a:spLocks noChangeArrowheads="1" noChangeShapeType="1" noTextEdit="1"/>
            </p:cNvSpPr>
            <p:nvPr/>
          </p:nvSpPr>
          <p:spPr bwMode="auto">
            <a:xfrm rot="7809088" flipH="1" flipV="1">
              <a:off x="4767051" y="4202072"/>
              <a:ext cx="1351095" cy="407498"/>
            </a:xfrm>
            <a:prstGeom prst="rect">
              <a:avLst/>
            </a:prstGeom>
          </p:spPr>
          <p:txBody>
            <a:bodyPr wrap="none" fromWordArt="1">
              <a:prstTxWarp prst="textArchDown">
                <a:avLst>
                  <a:gd name="adj" fmla="val 218983"/>
                </a:avLst>
              </a:prstTxWarp>
            </a:bodyPr>
            <a:lstStyle/>
            <a:p>
              <a:r>
                <a:rPr lang="uk-UA" dirty="0">
                  <a:solidFill>
                    <a:schemeClr val="bg1"/>
                  </a:solidFill>
                </a:rPr>
                <a:t>Змінність ВДЕ</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9" name="WordArt 3"/>
            <p:cNvSpPr>
              <a:spLocks noChangeArrowheads="1" noChangeShapeType="1" noTextEdit="1"/>
            </p:cNvSpPr>
            <p:nvPr/>
          </p:nvSpPr>
          <p:spPr bwMode="auto">
            <a:xfrm rot="14945595" flipH="1" flipV="1">
              <a:off x="2619171" y="3682860"/>
              <a:ext cx="1929336" cy="691418"/>
            </a:xfrm>
            <a:prstGeom prst="rect">
              <a:avLst/>
            </a:prstGeom>
          </p:spPr>
          <p:txBody>
            <a:bodyPr wrap="none" fromWordArt="1">
              <a:prstTxWarp prst="textArchDown">
                <a:avLst>
                  <a:gd name="adj" fmla="val 218983"/>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Соціальні наслідки</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39" name="Группа 38"/>
          <p:cNvGrpSpPr/>
          <p:nvPr/>
        </p:nvGrpSpPr>
        <p:grpSpPr>
          <a:xfrm>
            <a:off x="2069920" y="998479"/>
            <a:ext cx="2626910" cy="5709761"/>
            <a:chOff x="2097490" y="1252479"/>
            <a:chExt cx="2626910" cy="5709761"/>
          </a:xfrm>
        </p:grpSpPr>
        <p:grpSp>
          <p:nvGrpSpPr>
            <p:cNvPr id="28" name="Group 27"/>
            <p:cNvGrpSpPr/>
            <p:nvPr/>
          </p:nvGrpSpPr>
          <p:grpSpPr>
            <a:xfrm>
              <a:off x="2097490" y="1266787"/>
              <a:ext cx="2590800" cy="609600"/>
              <a:chOff x="838200" y="5410200"/>
              <a:chExt cx="2590800" cy="609600"/>
            </a:xfrm>
          </p:grpSpPr>
          <p:sp>
            <p:nvSpPr>
              <p:cNvPr id="25" name="Rounded Rectangle 24"/>
              <p:cNvSpPr/>
              <p:nvPr/>
            </p:nvSpPr>
            <p:spPr bwMode="auto">
              <a:xfrm>
                <a:off x="838200" y="5410200"/>
                <a:ext cx="25908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29" name="Group 28"/>
            <p:cNvGrpSpPr/>
            <p:nvPr/>
          </p:nvGrpSpPr>
          <p:grpSpPr>
            <a:xfrm>
              <a:off x="2133600" y="3048000"/>
              <a:ext cx="2590800" cy="609600"/>
              <a:chOff x="3695700" y="5410200"/>
              <a:chExt cx="2590800" cy="609600"/>
            </a:xfrm>
          </p:grpSpPr>
          <p:sp>
            <p:nvSpPr>
              <p:cNvPr id="26" name="Rounded Rectangle 25"/>
              <p:cNvSpPr/>
              <p:nvPr/>
            </p:nvSpPr>
            <p:spPr bwMode="auto">
              <a:xfrm>
                <a:off x="3695700" y="5410200"/>
                <a:ext cx="25908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30" name="Group 29"/>
            <p:cNvGrpSpPr/>
            <p:nvPr/>
          </p:nvGrpSpPr>
          <p:grpSpPr>
            <a:xfrm>
              <a:off x="2133600" y="4953000"/>
              <a:ext cx="2590800" cy="609600"/>
              <a:chOff x="6391275" y="5410200"/>
              <a:chExt cx="2590800" cy="609600"/>
            </a:xfrm>
          </p:grpSpPr>
          <p:sp>
            <p:nvSpPr>
              <p:cNvPr id="27" name="Rounded Rectangle 26"/>
              <p:cNvSpPr/>
              <p:nvPr/>
            </p:nvSpPr>
            <p:spPr bwMode="auto">
              <a:xfrm>
                <a:off x="6391275" y="5410200"/>
                <a:ext cx="25908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31" name="Rectangle 19"/>
            <p:cNvSpPr/>
            <p:nvPr/>
          </p:nvSpPr>
          <p:spPr>
            <a:xfrm>
              <a:off x="2729865" y="1252479"/>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32" name="Rectangle 19"/>
            <p:cNvSpPr/>
            <p:nvPr/>
          </p:nvSpPr>
          <p:spPr>
            <a:xfrm>
              <a:off x="2729865" y="3183493"/>
              <a:ext cx="1718310" cy="338554"/>
            </a:xfrm>
            <a:prstGeom prst="rect">
              <a:avLst/>
            </a:prstGeom>
          </p:spPr>
          <p:txBody>
            <a:bodyPr wrap="square">
              <a:spAutoFit/>
            </a:bodyPr>
            <a:lstStyle/>
            <a:p>
              <a:pPr algn="ctr"/>
              <a:r>
                <a:rPr lang="uk-UA" sz="1600" dirty="0">
                  <a:solidFill>
                    <a:schemeClr val="bg1"/>
                  </a:solidFill>
                </a:rPr>
                <a:t>Змінність ВДЕ</a:t>
              </a:r>
              <a:endParaRPr lang="en-US" sz="1600" dirty="0">
                <a:solidFill>
                  <a:schemeClr val="bg1"/>
                </a:solidFill>
              </a:endParaRPr>
            </a:p>
          </p:txBody>
        </p:sp>
        <p:sp>
          <p:nvSpPr>
            <p:cNvPr id="33" name="Rectangle 19"/>
            <p:cNvSpPr/>
            <p:nvPr/>
          </p:nvSpPr>
          <p:spPr>
            <a:xfrm>
              <a:off x="2729865" y="4989746"/>
              <a:ext cx="1718310" cy="584775"/>
            </a:xfrm>
            <a:prstGeom prst="rect">
              <a:avLst/>
            </a:prstGeom>
          </p:spPr>
          <p:txBody>
            <a:bodyPr wrap="square">
              <a:spAutoFit/>
            </a:bodyPr>
            <a:lstStyle/>
            <a:p>
              <a:pPr algn="ctr"/>
              <a:r>
                <a:rPr lang="uk-UA" sz="1600" dirty="0">
                  <a:solidFill>
                    <a:schemeClr val="bg1"/>
                  </a:solidFill>
                </a:rPr>
                <a:t>Соціальні наслідки</a:t>
              </a:r>
              <a:endParaRPr lang="en-US" sz="1600" dirty="0">
                <a:solidFill>
                  <a:schemeClr val="bg1"/>
                </a:solidFill>
              </a:endParaRPr>
            </a:p>
          </p:txBody>
        </p:sp>
        <p:sp>
          <p:nvSpPr>
            <p:cNvPr id="34" name="Rectangle 33"/>
            <p:cNvSpPr/>
            <p:nvPr/>
          </p:nvSpPr>
          <p:spPr>
            <a:xfrm>
              <a:off x="2667000" y="1905001"/>
              <a:ext cx="2021290" cy="830997"/>
            </a:xfrm>
            <a:prstGeom prst="rect">
              <a:avLst/>
            </a:prstGeom>
          </p:spPr>
          <p:txBody>
            <a:bodyPr wrap="square">
              <a:spAutoFit/>
            </a:bodyPr>
            <a:lstStyle/>
            <a:p>
              <a:r>
                <a:rPr lang="uk-UA" sz="1600" dirty="0">
                  <a:solidFill>
                    <a:schemeClr val="tx1">
                      <a:lumMod val="50000"/>
                    </a:schemeClr>
                  </a:solidFill>
                </a:rPr>
                <a:t>Необхідність значних інвестицій в інфраструктуру </a:t>
              </a:r>
              <a:endParaRPr lang="en-US" sz="1600" dirty="0">
                <a:solidFill>
                  <a:schemeClr val="tx1">
                    <a:lumMod val="50000"/>
                  </a:schemeClr>
                </a:solidFill>
              </a:endParaRPr>
            </a:p>
          </p:txBody>
        </p:sp>
        <p:sp>
          <p:nvSpPr>
            <p:cNvPr id="35" name="Rectangle 34"/>
            <p:cNvSpPr/>
            <p:nvPr/>
          </p:nvSpPr>
          <p:spPr>
            <a:xfrm>
              <a:off x="2667000" y="3733801"/>
              <a:ext cx="1905000" cy="830997"/>
            </a:xfrm>
            <a:prstGeom prst="rect">
              <a:avLst/>
            </a:prstGeom>
          </p:spPr>
          <p:txBody>
            <a:bodyPr wrap="square">
              <a:spAutoFit/>
            </a:bodyPr>
            <a:lstStyle/>
            <a:p>
              <a:r>
                <a:rPr lang="uk-UA" sz="1600" dirty="0">
                  <a:solidFill>
                    <a:schemeClr val="tx1">
                      <a:lumMod val="50000"/>
                    </a:schemeClr>
                  </a:solidFill>
                </a:rPr>
                <a:t>Необхідність розвитку систем зберігання енергії</a:t>
              </a:r>
              <a:endParaRPr lang="en-US" sz="1600" dirty="0">
                <a:solidFill>
                  <a:schemeClr val="tx1">
                    <a:lumMod val="50000"/>
                  </a:schemeClr>
                </a:solidFill>
              </a:endParaRPr>
            </a:p>
          </p:txBody>
        </p:sp>
        <p:sp>
          <p:nvSpPr>
            <p:cNvPr id="36" name="Rectangle 35"/>
            <p:cNvSpPr/>
            <p:nvPr/>
          </p:nvSpPr>
          <p:spPr>
            <a:xfrm>
              <a:off x="2667000" y="5638801"/>
              <a:ext cx="1905000" cy="1323439"/>
            </a:xfrm>
            <a:prstGeom prst="rect">
              <a:avLst/>
            </a:prstGeom>
          </p:spPr>
          <p:txBody>
            <a:bodyPr wrap="square">
              <a:spAutoFit/>
            </a:bodyPr>
            <a:lstStyle/>
            <a:p>
              <a:r>
                <a:rPr lang="uk-UA" sz="1600" dirty="0">
                  <a:solidFill>
                    <a:schemeClr val="tx1">
                      <a:lumMod val="50000"/>
                    </a:schemeClr>
                  </a:solidFill>
                </a:rPr>
                <a:t>Перекваліфікація та працевлаштування працівників вугільної та газової промисловості</a:t>
              </a:r>
              <a:endParaRPr lang="en-US" sz="1600" dirty="0">
                <a:solidFill>
                  <a:schemeClr val="tx1">
                    <a:lumMod val="50000"/>
                  </a:schemeClr>
                </a:solidFill>
              </a:endParaRPr>
            </a:p>
          </p:txBody>
        </p:sp>
      </p:grpSp>
      <p:sp>
        <p:nvSpPr>
          <p:cNvPr id="37" name="Заголовок 5"/>
          <p:cNvSpPr txBox="1">
            <a:spLocks/>
          </p:cNvSpPr>
          <p:nvPr/>
        </p:nvSpPr>
        <p:spPr>
          <a:xfrm>
            <a:off x="1318957" y="194979"/>
            <a:ext cx="10515600" cy="8952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переходу до чистої енергії:</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057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53944" y="530319"/>
            <a:ext cx="10515600" cy="1325563"/>
          </a:xfrm>
        </p:spPr>
        <p:txBody>
          <a:bodyPr>
            <a:noAutofit/>
          </a:bodyPr>
          <a:lstStyle/>
          <a:p>
            <a:pPr algn="ctr"/>
            <a:r>
              <a:rPr lang="uk-U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Глобальні інвестиції в енергоефективність, електрифікацію та відновлювальні джерела енергії для кінцевих споживачів і попит на енергію  для кінцевих споживачів у порівнянні із середньорічними потребами в інвестиціях у 2030 році за прогнозом</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Figure showing the global investment in energy efficiency in 2030, by scenari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088" y="2217228"/>
            <a:ext cx="8633823" cy="4570413"/>
          </a:xfrm>
          <a:prstGeom prst="rect">
            <a:avLst/>
          </a:prstGeom>
          <a:noFill/>
          <a:ln>
            <a:noFill/>
          </a:ln>
        </p:spPr>
      </p:pic>
    </p:spTree>
    <p:extLst>
      <p:ext uri="{BB962C8B-B14F-4D97-AF65-F5344CB8AC3E}">
        <p14:creationId xmlns:p14="http://schemas.microsoft.com/office/powerpoint/2010/main" val="3925382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21962" y="168973"/>
            <a:ext cx="10681969" cy="1325563"/>
          </a:xfrm>
        </p:spPr>
        <p:txBody>
          <a:bodyPr>
            <a:noAutofit/>
          </a:bodyPr>
          <a:lstStyle/>
          <a:p>
            <a:pPr algn="ctr"/>
            <a:r>
              <a:rPr lang="uk-U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Частка відновлювальної енергії у валовому кінцевому споживанні енергії в країнах ЄС-27 у 2022 році порівняно з цільовим показником на 2020</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3214740" y="1412875"/>
            <a:ext cx="5076093" cy="5308600"/>
          </a:xfrm>
          <a:prstGeom prst="rect">
            <a:avLst/>
          </a:prstGeom>
          <a:noFill/>
          <a:ln>
            <a:noFill/>
          </a:ln>
        </p:spPr>
      </p:pic>
      <p:sp>
        <p:nvSpPr>
          <p:cNvPr id="8" name="Rounded Rectangle 7"/>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9" name="Rounded Rectangle 8"/>
          <p:cNvSpPr/>
          <p:nvPr/>
        </p:nvSpPr>
        <p:spPr>
          <a:xfrm>
            <a:off x="411480" y="1828800"/>
            <a:ext cx="2468880" cy="1965960"/>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300" b="1">
                <a:solidFill>
                  <a:srgbClr val="007A37"/>
                </a:solidFill>
                <a:latin typeface="Calibri"/>
              </a:rPr>
              <a:t>Оновлені дані</a:t>
            </a:r>
          </a:p>
          <a:p>
            <a:pPr algn="l">
              <a:spcBef>
                <a:spcPts val="0"/>
              </a:spcBef>
              <a:spcAft>
                <a:spcPts val="0"/>
              </a:spcAft>
            </a:pPr>
            <a:r>
              <a:rPr sz="1030">
                <a:solidFill>
                  <a:srgbClr val="3F3F3F"/>
                </a:solidFill>
                <a:latin typeface="Calibri"/>
              </a:rPr>
              <a:t>У 2023 р. частка ВДЕ у валовому кінцевому споживанні енергії ЄС досягла 24,5%.</a:t>
            </a:r>
          </a:p>
          <a:p>
            <a:pPr algn="l">
              <a:spcBef>
                <a:spcPts val="0"/>
              </a:spcBef>
              <a:spcAft>
                <a:spcPts val="0"/>
              </a:spcAft>
            </a:pPr>
            <a:r>
              <a:rPr sz="1030">
                <a:solidFill>
                  <a:srgbClr val="3F3F3F"/>
                </a:solidFill>
                <a:latin typeface="Calibri"/>
              </a:rPr>
              <a:t>У виробництві електроенергії частка ВДЕ зросла до 45,3%, але темп усе ще недостатній для цілі 2030 р.</a:t>
            </a:r>
          </a:p>
        </p:txBody>
      </p:sp>
    </p:spTree>
    <p:extLst>
      <p:ext uri="{BB962C8B-B14F-4D97-AF65-F5344CB8AC3E}">
        <p14:creationId xmlns:p14="http://schemas.microsoft.com/office/powerpoint/2010/main" val="3794579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Частка енергії з відновлюваних джерел енергії </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AutoShape 4" descr="Home (Eurost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Прямоугольник 9"/>
          <p:cNvSpPr/>
          <p:nvPr/>
        </p:nvSpPr>
        <p:spPr>
          <a:xfrm>
            <a:off x="2558800" y="6184869"/>
            <a:ext cx="1099226" cy="340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2013 рік</a:t>
            </a:r>
            <a:endParaRPr lang="en-US" dirty="0"/>
          </a:p>
        </p:txBody>
      </p:sp>
      <p:sp>
        <p:nvSpPr>
          <p:cNvPr id="11" name="Прямоугольник 10"/>
          <p:cNvSpPr/>
          <p:nvPr/>
        </p:nvSpPr>
        <p:spPr>
          <a:xfrm>
            <a:off x="8519808" y="6168355"/>
            <a:ext cx="1099226" cy="340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2022 рік</a:t>
            </a:r>
            <a:endParaRPr lang="en-US" dirty="0"/>
          </a:p>
        </p:txBody>
      </p:sp>
      <p:grpSp>
        <p:nvGrpSpPr>
          <p:cNvPr id="14" name="Группа 13"/>
          <p:cNvGrpSpPr/>
          <p:nvPr/>
        </p:nvGrpSpPr>
        <p:grpSpPr>
          <a:xfrm>
            <a:off x="660413" y="1348985"/>
            <a:ext cx="4896000" cy="4680000"/>
            <a:chOff x="660413" y="1348985"/>
            <a:chExt cx="4896000" cy="4680000"/>
          </a:xfrm>
        </p:grpSpPr>
        <p:pic>
          <p:nvPicPr>
            <p:cNvPr id="8" name="Рисунок 7"/>
            <p:cNvPicPr/>
            <p:nvPr/>
          </p:nvPicPr>
          <p:blipFill rotWithShape="1">
            <a:blip r:embed="rId3">
              <a:extLst>
                <a:ext uri="{28A0092B-C50C-407E-A947-70E740481C1C}">
                  <a14:useLocalDpi xmlns:a14="http://schemas.microsoft.com/office/drawing/2010/main" val="0"/>
                </a:ext>
              </a:extLst>
            </a:blip>
            <a:srcRect l="22265" t="9897" r="-1526" b="9426"/>
            <a:stretch/>
          </p:blipFill>
          <p:spPr>
            <a:xfrm>
              <a:off x="660413" y="1348985"/>
              <a:ext cx="4896000" cy="4680000"/>
            </a:xfrm>
            <a:prstGeom prst="rect">
              <a:avLst/>
            </a:prstGeom>
          </p:spPr>
        </p:pic>
        <p:pic>
          <p:nvPicPr>
            <p:cNvPr id="12" name="Рисунок 11"/>
            <p:cNvPicPr>
              <a:picLocks noChangeAspect="1"/>
            </p:cNvPicPr>
            <p:nvPr/>
          </p:nvPicPr>
          <p:blipFill>
            <a:blip r:embed="rId4"/>
            <a:stretch>
              <a:fillRect/>
            </a:stretch>
          </p:blipFill>
          <p:spPr>
            <a:xfrm>
              <a:off x="4563888" y="5635440"/>
              <a:ext cx="752475" cy="314325"/>
            </a:xfrm>
            <a:prstGeom prst="rect">
              <a:avLst/>
            </a:prstGeom>
          </p:spPr>
        </p:pic>
      </p:grpSp>
      <p:grpSp>
        <p:nvGrpSpPr>
          <p:cNvPr id="15" name="Группа 14"/>
          <p:cNvGrpSpPr/>
          <p:nvPr/>
        </p:nvGrpSpPr>
        <p:grpSpPr>
          <a:xfrm>
            <a:off x="6416202" y="1348985"/>
            <a:ext cx="4896000" cy="4680000"/>
            <a:chOff x="6416202" y="1348985"/>
            <a:chExt cx="4896000" cy="4680000"/>
          </a:xfrm>
        </p:grpSpPr>
        <p:pic>
          <p:nvPicPr>
            <p:cNvPr id="7" name="Рисунок 6"/>
            <p:cNvPicPr/>
            <p:nvPr/>
          </p:nvPicPr>
          <p:blipFill rotWithShape="1">
            <a:blip r:embed="rId5">
              <a:extLst>
                <a:ext uri="{28A0092B-C50C-407E-A947-70E740481C1C}">
                  <a14:useLocalDpi xmlns:a14="http://schemas.microsoft.com/office/drawing/2010/main" val="0"/>
                </a:ext>
              </a:extLst>
            </a:blip>
            <a:srcRect l="23116" t="9980" r="1" b="10617"/>
            <a:stretch/>
          </p:blipFill>
          <p:spPr>
            <a:xfrm>
              <a:off x="6416202" y="1348985"/>
              <a:ext cx="4896000" cy="4680000"/>
            </a:xfrm>
            <a:prstGeom prst="rect">
              <a:avLst/>
            </a:prstGeom>
          </p:spPr>
        </p:pic>
        <p:pic>
          <p:nvPicPr>
            <p:cNvPr id="13" name="Рисунок 12"/>
            <p:cNvPicPr>
              <a:picLocks noChangeAspect="1"/>
            </p:cNvPicPr>
            <p:nvPr/>
          </p:nvPicPr>
          <p:blipFill>
            <a:blip r:embed="rId4"/>
            <a:stretch>
              <a:fillRect/>
            </a:stretch>
          </p:blipFill>
          <p:spPr>
            <a:xfrm>
              <a:off x="10389039" y="5635440"/>
              <a:ext cx="752475" cy="314325"/>
            </a:xfrm>
            <a:prstGeom prst="rect">
              <a:avLst/>
            </a:prstGeom>
          </p:spPr>
        </p:pic>
      </p:grpSp>
    </p:spTree>
    <p:extLst>
      <p:ext uri="{BB962C8B-B14F-4D97-AF65-F5344CB8AC3E}">
        <p14:creationId xmlns:p14="http://schemas.microsoft.com/office/powerpoint/2010/main" val="1987743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553183" y="0"/>
            <a:ext cx="10515600" cy="1325563"/>
          </a:xfrm>
        </p:spPr>
        <p:txBody>
          <a:bodyPr>
            <a:norm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Використання відновлювальних джерел енергії по країнам</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2829350" y="1244124"/>
            <a:ext cx="6120765" cy="5193665"/>
          </a:xfrm>
          <a:prstGeom prst="rect">
            <a:avLst/>
          </a:prstGeom>
        </p:spPr>
      </p:pic>
    </p:spTree>
    <p:extLst>
      <p:ext uri="{BB962C8B-B14F-4D97-AF65-F5344CB8AC3E}">
        <p14:creationId xmlns:p14="http://schemas.microsoft.com/office/powerpoint/2010/main" val="1032538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785669" y="0"/>
            <a:ext cx="10515600" cy="1325563"/>
          </a:xfrm>
        </p:spPr>
        <p:txBody>
          <a:bodyPr>
            <a:normAutofit fontScale="90000"/>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Перехід до циркулярної економіки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Рисунок 1"/>
          <p:cNvPicPr>
            <a:picLocks noChangeAspect="1"/>
          </p:cNvPicPr>
          <p:nvPr/>
        </p:nvPicPr>
        <p:blipFill rotWithShape="1">
          <a:blip r:embed="rId3">
            <a:extLst>
              <a:ext uri="{28A0092B-C50C-407E-A947-70E740481C1C}">
                <a14:useLocalDpi xmlns:a14="http://schemas.microsoft.com/office/drawing/2010/main" val="0"/>
              </a:ext>
            </a:extLst>
          </a:blip>
          <a:srcRect l="13654" r="6314"/>
          <a:stretch/>
        </p:blipFill>
        <p:spPr>
          <a:xfrm>
            <a:off x="2623751" y="1400497"/>
            <a:ext cx="6944497" cy="4880919"/>
          </a:xfrm>
          <a:prstGeom prst="rect">
            <a:avLst/>
          </a:prstGeom>
        </p:spPr>
      </p:pic>
    </p:spTree>
    <p:extLst>
      <p:ext uri="{BB962C8B-B14F-4D97-AF65-F5344CB8AC3E}">
        <p14:creationId xmlns:p14="http://schemas.microsoft.com/office/powerpoint/2010/main" val="1592836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Заголовок 5"/>
          <p:cNvSpPr>
            <a:spLocks noGrp="1"/>
          </p:cNvSpPr>
          <p:nvPr>
            <p:ph type="title"/>
          </p:nvPr>
        </p:nvSpPr>
        <p:spPr>
          <a:xfrm>
            <a:off x="1068977" y="23422"/>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циркулярної економіки на 2030 рік:</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00" name="Группа 99"/>
          <p:cNvGrpSpPr/>
          <p:nvPr/>
        </p:nvGrpSpPr>
        <p:grpSpPr>
          <a:xfrm>
            <a:off x="1958286" y="1637816"/>
            <a:ext cx="8269621" cy="4692036"/>
            <a:chOff x="488299" y="977416"/>
            <a:chExt cx="7012676" cy="4121944"/>
          </a:xfrm>
        </p:grpSpPr>
        <p:sp>
          <p:nvSpPr>
            <p:cNvPr id="101" name="空心弧 82"/>
            <p:cNvSpPr/>
            <p:nvPr/>
          </p:nvSpPr>
          <p:spPr>
            <a:xfrm rot="17483404">
              <a:off x="647452" y="1626451"/>
              <a:ext cx="1790543" cy="1790542"/>
            </a:xfrm>
            <a:prstGeom prst="blockArc">
              <a:avLst>
                <a:gd name="adj1" fmla="val 20230576"/>
                <a:gd name="adj2" fmla="val 20190810"/>
                <a:gd name="adj3" fmla="val 1086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02" name="组合 91"/>
            <p:cNvGrpSpPr/>
            <p:nvPr/>
          </p:nvGrpSpPr>
          <p:grpSpPr>
            <a:xfrm>
              <a:off x="2912565" y="1618461"/>
              <a:ext cx="1806524" cy="1806524"/>
              <a:chOff x="900439" y="3690248"/>
              <a:chExt cx="1787972" cy="1787972"/>
            </a:xfrm>
          </p:grpSpPr>
          <p:grpSp>
            <p:nvGrpSpPr>
              <p:cNvPr id="146"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50"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51"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47"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48"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49"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03" name="空心弧 98"/>
            <p:cNvSpPr/>
            <p:nvPr/>
          </p:nvSpPr>
          <p:spPr>
            <a:xfrm rot="11481786">
              <a:off x="5224364" y="1594612"/>
              <a:ext cx="1768603" cy="1769154"/>
            </a:xfrm>
            <a:prstGeom prst="blockArc">
              <a:avLst>
                <a:gd name="adj1" fmla="val 4641368"/>
                <a:gd name="adj2" fmla="val 15695779"/>
                <a:gd name="adj3" fmla="val 1018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04" name="组合 83"/>
            <p:cNvGrpSpPr/>
            <p:nvPr/>
          </p:nvGrpSpPr>
          <p:grpSpPr>
            <a:xfrm>
              <a:off x="629302" y="1608301"/>
              <a:ext cx="1806524" cy="1806524"/>
              <a:chOff x="900439" y="3690248"/>
              <a:chExt cx="1787972" cy="1787972"/>
            </a:xfrm>
          </p:grpSpPr>
          <p:grpSp>
            <p:nvGrpSpPr>
              <p:cNvPr id="140"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44"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45"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41"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42"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43"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05" name="空心弧 90"/>
            <p:cNvSpPr/>
            <p:nvPr/>
          </p:nvSpPr>
          <p:spPr>
            <a:xfrm rot="13534012">
              <a:off x="2910395" y="1616291"/>
              <a:ext cx="1790543" cy="1790542"/>
            </a:xfrm>
            <a:prstGeom prst="blockArc">
              <a:avLst>
                <a:gd name="adj1" fmla="val 2638808"/>
                <a:gd name="adj2" fmla="val 5999405"/>
                <a:gd name="adj3" fmla="val 12693"/>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06" name="组合 99"/>
            <p:cNvGrpSpPr/>
            <p:nvPr/>
          </p:nvGrpSpPr>
          <p:grpSpPr>
            <a:xfrm>
              <a:off x="5175509" y="1608301"/>
              <a:ext cx="1806524" cy="1806524"/>
              <a:chOff x="900439" y="3690248"/>
              <a:chExt cx="1787972" cy="1787972"/>
            </a:xfrm>
          </p:grpSpPr>
          <p:grpSp>
            <p:nvGrpSpPr>
              <p:cNvPr id="134"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38"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39"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35"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36"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37"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07" name="TextBox 106"/>
            <p:cNvSpPr txBox="1"/>
            <p:nvPr/>
          </p:nvSpPr>
          <p:spPr>
            <a:xfrm>
              <a:off x="1150212" y="2249052"/>
              <a:ext cx="769938" cy="439369"/>
            </a:xfrm>
            <a:prstGeom prst="rect">
              <a:avLst/>
            </a:prstGeom>
            <a:noFill/>
          </p:spPr>
          <p:txBody>
            <a:bodyPr wrap="none" lIns="68580" tIns="34290" rIns="68580" bIns="34290" rtlCol="0">
              <a:spAutoFit/>
            </a:bodyPr>
            <a:lstStyle/>
            <a:p>
              <a:pPr algn="ctr"/>
              <a:r>
                <a:rPr lang="uk-UA" sz="2800" dirty="0">
                  <a:solidFill>
                    <a:srgbClr val="007A37"/>
                  </a:solidFill>
                  <a:latin typeface="Impact" panose="020B0806030902050204" pitchFamily="34" charset="0"/>
                  <a:ea typeface="方正大黑简体" panose="03000509000000000000" pitchFamily="2" charset="-122"/>
                </a:rPr>
                <a:t>100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108" name="TextBox 107"/>
            <p:cNvSpPr txBox="1"/>
            <p:nvPr/>
          </p:nvSpPr>
          <p:spPr>
            <a:xfrm>
              <a:off x="3492496" y="2249052"/>
              <a:ext cx="643518"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109" name="TextBox 108"/>
            <p:cNvSpPr txBox="1"/>
            <p:nvPr/>
          </p:nvSpPr>
          <p:spPr>
            <a:xfrm>
              <a:off x="5741992" y="2249052"/>
              <a:ext cx="654393" cy="439369"/>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110" name="组合 127"/>
            <p:cNvGrpSpPr/>
            <p:nvPr/>
          </p:nvGrpSpPr>
          <p:grpSpPr>
            <a:xfrm>
              <a:off x="675717" y="977416"/>
              <a:ext cx="833428" cy="876869"/>
              <a:chOff x="3534996" y="1547078"/>
              <a:chExt cx="878774" cy="924575"/>
            </a:xfrm>
          </p:grpSpPr>
          <p:grpSp>
            <p:nvGrpSpPr>
              <p:cNvPr id="128" name="组合 128"/>
              <p:cNvGrpSpPr/>
              <p:nvPr/>
            </p:nvGrpSpPr>
            <p:grpSpPr>
              <a:xfrm>
                <a:off x="3534996" y="1547078"/>
                <a:ext cx="878774" cy="924575"/>
                <a:chOff x="1008115" y="2542722"/>
                <a:chExt cx="1360493" cy="1431407"/>
              </a:xfrm>
            </p:grpSpPr>
            <p:grpSp>
              <p:nvGrpSpPr>
                <p:cNvPr id="130"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32"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33"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31" name="TextBox 130"/>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29"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111" name="组合 134"/>
            <p:cNvGrpSpPr/>
            <p:nvPr/>
          </p:nvGrpSpPr>
          <p:grpSpPr>
            <a:xfrm>
              <a:off x="2950479" y="977416"/>
              <a:ext cx="833428" cy="876869"/>
              <a:chOff x="3534996" y="1547078"/>
              <a:chExt cx="878774" cy="924575"/>
            </a:xfrm>
          </p:grpSpPr>
          <p:grpSp>
            <p:nvGrpSpPr>
              <p:cNvPr id="122" name="组合 135"/>
              <p:cNvGrpSpPr/>
              <p:nvPr/>
            </p:nvGrpSpPr>
            <p:grpSpPr>
              <a:xfrm>
                <a:off x="3534996" y="1547078"/>
                <a:ext cx="878774" cy="924575"/>
                <a:chOff x="1008115" y="2542722"/>
                <a:chExt cx="1360493" cy="1431407"/>
              </a:xfrm>
            </p:grpSpPr>
            <p:grpSp>
              <p:nvGrpSpPr>
                <p:cNvPr id="124"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6"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27"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25" name="TextBox 124"/>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23"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112" name="组合 141"/>
            <p:cNvGrpSpPr/>
            <p:nvPr/>
          </p:nvGrpSpPr>
          <p:grpSpPr>
            <a:xfrm>
              <a:off x="5225241" y="977416"/>
              <a:ext cx="833428" cy="876869"/>
              <a:chOff x="3534996" y="1547078"/>
              <a:chExt cx="878774" cy="924575"/>
            </a:xfrm>
          </p:grpSpPr>
          <p:grpSp>
            <p:nvGrpSpPr>
              <p:cNvPr id="116" name="组合 142"/>
              <p:cNvGrpSpPr/>
              <p:nvPr/>
            </p:nvGrpSpPr>
            <p:grpSpPr>
              <a:xfrm>
                <a:off x="3534996" y="1547078"/>
                <a:ext cx="878774" cy="924575"/>
                <a:chOff x="1008115" y="2542722"/>
                <a:chExt cx="1360493" cy="1431407"/>
              </a:xfrm>
            </p:grpSpPr>
            <p:grpSp>
              <p:nvGrpSpPr>
                <p:cNvPr id="118"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0"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21"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19" name="TextBox 118"/>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17"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sp>
          <p:nvSpPr>
            <p:cNvPr id="113" name="矩形 47"/>
            <p:cNvSpPr>
              <a:spLocks noChangeArrowheads="1"/>
            </p:cNvSpPr>
            <p:nvPr/>
          </p:nvSpPr>
          <p:spPr bwMode="auto">
            <a:xfrm>
              <a:off x="488299" y="3821817"/>
              <a:ext cx="2088527" cy="127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Частка упаковки, придатної для повторного використання або переробки</a:t>
              </a:r>
              <a:endParaRPr lang="uk-UA" altLang="zh-CN" dirty="0"/>
            </a:p>
          </p:txBody>
        </p:sp>
        <p:sp>
          <p:nvSpPr>
            <p:cNvPr id="114" name="矩形 47"/>
            <p:cNvSpPr>
              <a:spLocks noChangeArrowheads="1"/>
            </p:cNvSpPr>
            <p:nvPr/>
          </p:nvSpPr>
          <p:spPr bwMode="auto">
            <a:xfrm>
              <a:off x="2753925" y="3832102"/>
              <a:ext cx="2088527"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Зниження викидів парникових газів від промисловості</a:t>
              </a:r>
              <a:endParaRPr lang="ru-RU" altLang="zh-CN" sz="1600" dirty="0">
                <a:solidFill>
                  <a:schemeClr val="tx1">
                    <a:lumMod val="75000"/>
                    <a:lumOff val="25000"/>
                  </a:schemeClr>
                </a:solidFill>
                <a:latin typeface="+mn-ea"/>
                <a:cs typeface="Open Sans" panose="020B0606030504020204" pitchFamily="34" charset="0"/>
              </a:endParaRPr>
            </a:p>
          </p:txBody>
        </p:sp>
        <p:sp>
          <p:nvSpPr>
            <p:cNvPr id="115" name="矩形 47"/>
            <p:cNvSpPr>
              <a:spLocks noChangeArrowheads="1"/>
            </p:cNvSpPr>
            <p:nvPr/>
          </p:nvSpPr>
          <p:spPr bwMode="auto">
            <a:xfrm>
              <a:off x="5071710" y="3802074"/>
              <a:ext cx="2429265" cy="10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Частка перероблених матеріалів, що використовуються в промисловості</a:t>
              </a:r>
              <a:endParaRPr lang="ru-RU" altLang="zh-CN" sz="1600" dirty="0">
                <a:solidFill>
                  <a:schemeClr val="tx1">
                    <a:lumMod val="75000"/>
                    <a:lumOff val="25000"/>
                  </a:schemeClr>
                </a:solidFill>
                <a:latin typeface="+mn-ea"/>
                <a:cs typeface="Open Sans" panose="020B0606030504020204" pitchFamily="34" charset="0"/>
              </a:endParaRPr>
            </a:p>
          </p:txBody>
        </p:sp>
      </p:grpSp>
      <p:sp>
        <p:nvSpPr>
          <p:cNvPr id="152" name="Rounded Rectangle 151"/>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153" name="Rounded Rectangle 152"/>
          <p:cNvSpPr/>
          <p:nvPr/>
        </p:nvSpPr>
        <p:spPr>
          <a:xfrm>
            <a:off x="9464040" y="1828800"/>
            <a:ext cx="2240280" cy="2286000"/>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250" b="1">
                <a:solidFill>
                  <a:srgbClr val="007A37"/>
                </a:solidFill>
                <a:latin typeface="Calibri"/>
              </a:rPr>
              <a:t>Нові регуляторні опори</a:t>
            </a:r>
          </a:p>
          <a:p>
            <a:pPr algn="l">
              <a:spcBef>
                <a:spcPts val="0"/>
              </a:spcBef>
              <a:spcAft>
                <a:spcPts val="0"/>
              </a:spcAft>
            </a:pPr>
            <a:r>
              <a:rPr sz="980">
                <a:solidFill>
                  <a:srgbClr val="3F3F3F"/>
                </a:solidFill>
                <a:latin typeface="Calibri"/>
              </a:rPr>
              <a:t>Циркулярний блок Green Deal після 2024 р. підсилено Packaging and Packaging Waste Regulation 2025/40, Critical Raw Materials Act та Net-Zero Industry Act.</a:t>
            </a:r>
          </a:p>
          <a:p>
            <a:pPr algn="l">
              <a:spcBef>
                <a:spcPts val="0"/>
              </a:spcBef>
              <a:spcAft>
                <a:spcPts val="0"/>
              </a:spcAft>
            </a:pPr>
            <a:r>
              <a:rPr sz="980">
                <a:solidFill>
                  <a:srgbClr val="3F3F3F"/>
                </a:solidFill>
                <a:latin typeface="Calibri"/>
              </a:rPr>
              <a:t>Екологічна політика дедалі тісніше поєднується з промисловою політикою та ресурсною безпекою.</a:t>
            </a:r>
          </a:p>
        </p:txBody>
      </p:sp>
    </p:spTree>
    <p:extLst>
      <p:ext uri="{BB962C8B-B14F-4D97-AF65-F5344CB8AC3E}">
        <p14:creationId xmlns:p14="http://schemas.microsoft.com/office/powerpoint/2010/main" val="3968916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582067"/>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переходу до циркулярної економіки: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203199" y="2599314"/>
            <a:ext cx="11790207" cy="4462803"/>
            <a:chOff x="203199" y="882274"/>
            <a:chExt cx="11790207" cy="4462803"/>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1" name="文本框 130"/>
            <p:cNvSpPr txBox="1"/>
            <p:nvPr/>
          </p:nvSpPr>
          <p:spPr>
            <a:xfrm>
              <a:off x="8023283" y="4760302"/>
              <a:ext cx="184731" cy="584775"/>
            </a:xfrm>
            <a:prstGeom prst="rect">
              <a:avLst/>
            </a:prstGeom>
            <a:noFill/>
          </p:spPr>
          <p:txBody>
            <a:bodyPr wrap="none" rtlCol="0">
              <a:spAutoFit/>
            </a:bodyPr>
            <a:lstStyle/>
            <a:p>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12954" y="2602781"/>
              <a:ext cx="5968800" cy="1604282"/>
              <a:chOff x="6013987" y="3319069"/>
              <a:chExt cx="5371665" cy="1564840"/>
            </a:xfrm>
          </p:grpSpPr>
          <p:grpSp>
            <p:nvGrpSpPr>
              <p:cNvPr id="19" name="组合 74"/>
              <p:cNvGrpSpPr/>
              <p:nvPr/>
            </p:nvGrpSpPr>
            <p:grpSpPr>
              <a:xfrm>
                <a:off x="6013987" y="3319069"/>
                <a:ext cx="5371665" cy="1564840"/>
                <a:chOff x="6487519" y="1584051"/>
                <a:chExt cx="5119200"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7519" y="1584051"/>
                  <a:ext cx="5119200"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861588" y="1355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Збереження ресурсів</a:t>
              </a:r>
            </a:p>
            <a:p>
              <a:pPr algn="ctr"/>
              <a:r>
                <a:rPr lang="uk-UA" dirty="0"/>
                <a:t>Зменшення залежності від імпортних ресурсів</a:t>
              </a:r>
              <a:endParaRPr lang="ru-RU" altLang="zh-CN" dirty="0"/>
            </a:p>
          </p:txBody>
        </p:sp>
        <p:sp>
          <p:nvSpPr>
            <p:cNvPr id="15" name="矩形 47"/>
            <p:cNvSpPr>
              <a:spLocks noChangeArrowheads="1"/>
            </p:cNvSpPr>
            <p:nvPr/>
          </p:nvSpPr>
          <p:spPr bwMode="auto">
            <a:xfrm>
              <a:off x="7846713" y="3000030"/>
              <a:ext cx="3562789"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Зменшення забруднення</a:t>
              </a:r>
            </a:p>
            <a:p>
              <a:pPr algn="ctr"/>
              <a:r>
                <a:rPr lang="uk-UA" dirty="0"/>
                <a:t>Поліпшення якості довкілля</a:t>
              </a:r>
              <a:endParaRPr lang="ru-RU" altLang="zh-CN" dirty="0"/>
            </a:p>
          </p:txBody>
        </p:sp>
        <p:sp>
          <p:nvSpPr>
            <p:cNvPr id="16"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17" name="矩形 47"/>
            <p:cNvSpPr>
              <a:spLocks noChangeArrowheads="1"/>
            </p:cNvSpPr>
            <p:nvPr/>
          </p:nvSpPr>
          <p:spPr bwMode="auto">
            <a:xfrm>
              <a:off x="1113393" y="2923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Створення робочих місць</a:t>
              </a:r>
            </a:p>
            <a:p>
              <a:pPr algn="ctr"/>
              <a:r>
                <a:rPr lang="uk-UA" dirty="0"/>
                <a:t>Стимулювання економічного зростання</a:t>
              </a:r>
              <a:r>
                <a:rPr lang="ru-RU" altLang="zh-CN" dirty="0"/>
                <a:t> </a:t>
              </a:r>
            </a:p>
          </p:txBody>
        </p:sp>
      </p:grpSp>
    </p:spTree>
    <p:extLst>
      <p:ext uri="{BB962C8B-B14F-4D97-AF65-F5344CB8AC3E}">
        <p14:creationId xmlns:p14="http://schemas.microsoft.com/office/powerpoint/2010/main" val="207025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508016" y="833984"/>
            <a:ext cx="4723104" cy="5291633"/>
            <a:chOff x="2711450" y="1899341"/>
            <a:chExt cx="3608856" cy="4043262"/>
          </a:xfrm>
        </p:grpSpPr>
        <p:sp>
          <p:nvSpPr>
            <p:cNvPr id="20"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10" name="Group 9"/>
              <p:cNvGrpSpPr/>
              <p:nvPr/>
            </p:nvGrpSpPr>
            <p:grpSpPr>
              <a:xfrm>
                <a:off x="2711450" y="2685419"/>
                <a:ext cx="1857262" cy="2586317"/>
                <a:chOff x="2711450" y="2685419"/>
                <a:chExt cx="1857262" cy="2586317"/>
              </a:xfrm>
            </p:grpSpPr>
            <p:sp>
              <p:nvSpPr>
                <p:cNvPr id="4"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1"/>
                <p:cNvSpPr>
                  <a:spLocks/>
                </p:cNvSpPr>
                <p:nvPr/>
              </p:nvSpPr>
              <p:spPr bwMode="auto">
                <a:xfrm>
                  <a:off x="2954441" y="2761897"/>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3957770" y="3100859"/>
                <a:ext cx="2166806" cy="2219752"/>
                <a:chOff x="3957770" y="3100859"/>
                <a:chExt cx="2166806" cy="2219752"/>
              </a:xfrm>
            </p:grpSpPr>
            <p:sp>
              <p:nvSpPr>
                <p:cNvPr id="6"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3110598" y="1899341"/>
                <a:ext cx="2883643" cy="1934647"/>
                <a:chOff x="3110598" y="1899341"/>
                <a:chExt cx="2883643" cy="1934647"/>
              </a:xfrm>
            </p:grpSpPr>
            <p:sp>
              <p:nvSpPr>
                <p:cNvPr id="8"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5"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6"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7"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18" name="WordArt 3"/>
            <p:cNvSpPr>
              <a:spLocks noChangeArrowheads="1" noChangeShapeType="1" noTextEdit="1"/>
            </p:cNvSpPr>
            <p:nvPr/>
          </p:nvSpPr>
          <p:spPr bwMode="auto">
            <a:xfrm rot="7809088" flipH="1" flipV="1">
              <a:off x="4156801" y="3834504"/>
              <a:ext cx="2094321" cy="975478"/>
            </a:xfrm>
            <a:prstGeom prst="rect">
              <a:avLst/>
            </a:prstGeom>
          </p:spPr>
          <p:txBody>
            <a:bodyPr wrap="none" fromWordArt="1">
              <a:prstTxWarp prst="textArchDown">
                <a:avLst>
                  <a:gd name="adj" fmla="val 218983"/>
                </a:avLst>
              </a:prstTxWarp>
            </a:bodyPr>
            <a:lstStyle/>
            <a:p>
              <a:r>
                <a:rPr lang="uk-UA" dirty="0">
                  <a:solidFill>
                    <a:schemeClr val="bg1"/>
                  </a:solidFill>
                </a:rPr>
                <a:t>Зміна поведінки споживачів</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9" name="WordArt 3"/>
            <p:cNvSpPr>
              <a:spLocks noChangeArrowheads="1" noChangeShapeType="1" noTextEdit="1"/>
            </p:cNvSpPr>
            <p:nvPr/>
          </p:nvSpPr>
          <p:spPr bwMode="auto">
            <a:xfrm rot="14945595" flipH="1" flipV="1">
              <a:off x="2655801" y="3595324"/>
              <a:ext cx="1891627" cy="801250"/>
            </a:xfrm>
            <a:prstGeom prst="rect">
              <a:avLst/>
            </a:prstGeom>
          </p:spPr>
          <p:txBody>
            <a:bodyPr wrap="none" fromWordArt="1">
              <a:prstTxWarp prst="textArchDown">
                <a:avLst>
                  <a:gd name="adj" fmla="val 218983"/>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Відсутність стандартів</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39" name="Группа 38"/>
          <p:cNvGrpSpPr/>
          <p:nvPr/>
        </p:nvGrpSpPr>
        <p:grpSpPr>
          <a:xfrm>
            <a:off x="2069920" y="998479"/>
            <a:ext cx="2646787" cy="5709761"/>
            <a:chOff x="2097490" y="1252479"/>
            <a:chExt cx="2646787" cy="5709761"/>
          </a:xfrm>
        </p:grpSpPr>
        <p:grpSp>
          <p:nvGrpSpPr>
            <p:cNvPr id="28" name="Group 27"/>
            <p:cNvGrpSpPr/>
            <p:nvPr/>
          </p:nvGrpSpPr>
          <p:grpSpPr>
            <a:xfrm>
              <a:off x="2097490" y="1266787"/>
              <a:ext cx="2590800" cy="609600"/>
              <a:chOff x="838200" y="5410200"/>
              <a:chExt cx="2590800" cy="609600"/>
            </a:xfrm>
          </p:grpSpPr>
          <p:sp>
            <p:nvSpPr>
              <p:cNvPr id="25" name="Rounded Rectangle 24"/>
              <p:cNvSpPr/>
              <p:nvPr/>
            </p:nvSpPr>
            <p:spPr bwMode="auto">
              <a:xfrm>
                <a:off x="838200" y="5410200"/>
                <a:ext cx="25908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29" name="Group 28"/>
            <p:cNvGrpSpPr/>
            <p:nvPr/>
          </p:nvGrpSpPr>
          <p:grpSpPr>
            <a:xfrm>
              <a:off x="2153477" y="3025120"/>
              <a:ext cx="2590800" cy="609600"/>
              <a:chOff x="3715577" y="5387320"/>
              <a:chExt cx="2590800" cy="609600"/>
            </a:xfrm>
          </p:grpSpPr>
          <p:sp>
            <p:nvSpPr>
              <p:cNvPr id="26" name="Rounded Rectangle 25"/>
              <p:cNvSpPr/>
              <p:nvPr/>
            </p:nvSpPr>
            <p:spPr bwMode="auto">
              <a:xfrm>
                <a:off x="3715577" y="5387320"/>
                <a:ext cx="25908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30" name="Group 29"/>
            <p:cNvGrpSpPr/>
            <p:nvPr/>
          </p:nvGrpSpPr>
          <p:grpSpPr>
            <a:xfrm>
              <a:off x="2133600" y="4953000"/>
              <a:ext cx="2590800" cy="609600"/>
              <a:chOff x="6391275" y="5410200"/>
              <a:chExt cx="2590800" cy="609600"/>
            </a:xfrm>
          </p:grpSpPr>
          <p:sp>
            <p:nvSpPr>
              <p:cNvPr id="27" name="Rounded Rectangle 26"/>
              <p:cNvSpPr/>
              <p:nvPr/>
            </p:nvSpPr>
            <p:spPr bwMode="auto">
              <a:xfrm>
                <a:off x="6391275" y="5410200"/>
                <a:ext cx="25908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31" name="Rectangle 19"/>
            <p:cNvSpPr/>
            <p:nvPr/>
          </p:nvSpPr>
          <p:spPr>
            <a:xfrm>
              <a:off x="2729865" y="1252479"/>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32" name="Rectangle 19"/>
            <p:cNvSpPr/>
            <p:nvPr/>
          </p:nvSpPr>
          <p:spPr>
            <a:xfrm>
              <a:off x="2729865" y="3058420"/>
              <a:ext cx="1718310" cy="584775"/>
            </a:xfrm>
            <a:prstGeom prst="rect">
              <a:avLst/>
            </a:prstGeom>
          </p:spPr>
          <p:txBody>
            <a:bodyPr wrap="square">
              <a:spAutoFit/>
            </a:bodyPr>
            <a:lstStyle/>
            <a:p>
              <a:pPr algn="ctr"/>
              <a:r>
                <a:rPr lang="uk-UA" sz="1600" dirty="0">
                  <a:solidFill>
                    <a:schemeClr val="bg1"/>
                  </a:solidFill>
                </a:rPr>
                <a:t>Зміна поведінки споживачів</a:t>
              </a:r>
              <a:endParaRPr lang="en-US" sz="1600" dirty="0">
                <a:solidFill>
                  <a:schemeClr val="bg1"/>
                </a:solidFill>
              </a:endParaRPr>
            </a:p>
          </p:txBody>
        </p:sp>
        <p:sp>
          <p:nvSpPr>
            <p:cNvPr id="33" name="Rectangle 19"/>
            <p:cNvSpPr/>
            <p:nvPr/>
          </p:nvSpPr>
          <p:spPr>
            <a:xfrm>
              <a:off x="2729865" y="4989746"/>
              <a:ext cx="1718310" cy="584775"/>
            </a:xfrm>
            <a:prstGeom prst="rect">
              <a:avLst/>
            </a:prstGeom>
          </p:spPr>
          <p:txBody>
            <a:bodyPr wrap="square">
              <a:spAutoFit/>
            </a:bodyPr>
            <a:lstStyle/>
            <a:p>
              <a:pPr algn="ctr"/>
              <a:r>
                <a:rPr lang="uk-UA" sz="1600" dirty="0">
                  <a:solidFill>
                    <a:schemeClr val="bg1"/>
                  </a:solidFill>
                </a:rPr>
                <a:t>Відсутність стандартів</a:t>
              </a:r>
              <a:endParaRPr lang="en-US" sz="1600" dirty="0">
                <a:solidFill>
                  <a:schemeClr val="bg1"/>
                </a:solidFill>
              </a:endParaRPr>
            </a:p>
          </p:txBody>
        </p:sp>
        <p:sp>
          <p:nvSpPr>
            <p:cNvPr id="34" name="Rectangle 33"/>
            <p:cNvSpPr/>
            <p:nvPr/>
          </p:nvSpPr>
          <p:spPr>
            <a:xfrm>
              <a:off x="2667000" y="1905001"/>
              <a:ext cx="2021290"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інфраструктуру та технології</a:t>
              </a:r>
              <a:endParaRPr lang="en-US" sz="1600" dirty="0">
                <a:solidFill>
                  <a:schemeClr val="tx1">
                    <a:lumMod val="50000"/>
                  </a:schemeClr>
                </a:solidFill>
              </a:endParaRPr>
            </a:p>
          </p:txBody>
        </p:sp>
        <p:sp>
          <p:nvSpPr>
            <p:cNvPr id="35" name="Rectangle 34"/>
            <p:cNvSpPr/>
            <p:nvPr/>
          </p:nvSpPr>
          <p:spPr>
            <a:xfrm>
              <a:off x="2653357" y="3643195"/>
              <a:ext cx="1905000" cy="1323439"/>
            </a:xfrm>
            <a:prstGeom prst="rect">
              <a:avLst/>
            </a:prstGeom>
          </p:spPr>
          <p:txBody>
            <a:bodyPr wrap="square">
              <a:spAutoFit/>
            </a:bodyPr>
            <a:lstStyle/>
            <a:p>
              <a:r>
                <a:rPr lang="uk-UA" sz="1600" dirty="0">
                  <a:solidFill>
                    <a:schemeClr val="tx1">
                      <a:lumMod val="50000"/>
                    </a:schemeClr>
                  </a:solidFill>
                </a:rPr>
                <a:t>Необхідність стимулювати споживачів до покупки екологічно чистих продуктів</a:t>
              </a:r>
              <a:endParaRPr lang="en-US" sz="1600" dirty="0">
                <a:solidFill>
                  <a:schemeClr val="tx1">
                    <a:lumMod val="50000"/>
                  </a:schemeClr>
                </a:solidFill>
              </a:endParaRPr>
            </a:p>
          </p:txBody>
        </p:sp>
        <p:sp>
          <p:nvSpPr>
            <p:cNvPr id="36" name="Rectangle 35"/>
            <p:cNvSpPr/>
            <p:nvPr/>
          </p:nvSpPr>
          <p:spPr>
            <a:xfrm>
              <a:off x="2667000" y="5638801"/>
              <a:ext cx="1905000" cy="1323439"/>
            </a:xfrm>
            <a:prstGeom prst="rect">
              <a:avLst/>
            </a:prstGeom>
          </p:spPr>
          <p:txBody>
            <a:bodyPr wrap="square">
              <a:spAutoFit/>
            </a:bodyPr>
            <a:lstStyle/>
            <a:p>
              <a:r>
                <a:rPr lang="uk-UA" sz="1600" dirty="0">
                  <a:solidFill>
                    <a:schemeClr val="tx1">
                      <a:lumMod val="50000"/>
                    </a:schemeClr>
                  </a:solidFill>
                </a:rPr>
                <a:t>Необхідність розробки спільних стандартів для циркулярної економіки</a:t>
              </a:r>
              <a:endParaRPr lang="en-US" sz="1600" dirty="0">
                <a:solidFill>
                  <a:schemeClr val="tx1">
                    <a:lumMod val="50000"/>
                  </a:schemeClr>
                </a:solidFill>
              </a:endParaRPr>
            </a:p>
          </p:txBody>
        </p:sp>
      </p:grpSp>
      <p:sp>
        <p:nvSpPr>
          <p:cNvPr id="37" name="Заголовок 5"/>
          <p:cNvSpPr txBox="1">
            <a:spLocks/>
          </p:cNvSpPr>
          <p:nvPr/>
        </p:nvSpPr>
        <p:spPr>
          <a:xfrm>
            <a:off x="1318957" y="194979"/>
            <a:ext cx="10515600" cy="8952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переходу до чистої енергії:</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0420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1" y="23422"/>
            <a:ext cx="10110845" cy="1325563"/>
          </a:xfrm>
        </p:spPr>
        <p:txBody>
          <a:bodyPr>
            <a:noAutofit/>
          </a:bodyPr>
          <a:lstStyle/>
          <a:p>
            <a:pPr algn="ct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Матеріальні потоки в ЄС, 2022, млрд </a:t>
            </a:r>
            <a:r>
              <a:rPr lang="uk-UA"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тонн</a:t>
            </a: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на рік (</a:t>
            </a: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GT</a:t>
            </a: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/рік)</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a:hlinkClick r:id="rId3"/>
          </p:cNvPr>
          <p:cNvPicPr/>
          <p:nvPr/>
        </p:nvPicPr>
        <p:blipFill rotWithShape="1">
          <a:blip r:embed="rId4">
            <a:extLst>
              <a:ext uri="{28A0092B-C50C-407E-A947-70E740481C1C}">
                <a14:useLocalDpi xmlns:a14="http://schemas.microsoft.com/office/drawing/2010/main" val="0"/>
              </a:ext>
            </a:extLst>
          </a:blip>
          <a:srcRect t="4045"/>
          <a:stretch/>
        </p:blipFill>
        <p:spPr bwMode="auto">
          <a:xfrm>
            <a:off x="2310474" y="1348985"/>
            <a:ext cx="7318131" cy="5151757"/>
          </a:xfrm>
          <a:prstGeom prst="rect">
            <a:avLst/>
          </a:prstGeom>
          <a:noFill/>
          <a:ln>
            <a:noFill/>
          </a:ln>
        </p:spPr>
      </p:pic>
    </p:spTree>
    <p:extLst>
      <p:ext uri="{BB962C8B-B14F-4D97-AF65-F5344CB8AC3E}">
        <p14:creationId xmlns:p14="http://schemas.microsoft.com/office/powerpoint/2010/main" val="168862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rmAutofit/>
          </a:bodyPr>
          <a:lstStyle/>
          <a:p>
            <a:pPr algn="ctr"/>
            <a:r>
              <a:rPr lang="uk-UA" b="1" dirty="0">
                <a:solidFill>
                  <a:srgbClr val="002060"/>
                </a:solidFill>
                <a:latin typeface="Calibri" panose="020F0502020204030204" pitchFamily="34" charset="0"/>
                <a:ea typeface="Calibri" panose="020F0502020204030204" pitchFamily="34" charset="0"/>
                <a:cs typeface="Calibri" panose="020F0502020204030204" pitchFamily="34" charset="0"/>
              </a:rPr>
              <a:t>Кліматичні стратегії та цілі ЄС</a:t>
            </a:r>
          </a:p>
        </p:txBody>
      </p:sp>
      <p:pic>
        <p:nvPicPr>
          <p:cNvPr id="7" name="Рисунок 6" descr="ima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9993" y="1348985"/>
            <a:ext cx="8212014" cy="4648835"/>
          </a:xfrm>
          <a:prstGeom prst="rect">
            <a:avLst/>
          </a:prstGeom>
          <a:noFill/>
          <a:ln>
            <a:noFill/>
          </a:ln>
        </p:spPr>
      </p:pic>
      <p:sp>
        <p:nvSpPr>
          <p:cNvPr id="9" name="Rounded Rectangle 8"/>
          <p:cNvSpPr/>
          <p:nvPr/>
        </p:nvSpPr>
        <p:spPr>
          <a:xfrm>
            <a:off x="1068977" y="5921302"/>
            <a:ext cx="10100764" cy="936698"/>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600" b="1" dirty="0" err="1">
                <a:solidFill>
                  <a:srgbClr val="007A37"/>
                </a:solidFill>
                <a:latin typeface="Calibri"/>
              </a:rPr>
              <a:t>Актуалізація</a:t>
            </a:r>
            <a:r>
              <a:rPr sz="1600" b="1" dirty="0">
                <a:solidFill>
                  <a:srgbClr val="007A37"/>
                </a:solidFill>
                <a:latin typeface="Calibri"/>
              </a:rPr>
              <a:t> </a:t>
            </a:r>
            <a:r>
              <a:rPr sz="1600" b="1" dirty="0" err="1">
                <a:solidFill>
                  <a:srgbClr val="007A37"/>
                </a:solidFill>
                <a:latin typeface="Calibri"/>
              </a:rPr>
              <a:t>кліматичної</a:t>
            </a:r>
            <a:r>
              <a:rPr sz="1600" b="1" dirty="0">
                <a:solidFill>
                  <a:srgbClr val="007A37"/>
                </a:solidFill>
                <a:latin typeface="Calibri"/>
              </a:rPr>
              <a:t> </a:t>
            </a:r>
            <a:r>
              <a:rPr sz="1600" b="1" dirty="0" err="1">
                <a:solidFill>
                  <a:srgbClr val="007A37"/>
                </a:solidFill>
                <a:latin typeface="Calibri"/>
              </a:rPr>
              <a:t>рамки</a:t>
            </a:r>
            <a:r>
              <a:rPr sz="1600" b="1" dirty="0">
                <a:solidFill>
                  <a:srgbClr val="007A37"/>
                </a:solidFill>
                <a:latin typeface="Calibri"/>
              </a:rPr>
              <a:t> ЄС</a:t>
            </a:r>
          </a:p>
          <a:p>
            <a:pPr algn="l">
              <a:spcBef>
                <a:spcPts val="0"/>
              </a:spcBef>
              <a:spcAft>
                <a:spcPts val="0"/>
              </a:spcAft>
            </a:pPr>
            <a:r>
              <a:rPr lang="uk-UA" sz="1600" dirty="0">
                <a:solidFill>
                  <a:srgbClr val="3F3F3F"/>
                </a:solidFill>
                <a:latin typeface="Calibri"/>
              </a:rPr>
              <a:t>У березні</a:t>
            </a:r>
            <a:r>
              <a:rPr sz="1600" dirty="0">
                <a:solidFill>
                  <a:srgbClr val="3F3F3F"/>
                </a:solidFill>
                <a:latin typeface="Calibri"/>
              </a:rPr>
              <a:t> 2026 р. </a:t>
            </a:r>
            <a:r>
              <a:rPr sz="1600" dirty="0" err="1">
                <a:solidFill>
                  <a:srgbClr val="3F3F3F"/>
                </a:solidFill>
                <a:latin typeface="Calibri"/>
              </a:rPr>
              <a:t>Рада</a:t>
            </a:r>
            <a:r>
              <a:rPr sz="1600" dirty="0">
                <a:solidFill>
                  <a:srgbClr val="3F3F3F"/>
                </a:solidFill>
                <a:latin typeface="Calibri"/>
              </a:rPr>
              <a:t> ЄС </a:t>
            </a:r>
            <a:r>
              <a:rPr sz="1600" dirty="0" err="1">
                <a:solidFill>
                  <a:srgbClr val="3F3F3F"/>
                </a:solidFill>
                <a:latin typeface="Calibri"/>
              </a:rPr>
              <a:t>затвердила</a:t>
            </a:r>
            <a:r>
              <a:rPr sz="1600" dirty="0">
                <a:solidFill>
                  <a:srgbClr val="3F3F3F"/>
                </a:solidFill>
                <a:latin typeface="Calibri"/>
              </a:rPr>
              <a:t> </a:t>
            </a:r>
            <a:r>
              <a:rPr sz="1600" dirty="0" err="1">
                <a:solidFill>
                  <a:srgbClr val="3F3F3F"/>
                </a:solidFill>
                <a:latin typeface="Calibri"/>
              </a:rPr>
              <a:t>проміжну</a:t>
            </a:r>
            <a:r>
              <a:rPr sz="1600" dirty="0">
                <a:solidFill>
                  <a:srgbClr val="3F3F3F"/>
                </a:solidFill>
                <a:latin typeface="Calibri"/>
              </a:rPr>
              <a:t> </a:t>
            </a:r>
            <a:r>
              <a:rPr sz="1600" dirty="0" err="1">
                <a:solidFill>
                  <a:srgbClr val="3F3F3F"/>
                </a:solidFill>
                <a:latin typeface="Calibri"/>
              </a:rPr>
              <a:t>ціль</a:t>
            </a:r>
            <a:r>
              <a:rPr sz="1600" dirty="0">
                <a:solidFill>
                  <a:srgbClr val="3F3F3F"/>
                </a:solidFill>
                <a:latin typeface="Calibri"/>
              </a:rPr>
              <a:t> </a:t>
            </a:r>
            <a:r>
              <a:rPr sz="1600" dirty="0" err="1">
                <a:solidFill>
                  <a:srgbClr val="3F3F3F"/>
                </a:solidFill>
                <a:latin typeface="Calibri"/>
              </a:rPr>
              <a:t>на</a:t>
            </a:r>
            <a:r>
              <a:rPr sz="1600" dirty="0">
                <a:solidFill>
                  <a:srgbClr val="3F3F3F"/>
                </a:solidFill>
                <a:latin typeface="Calibri"/>
              </a:rPr>
              <a:t> 2040 р. - </a:t>
            </a:r>
            <a:r>
              <a:rPr sz="1600" dirty="0" err="1">
                <a:solidFill>
                  <a:srgbClr val="3F3F3F"/>
                </a:solidFill>
                <a:latin typeface="Calibri"/>
              </a:rPr>
              <a:t>скорочення</a:t>
            </a:r>
            <a:r>
              <a:rPr sz="1600" dirty="0">
                <a:solidFill>
                  <a:srgbClr val="3F3F3F"/>
                </a:solidFill>
                <a:latin typeface="Calibri"/>
              </a:rPr>
              <a:t> </a:t>
            </a:r>
            <a:r>
              <a:rPr sz="1600" dirty="0" err="1">
                <a:solidFill>
                  <a:srgbClr val="3F3F3F"/>
                </a:solidFill>
                <a:latin typeface="Calibri"/>
              </a:rPr>
              <a:t>чистих</a:t>
            </a:r>
            <a:r>
              <a:rPr sz="1600" dirty="0">
                <a:solidFill>
                  <a:srgbClr val="3F3F3F"/>
                </a:solidFill>
                <a:latin typeface="Calibri"/>
              </a:rPr>
              <a:t> </a:t>
            </a:r>
            <a:r>
              <a:rPr sz="1600" dirty="0" err="1">
                <a:solidFill>
                  <a:srgbClr val="3F3F3F"/>
                </a:solidFill>
                <a:latin typeface="Calibri"/>
              </a:rPr>
              <a:t>викидів</a:t>
            </a:r>
            <a:r>
              <a:rPr sz="1600" dirty="0">
                <a:solidFill>
                  <a:srgbClr val="3F3F3F"/>
                </a:solidFill>
                <a:latin typeface="Calibri"/>
              </a:rPr>
              <a:t> </a:t>
            </a:r>
            <a:r>
              <a:rPr sz="1600" dirty="0" err="1">
                <a:solidFill>
                  <a:srgbClr val="3F3F3F"/>
                </a:solidFill>
                <a:latin typeface="Calibri"/>
              </a:rPr>
              <a:t>на</a:t>
            </a:r>
            <a:r>
              <a:rPr sz="1600" dirty="0">
                <a:solidFill>
                  <a:srgbClr val="3F3F3F"/>
                </a:solidFill>
                <a:latin typeface="Calibri"/>
              </a:rPr>
              <a:t> 90% </a:t>
            </a:r>
            <a:r>
              <a:rPr sz="1600" dirty="0" err="1">
                <a:solidFill>
                  <a:srgbClr val="3F3F3F"/>
                </a:solidFill>
                <a:latin typeface="Calibri"/>
              </a:rPr>
              <a:t>проти</a:t>
            </a:r>
            <a:r>
              <a:rPr sz="1600" dirty="0">
                <a:solidFill>
                  <a:srgbClr val="3F3F3F"/>
                </a:solidFill>
                <a:latin typeface="Calibri"/>
              </a:rPr>
              <a:t> 1990 р.</a:t>
            </a:r>
          </a:p>
        </p:txBody>
      </p:sp>
    </p:spTree>
    <p:extLst>
      <p:ext uri="{BB962C8B-B14F-4D97-AF65-F5344CB8AC3E}">
        <p14:creationId xmlns:p14="http://schemas.microsoft.com/office/powerpoint/2010/main" val="246296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18255"/>
            <a:ext cx="10526394" cy="1325563"/>
          </a:xfrm>
        </p:spPr>
        <p:txBody>
          <a:bodyPr>
            <a:noAutofit/>
          </a:bodyPr>
          <a:lstStyle/>
          <a:p>
            <a:pPr algn="ct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Рівень</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використання</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циркулярних</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матеріалів</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по</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країнам</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ЄС (2010 та 2022)</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Circular material use rate by EU country (2010 and 20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854" y="761682"/>
            <a:ext cx="4974248" cy="5334635"/>
          </a:xfrm>
          <a:prstGeom prst="rect">
            <a:avLst/>
          </a:prstGeom>
          <a:noFill/>
          <a:ln>
            <a:noFill/>
          </a:ln>
        </p:spPr>
      </p:pic>
      <p:sp>
        <p:nvSpPr>
          <p:cNvPr id="8" name="Rounded Rectangle 7"/>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9" name="Rounded Rectangle 8"/>
          <p:cNvSpPr/>
          <p:nvPr/>
        </p:nvSpPr>
        <p:spPr>
          <a:xfrm>
            <a:off x="1953768" y="1936987"/>
            <a:ext cx="2834640" cy="1783080"/>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300" b="1" dirty="0" err="1">
                <a:solidFill>
                  <a:srgbClr val="007A37"/>
                </a:solidFill>
                <a:latin typeface="Calibri"/>
              </a:rPr>
              <a:t>Актуальний</a:t>
            </a:r>
            <a:r>
              <a:rPr sz="1300" b="1" dirty="0">
                <a:solidFill>
                  <a:srgbClr val="007A37"/>
                </a:solidFill>
                <a:latin typeface="Calibri"/>
              </a:rPr>
              <a:t> </a:t>
            </a:r>
            <a:r>
              <a:rPr sz="1300" b="1" dirty="0" err="1">
                <a:solidFill>
                  <a:srgbClr val="007A37"/>
                </a:solidFill>
                <a:latin typeface="Calibri"/>
              </a:rPr>
              <a:t>прогрес</a:t>
            </a:r>
            <a:endParaRPr sz="1300" b="1" dirty="0">
              <a:solidFill>
                <a:srgbClr val="007A37"/>
              </a:solidFill>
              <a:latin typeface="Calibri"/>
            </a:endParaRPr>
          </a:p>
          <a:p>
            <a:pPr algn="l">
              <a:spcBef>
                <a:spcPts val="0"/>
              </a:spcBef>
              <a:spcAft>
                <a:spcPts val="0"/>
              </a:spcAft>
            </a:pPr>
            <a:r>
              <a:rPr sz="1019" dirty="0" err="1">
                <a:solidFill>
                  <a:srgbClr val="3F3F3F"/>
                </a:solidFill>
                <a:latin typeface="Calibri"/>
              </a:rPr>
              <a:t>Показник</a:t>
            </a:r>
            <a:r>
              <a:rPr sz="1019" dirty="0">
                <a:solidFill>
                  <a:srgbClr val="3F3F3F"/>
                </a:solidFill>
                <a:latin typeface="Calibri"/>
              </a:rPr>
              <a:t> circular material use rate у ЄС </a:t>
            </a:r>
            <a:r>
              <a:rPr sz="1019" dirty="0" err="1">
                <a:solidFill>
                  <a:srgbClr val="3F3F3F"/>
                </a:solidFill>
                <a:latin typeface="Calibri"/>
              </a:rPr>
              <a:t>зріс</a:t>
            </a:r>
            <a:r>
              <a:rPr sz="1019" dirty="0">
                <a:solidFill>
                  <a:srgbClr val="3F3F3F"/>
                </a:solidFill>
                <a:latin typeface="Calibri"/>
              </a:rPr>
              <a:t> </a:t>
            </a:r>
            <a:r>
              <a:rPr sz="1019" dirty="0" err="1">
                <a:solidFill>
                  <a:srgbClr val="3F3F3F"/>
                </a:solidFill>
                <a:latin typeface="Calibri"/>
              </a:rPr>
              <a:t>до</a:t>
            </a:r>
            <a:r>
              <a:rPr sz="1019" dirty="0">
                <a:solidFill>
                  <a:srgbClr val="3F3F3F"/>
                </a:solidFill>
                <a:latin typeface="Calibri"/>
              </a:rPr>
              <a:t> 11,8% у 2023 р. і 12,2% у 2024 р.</a:t>
            </a:r>
          </a:p>
          <a:p>
            <a:pPr algn="l">
              <a:spcBef>
                <a:spcPts val="0"/>
              </a:spcBef>
              <a:spcAft>
                <a:spcPts val="0"/>
              </a:spcAft>
            </a:pPr>
            <a:r>
              <a:rPr sz="1019" dirty="0" err="1">
                <a:solidFill>
                  <a:srgbClr val="3F3F3F"/>
                </a:solidFill>
                <a:latin typeface="Calibri"/>
              </a:rPr>
              <a:t>Прогрес</a:t>
            </a:r>
            <a:r>
              <a:rPr sz="1019" dirty="0">
                <a:solidFill>
                  <a:srgbClr val="3F3F3F"/>
                </a:solidFill>
                <a:latin typeface="Calibri"/>
              </a:rPr>
              <a:t> </a:t>
            </a:r>
            <a:r>
              <a:rPr sz="1019" dirty="0" err="1">
                <a:solidFill>
                  <a:srgbClr val="3F3F3F"/>
                </a:solidFill>
                <a:latin typeface="Calibri"/>
              </a:rPr>
              <a:t>позитивний</a:t>
            </a:r>
            <a:r>
              <a:rPr sz="1019" dirty="0">
                <a:solidFill>
                  <a:srgbClr val="3F3F3F"/>
                </a:solidFill>
                <a:latin typeface="Calibri"/>
              </a:rPr>
              <a:t>, </a:t>
            </a:r>
            <a:r>
              <a:rPr sz="1019" dirty="0" err="1">
                <a:solidFill>
                  <a:srgbClr val="3F3F3F"/>
                </a:solidFill>
                <a:latin typeface="Calibri"/>
              </a:rPr>
              <a:t>але</a:t>
            </a:r>
            <a:r>
              <a:rPr sz="1019" dirty="0">
                <a:solidFill>
                  <a:srgbClr val="3F3F3F"/>
                </a:solidFill>
                <a:latin typeface="Calibri"/>
              </a:rPr>
              <a:t> </a:t>
            </a:r>
            <a:r>
              <a:rPr sz="1019" dirty="0" err="1">
                <a:solidFill>
                  <a:srgbClr val="3F3F3F"/>
                </a:solidFill>
                <a:latin typeface="Calibri"/>
              </a:rPr>
              <a:t>темпи</a:t>
            </a:r>
            <a:r>
              <a:rPr sz="1019" dirty="0">
                <a:solidFill>
                  <a:srgbClr val="3F3F3F"/>
                </a:solidFill>
                <a:latin typeface="Calibri"/>
              </a:rPr>
              <a:t> </a:t>
            </a:r>
            <a:r>
              <a:rPr sz="1019" dirty="0" err="1">
                <a:solidFill>
                  <a:srgbClr val="3F3F3F"/>
                </a:solidFill>
                <a:latin typeface="Calibri"/>
              </a:rPr>
              <a:t>ще</a:t>
            </a:r>
            <a:r>
              <a:rPr sz="1019" dirty="0">
                <a:solidFill>
                  <a:srgbClr val="3F3F3F"/>
                </a:solidFill>
                <a:latin typeface="Calibri"/>
              </a:rPr>
              <a:t> </a:t>
            </a:r>
            <a:r>
              <a:rPr sz="1019" dirty="0" err="1">
                <a:solidFill>
                  <a:srgbClr val="3F3F3F"/>
                </a:solidFill>
                <a:latin typeface="Calibri"/>
              </a:rPr>
              <a:t>недостатні</a:t>
            </a:r>
            <a:r>
              <a:rPr sz="1019" dirty="0">
                <a:solidFill>
                  <a:srgbClr val="3F3F3F"/>
                </a:solidFill>
                <a:latin typeface="Calibri"/>
              </a:rPr>
              <a:t> </a:t>
            </a:r>
            <a:r>
              <a:rPr sz="1019" dirty="0" err="1">
                <a:solidFill>
                  <a:srgbClr val="3F3F3F"/>
                </a:solidFill>
                <a:latin typeface="Calibri"/>
              </a:rPr>
              <a:t>для</a:t>
            </a:r>
            <a:r>
              <a:rPr sz="1019" dirty="0">
                <a:solidFill>
                  <a:srgbClr val="3F3F3F"/>
                </a:solidFill>
                <a:latin typeface="Calibri"/>
              </a:rPr>
              <a:t> </a:t>
            </a:r>
            <a:r>
              <a:rPr sz="1019" dirty="0" err="1">
                <a:solidFill>
                  <a:srgbClr val="3F3F3F"/>
                </a:solidFill>
                <a:latin typeface="Calibri"/>
              </a:rPr>
              <a:t>фактичного</a:t>
            </a:r>
            <a:r>
              <a:rPr sz="1019" dirty="0">
                <a:solidFill>
                  <a:srgbClr val="3F3F3F"/>
                </a:solidFill>
                <a:latin typeface="Calibri"/>
              </a:rPr>
              <a:t> </a:t>
            </a:r>
            <a:r>
              <a:rPr sz="1019" dirty="0" err="1">
                <a:solidFill>
                  <a:srgbClr val="3F3F3F"/>
                </a:solidFill>
                <a:latin typeface="Calibri"/>
              </a:rPr>
              <a:t>подвоєння</a:t>
            </a:r>
            <a:r>
              <a:rPr sz="1019" dirty="0">
                <a:solidFill>
                  <a:srgbClr val="3F3F3F"/>
                </a:solidFill>
                <a:latin typeface="Calibri"/>
              </a:rPr>
              <a:t> </a:t>
            </a:r>
            <a:r>
              <a:rPr sz="1019" dirty="0" err="1">
                <a:solidFill>
                  <a:srgbClr val="3F3F3F"/>
                </a:solidFill>
                <a:latin typeface="Calibri"/>
              </a:rPr>
              <a:t>показника</a:t>
            </a:r>
            <a:r>
              <a:rPr sz="1019" dirty="0">
                <a:solidFill>
                  <a:srgbClr val="3F3F3F"/>
                </a:solidFill>
                <a:latin typeface="Calibri"/>
              </a:rPr>
              <a:t> </a:t>
            </a:r>
            <a:r>
              <a:rPr sz="1019" dirty="0" err="1">
                <a:solidFill>
                  <a:srgbClr val="3F3F3F"/>
                </a:solidFill>
                <a:latin typeface="Calibri"/>
              </a:rPr>
              <a:t>до</a:t>
            </a:r>
            <a:r>
              <a:rPr sz="1019" dirty="0">
                <a:solidFill>
                  <a:srgbClr val="3F3F3F"/>
                </a:solidFill>
                <a:latin typeface="Calibri"/>
              </a:rPr>
              <a:t> 2030 р.</a:t>
            </a:r>
          </a:p>
        </p:txBody>
      </p:sp>
    </p:spTree>
    <p:extLst>
      <p:ext uri="{BB962C8B-B14F-4D97-AF65-F5344CB8AC3E}">
        <p14:creationId xmlns:p14="http://schemas.microsoft.com/office/powerpoint/2010/main" val="1279720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251857" y="318714"/>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Енергоефективне будівництво та реконструкція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841903" y="2095453"/>
            <a:ext cx="10508194" cy="3961468"/>
          </a:xfrm>
          <a:prstGeom prst="rect">
            <a:avLst/>
          </a:prstGeom>
          <a:noFill/>
          <a:ln>
            <a:noFill/>
          </a:ln>
        </p:spPr>
      </p:pic>
    </p:spTree>
    <p:extLst>
      <p:ext uri="{BB962C8B-B14F-4D97-AF65-F5344CB8AC3E}">
        <p14:creationId xmlns:p14="http://schemas.microsoft.com/office/powerpoint/2010/main" val="2825420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Группа 101"/>
          <p:cNvGrpSpPr/>
          <p:nvPr/>
        </p:nvGrpSpPr>
        <p:grpSpPr>
          <a:xfrm>
            <a:off x="2242766" y="1810536"/>
            <a:ext cx="8269621" cy="4149746"/>
            <a:chOff x="488299" y="977416"/>
            <a:chExt cx="7012676" cy="3645543"/>
          </a:xfrm>
        </p:grpSpPr>
        <p:sp>
          <p:nvSpPr>
            <p:cNvPr id="4" name="空心弧 82"/>
            <p:cNvSpPr/>
            <p:nvPr/>
          </p:nvSpPr>
          <p:spPr>
            <a:xfrm rot="17483404">
              <a:off x="647452" y="1626451"/>
              <a:ext cx="1790543" cy="1790542"/>
            </a:xfrm>
            <a:prstGeom prst="blockArc">
              <a:avLst>
                <a:gd name="adj1" fmla="val 20230576"/>
                <a:gd name="adj2" fmla="val 20780596"/>
                <a:gd name="adj3" fmla="val 1254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912565" y="161846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224364" y="1594612"/>
              <a:ext cx="1768603" cy="1769154"/>
            </a:xfrm>
            <a:prstGeom prst="blockArc">
              <a:avLst>
                <a:gd name="adj1" fmla="val 4641368"/>
                <a:gd name="adj2" fmla="val 7150403"/>
                <a:gd name="adj3" fmla="val 13149"/>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29302" y="16083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910395" y="1616291"/>
              <a:ext cx="1790543" cy="1790542"/>
            </a:xfrm>
            <a:prstGeom prst="blockArc">
              <a:avLst>
                <a:gd name="adj1" fmla="val 2638808"/>
                <a:gd name="adj2" fmla="val 8543761"/>
                <a:gd name="adj3" fmla="val 11897"/>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175509" y="16083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294981" y="2249052"/>
              <a:ext cx="480396" cy="439369"/>
            </a:xfrm>
            <a:prstGeom prst="rect">
              <a:avLst/>
            </a:prstGeom>
            <a:noFill/>
          </p:spPr>
          <p:txBody>
            <a:bodyPr wrap="square" lIns="38100" tIns="25400" rIns="38100" bIns="25400" rtlCol="0" anchor="ctr">
              <a:noAutofit/>
            </a:bodyPr>
            <a:lstStyle/>
            <a:p>
              <a:pPr algn="ctr">
                <a:spcBef>
                  <a:spcPts val="0"/>
                </a:spcBef>
                <a:spcAft>
                  <a:spcPts val="0"/>
                </a:spcAft>
              </a:pPr>
              <a:r>
                <a:rPr sz="1800" b="0">
                  <a:solidFill>
                    <a:srgbClr val="007A37"/>
                  </a:solidFill>
                  <a:latin typeface="Calibri"/>
                </a:rPr>
                <a:t>2028</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3487737" y="2249052"/>
              <a:ext cx="653034" cy="439369"/>
            </a:xfrm>
            <a:prstGeom prst="rect">
              <a:avLst/>
            </a:prstGeom>
            <a:noFill/>
          </p:spPr>
          <p:txBody>
            <a:bodyPr wrap="square" lIns="38100" tIns="25400" rIns="38100" bIns="25400" rtlCol="0" anchor="ctr">
              <a:noAutofit/>
            </a:bodyPr>
            <a:lstStyle/>
            <a:p>
              <a:pPr algn="ctr">
                <a:spcBef>
                  <a:spcPts val="0"/>
                </a:spcBef>
                <a:spcAft>
                  <a:spcPts val="0"/>
                </a:spcAft>
              </a:pPr>
              <a:r>
                <a:rPr sz="1800" b="0">
                  <a:solidFill>
                    <a:srgbClr val="007A37"/>
                  </a:solidFill>
                  <a:latin typeface="Calibri"/>
                </a:rPr>
                <a:t>2030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5550326" y="2249052"/>
              <a:ext cx="1037731" cy="439369"/>
            </a:xfrm>
            <a:prstGeom prst="rect">
              <a:avLst/>
            </a:prstGeom>
            <a:noFill/>
          </p:spPr>
          <p:txBody>
            <a:bodyPr wrap="square" lIns="38100" tIns="25400" rIns="38100" bIns="25400" rtlCol="0" anchor="ctr">
              <a:noAutofit/>
            </a:bodyPr>
            <a:lstStyle/>
            <a:p>
              <a:pPr algn="ctr">
                <a:spcBef>
                  <a:spcPts val="0"/>
                </a:spcBef>
                <a:spcAft>
                  <a:spcPts val="0"/>
                </a:spcAft>
              </a:pPr>
              <a:r>
                <a:rPr sz="1800" b="0">
                  <a:solidFill>
                    <a:srgbClr val="007A37"/>
                  </a:solidFill>
                  <a:latin typeface="Calibri"/>
                </a:rPr>
                <a:t>2050</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675717" y="9774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950479" y="9774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225241" y="9774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488299" y="3821817"/>
              <a:ext cx="2088527"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00" b="0">
                  <a:solidFill>
                    <a:srgbClr val="002060"/>
                  </a:solidFill>
                  <a:latin typeface="Calibri"/>
                </a:rPr>
                <a:t>Нові будівлі,</a:t>
              </a:r>
              <a:endParaRPr lang="uk-UA" altLang="zh-CN" dirty="0"/>
            </a:p>
            <a:p>
              <a:pPr algn="ctr">
                <a:spcBef>
                  <a:spcPts val="0"/>
                </a:spcBef>
                <a:spcAft>
                  <a:spcPts val="0"/>
                </a:spcAft>
              </a:pPr>
              <a:r>
                <a:rPr sz="1000" b="0">
                  <a:solidFill>
                    <a:srgbClr val="002060"/>
                  </a:solidFill>
                  <a:latin typeface="Calibri"/>
                </a:rPr>
                <a:t>що належать</a:t>
              </a:r>
            </a:p>
            <a:p>
              <a:pPr algn="ctr">
                <a:spcBef>
                  <a:spcPts val="0"/>
                </a:spcBef>
                <a:spcAft>
                  <a:spcPts val="0"/>
                </a:spcAft>
              </a:pPr>
              <a:r>
                <a:rPr sz="1000" b="0">
                  <a:solidFill>
                    <a:srgbClr val="002060"/>
                  </a:solidFill>
                  <a:latin typeface="Calibri"/>
                </a:rPr>
                <a:t>публічним органам,</a:t>
              </a:r>
            </a:p>
            <a:p>
              <a:pPr algn="ctr">
                <a:spcBef>
                  <a:spcPts val="0"/>
                </a:spcBef>
                <a:spcAft>
                  <a:spcPts val="0"/>
                </a:spcAft>
              </a:pPr>
              <a:r>
                <a:rPr sz="1000" b="0">
                  <a:solidFill>
                    <a:srgbClr val="002060"/>
                  </a:solidFill>
                  <a:latin typeface="Calibri"/>
                </a:rPr>
                <a:t>мають бути</a:t>
              </a:r>
            </a:p>
            <a:p>
              <a:pPr algn="ctr">
                <a:spcBef>
                  <a:spcPts val="0"/>
                </a:spcBef>
                <a:spcAft>
                  <a:spcPts val="0"/>
                </a:spcAft>
              </a:pPr>
              <a:r>
                <a:rPr sz="1000" b="0">
                  <a:solidFill>
                    <a:srgbClr val="002060"/>
                  </a:solidFill>
                  <a:latin typeface="Calibri"/>
                </a:rPr>
                <a:t>zero-emission</a:t>
              </a:r>
            </a:p>
          </p:txBody>
        </p:sp>
        <p:sp>
          <p:nvSpPr>
            <p:cNvPr id="89" name="矩形 47"/>
            <p:cNvSpPr>
              <a:spLocks noChangeArrowheads="1"/>
            </p:cNvSpPr>
            <p:nvPr/>
          </p:nvSpPr>
          <p:spPr bwMode="auto">
            <a:xfrm>
              <a:off x="2753925" y="3832102"/>
              <a:ext cx="2088527"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50" b="0">
                  <a:solidFill>
                    <a:srgbClr val="002060"/>
                  </a:solidFill>
                  <a:latin typeface="Calibri"/>
                </a:rPr>
                <a:t>Усі нові будівлі</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1050" b="0">
                  <a:solidFill>
                    <a:srgbClr val="002060"/>
                  </a:solidFill>
                  <a:latin typeface="Calibri"/>
                </a:rPr>
                <a:t>в ЄС мають бути</a:t>
              </a:r>
            </a:p>
            <a:p>
              <a:pPr algn="ctr">
                <a:spcBef>
                  <a:spcPts val="0"/>
                </a:spcBef>
                <a:spcAft>
                  <a:spcPts val="0"/>
                </a:spcAft>
              </a:pPr>
              <a:r>
                <a:rPr sz="1050" b="0">
                  <a:solidFill>
                    <a:srgbClr val="002060"/>
                  </a:solidFill>
                  <a:latin typeface="Calibri"/>
                </a:rPr>
                <a:t>zero-emission</a:t>
              </a:r>
            </a:p>
          </p:txBody>
        </p:sp>
        <p:sp>
          <p:nvSpPr>
            <p:cNvPr id="92" name="矩形 47"/>
            <p:cNvSpPr>
              <a:spLocks noChangeArrowheads="1"/>
            </p:cNvSpPr>
            <p:nvPr/>
          </p:nvSpPr>
          <p:spPr bwMode="auto">
            <a:xfrm>
              <a:off x="5071710" y="3802074"/>
              <a:ext cx="2429265" cy="79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00" b="0">
                  <a:solidFill>
                    <a:srgbClr val="002060"/>
                  </a:solidFill>
                  <a:latin typeface="Calibri"/>
                </a:rPr>
                <a:t>Національні плани</a:t>
              </a:r>
              <a:endParaRPr lang="ru-RU" altLang="zh-CN" dirty="0"/>
            </a:p>
            <a:p>
              <a:pPr algn="ctr">
                <a:spcBef>
                  <a:spcPts val="0"/>
                </a:spcBef>
                <a:spcAft>
                  <a:spcPts val="0"/>
                </a:spcAft>
              </a:pPr>
              <a:r>
                <a:rPr sz="1000" b="0">
                  <a:solidFill>
                    <a:srgbClr val="002060"/>
                  </a:solidFill>
                  <a:latin typeface="Calibri"/>
                </a:rPr>
                <a:t>реновації мають</a:t>
              </a:r>
            </a:p>
            <a:p>
              <a:pPr algn="ctr">
                <a:spcBef>
                  <a:spcPts val="0"/>
                </a:spcBef>
                <a:spcAft>
                  <a:spcPts val="0"/>
                </a:spcAft>
              </a:pPr>
              <a:r>
                <a:rPr sz="1000" b="0">
                  <a:solidFill>
                    <a:srgbClr val="002060"/>
                  </a:solidFill>
                  <a:latin typeface="Calibri"/>
                </a:rPr>
                <a:t>вести до декарбонізації</a:t>
              </a:r>
            </a:p>
            <a:p>
              <a:pPr algn="ctr">
                <a:spcBef>
                  <a:spcPts val="0"/>
                </a:spcBef>
                <a:spcAft>
                  <a:spcPts val="0"/>
                </a:spcAft>
              </a:pPr>
              <a:r>
                <a:rPr sz="1000" b="0">
                  <a:solidFill>
                    <a:srgbClr val="002060"/>
                  </a:solidFill>
                  <a:latin typeface="Calibri"/>
                </a:rPr>
                <a:t>будівельного фонду</a:t>
              </a:r>
            </a:p>
          </p:txBody>
        </p:sp>
      </p:grpSp>
      <p:sp>
        <p:nvSpPr>
          <p:cNvPr id="99" name="Заголовок 5"/>
          <p:cNvSpPr>
            <a:spLocks noGrp="1"/>
          </p:cNvSpPr>
          <p:nvPr>
            <p:ph type="title"/>
          </p:nvPr>
        </p:nvSpPr>
        <p:spPr>
          <a:xfrm>
            <a:off x="1119777" y="195152"/>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енергоефективності будівель:</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03" name="Rounded Rectangle 102"/>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Tree>
    <p:extLst>
      <p:ext uri="{BB962C8B-B14F-4D97-AF65-F5344CB8AC3E}">
        <p14:creationId xmlns:p14="http://schemas.microsoft.com/office/powerpoint/2010/main" val="2915846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a:off x="203199" y="1613794"/>
            <a:ext cx="11790207" cy="4968969"/>
            <a:chOff x="203199" y="882274"/>
            <a:chExt cx="11790207" cy="4968969"/>
          </a:xfrm>
        </p:grpSpPr>
        <p:grpSp>
          <p:nvGrpSpPr>
            <p:cNvPr id="4" name="组合 53"/>
            <p:cNvGrpSpPr/>
            <p:nvPr/>
          </p:nvGrpSpPr>
          <p:grpSpPr>
            <a:xfrm>
              <a:off x="203199" y="882274"/>
              <a:ext cx="5967309" cy="1657138"/>
              <a:chOff x="795863" y="1632165"/>
              <a:chExt cx="5371665" cy="1564840"/>
            </a:xfrm>
          </p:grpSpPr>
          <p:grpSp>
            <p:nvGrpSpPr>
              <p:cNvPr id="5" name="组合 54"/>
              <p:cNvGrpSpPr/>
              <p:nvPr/>
            </p:nvGrpSpPr>
            <p:grpSpPr>
              <a:xfrm rot="10800000">
                <a:off x="795863" y="1632165"/>
                <a:ext cx="5371665" cy="1564840"/>
                <a:chOff x="6497512" y="1577002"/>
                <a:chExt cx="5119200" cy="1491293"/>
              </a:xfrm>
            </p:grpSpPr>
            <p:sp>
              <p:nvSpPr>
                <p:cNvPr id="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6"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10" name="组合 59"/>
              <p:cNvGrpSpPr/>
              <p:nvPr/>
            </p:nvGrpSpPr>
            <p:grpSpPr>
              <a:xfrm rot="10800000">
                <a:off x="795863" y="3200095"/>
                <a:ext cx="5371665" cy="1564840"/>
                <a:chOff x="6497512" y="1577002"/>
                <a:chExt cx="5119200" cy="1491293"/>
              </a:xfrm>
            </p:grpSpPr>
            <p:sp>
              <p:nvSpPr>
                <p:cNvPr id="1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11"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5" name="组合 64"/>
            <p:cNvGrpSpPr/>
            <p:nvPr/>
          </p:nvGrpSpPr>
          <p:grpSpPr>
            <a:xfrm rot="10800000">
              <a:off x="3246319" y="4199481"/>
              <a:ext cx="5968800" cy="1651762"/>
              <a:chOff x="6497511" y="1577002"/>
              <a:chExt cx="5119200" cy="1491293"/>
            </a:xfrm>
          </p:grpSpPr>
          <p:sp>
            <p:nvSpPr>
              <p:cNvPr id="1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6"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9" name="组合 68"/>
            <p:cNvGrpSpPr/>
            <p:nvPr/>
          </p:nvGrpSpPr>
          <p:grpSpPr>
            <a:xfrm>
              <a:off x="6024606" y="943435"/>
              <a:ext cx="5968800" cy="1706629"/>
              <a:chOff x="6024473" y="1692134"/>
              <a:chExt cx="5371665" cy="1564840"/>
            </a:xfrm>
          </p:grpSpPr>
          <p:grpSp>
            <p:nvGrpSpPr>
              <p:cNvPr id="20" name="组合 69"/>
              <p:cNvGrpSpPr/>
              <p:nvPr/>
            </p:nvGrpSpPr>
            <p:grpSpPr>
              <a:xfrm>
                <a:off x="6024473" y="1692134"/>
                <a:ext cx="5371665" cy="1564840"/>
                <a:chOff x="6497512" y="1577003"/>
                <a:chExt cx="5119200" cy="1491293"/>
              </a:xfrm>
            </p:grpSpPr>
            <p:sp>
              <p:nvSpPr>
                <p:cNvPr id="2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3"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1"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24" name="组合 73"/>
            <p:cNvGrpSpPr/>
            <p:nvPr/>
          </p:nvGrpSpPr>
          <p:grpSpPr>
            <a:xfrm>
              <a:off x="6024606" y="2595198"/>
              <a:ext cx="5968800" cy="1604282"/>
              <a:chOff x="6024473" y="3311672"/>
              <a:chExt cx="5371665" cy="1564840"/>
            </a:xfrm>
          </p:grpSpPr>
          <p:grpSp>
            <p:nvGrpSpPr>
              <p:cNvPr id="25" name="组合 74"/>
              <p:cNvGrpSpPr/>
              <p:nvPr/>
            </p:nvGrpSpPr>
            <p:grpSpPr>
              <a:xfrm>
                <a:off x="6024473" y="3311672"/>
                <a:ext cx="5371665" cy="1564840"/>
                <a:chOff x="6497512"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26"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34" name="矩形 47"/>
            <p:cNvSpPr>
              <a:spLocks noChangeArrowheads="1"/>
            </p:cNvSpPr>
            <p:nvPr/>
          </p:nvSpPr>
          <p:spPr bwMode="auto">
            <a:xfrm>
              <a:off x="7861588" y="1355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Зменшення споживання енергії</a:t>
              </a:r>
              <a:endParaRPr lang="en-US" altLang="zh-CN" b="1" u="sng" dirty="0">
                <a:solidFill>
                  <a:schemeClr val="accent1"/>
                </a:solidFill>
                <a:cs typeface="Open Sans" panose="020B0606030504020204" pitchFamily="34" charset="0"/>
              </a:endParaRPr>
            </a:p>
            <a:p>
              <a:pPr algn="ctr"/>
              <a:r>
                <a:rPr lang="uk-UA" dirty="0"/>
                <a:t>Зниження рахунків за електроенергію</a:t>
              </a:r>
              <a:endParaRPr lang="ru-RU" altLang="zh-CN" dirty="0"/>
            </a:p>
          </p:txBody>
        </p:sp>
        <p:sp>
          <p:nvSpPr>
            <p:cNvPr id="35" name="矩形 47"/>
            <p:cNvSpPr>
              <a:spLocks noChangeArrowheads="1"/>
            </p:cNvSpPr>
            <p:nvPr/>
          </p:nvSpPr>
          <p:spPr bwMode="auto">
            <a:xfrm>
              <a:off x="7861588" y="2875087"/>
              <a:ext cx="3562789"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Підтримка місцевих малих та середніх підприємств</a:t>
              </a:r>
            </a:p>
            <a:p>
              <a:pPr algn="ctr"/>
              <a:r>
                <a:rPr lang="uk-UA" dirty="0"/>
                <a:t>Розвиток місцевої економіки</a:t>
              </a:r>
              <a:endParaRPr lang="ru-RU" altLang="zh-CN" dirty="0"/>
            </a:p>
          </p:txBody>
        </p:sp>
        <p:sp>
          <p:nvSpPr>
            <p:cNvPr id="37"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38" name="矩形 47"/>
            <p:cNvSpPr>
              <a:spLocks noChangeArrowheads="1"/>
            </p:cNvSpPr>
            <p:nvPr/>
          </p:nvSpPr>
          <p:spPr bwMode="auto">
            <a:xfrm>
              <a:off x="1113393" y="2923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Створення робочих місць</a:t>
              </a:r>
            </a:p>
            <a:p>
              <a:pPr algn="ctr"/>
              <a:r>
                <a:rPr lang="uk-UA" dirty="0"/>
                <a:t>Стимулювання будівельного сектору</a:t>
              </a:r>
              <a:endParaRPr lang="ru-RU" altLang="zh-CN" dirty="0"/>
            </a:p>
          </p:txBody>
        </p:sp>
        <p:sp>
          <p:nvSpPr>
            <p:cNvPr id="39" name="矩形 47"/>
            <p:cNvSpPr>
              <a:spLocks noChangeArrowheads="1"/>
            </p:cNvSpPr>
            <p:nvPr/>
          </p:nvSpPr>
          <p:spPr bwMode="auto">
            <a:xfrm>
              <a:off x="3747538" y="4613616"/>
              <a:ext cx="357782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Зниження енергетичної бідності</a:t>
              </a:r>
            </a:p>
            <a:p>
              <a:pPr algn="ctr"/>
              <a:r>
                <a:rPr lang="uk-UA" dirty="0"/>
                <a:t>Покращення добробуту людей</a:t>
              </a:r>
              <a:endParaRPr lang="ru-RU" altLang="zh-CN" dirty="0"/>
            </a:p>
          </p:txBody>
        </p:sp>
      </p:grpSp>
      <p:sp>
        <p:nvSpPr>
          <p:cNvPr id="41" name="Заголовок 5"/>
          <p:cNvSpPr>
            <a:spLocks noGrp="1"/>
          </p:cNvSpPr>
          <p:nvPr>
            <p:ph type="title"/>
          </p:nvPr>
        </p:nvSpPr>
        <p:spPr>
          <a:xfrm>
            <a:off x="972919" y="320413"/>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енергоефективного будівництва та реконструкцій:</a:t>
            </a:r>
            <a:endParaRPr lang="en-US" sz="1600" b="1" u="sng" dirty="0">
              <a:solidFill>
                <a:schemeClr val="accent1"/>
              </a:solidFill>
              <a:latin typeface="+mn-lt"/>
              <a:ea typeface="+mn-ea"/>
              <a:cs typeface="Open Sans" panose="020B0606030504020204" pitchFamily="34" charset="0"/>
            </a:endParaRPr>
          </a:p>
        </p:txBody>
      </p:sp>
    </p:spTree>
    <p:extLst>
      <p:ext uri="{BB962C8B-B14F-4D97-AF65-F5344CB8AC3E}">
        <p14:creationId xmlns:p14="http://schemas.microsoft.com/office/powerpoint/2010/main" val="2119271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2069920" y="839063"/>
            <a:ext cx="8161576" cy="5869177"/>
            <a:chOff x="2069920" y="839063"/>
            <a:chExt cx="8161576" cy="5869177"/>
          </a:xfrm>
        </p:grpSpPr>
        <p:grpSp>
          <p:nvGrpSpPr>
            <p:cNvPr id="21" name="Group 20"/>
            <p:cNvGrpSpPr/>
            <p:nvPr/>
          </p:nvGrpSpPr>
          <p:grpSpPr>
            <a:xfrm>
              <a:off x="5508392" y="839063"/>
              <a:ext cx="4723104" cy="5291633"/>
              <a:chOff x="2711450" y="1899341"/>
              <a:chExt cx="3608856" cy="4043262"/>
            </a:xfrm>
          </p:grpSpPr>
          <p:sp>
            <p:nvSpPr>
              <p:cNvPr id="20"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10" name="Group 9"/>
                <p:cNvGrpSpPr/>
                <p:nvPr/>
              </p:nvGrpSpPr>
              <p:grpSpPr>
                <a:xfrm>
                  <a:off x="2711450" y="2685419"/>
                  <a:ext cx="1857262" cy="2586317"/>
                  <a:chOff x="2711450" y="2685419"/>
                  <a:chExt cx="1857262" cy="2586317"/>
                </a:xfrm>
              </p:grpSpPr>
              <p:sp>
                <p:nvSpPr>
                  <p:cNvPr id="4"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Freeform 71"/>
                  <p:cNvSpPr>
                    <a:spLocks/>
                  </p:cNvSpPr>
                  <p:nvPr/>
                </p:nvSpPr>
                <p:spPr bwMode="auto">
                  <a:xfrm>
                    <a:off x="2976673" y="270927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3957770" y="3100859"/>
                  <a:ext cx="2166806" cy="2219752"/>
                  <a:chOff x="3957770" y="3100859"/>
                  <a:chExt cx="2166806" cy="2219752"/>
                </a:xfrm>
              </p:grpSpPr>
              <p:sp>
                <p:nvSpPr>
                  <p:cNvPr id="6"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3110598" y="1899341"/>
                  <a:ext cx="2883643" cy="1934647"/>
                  <a:chOff x="3110598" y="1899341"/>
                  <a:chExt cx="2883643" cy="1934647"/>
                </a:xfrm>
              </p:grpSpPr>
              <p:sp>
                <p:nvSpPr>
                  <p:cNvPr id="8"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4"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15"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16"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17"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18"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Низька обізнаність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9" name="WordArt 3"/>
              <p:cNvSpPr>
                <a:spLocks noChangeArrowheads="1" noChangeShapeType="1" noTextEdit="1"/>
              </p:cNvSpPr>
              <p:nvPr/>
            </p:nvSpPr>
            <p:spPr bwMode="auto">
              <a:xfrm rot="14631305" flipH="1" flipV="1">
                <a:off x="2657354" y="3473971"/>
                <a:ext cx="2134779" cy="1086790"/>
              </a:xfrm>
              <a:prstGeom prst="rect">
                <a:avLst/>
              </a:prstGeom>
            </p:spPr>
            <p:txBody>
              <a:bodyPr wrap="none" fromWordArt="1">
                <a:prstTxWarp prst="textArchDown">
                  <a:avLst>
                    <a:gd name="adj" fmla="val 21334000"/>
                  </a:avLst>
                </a:prstTxWarp>
              </a:bodyPr>
              <a:lstStyle/>
              <a:p>
                <a:r>
                  <a:rPr lang="ru-RU" dirty="0" err="1">
                    <a:solidFill>
                      <a:schemeClr val="bg1"/>
                    </a:solidFill>
                    <a:effectLst>
                      <a:outerShdw blurRad="38100" dist="38100" dir="2700000" algn="tl">
                        <a:srgbClr val="000000">
                          <a:alpha val="43137"/>
                        </a:srgbClr>
                      </a:outerShdw>
                    </a:effectLst>
                    <a:cs typeface="Arial" pitchFamily="34" charset="0"/>
                  </a:rPr>
                  <a:t>Відсутність</a:t>
                </a:r>
                <a:r>
                  <a:rPr lang="ru-RU" dirty="0">
                    <a:solidFill>
                      <a:schemeClr val="bg1"/>
                    </a:solidFill>
                    <a:effectLst>
                      <a:outerShdw blurRad="38100" dist="38100" dir="2700000" algn="tl">
                        <a:srgbClr val="000000">
                          <a:alpha val="43137"/>
                        </a:srgbClr>
                      </a:outerShdw>
                    </a:effectLst>
                    <a:cs typeface="Arial" pitchFamily="34" charset="0"/>
                  </a:rPr>
                  <a:t> </a:t>
                </a:r>
                <a:r>
                  <a:rPr lang="ru-RU" dirty="0" err="1">
                    <a:solidFill>
                      <a:schemeClr val="bg1"/>
                    </a:solidFill>
                    <a:effectLst>
                      <a:outerShdw blurRad="38100" dist="38100" dir="2700000" algn="tl">
                        <a:srgbClr val="000000">
                          <a:alpha val="43137"/>
                        </a:srgbClr>
                      </a:outerShdw>
                    </a:effectLst>
                    <a:cs typeface="Arial" pitchFamily="34" charset="0"/>
                  </a:rPr>
                  <a:t>кваліфікованих</a:t>
                </a:r>
                <a:r>
                  <a:rPr lang="ru-RU" dirty="0">
                    <a:solidFill>
                      <a:schemeClr val="bg1"/>
                    </a:solidFill>
                    <a:effectLst>
                      <a:outerShdw blurRad="38100" dist="38100" dir="2700000" algn="tl">
                        <a:srgbClr val="000000">
                          <a:alpha val="43137"/>
                        </a:srgbClr>
                      </a:outerShdw>
                    </a:effectLst>
                    <a:cs typeface="Arial" pitchFamily="34" charset="0"/>
                  </a:rPr>
                  <a:t> </a:t>
                </a:r>
                <a:r>
                  <a:rPr lang="ru-RU" dirty="0" err="1">
                    <a:solidFill>
                      <a:schemeClr val="bg1"/>
                    </a:solidFill>
                    <a:effectLst>
                      <a:outerShdw blurRad="38100" dist="38100" dir="2700000" algn="tl">
                        <a:srgbClr val="000000">
                          <a:alpha val="43137"/>
                        </a:srgbClr>
                      </a:outerShdw>
                    </a:effectLst>
                    <a:cs typeface="Arial" pitchFamily="34" charset="0"/>
                  </a:rPr>
                  <a:t>кадрів</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39" name="Группа 38"/>
            <p:cNvGrpSpPr/>
            <p:nvPr/>
          </p:nvGrpSpPr>
          <p:grpSpPr>
            <a:xfrm>
              <a:off x="2069920" y="997653"/>
              <a:ext cx="3132110" cy="5710587"/>
              <a:chOff x="2097490" y="1251653"/>
              <a:chExt cx="3132110" cy="5710587"/>
            </a:xfrm>
          </p:grpSpPr>
          <p:grpSp>
            <p:nvGrpSpPr>
              <p:cNvPr id="28" name="Group 27"/>
              <p:cNvGrpSpPr/>
              <p:nvPr/>
            </p:nvGrpSpPr>
            <p:grpSpPr>
              <a:xfrm>
                <a:off x="2097490" y="1266787"/>
                <a:ext cx="3096000" cy="609600"/>
                <a:chOff x="838200" y="5410200"/>
                <a:chExt cx="3096000" cy="609600"/>
              </a:xfrm>
            </p:grpSpPr>
            <p:sp>
              <p:nvSpPr>
                <p:cNvPr id="25"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29" name="Group 28"/>
              <p:cNvGrpSpPr/>
              <p:nvPr/>
            </p:nvGrpSpPr>
            <p:grpSpPr>
              <a:xfrm>
                <a:off x="2133600" y="3048000"/>
                <a:ext cx="3096000" cy="609600"/>
                <a:chOff x="3695700" y="5410200"/>
                <a:chExt cx="3096000" cy="609600"/>
              </a:xfrm>
            </p:grpSpPr>
            <p:sp>
              <p:nvSpPr>
                <p:cNvPr id="26"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3"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30" name="Group 29"/>
              <p:cNvGrpSpPr/>
              <p:nvPr/>
            </p:nvGrpSpPr>
            <p:grpSpPr>
              <a:xfrm>
                <a:off x="2133600" y="4953000"/>
                <a:ext cx="3096000" cy="609600"/>
                <a:chOff x="6391275" y="5410200"/>
                <a:chExt cx="3096000" cy="609600"/>
              </a:xfrm>
            </p:grpSpPr>
            <p:sp>
              <p:nvSpPr>
                <p:cNvPr id="27"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31"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32"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Низька обізнаність людей</a:t>
                </a:r>
                <a:endParaRPr lang="en-US" sz="1600" dirty="0">
                  <a:solidFill>
                    <a:schemeClr val="bg1"/>
                  </a:solidFill>
                </a:endParaRPr>
              </a:p>
            </p:txBody>
          </p:sp>
          <p:sp>
            <p:nvSpPr>
              <p:cNvPr id="33" name="Rectangle 19"/>
              <p:cNvSpPr/>
              <p:nvPr/>
            </p:nvSpPr>
            <p:spPr>
              <a:xfrm>
                <a:off x="2729864" y="4989746"/>
                <a:ext cx="2447979" cy="584775"/>
              </a:xfrm>
              <a:prstGeom prst="rect">
                <a:avLst/>
              </a:prstGeom>
            </p:spPr>
            <p:txBody>
              <a:bodyPr wrap="square">
                <a:spAutoFit/>
              </a:bodyPr>
              <a:lstStyle/>
              <a:p>
                <a:pPr algn="ctr"/>
                <a:r>
                  <a:rPr lang="uk-UA" sz="1600" dirty="0">
                    <a:solidFill>
                      <a:schemeClr val="bg1"/>
                    </a:solidFill>
                  </a:rPr>
                  <a:t>Відсутність кваліфікованих кадрів</a:t>
                </a:r>
                <a:endParaRPr lang="en-US" sz="1600" dirty="0">
                  <a:solidFill>
                    <a:schemeClr val="bg1"/>
                  </a:solidFill>
                </a:endParaRPr>
              </a:p>
            </p:txBody>
          </p:sp>
          <p:sp>
            <p:nvSpPr>
              <p:cNvPr id="34" name="Rectangle 33"/>
              <p:cNvSpPr/>
              <p:nvPr/>
            </p:nvSpPr>
            <p:spPr>
              <a:xfrm>
                <a:off x="2667000" y="1905001"/>
                <a:ext cx="2021290"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енергоефективні технології</a:t>
                </a:r>
                <a:endParaRPr lang="en-US" sz="1600" dirty="0">
                  <a:solidFill>
                    <a:schemeClr val="tx1">
                      <a:lumMod val="50000"/>
                    </a:schemeClr>
                  </a:solidFill>
                </a:endParaRPr>
              </a:p>
            </p:txBody>
          </p:sp>
          <p:sp>
            <p:nvSpPr>
              <p:cNvPr id="35" name="Rectangle 34"/>
              <p:cNvSpPr/>
              <p:nvPr/>
            </p:nvSpPr>
            <p:spPr>
              <a:xfrm>
                <a:off x="2667000" y="3615542"/>
                <a:ext cx="2198316" cy="1077218"/>
              </a:xfrm>
              <a:prstGeom prst="rect">
                <a:avLst/>
              </a:prstGeom>
            </p:spPr>
            <p:txBody>
              <a:bodyPr wrap="square">
                <a:spAutoFit/>
              </a:bodyPr>
              <a:lstStyle/>
              <a:p>
                <a:r>
                  <a:rPr lang="uk-UA" sz="1600" dirty="0">
                    <a:solidFill>
                      <a:schemeClr val="tx1">
                        <a:lumMod val="50000"/>
                      </a:schemeClr>
                    </a:solidFill>
                  </a:rPr>
                  <a:t>Необхідність інформувати людей про переваги енергоефективності</a:t>
                </a:r>
                <a:endParaRPr lang="en-US" sz="1600" dirty="0">
                  <a:solidFill>
                    <a:schemeClr val="tx1">
                      <a:lumMod val="50000"/>
                    </a:schemeClr>
                  </a:solidFill>
                </a:endParaRPr>
              </a:p>
            </p:txBody>
          </p:sp>
          <p:sp>
            <p:nvSpPr>
              <p:cNvPr id="36" name="Rectangle 35"/>
              <p:cNvSpPr/>
              <p:nvPr/>
            </p:nvSpPr>
            <p:spPr>
              <a:xfrm>
                <a:off x="2667000" y="5638801"/>
                <a:ext cx="2198316" cy="1323439"/>
              </a:xfrm>
              <a:prstGeom prst="rect">
                <a:avLst/>
              </a:prstGeom>
            </p:spPr>
            <p:txBody>
              <a:bodyPr wrap="square">
                <a:spAutoFit/>
              </a:bodyPr>
              <a:lstStyle/>
              <a:p>
                <a:r>
                  <a:rPr lang="uk-UA" sz="1600" dirty="0">
                    <a:solidFill>
                      <a:schemeClr val="tx1">
                        <a:lumMod val="50000"/>
                      </a:schemeClr>
                    </a:solidFill>
                  </a:rPr>
                  <a:t>Необхідність підготовки кадрів для роботи з енергоефективними технологіями</a:t>
                </a:r>
                <a:endParaRPr lang="en-US" sz="1600" dirty="0">
                  <a:solidFill>
                    <a:schemeClr val="tx1">
                      <a:lumMod val="50000"/>
                    </a:schemeClr>
                  </a:solidFill>
                </a:endParaRPr>
              </a:p>
            </p:txBody>
          </p:sp>
        </p:grpSp>
      </p:grpSp>
      <p:sp>
        <p:nvSpPr>
          <p:cNvPr id="37" name="Заголовок 5"/>
          <p:cNvSpPr txBox="1">
            <a:spLocks/>
          </p:cNvSpPr>
          <p:nvPr/>
        </p:nvSpPr>
        <p:spPr>
          <a:xfrm>
            <a:off x="259227" y="-24142"/>
            <a:ext cx="11543103" cy="8952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енергоефективного будівництва та реконструкцій:</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3591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2143843" y="329089"/>
            <a:ext cx="9042177" cy="1325563"/>
          </a:xfrm>
        </p:spPr>
        <p:txBody>
          <a:bodyPr>
            <a:normAutofit/>
          </a:bodyPr>
          <a:lstStyle/>
          <a:p>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Споживання</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енергії</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на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одне</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житло</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адаптоване</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до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середнього</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клімату</a:t>
            </a:r>
            <a:r>
              <a:rPr lang="ru-RU" sz="4000" b="1" dirty="0">
                <a:solidFill>
                  <a:srgbClr val="002060"/>
                </a:solidFill>
                <a:latin typeface="Calibri" panose="020F0502020204030204" pitchFamily="34" charset="0"/>
                <a:ea typeface="Calibri" panose="020F0502020204030204" pitchFamily="34" charset="0"/>
                <a:cs typeface="Calibri" panose="020F0502020204030204" pitchFamily="34" charset="0"/>
              </a:rPr>
              <a:t> ЄС</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Residential buildings: Energy Efficiency &amp; Consumption evolution in Europe"/>
          <p:cNvPicPr/>
          <p:nvPr/>
        </p:nvPicPr>
        <p:blipFill>
          <a:blip r:embed="rId3">
            <a:extLst>
              <a:ext uri="{28A0092B-C50C-407E-A947-70E740481C1C}">
                <a14:useLocalDpi xmlns:a14="http://schemas.microsoft.com/office/drawing/2010/main" val="0"/>
              </a:ext>
            </a:extLst>
          </a:blip>
          <a:srcRect/>
          <a:stretch>
            <a:fillRect/>
          </a:stretch>
        </p:blipFill>
        <p:spPr bwMode="auto">
          <a:xfrm>
            <a:off x="2694562" y="1770909"/>
            <a:ext cx="7203742" cy="4469184"/>
          </a:xfrm>
          <a:prstGeom prst="rect">
            <a:avLst/>
          </a:prstGeom>
          <a:noFill/>
          <a:ln>
            <a:noFill/>
          </a:ln>
        </p:spPr>
      </p:pic>
    </p:spTree>
    <p:extLst>
      <p:ext uri="{BB962C8B-B14F-4D97-AF65-F5344CB8AC3E}">
        <p14:creationId xmlns:p14="http://schemas.microsoft.com/office/powerpoint/2010/main" val="2629704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481510" y="168973"/>
            <a:ext cx="11228977" cy="1325563"/>
          </a:xfrm>
        </p:spPr>
        <p:txBody>
          <a:bodyPr>
            <a:normAutofit fontScale="90000"/>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Споживання енергії у</a:t>
            </a:r>
            <a:r>
              <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домогосподарствах ЄС</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867217" y="1621472"/>
            <a:ext cx="8241983" cy="4484688"/>
          </a:xfrm>
          <a:prstGeom prst="rect">
            <a:avLst/>
          </a:prstGeom>
          <a:noFill/>
          <a:ln>
            <a:noFill/>
          </a:ln>
        </p:spPr>
      </p:pic>
    </p:spTree>
    <p:extLst>
      <p:ext uri="{BB962C8B-B14F-4D97-AF65-F5344CB8AC3E}">
        <p14:creationId xmlns:p14="http://schemas.microsoft.com/office/powerpoint/2010/main" val="3127369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267262"/>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Сталий та “розумний” транспорт</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2204721" y="2389187"/>
            <a:ext cx="8008302" cy="2741613"/>
          </a:xfrm>
          <a:prstGeom prst="rect">
            <a:avLst/>
          </a:prstGeom>
          <a:noFill/>
          <a:ln>
            <a:noFill/>
          </a:ln>
        </p:spPr>
      </p:pic>
    </p:spTree>
    <p:extLst>
      <p:ext uri="{BB962C8B-B14F-4D97-AF65-F5344CB8AC3E}">
        <p14:creationId xmlns:p14="http://schemas.microsoft.com/office/powerpoint/2010/main" val="517908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Группа 184"/>
          <p:cNvGrpSpPr/>
          <p:nvPr/>
        </p:nvGrpSpPr>
        <p:grpSpPr>
          <a:xfrm>
            <a:off x="1528407" y="2237256"/>
            <a:ext cx="8967115" cy="3825723"/>
            <a:chOff x="1127411" y="1688616"/>
            <a:chExt cx="8967115" cy="3825723"/>
          </a:xfrm>
        </p:grpSpPr>
        <p:sp>
          <p:nvSpPr>
            <p:cNvPr id="4" name="空心弧 82"/>
            <p:cNvSpPr/>
            <p:nvPr/>
          </p:nvSpPr>
          <p:spPr>
            <a:xfrm rot="17483404">
              <a:off x="1341207" y="2337124"/>
              <a:ext cx="1790543" cy="1790542"/>
            </a:xfrm>
            <a:prstGeom prst="blockArc">
              <a:avLst>
                <a:gd name="adj1" fmla="val 20230576"/>
                <a:gd name="adj2" fmla="val 19234759"/>
                <a:gd name="adj3" fmla="val 1108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1310022" y="23195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3591115" y="2327491"/>
              <a:ext cx="1790543" cy="1790542"/>
            </a:xfrm>
            <a:prstGeom prst="blockArc">
              <a:avLst>
                <a:gd name="adj1" fmla="val 2638808"/>
                <a:gd name="adj2" fmla="val 20200934"/>
                <a:gd name="adj3" fmla="val 1240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3583125" y="231950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894924" y="2295652"/>
              <a:ext cx="1768603" cy="1769154"/>
            </a:xfrm>
            <a:prstGeom prst="blockArc">
              <a:avLst>
                <a:gd name="adj1" fmla="val 4641368"/>
                <a:gd name="adj2" fmla="val 65221"/>
                <a:gd name="adj3" fmla="val 1233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856229" y="23195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8137322" y="2327491"/>
              <a:ext cx="1790542" cy="1790543"/>
            </a:xfrm>
            <a:prstGeom prst="blockArc">
              <a:avLst>
                <a:gd name="adj1" fmla="val 6466999"/>
                <a:gd name="adj2" fmla="val 20200934"/>
                <a:gd name="adj3" fmla="val 1240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8129332" y="2319501"/>
              <a:ext cx="1806524" cy="1806524"/>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829256" y="2960252"/>
              <a:ext cx="773289" cy="500137"/>
            </a:xfrm>
            <a:prstGeom prst="rect">
              <a:avLst/>
            </a:prstGeom>
            <a:noFill/>
          </p:spPr>
          <p:txBody>
            <a:bodyPr wrap="square" lIns="38100" tIns="25400" rIns="38100" bIns="25400" rtlCol="0" anchor="ctr">
              <a:noAutofit/>
            </a:bodyPr>
            <a:lstStyle/>
            <a:p>
              <a:pPr algn="ctr">
                <a:spcBef>
                  <a:spcPts val="0"/>
                </a:spcBef>
                <a:spcAft>
                  <a:spcPts val="0"/>
                </a:spcAft>
              </a:pPr>
              <a:r>
                <a:rPr sz="1800" b="0">
                  <a:solidFill>
                    <a:srgbClr val="007A37"/>
                  </a:solidFill>
                  <a:latin typeface="Calibri"/>
                </a:rPr>
                <a:t>2024</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4134780" y="2960252"/>
              <a:ext cx="720390" cy="500137"/>
            </a:xfrm>
            <a:prstGeom prst="rect">
              <a:avLst/>
            </a:prstGeom>
            <a:noFill/>
          </p:spPr>
          <p:txBody>
            <a:bodyPr wrap="square" lIns="38100" tIns="25400" rIns="38100" bIns="25400" rtlCol="0" anchor="ctr">
              <a:noAutofit/>
            </a:bodyPr>
            <a:lstStyle/>
            <a:p>
              <a:pPr algn="ctr">
                <a:spcBef>
                  <a:spcPts val="0"/>
                </a:spcBef>
                <a:spcAft>
                  <a:spcPts val="0"/>
                </a:spcAft>
              </a:pPr>
              <a:r>
                <a:rPr sz="2000" b="0">
                  <a:solidFill>
                    <a:srgbClr val="007A37"/>
                  </a:solidFill>
                  <a:latin typeface="Calibri"/>
                </a:rPr>
                <a:t>10,8%</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6166897" y="2960252"/>
              <a:ext cx="1166025" cy="500137"/>
            </a:xfrm>
            <a:prstGeom prst="rect">
              <a:avLst/>
            </a:prstGeom>
            <a:noFill/>
          </p:spPr>
          <p:txBody>
            <a:bodyPr wrap="square" lIns="38100" tIns="25400" rIns="38100" bIns="25400" rtlCol="0" anchor="ctr">
              <a:noAutofit/>
            </a:bodyPr>
            <a:lstStyle/>
            <a:p>
              <a:pPr algn="ctr">
                <a:spcBef>
                  <a:spcPts val="0"/>
                </a:spcBef>
                <a:spcAft>
                  <a:spcPts val="0"/>
                </a:spcAft>
              </a:pPr>
              <a:r>
                <a:rPr sz="2000" b="0">
                  <a:solidFill>
                    <a:srgbClr val="007A37"/>
                  </a:solidFill>
                  <a:latin typeface="Calibri"/>
                </a:rPr>
                <a:t>28,9%</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8562629" y="2960252"/>
              <a:ext cx="975268" cy="500137"/>
            </a:xfrm>
            <a:prstGeom prst="rect">
              <a:avLst/>
            </a:prstGeom>
            <a:noFill/>
          </p:spPr>
          <p:txBody>
            <a:bodyPr wrap="square" lIns="38100" tIns="25400" rIns="38100" bIns="25400" rtlCol="0" anchor="ctr">
              <a:noAutofit/>
            </a:bodyPr>
            <a:lstStyle/>
            <a:p>
              <a:pPr algn="ctr">
                <a:spcBef>
                  <a:spcPts val="0"/>
                </a:spcBef>
                <a:spcAft>
                  <a:spcPts val="0"/>
                </a:spcAft>
              </a:pPr>
              <a:r>
                <a:rPr sz="1800" b="0">
                  <a:solidFill>
                    <a:srgbClr val="007A37"/>
                  </a:solidFill>
                  <a:latin typeface="Calibri"/>
                </a:rPr>
                <a:t>+25,9%</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1356437" y="16886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3631199" y="16886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905961" y="16886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8180722" y="1688616"/>
              <a:ext cx="833428" cy="876869"/>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1127411" y="4404612"/>
              <a:ext cx="2088527" cy="561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00" b="0">
                  <a:solidFill>
                    <a:srgbClr val="002060"/>
                  </a:solidFill>
                  <a:latin typeface="Calibri"/>
                </a:rPr>
                <a:t>AFIR встановлює</a:t>
              </a:r>
              <a:endParaRPr lang="ru-RU" altLang="zh-CN" sz="14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1000" b="0">
                  <a:solidFill>
                    <a:srgbClr val="002060"/>
                  </a:solidFill>
                  <a:latin typeface="Calibri"/>
                </a:rPr>
                <a:t>обов'язкові цілі для</a:t>
              </a:r>
            </a:p>
            <a:p>
              <a:pPr algn="ctr">
                <a:spcBef>
                  <a:spcPts val="0"/>
                </a:spcBef>
                <a:spcAft>
                  <a:spcPts val="0"/>
                </a:spcAft>
              </a:pPr>
              <a:r>
                <a:rPr sz="1000" b="0">
                  <a:solidFill>
                    <a:srgbClr val="002060"/>
                  </a:solidFill>
                  <a:latin typeface="Calibri"/>
                </a:rPr>
                <a:t>зарядної та заправної</a:t>
              </a:r>
            </a:p>
            <a:p>
              <a:pPr algn="ctr">
                <a:spcBef>
                  <a:spcPts val="0"/>
                </a:spcBef>
                <a:spcAft>
                  <a:spcPts val="0"/>
                </a:spcAft>
              </a:pPr>
              <a:r>
                <a:rPr sz="1000" b="0">
                  <a:solidFill>
                    <a:srgbClr val="002060"/>
                  </a:solidFill>
                  <a:latin typeface="Calibri"/>
                </a:rPr>
                <a:t>інфраструктури</a:t>
              </a:r>
            </a:p>
          </p:txBody>
        </p:sp>
        <p:sp>
          <p:nvSpPr>
            <p:cNvPr id="89" name="矩形 47"/>
            <p:cNvSpPr>
              <a:spLocks noChangeArrowheads="1"/>
            </p:cNvSpPr>
            <p:nvPr/>
          </p:nvSpPr>
          <p:spPr bwMode="auto">
            <a:xfrm>
              <a:off x="3389437" y="4460212"/>
              <a:ext cx="2088527" cy="10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50" b="0">
                  <a:solidFill>
                    <a:srgbClr val="002060"/>
                  </a:solidFill>
                  <a:latin typeface="Calibri"/>
                </a:rPr>
                <a:t>Частка ВДЕ</a:t>
              </a:r>
              <a:endParaRPr lang="ru-RU" altLang="zh-CN" sz="1600" dirty="0"/>
            </a:p>
            <a:p>
              <a:pPr algn="ctr">
                <a:spcBef>
                  <a:spcPts val="0"/>
                </a:spcBef>
                <a:spcAft>
                  <a:spcPts val="0"/>
                </a:spcAft>
              </a:pPr>
              <a:r>
                <a:rPr sz="1050" b="0">
                  <a:solidFill>
                    <a:srgbClr val="002060"/>
                  </a:solidFill>
                  <a:latin typeface="Calibri"/>
                </a:rPr>
                <a:t>у транспорті ЄС</a:t>
              </a:r>
            </a:p>
            <a:p>
              <a:pPr algn="ctr">
                <a:spcBef>
                  <a:spcPts val="0"/>
                </a:spcBef>
                <a:spcAft>
                  <a:spcPts val="0"/>
                </a:spcAft>
              </a:pPr>
              <a:r>
                <a:rPr sz="1050" b="0">
                  <a:solidFill>
                    <a:srgbClr val="002060"/>
                  </a:solidFill>
                  <a:latin typeface="Calibri"/>
                </a:rPr>
                <a:t>у 2023 р.</a:t>
              </a:r>
            </a:p>
          </p:txBody>
        </p:sp>
        <p:sp>
          <p:nvSpPr>
            <p:cNvPr id="92" name="矩形 47"/>
            <p:cNvSpPr>
              <a:spLocks noChangeArrowheads="1"/>
            </p:cNvSpPr>
            <p:nvPr/>
          </p:nvSpPr>
          <p:spPr bwMode="auto">
            <a:xfrm>
              <a:off x="5695125" y="4404736"/>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50" b="0">
                  <a:solidFill>
                    <a:srgbClr val="002060"/>
                  </a:solidFill>
                  <a:latin typeface="Calibri"/>
                </a:rPr>
                <a:t>Частка транспорту</a:t>
              </a:r>
              <a:endParaRPr lang="ru-RU" altLang="zh-CN" sz="1600" dirty="0"/>
            </a:p>
            <a:p>
              <a:pPr algn="ctr">
                <a:spcBef>
                  <a:spcPts val="0"/>
                </a:spcBef>
                <a:spcAft>
                  <a:spcPts val="0"/>
                </a:spcAft>
              </a:pPr>
              <a:r>
                <a:rPr sz="1050" b="0">
                  <a:solidFill>
                    <a:srgbClr val="002060"/>
                  </a:solidFill>
                  <a:latin typeface="Calibri"/>
                </a:rPr>
                <a:t>у викидах ПГ ЄС</a:t>
              </a:r>
            </a:p>
            <a:p>
              <a:pPr algn="ctr">
                <a:spcBef>
                  <a:spcPts val="0"/>
                </a:spcBef>
                <a:spcAft>
                  <a:spcPts val="0"/>
                </a:spcAft>
              </a:pPr>
              <a:r>
                <a:rPr sz="1050" b="0">
                  <a:solidFill>
                    <a:srgbClr val="002060"/>
                  </a:solidFill>
                  <a:latin typeface="Calibri"/>
                </a:rPr>
                <a:t>у 2022 р.</a:t>
              </a:r>
            </a:p>
          </p:txBody>
        </p:sp>
        <p:sp>
          <p:nvSpPr>
            <p:cNvPr id="95" name="矩形 47"/>
            <p:cNvSpPr>
              <a:spLocks noChangeArrowheads="1"/>
            </p:cNvSpPr>
            <p:nvPr/>
          </p:nvSpPr>
          <p:spPr bwMode="auto">
            <a:xfrm>
              <a:off x="8005999" y="4404736"/>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69" b="0">
                  <a:solidFill>
                    <a:srgbClr val="002060"/>
                  </a:solidFill>
                  <a:latin typeface="Calibri"/>
                </a:rPr>
                <a:t>Викиди транспорту</a:t>
              </a:r>
              <a:endParaRPr lang="ru-RU" altLang="zh-CN" sz="1600" dirty="0"/>
            </a:p>
            <a:p>
              <a:pPr algn="ctr">
                <a:spcBef>
                  <a:spcPts val="0"/>
                </a:spcBef>
                <a:spcAft>
                  <a:spcPts val="0"/>
                </a:spcAft>
              </a:pPr>
              <a:r>
                <a:rPr sz="969" b="0">
                  <a:solidFill>
                    <a:srgbClr val="002060"/>
                  </a:solidFill>
                  <a:latin typeface="Calibri"/>
                </a:rPr>
                <a:t>порівняно з 1990 р.</a:t>
              </a:r>
            </a:p>
            <a:p>
              <a:pPr algn="ctr">
                <a:spcBef>
                  <a:spcPts val="0"/>
                </a:spcBef>
                <a:spcAft>
                  <a:spcPts val="0"/>
                </a:spcAft>
              </a:pPr>
              <a:r>
                <a:rPr sz="969" b="0">
                  <a:solidFill>
                    <a:srgbClr val="002060"/>
                  </a:solidFill>
                  <a:latin typeface="Calibri"/>
                </a:rPr>
                <a:t>Сектор лишається</a:t>
              </a:r>
            </a:p>
            <a:p>
              <a:pPr algn="ctr">
                <a:spcBef>
                  <a:spcPts val="0"/>
                </a:spcBef>
                <a:spcAft>
                  <a:spcPts val="0"/>
                </a:spcAft>
              </a:pPr>
              <a:r>
                <a:rPr sz="969" b="0">
                  <a:solidFill>
                    <a:srgbClr val="002060"/>
                  </a:solidFill>
                  <a:latin typeface="Calibri"/>
                </a:rPr>
                <a:t>одним із найскладніших</a:t>
              </a:r>
            </a:p>
          </p:txBody>
        </p:sp>
      </p:grpSp>
      <p:sp>
        <p:nvSpPr>
          <p:cNvPr id="99" name="Заголовок 5"/>
          <p:cNvSpPr>
            <a:spLocks noGrp="1"/>
          </p:cNvSpPr>
          <p:nvPr>
            <p:ph type="title"/>
          </p:nvPr>
        </p:nvSpPr>
        <p:spPr>
          <a:xfrm>
            <a:off x="999425" y="295285"/>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сталого та «розумного» транспорту:</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86" name="Rounded Rectangle 185"/>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Tree>
    <p:extLst>
      <p:ext uri="{BB962C8B-B14F-4D97-AF65-F5344CB8AC3E}">
        <p14:creationId xmlns:p14="http://schemas.microsoft.com/office/powerpoint/2010/main" val="360601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сталого та “розумного” транспорту:</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203199" y="1613794"/>
            <a:ext cx="11790207" cy="4968969"/>
            <a:chOff x="203199" y="882274"/>
            <a:chExt cx="11790207" cy="4968969"/>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0" name="组合 64"/>
            <p:cNvGrpSpPr/>
            <p:nvPr/>
          </p:nvGrpSpPr>
          <p:grpSpPr>
            <a:xfrm rot="10800000">
              <a:off x="3246319" y="4199481"/>
              <a:ext cx="5968800" cy="1651762"/>
              <a:chOff x="6497511"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1"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861588" y="1355284"/>
              <a:ext cx="3680172"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Зменшення забруднення повітря</a:t>
              </a:r>
            </a:p>
            <a:p>
              <a:pPr algn="ctr"/>
              <a:r>
                <a:rPr lang="uk-UA" dirty="0"/>
                <a:t>Поліпшення якості повітря</a:t>
              </a:r>
              <a:endParaRPr lang="ru-RU" altLang="zh-CN" dirty="0"/>
            </a:p>
          </p:txBody>
        </p:sp>
        <p:sp>
          <p:nvSpPr>
            <p:cNvPr id="15" name="矩形 47"/>
            <p:cNvSpPr>
              <a:spLocks noChangeArrowheads="1"/>
            </p:cNvSpPr>
            <p:nvPr/>
          </p:nvSpPr>
          <p:spPr bwMode="auto">
            <a:xfrm>
              <a:off x="7701084" y="2824380"/>
              <a:ext cx="392401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Покращення громадського транспорту</a:t>
              </a:r>
            </a:p>
            <a:p>
              <a:pPr algn="ctr"/>
              <a:r>
                <a:rPr lang="uk-UA" dirty="0"/>
                <a:t>Більш зручний та доступний транспорт</a:t>
              </a:r>
              <a:endParaRPr lang="ru-RU" altLang="zh-CN" dirty="0"/>
            </a:p>
          </p:txBody>
        </p:sp>
        <p:sp>
          <p:nvSpPr>
            <p:cNvPr id="16"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17" name="矩形 47"/>
            <p:cNvSpPr>
              <a:spLocks noChangeArrowheads="1"/>
            </p:cNvSpPr>
            <p:nvPr/>
          </p:nvSpPr>
          <p:spPr bwMode="auto">
            <a:xfrm>
              <a:off x="1136964" y="3089348"/>
              <a:ext cx="3293838"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заторів</a:t>
              </a:r>
            </a:p>
            <a:p>
              <a:pPr algn="ctr"/>
              <a:r>
                <a:rPr lang="uk-UA" dirty="0"/>
                <a:t>Зменшення часу в дорозі</a:t>
              </a:r>
              <a:endParaRPr lang="ru-RU" altLang="zh-CN" dirty="0"/>
            </a:p>
          </p:txBody>
        </p:sp>
        <p:sp>
          <p:nvSpPr>
            <p:cNvPr id="18" name="矩形 47"/>
            <p:cNvSpPr>
              <a:spLocks noChangeArrowheads="1"/>
            </p:cNvSpPr>
            <p:nvPr/>
          </p:nvSpPr>
          <p:spPr bwMode="auto">
            <a:xfrm>
              <a:off x="3747538" y="4613616"/>
              <a:ext cx="357782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Створення робочих місць</a:t>
              </a:r>
            </a:p>
            <a:p>
              <a:pPr algn="ctr"/>
              <a:r>
                <a:rPr lang="uk-UA" dirty="0"/>
                <a:t>Стимулювання економічного зростання</a:t>
              </a:r>
              <a:endParaRPr lang="ru-RU" altLang="zh-CN" dirty="0"/>
            </a:p>
          </p:txBody>
        </p:sp>
      </p:grpSp>
    </p:spTree>
    <p:extLst>
      <p:ext uri="{BB962C8B-B14F-4D97-AF65-F5344CB8AC3E}">
        <p14:creationId xmlns:p14="http://schemas.microsoft.com/office/powerpoint/2010/main" val="3537126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676400" y="60812"/>
            <a:ext cx="10515600" cy="1325563"/>
          </a:xfrm>
        </p:spPr>
        <p:txBody>
          <a:bodyPr>
            <a:normAutofit fontScale="90000"/>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Країни, які доєдналися до Зеленої угоди</a:t>
            </a:r>
          </a:p>
        </p:txBody>
      </p:sp>
      <p:pic>
        <p:nvPicPr>
          <p:cNvPr id="7" name="Рисунок 6" descr="Open letter to EU leaders: Delivering the European Green Deal for a  sustainable and efficient recovery of our economy - EU-AS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920" y="1484165"/>
            <a:ext cx="8392160" cy="4872185"/>
          </a:xfrm>
          <a:prstGeom prst="rect">
            <a:avLst/>
          </a:prstGeom>
          <a:noFill/>
          <a:ln>
            <a:noFill/>
          </a:ln>
        </p:spPr>
      </p:pic>
    </p:spTree>
    <p:extLst>
      <p:ext uri="{BB962C8B-B14F-4D97-AF65-F5344CB8AC3E}">
        <p14:creationId xmlns:p14="http://schemas.microsoft.com/office/powerpoint/2010/main" val="3445346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сталого та “розумного” транспорту:</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551760" y="988823"/>
            <a:ext cx="8161576" cy="5869177"/>
            <a:chOff x="2069920" y="839063"/>
            <a:chExt cx="8161576" cy="5869177"/>
          </a:xfrm>
        </p:grpSpPr>
        <p:grpSp>
          <p:nvGrpSpPr>
            <p:cNvPr id="8" name="Group 20"/>
            <p:cNvGrpSpPr/>
            <p:nvPr/>
          </p:nvGrpSpPr>
          <p:grpSpPr>
            <a:xfrm>
              <a:off x="5508392" y="839063"/>
              <a:ext cx="4723104" cy="5291633"/>
              <a:chOff x="2711450" y="1899341"/>
              <a:chExt cx="3608856" cy="4043262"/>
            </a:xfrm>
          </p:grpSpPr>
          <p:sp>
            <p:nvSpPr>
              <p:cNvPr id="25"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33" name="Group 9"/>
                <p:cNvGrpSpPr/>
                <p:nvPr/>
              </p:nvGrpSpPr>
              <p:grpSpPr>
                <a:xfrm>
                  <a:off x="2711450" y="2685419"/>
                  <a:ext cx="1857262" cy="2586317"/>
                  <a:chOff x="2711450" y="2685419"/>
                  <a:chExt cx="1857262" cy="2586317"/>
                </a:xfrm>
              </p:grpSpPr>
              <p:sp>
                <p:nvSpPr>
                  <p:cNvPr id="40"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2976673" y="272121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p:nvPr/>
              </p:nvGrpSpPr>
              <p:grpSpPr>
                <a:xfrm>
                  <a:off x="3957770" y="3100859"/>
                  <a:ext cx="2166806" cy="2219752"/>
                  <a:chOff x="3957770" y="3100859"/>
                  <a:chExt cx="2166806" cy="2219752"/>
                </a:xfrm>
              </p:grpSpPr>
              <p:sp>
                <p:nvSpPr>
                  <p:cNvPr id="38"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0"/>
                <p:cNvGrpSpPr/>
                <p:nvPr/>
              </p:nvGrpSpPr>
              <p:grpSpPr>
                <a:xfrm>
                  <a:off x="3110598" y="1899341"/>
                  <a:ext cx="2883643" cy="1934647"/>
                  <a:chOff x="3110598" y="1899341"/>
                  <a:chExt cx="2883643" cy="1934647"/>
                </a:xfrm>
              </p:grpSpPr>
              <p:sp>
                <p:nvSpPr>
                  <p:cNvPr id="36"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28"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29"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30"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31"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Зміна поведінки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32" name="WordArt 3"/>
              <p:cNvSpPr>
                <a:spLocks noChangeArrowheads="1" noChangeShapeType="1" noTextEdit="1"/>
              </p:cNvSpPr>
              <p:nvPr/>
            </p:nvSpPr>
            <p:spPr bwMode="auto">
              <a:xfrm rot="14631305" flipH="1" flipV="1">
                <a:off x="2581042" y="3528229"/>
                <a:ext cx="2346406" cy="1086790"/>
              </a:xfrm>
              <a:prstGeom prst="rect">
                <a:avLst/>
              </a:prstGeom>
            </p:spPr>
            <p:txBody>
              <a:bodyPr wrap="none" fromWordArt="1">
                <a:prstTxWarp prst="textArchDown">
                  <a:avLst>
                    <a:gd name="adj" fmla="val 21334000"/>
                  </a:avLst>
                </a:prstTxWarp>
              </a:bodyPr>
              <a:lstStyle/>
              <a:p>
                <a:r>
                  <a:rPr lang="ru-RU" dirty="0" err="1">
                    <a:solidFill>
                      <a:schemeClr val="bg1"/>
                    </a:solidFill>
                    <a:effectLst>
                      <a:outerShdw blurRad="38100" dist="38100" dir="2700000" algn="tl">
                        <a:srgbClr val="000000">
                          <a:alpha val="43137"/>
                        </a:srgbClr>
                      </a:outerShdw>
                    </a:effectLst>
                    <a:cs typeface="Arial" pitchFamily="34" charset="0"/>
                  </a:rPr>
                  <a:t>Відсутність</a:t>
                </a:r>
                <a:r>
                  <a:rPr lang="ru-RU" dirty="0">
                    <a:solidFill>
                      <a:schemeClr val="bg1"/>
                    </a:solidFill>
                    <a:effectLst>
                      <a:outerShdw blurRad="38100" dist="38100" dir="2700000" algn="tl">
                        <a:srgbClr val="000000">
                          <a:alpha val="43137"/>
                        </a:srgbClr>
                      </a:outerShdw>
                    </a:effectLst>
                    <a:cs typeface="Arial" pitchFamily="34" charset="0"/>
                  </a:rPr>
                  <a:t> </a:t>
                </a:r>
                <a:r>
                  <a:rPr lang="ru-RU" dirty="0" err="1">
                    <a:solidFill>
                      <a:schemeClr val="bg1"/>
                    </a:solidFill>
                    <a:effectLst>
                      <a:outerShdw blurRad="38100" dist="38100" dir="2700000" algn="tl">
                        <a:srgbClr val="000000">
                          <a:alpha val="43137"/>
                        </a:srgbClr>
                      </a:outerShdw>
                    </a:effectLst>
                    <a:cs typeface="Arial" pitchFamily="34" charset="0"/>
                  </a:rPr>
                  <a:t>інфраструктури</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9" name="Группа 8"/>
            <p:cNvGrpSpPr/>
            <p:nvPr/>
          </p:nvGrpSpPr>
          <p:grpSpPr>
            <a:xfrm>
              <a:off x="2069920" y="997653"/>
              <a:ext cx="3132110" cy="5710587"/>
              <a:chOff x="2097490" y="1251653"/>
              <a:chExt cx="3132110" cy="5710587"/>
            </a:xfrm>
          </p:grpSpPr>
          <p:grpSp>
            <p:nvGrpSpPr>
              <p:cNvPr id="10" name="Group 27"/>
              <p:cNvGrpSpPr/>
              <p:nvPr/>
            </p:nvGrpSpPr>
            <p:grpSpPr>
              <a:xfrm>
                <a:off x="2097490" y="1266787"/>
                <a:ext cx="3096000" cy="609600"/>
                <a:chOff x="838200" y="5410200"/>
                <a:chExt cx="3096000" cy="609600"/>
              </a:xfrm>
            </p:grpSpPr>
            <p:sp>
              <p:nvSpPr>
                <p:cNvPr id="23"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11" name="Group 28"/>
              <p:cNvGrpSpPr/>
              <p:nvPr/>
            </p:nvGrpSpPr>
            <p:grpSpPr>
              <a:xfrm>
                <a:off x="2133600" y="3048000"/>
                <a:ext cx="3096000" cy="609600"/>
                <a:chOff x="3695700" y="5410200"/>
                <a:chExt cx="3096000" cy="609600"/>
              </a:xfrm>
            </p:grpSpPr>
            <p:sp>
              <p:nvSpPr>
                <p:cNvPr id="21"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12" name="Group 29"/>
              <p:cNvGrpSpPr/>
              <p:nvPr/>
            </p:nvGrpSpPr>
            <p:grpSpPr>
              <a:xfrm>
                <a:off x="2133600" y="4953000"/>
                <a:ext cx="3096000" cy="609600"/>
                <a:chOff x="6391275" y="5410200"/>
                <a:chExt cx="3096000" cy="609600"/>
              </a:xfrm>
            </p:grpSpPr>
            <p:sp>
              <p:nvSpPr>
                <p:cNvPr id="19"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13"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14"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Зміна поведінки людей</a:t>
                </a:r>
                <a:endParaRPr lang="en-US" sz="1600" dirty="0">
                  <a:solidFill>
                    <a:schemeClr val="bg1"/>
                  </a:solidFill>
                </a:endParaRPr>
              </a:p>
            </p:txBody>
          </p:sp>
          <p:sp>
            <p:nvSpPr>
              <p:cNvPr id="15" name="Rectangle 19"/>
              <p:cNvSpPr/>
              <p:nvPr/>
            </p:nvSpPr>
            <p:spPr>
              <a:xfrm>
                <a:off x="2667000" y="5105139"/>
                <a:ext cx="2526490" cy="338554"/>
              </a:xfrm>
              <a:prstGeom prst="rect">
                <a:avLst/>
              </a:prstGeom>
            </p:spPr>
            <p:txBody>
              <a:bodyPr wrap="square">
                <a:spAutoFit/>
              </a:bodyPr>
              <a:lstStyle/>
              <a:p>
                <a:pPr algn="ctr"/>
                <a:r>
                  <a:rPr lang="uk-UA" sz="1600" dirty="0">
                    <a:solidFill>
                      <a:schemeClr val="bg1"/>
                    </a:solidFill>
                  </a:rPr>
                  <a:t>Відсутність інфраструктури</a:t>
                </a:r>
                <a:endParaRPr lang="en-US" sz="1600" dirty="0">
                  <a:solidFill>
                    <a:schemeClr val="bg1"/>
                  </a:solidFill>
                </a:endParaRPr>
              </a:p>
            </p:txBody>
          </p:sp>
          <p:sp>
            <p:nvSpPr>
              <p:cNvPr id="16" name="Rectangle 33"/>
              <p:cNvSpPr/>
              <p:nvPr/>
            </p:nvSpPr>
            <p:spPr>
              <a:xfrm>
                <a:off x="2667000" y="1905001"/>
                <a:ext cx="2021290"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енергоефективні технології</a:t>
                </a:r>
                <a:endParaRPr lang="en-US" sz="1600" dirty="0">
                  <a:solidFill>
                    <a:schemeClr val="tx1">
                      <a:lumMod val="50000"/>
                    </a:schemeClr>
                  </a:solidFill>
                </a:endParaRPr>
              </a:p>
            </p:txBody>
          </p:sp>
          <p:sp>
            <p:nvSpPr>
              <p:cNvPr id="17" name="Rectangle 34"/>
              <p:cNvSpPr/>
              <p:nvPr/>
            </p:nvSpPr>
            <p:spPr>
              <a:xfrm>
                <a:off x="2667000" y="3615542"/>
                <a:ext cx="2198316" cy="1323439"/>
              </a:xfrm>
              <a:prstGeom prst="rect">
                <a:avLst/>
              </a:prstGeom>
            </p:spPr>
            <p:txBody>
              <a:bodyPr wrap="square">
                <a:spAutoFit/>
              </a:bodyPr>
              <a:lstStyle/>
              <a:p>
                <a:r>
                  <a:rPr lang="uk-UA" sz="1600" dirty="0">
                    <a:solidFill>
                      <a:schemeClr val="tx1">
                        <a:lumMod val="50000"/>
                      </a:schemeClr>
                    </a:solidFill>
                  </a:rPr>
                  <a:t>Необхідність стимулювати людей до використання більш екологічних видів транспорту</a:t>
                </a:r>
                <a:endParaRPr lang="en-US" sz="1600" dirty="0">
                  <a:solidFill>
                    <a:schemeClr val="tx1">
                      <a:lumMod val="50000"/>
                    </a:schemeClr>
                  </a:solidFill>
                </a:endParaRPr>
              </a:p>
            </p:txBody>
          </p:sp>
          <p:sp>
            <p:nvSpPr>
              <p:cNvPr id="18" name="Rectangle 35"/>
              <p:cNvSpPr/>
              <p:nvPr/>
            </p:nvSpPr>
            <p:spPr>
              <a:xfrm>
                <a:off x="2667000" y="5638801"/>
                <a:ext cx="2198316" cy="1323439"/>
              </a:xfrm>
              <a:prstGeom prst="rect">
                <a:avLst/>
              </a:prstGeom>
            </p:spPr>
            <p:txBody>
              <a:bodyPr wrap="square">
                <a:spAutoFit/>
              </a:bodyPr>
              <a:lstStyle/>
              <a:p>
                <a:r>
                  <a:rPr lang="uk-UA" sz="1600" dirty="0">
                    <a:solidFill>
                      <a:schemeClr val="tx1">
                        <a:lumMod val="50000"/>
                      </a:schemeClr>
                    </a:solidFill>
                  </a:rPr>
                  <a:t>Необхідність розширення мережі зарядних станцій та інших об'єктів інфраструктури</a:t>
                </a:r>
                <a:endParaRPr lang="en-US" sz="1600" dirty="0">
                  <a:solidFill>
                    <a:schemeClr val="tx1">
                      <a:lumMod val="50000"/>
                    </a:schemeClr>
                  </a:solidFill>
                </a:endParaRPr>
              </a:p>
            </p:txBody>
          </p:sp>
        </p:grpSp>
      </p:grpSp>
    </p:spTree>
    <p:extLst>
      <p:ext uri="{BB962C8B-B14F-4D97-AF65-F5344CB8AC3E}">
        <p14:creationId xmlns:p14="http://schemas.microsoft.com/office/powerpoint/2010/main" val="1486311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02080" y="168973"/>
            <a:ext cx="10515600" cy="1325563"/>
          </a:xfrm>
        </p:spPr>
        <p:txBody>
          <a:bodyPr>
            <a:noAutofit/>
          </a:bodyPr>
          <a:lstStyle/>
          <a:p>
            <a:pPr algn="ct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Викиди</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парникових</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газів</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від</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транспорту в ЄС -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Європейське</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агентство з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навколишнього</a:t>
            </a:r>
            <a:r>
              <a:rPr lang="ru-RU" sz="32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середовища</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686826" y="1852509"/>
            <a:ext cx="8818348" cy="4310801"/>
          </a:xfrm>
          <a:prstGeom prst="rect">
            <a:avLst/>
          </a:prstGeom>
          <a:noFill/>
          <a:ln>
            <a:noFill/>
          </a:ln>
        </p:spPr>
      </p:pic>
      <p:sp>
        <p:nvSpPr>
          <p:cNvPr id="8" name="Rounded Rectangle 7"/>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9" name="Rounded Rectangle 8"/>
          <p:cNvSpPr/>
          <p:nvPr/>
        </p:nvSpPr>
        <p:spPr>
          <a:xfrm>
            <a:off x="594360" y="5961888"/>
            <a:ext cx="10972800" cy="475488"/>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150" b="1">
                <a:solidFill>
                  <a:srgbClr val="007A37"/>
                </a:solidFill>
                <a:latin typeface="Calibri"/>
              </a:rPr>
              <a:t>Оновлення</a:t>
            </a:r>
          </a:p>
          <a:p>
            <a:pPr algn="l">
              <a:spcBef>
                <a:spcPts val="0"/>
              </a:spcBef>
              <a:spcAft>
                <a:spcPts val="0"/>
              </a:spcAft>
            </a:pPr>
            <a:r>
              <a:rPr sz="969">
                <a:solidFill>
                  <a:srgbClr val="3F3F3F"/>
                </a:solidFill>
                <a:latin typeface="Calibri"/>
              </a:rPr>
              <a:t>AFIR діє з 13.04.2024. Навіть за прискорення електрифікації транспорт у 2022 р. забезпечував близько 28,9% усіх викидів ПГ ЄС і залишався на 25,9% вище рівня 1990 р.</a:t>
            </a:r>
          </a:p>
        </p:txBody>
      </p:sp>
    </p:spTree>
    <p:extLst>
      <p:ext uri="{BB962C8B-B14F-4D97-AF65-F5344CB8AC3E}">
        <p14:creationId xmlns:p14="http://schemas.microsoft.com/office/powerpoint/2010/main" val="72916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162899"/>
            <a:ext cx="10515600" cy="1325563"/>
          </a:xfrm>
        </p:spPr>
        <p:txBody>
          <a:bodyPr>
            <a:noAutofit/>
          </a:bodyPr>
          <a:lstStyle/>
          <a:p>
            <a:pPr algn="ctr"/>
            <a:r>
              <a:rPr lang="uk-UA" sz="2800" b="1" dirty="0">
                <a:solidFill>
                  <a:srgbClr val="002060"/>
                </a:solidFill>
                <a:latin typeface="Calibri" panose="020F0502020204030204" pitchFamily="34" charset="0"/>
                <a:ea typeface="Calibri" panose="020F0502020204030204" pitchFamily="34" charset="0"/>
                <a:cs typeface="Calibri" panose="020F0502020204030204" pitchFamily="34" charset="0"/>
              </a:rPr>
              <a:t>Глобальні тенденції на ринку електричного транспорту, 2015-2023 рік</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Цифри, що демонструють світові тенденції на ринках електричних легкових автомобілів легкої вантажопідйомності, 2015-2023 рр."/>
          <p:cNvPicPr/>
          <p:nvPr/>
        </p:nvPicPr>
        <p:blipFill>
          <a:blip r:embed="rId3">
            <a:extLst>
              <a:ext uri="{28A0092B-C50C-407E-A947-70E740481C1C}">
                <a14:useLocalDpi xmlns:a14="http://schemas.microsoft.com/office/drawing/2010/main" val="0"/>
              </a:ext>
            </a:extLst>
          </a:blip>
          <a:srcRect/>
          <a:stretch>
            <a:fillRect/>
          </a:stretch>
        </p:blipFill>
        <p:spPr bwMode="auto">
          <a:xfrm>
            <a:off x="1815514" y="1262815"/>
            <a:ext cx="9177606" cy="5093535"/>
          </a:xfrm>
          <a:prstGeom prst="rect">
            <a:avLst/>
          </a:prstGeom>
          <a:noFill/>
          <a:ln>
            <a:noFill/>
          </a:ln>
        </p:spPr>
      </p:pic>
    </p:spTree>
    <p:extLst>
      <p:ext uri="{BB962C8B-B14F-4D97-AF65-F5344CB8AC3E}">
        <p14:creationId xmlns:p14="http://schemas.microsoft.com/office/powerpoint/2010/main" val="32972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UA" dirty="0"/>
          </a:p>
        </p:txBody>
      </p:sp>
      <p:sp>
        <p:nvSpPr>
          <p:cNvPr id="5" name="Заголовок 5"/>
          <p:cNvSpPr txBox="1">
            <a:spLocks/>
          </p:cNvSpPr>
          <p:nvPr/>
        </p:nvSpPr>
        <p:spPr>
          <a:xfrm>
            <a:off x="1473732" y="162899"/>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2800" b="1">
                <a:solidFill>
                  <a:srgbClr val="002060"/>
                </a:solidFill>
                <a:latin typeface="Calibri" panose="020F0502020204030204" pitchFamily="34" charset="0"/>
                <a:ea typeface="Calibri" panose="020F0502020204030204" pitchFamily="34" charset="0"/>
                <a:cs typeface="Calibri" panose="020F0502020204030204" pitchFamily="34" charset="0"/>
              </a:rPr>
              <a:t>Глобальні тенденції на ринку електричного транспорту, 2015-2023 рік</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19809" t="17742" r="21273" b="10753"/>
          <a:stretch/>
        </p:blipFill>
        <p:spPr>
          <a:xfrm>
            <a:off x="465849" y="1763309"/>
            <a:ext cx="6145822" cy="4195531"/>
          </a:xfrm>
          <a:prstGeom prst="rect">
            <a:avLst/>
          </a:prstGeom>
        </p:spPr>
      </p:pic>
      <p:pic>
        <p:nvPicPr>
          <p:cNvPr id="7" name="Рисунок 6"/>
          <p:cNvPicPr>
            <a:picLocks noChangeAspect="1"/>
          </p:cNvPicPr>
          <p:nvPr/>
        </p:nvPicPr>
        <p:blipFill rotWithShape="1">
          <a:blip r:embed="rId4"/>
          <a:srcRect l="29980" t="42605" b="6674"/>
          <a:stretch/>
        </p:blipFill>
        <p:spPr>
          <a:xfrm>
            <a:off x="6686170" y="2357669"/>
            <a:ext cx="5303162" cy="2641051"/>
          </a:xfrm>
          <a:prstGeom prst="rect">
            <a:avLst/>
          </a:prstGeom>
        </p:spPr>
      </p:pic>
    </p:spTree>
    <p:extLst>
      <p:ext uri="{BB962C8B-B14F-4D97-AF65-F5344CB8AC3E}">
        <p14:creationId xmlns:p14="http://schemas.microsoft.com/office/powerpoint/2010/main" val="1545458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43297" y="264794"/>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Збереження та відновлення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1654969" y="2328227"/>
            <a:ext cx="8882062" cy="3290253"/>
          </a:xfrm>
          <a:prstGeom prst="rect">
            <a:avLst/>
          </a:prstGeom>
          <a:noFill/>
          <a:ln>
            <a:noFill/>
          </a:ln>
        </p:spPr>
      </p:pic>
    </p:spTree>
    <p:extLst>
      <p:ext uri="{BB962C8B-B14F-4D97-AF65-F5344CB8AC3E}">
        <p14:creationId xmlns:p14="http://schemas.microsoft.com/office/powerpoint/2010/main" val="2820002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Группа 184"/>
          <p:cNvGrpSpPr/>
          <p:nvPr/>
        </p:nvGrpSpPr>
        <p:grpSpPr>
          <a:xfrm>
            <a:off x="1528407" y="2237256"/>
            <a:ext cx="8967115" cy="3825723"/>
            <a:chOff x="1127411" y="1688616"/>
            <a:chExt cx="8967115" cy="3825723"/>
          </a:xfrm>
        </p:grpSpPr>
        <p:sp>
          <p:nvSpPr>
            <p:cNvPr id="4" name="空心弧 82"/>
            <p:cNvSpPr/>
            <p:nvPr/>
          </p:nvSpPr>
          <p:spPr>
            <a:xfrm rot="17483404">
              <a:off x="1341207" y="2337124"/>
              <a:ext cx="1790543" cy="1790542"/>
            </a:xfrm>
            <a:prstGeom prst="blockArc">
              <a:avLst>
                <a:gd name="adj1" fmla="val 20230576"/>
                <a:gd name="adj2" fmla="val 6339801"/>
                <a:gd name="adj3" fmla="val 1403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1310022" y="23195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3591115" y="2327491"/>
              <a:ext cx="1790543" cy="1790542"/>
            </a:xfrm>
            <a:prstGeom prst="blockArc">
              <a:avLst>
                <a:gd name="adj1" fmla="val 2638808"/>
                <a:gd name="adj2" fmla="val 8358653"/>
                <a:gd name="adj3" fmla="val 1294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3583125" y="231950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894924" y="2295652"/>
              <a:ext cx="1768603" cy="1769154"/>
            </a:xfrm>
            <a:prstGeom prst="blockArc">
              <a:avLst>
                <a:gd name="adj1" fmla="val 4641368"/>
                <a:gd name="adj2" fmla="val 18817524"/>
                <a:gd name="adj3" fmla="val 1046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856229" y="23195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8137322" y="2327491"/>
              <a:ext cx="1790542" cy="1790543"/>
            </a:xfrm>
            <a:prstGeom prst="blockArc">
              <a:avLst>
                <a:gd name="adj1" fmla="val 6466999"/>
                <a:gd name="adj2" fmla="val 20200934"/>
                <a:gd name="adj3" fmla="val 12406"/>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8129332" y="2319501"/>
              <a:ext cx="1806524" cy="1806524"/>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830859" y="2960252"/>
              <a:ext cx="770083"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20%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4115544" y="2960252"/>
              <a:ext cx="758862"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20%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6125220" y="2960252"/>
              <a:ext cx="1249381"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2050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8282906" y="2960252"/>
              <a:ext cx="1534716"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2024</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1356437" y="16886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3631199" y="16886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905961" y="16886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8180722" y="1688616"/>
              <a:ext cx="833428" cy="876869"/>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1127411" y="4404612"/>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Щонайменше 20%</a:t>
              </a:r>
              <a:endParaRPr lang="ru-RU" altLang="zh-CN" sz="14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950" b="0">
                  <a:solidFill>
                    <a:srgbClr val="002060"/>
                  </a:solidFill>
                  <a:latin typeface="Calibri"/>
                </a:rPr>
                <a:t>сухопутних територій ЄС</a:t>
              </a:r>
            </a:p>
            <a:p>
              <a:pPr algn="ctr">
                <a:spcBef>
                  <a:spcPts val="0"/>
                </a:spcBef>
                <a:spcAft>
                  <a:spcPts val="0"/>
                </a:spcAft>
              </a:pPr>
              <a:r>
                <a:rPr sz="950" b="0">
                  <a:solidFill>
                    <a:srgbClr val="002060"/>
                  </a:solidFill>
                  <a:latin typeface="Calibri"/>
                </a:rPr>
                <a:t>мають бути охоплені</a:t>
              </a:r>
            </a:p>
            <a:p>
              <a:pPr algn="ctr">
                <a:spcBef>
                  <a:spcPts val="0"/>
                </a:spcBef>
                <a:spcAft>
                  <a:spcPts val="0"/>
                </a:spcAft>
              </a:pPr>
              <a:r>
                <a:rPr sz="950" b="0">
                  <a:solidFill>
                    <a:srgbClr val="002060"/>
                  </a:solidFill>
                  <a:latin typeface="Calibri"/>
                </a:rPr>
                <a:t>заходами з відновлення</a:t>
              </a:r>
            </a:p>
            <a:p>
              <a:pPr algn="ctr">
                <a:spcBef>
                  <a:spcPts val="0"/>
                </a:spcBef>
                <a:spcAft>
                  <a:spcPts val="0"/>
                </a:spcAft>
              </a:pPr>
              <a:r>
                <a:rPr sz="950" b="0">
                  <a:solidFill>
                    <a:srgbClr val="002060"/>
                  </a:solidFill>
                  <a:latin typeface="Calibri"/>
                </a:rPr>
                <a:t>до 2030 р.</a:t>
              </a:r>
            </a:p>
          </p:txBody>
        </p:sp>
        <p:sp>
          <p:nvSpPr>
            <p:cNvPr id="89" name="矩形 47"/>
            <p:cNvSpPr>
              <a:spLocks noChangeArrowheads="1"/>
            </p:cNvSpPr>
            <p:nvPr/>
          </p:nvSpPr>
          <p:spPr bwMode="auto">
            <a:xfrm>
              <a:off x="3389437" y="4460212"/>
              <a:ext cx="2088527" cy="105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Щонайменше 20%</a:t>
              </a:r>
              <a:endParaRPr lang="ru-RU" altLang="zh-CN" sz="1600" dirty="0"/>
            </a:p>
            <a:p>
              <a:pPr algn="ctr">
                <a:spcBef>
                  <a:spcPts val="0"/>
                </a:spcBef>
                <a:spcAft>
                  <a:spcPts val="0"/>
                </a:spcAft>
              </a:pPr>
              <a:r>
                <a:rPr sz="950" b="0">
                  <a:solidFill>
                    <a:srgbClr val="002060"/>
                  </a:solidFill>
                  <a:latin typeface="Calibri"/>
                </a:rPr>
                <a:t>морських територій ЄС</a:t>
              </a:r>
            </a:p>
            <a:p>
              <a:pPr algn="ctr">
                <a:spcBef>
                  <a:spcPts val="0"/>
                </a:spcBef>
                <a:spcAft>
                  <a:spcPts val="0"/>
                </a:spcAft>
              </a:pPr>
              <a:r>
                <a:rPr sz="950" b="0">
                  <a:solidFill>
                    <a:srgbClr val="002060"/>
                  </a:solidFill>
                  <a:latin typeface="Calibri"/>
                </a:rPr>
                <a:t>мають бути охоплені</a:t>
              </a:r>
            </a:p>
            <a:p>
              <a:pPr algn="ctr">
                <a:spcBef>
                  <a:spcPts val="0"/>
                </a:spcBef>
                <a:spcAft>
                  <a:spcPts val="0"/>
                </a:spcAft>
              </a:pPr>
              <a:r>
                <a:rPr sz="950" b="0">
                  <a:solidFill>
                    <a:srgbClr val="002060"/>
                  </a:solidFill>
                  <a:latin typeface="Calibri"/>
                </a:rPr>
                <a:t>заходами з відновлення</a:t>
              </a:r>
            </a:p>
            <a:p>
              <a:pPr algn="ctr">
                <a:spcBef>
                  <a:spcPts val="0"/>
                </a:spcBef>
                <a:spcAft>
                  <a:spcPts val="0"/>
                </a:spcAft>
              </a:pPr>
              <a:r>
                <a:rPr sz="950" b="0">
                  <a:solidFill>
                    <a:srgbClr val="002060"/>
                  </a:solidFill>
                  <a:latin typeface="Calibri"/>
                </a:rPr>
                <a:t>до 2030 р.</a:t>
              </a:r>
            </a:p>
          </p:txBody>
        </p:sp>
        <p:sp>
          <p:nvSpPr>
            <p:cNvPr id="92" name="矩形 47"/>
            <p:cNvSpPr>
              <a:spLocks noChangeArrowheads="1"/>
            </p:cNvSpPr>
            <p:nvPr/>
          </p:nvSpPr>
          <p:spPr bwMode="auto">
            <a:xfrm>
              <a:off x="5695125" y="4404736"/>
              <a:ext cx="2088527" cy="31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До 2050 р. заходи</a:t>
              </a:r>
              <a:endParaRPr lang="ru-RU" altLang="zh-CN" sz="1600" dirty="0"/>
            </a:p>
            <a:p>
              <a:pPr algn="ctr">
                <a:spcBef>
                  <a:spcPts val="0"/>
                </a:spcBef>
                <a:spcAft>
                  <a:spcPts val="0"/>
                </a:spcAft>
              </a:pPr>
              <a:r>
                <a:rPr sz="950" b="0">
                  <a:solidFill>
                    <a:srgbClr val="002060"/>
                  </a:solidFill>
                  <a:latin typeface="Calibri"/>
                </a:rPr>
                <a:t>мають поширитися на всі</a:t>
              </a:r>
            </a:p>
            <a:p>
              <a:pPr algn="ctr">
                <a:spcBef>
                  <a:spcPts val="0"/>
                </a:spcBef>
                <a:spcAft>
                  <a:spcPts val="0"/>
                </a:spcAft>
              </a:pPr>
              <a:r>
                <a:rPr sz="950" b="0">
                  <a:solidFill>
                    <a:srgbClr val="002060"/>
                  </a:solidFill>
                  <a:latin typeface="Calibri"/>
                </a:rPr>
                <a:t>екосистеми, що</a:t>
              </a:r>
            </a:p>
            <a:p>
              <a:pPr algn="ctr">
                <a:spcBef>
                  <a:spcPts val="0"/>
                </a:spcBef>
                <a:spcAft>
                  <a:spcPts val="0"/>
                </a:spcAft>
              </a:pPr>
              <a:r>
                <a:rPr sz="950" b="0">
                  <a:solidFill>
                    <a:srgbClr val="002060"/>
                  </a:solidFill>
                  <a:latin typeface="Calibri"/>
                </a:rPr>
                <a:t>потребують відновлення</a:t>
              </a:r>
            </a:p>
          </p:txBody>
        </p:sp>
        <p:sp>
          <p:nvSpPr>
            <p:cNvPr id="95" name="矩形 47"/>
            <p:cNvSpPr>
              <a:spLocks noChangeArrowheads="1"/>
            </p:cNvSpPr>
            <p:nvPr/>
          </p:nvSpPr>
          <p:spPr bwMode="auto">
            <a:xfrm>
              <a:off x="8005999" y="4404736"/>
              <a:ext cx="2088527" cy="807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19" b="0">
                  <a:solidFill>
                    <a:srgbClr val="002060"/>
                  </a:solidFill>
                  <a:latin typeface="Calibri"/>
                </a:rPr>
                <a:t>Nature Restoration Law</a:t>
              </a:r>
              <a:endParaRPr lang="ru-RU" altLang="zh-CN" sz="1600" dirty="0"/>
            </a:p>
            <a:p>
              <a:pPr algn="ctr">
                <a:spcBef>
                  <a:spcPts val="0"/>
                </a:spcBef>
                <a:spcAft>
                  <a:spcPts val="0"/>
                </a:spcAft>
              </a:pPr>
              <a:r>
                <a:rPr sz="1019" b="0">
                  <a:solidFill>
                    <a:srgbClr val="002060"/>
                  </a:solidFill>
                  <a:latin typeface="Calibri"/>
                </a:rPr>
                <a:t>набув чинності</a:t>
              </a:r>
            </a:p>
            <a:p>
              <a:pPr algn="ctr">
                <a:spcBef>
                  <a:spcPts val="0"/>
                </a:spcBef>
                <a:spcAft>
                  <a:spcPts val="0"/>
                </a:spcAft>
              </a:pPr>
              <a:r>
                <a:rPr sz="1019" b="0">
                  <a:solidFill>
                    <a:srgbClr val="002060"/>
                  </a:solidFill>
                  <a:latin typeface="Calibri"/>
                </a:rPr>
                <a:t>у 2024 р.</a:t>
              </a:r>
            </a:p>
          </p:txBody>
        </p:sp>
      </p:grpSp>
      <p:sp>
        <p:nvSpPr>
          <p:cNvPr id="99" name="Заголовок 5"/>
          <p:cNvSpPr>
            <a:spLocks noGrp="1"/>
          </p:cNvSpPr>
          <p:nvPr>
            <p:ph type="title"/>
          </p:nvPr>
        </p:nvSpPr>
        <p:spPr>
          <a:xfrm>
            <a:off x="999425" y="295285"/>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збереження та відновлення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86" name="Rounded Rectangle 185"/>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Tree>
    <p:extLst>
      <p:ext uri="{BB962C8B-B14F-4D97-AF65-F5344CB8AC3E}">
        <p14:creationId xmlns:p14="http://schemas.microsoft.com/office/powerpoint/2010/main" val="1235731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збереження та відновлення </a:t>
            </a:r>
            <a:r>
              <a:rPr lang="uk-UA" sz="54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203199" y="1613794"/>
            <a:ext cx="11790207" cy="4968969"/>
            <a:chOff x="203199" y="882274"/>
            <a:chExt cx="11790207" cy="4968969"/>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0" name="组合 64"/>
            <p:cNvGrpSpPr/>
            <p:nvPr/>
          </p:nvGrpSpPr>
          <p:grpSpPr>
            <a:xfrm rot="10800000">
              <a:off x="3246319" y="4199481"/>
              <a:ext cx="5968800" cy="1651762"/>
              <a:chOff x="6497511"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1"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861588" y="1355284"/>
              <a:ext cx="36801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ризику стихійних лих</a:t>
              </a:r>
            </a:p>
            <a:p>
              <a:pPr algn="ctr"/>
              <a:r>
                <a:rPr lang="uk-UA" dirty="0"/>
                <a:t>Пом’якшення дії повеней, засух та інших природних катастроф</a:t>
              </a:r>
              <a:endParaRPr lang="ru-RU" altLang="zh-CN" dirty="0"/>
            </a:p>
          </p:txBody>
        </p:sp>
        <p:sp>
          <p:nvSpPr>
            <p:cNvPr id="15" name="矩形 47"/>
            <p:cNvSpPr>
              <a:spLocks noChangeArrowheads="1"/>
            </p:cNvSpPr>
            <p:nvPr/>
          </p:nvSpPr>
          <p:spPr bwMode="auto">
            <a:xfrm>
              <a:off x="7678636" y="3051813"/>
              <a:ext cx="3924012"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Боротьба зі зміною клімату</a:t>
              </a:r>
            </a:p>
            <a:p>
              <a:pPr algn="ctr"/>
              <a:r>
                <a:rPr lang="uk-UA" dirty="0"/>
                <a:t>Збільшення поглинання CO2</a:t>
              </a:r>
              <a:endParaRPr lang="ru-RU" altLang="zh-CN" dirty="0"/>
            </a:p>
          </p:txBody>
        </p:sp>
        <p:sp>
          <p:nvSpPr>
            <p:cNvPr id="16" name="矩形 47"/>
            <p:cNvSpPr>
              <a:spLocks noChangeArrowheads="1"/>
            </p:cNvSpPr>
            <p:nvPr/>
          </p:nvSpPr>
          <p:spPr bwMode="auto">
            <a:xfrm>
              <a:off x="610537" y="1348985"/>
              <a:ext cx="386987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Збереження </a:t>
              </a:r>
              <a:r>
                <a:rPr lang="uk-UA" b="1" u="sng" dirty="0" err="1">
                  <a:solidFill>
                    <a:schemeClr val="accent1"/>
                  </a:solidFill>
                </a:rPr>
                <a:t>екосистемних</a:t>
              </a:r>
              <a:r>
                <a:rPr lang="uk-UA" b="1" u="sng" dirty="0">
                  <a:solidFill>
                    <a:schemeClr val="accent1"/>
                  </a:solidFill>
                </a:rPr>
                <a:t> послуг</a:t>
              </a:r>
            </a:p>
            <a:p>
              <a:pPr algn="ctr"/>
              <a:r>
                <a:rPr lang="uk-UA" dirty="0"/>
                <a:t>Забезпечення їжею, прісною водою та чистим повітрям</a:t>
              </a:r>
              <a:endParaRPr lang="ru-RU" altLang="zh-CN" dirty="0"/>
            </a:p>
          </p:txBody>
        </p:sp>
        <p:sp>
          <p:nvSpPr>
            <p:cNvPr id="17" name="矩形 47"/>
            <p:cNvSpPr>
              <a:spLocks noChangeArrowheads="1"/>
            </p:cNvSpPr>
            <p:nvPr/>
          </p:nvSpPr>
          <p:spPr bwMode="auto">
            <a:xfrm>
              <a:off x="680936" y="2886951"/>
              <a:ext cx="37994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Зниження ризику поширення шкідників і </a:t>
              </a:r>
              <a:r>
                <a:rPr lang="uk-UA" b="1" u="sng" dirty="0" err="1">
                  <a:solidFill>
                    <a:schemeClr val="accent1"/>
                  </a:solidFill>
                </a:rPr>
                <a:t>хвороб</a:t>
              </a:r>
              <a:endParaRPr lang="uk-UA" b="1" u="sng" dirty="0">
                <a:solidFill>
                  <a:schemeClr val="accent1"/>
                </a:solidFill>
              </a:endParaRPr>
            </a:p>
            <a:p>
              <a:pPr algn="ctr"/>
              <a:r>
                <a:rPr lang="uk-UA" dirty="0"/>
                <a:t>Підтримка здоров’я людей та тварин</a:t>
              </a:r>
              <a:endParaRPr lang="ru-RU" altLang="zh-CN" dirty="0"/>
            </a:p>
          </p:txBody>
        </p:sp>
        <p:sp>
          <p:nvSpPr>
            <p:cNvPr id="18" name="矩形 47"/>
            <p:cNvSpPr>
              <a:spLocks noChangeArrowheads="1"/>
            </p:cNvSpPr>
            <p:nvPr/>
          </p:nvSpPr>
          <p:spPr bwMode="auto">
            <a:xfrm>
              <a:off x="3747538" y="4613616"/>
              <a:ext cx="357782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Створення робочих місць</a:t>
              </a:r>
            </a:p>
            <a:p>
              <a:pPr algn="ctr"/>
              <a:r>
                <a:rPr lang="uk-UA" dirty="0"/>
                <a:t>Стимулювання розвитку </a:t>
              </a:r>
              <a:r>
                <a:rPr lang="uk-UA" dirty="0" err="1"/>
                <a:t>екотуризму</a:t>
              </a:r>
              <a:r>
                <a:rPr lang="uk-UA" dirty="0"/>
                <a:t> та інших галузей</a:t>
              </a:r>
              <a:endParaRPr lang="ru-RU" altLang="zh-CN" dirty="0"/>
            </a:p>
          </p:txBody>
        </p:sp>
      </p:grpSp>
    </p:spTree>
    <p:extLst>
      <p:ext uri="{BB962C8B-B14F-4D97-AF65-F5344CB8AC3E}">
        <p14:creationId xmlns:p14="http://schemas.microsoft.com/office/powerpoint/2010/main" val="3201801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збереження та відновлення </a:t>
            </a:r>
            <a:r>
              <a:rPr lang="uk-UA" sz="40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біорізноманіття</a:t>
            </a: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15" name="Rectangle 75"/>
          <p:cNvSpPr/>
          <p:nvPr/>
        </p:nvSpPr>
        <p:spPr>
          <a:xfrm>
            <a:off x="9115425" y="1524001"/>
            <a:ext cx="1447800" cy="276999"/>
          </a:xfrm>
          <a:prstGeom prst="rect">
            <a:avLst/>
          </a:prstGeom>
        </p:spPr>
        <p:txBody>
          <a:bodyPr wrap="square">
            <a:spAutoFit/>
          </a:bodyPr>
          <a:lstStyle/>
          <a:p>
            <a:pPr algn="r"/>
            <a:r>
              <a:rPr lang="en-US" sz="1200" dirty="0">
                <a:solidFill>
                  <a:schemeClr val="tx1">
                    <a:lumMod val="50000"/>
                  </a:schemeClr>
                </a:solidFill>
              </a:rPr>
              <a:t>. </a:t>
            </a:r>
          </a:p>
        </p:txBody>
      </p:sp>
      <p:grpSp>
        <p:nvGrpSpPr>
          <p:cNvPr id="2" name="Группа 1"/>
          <p:cNvGrpSpPr/>
          <p:nvPr/>
        </p:nvGrpSpPr>
        <p:grpSpPr>
          <a:xfrm>
            <a:off x="1263785" y="1583749"/>
            <a:ext cx="9971662" cy="4376064"/>
            <a:chOff x="1524000" y="2606686"/>
            <a:chExt cx="9153525" cy="3460739"/>
          </a:xfrm>
        </p:grpSpPr>
        <p:sp>
          <p:nvSpPr>
            <p:cNvPr id="42" name="Rectangle 70"/>
            <p:cNvSpPr/>
            <p:nvPr/>
          </p:nvSpPr>
          <p:spPr bwMode="auto">
            <a:xfrm>
              <a:off x="9067800" y="2971800"/>
              <a:ext cx="1600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3" name="Rectangle 71"/>
            <p:cNvSpPr/>
            <p:nvPr/>
          </p:nvSpPr>
          <p:spPr bwMode="auto">
            <a:xfrm>
              <a:off x="8696325" y="4772025"/>
              <a:ext cx="1981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5" name="Rectangle 68"/>
            <p:cNvSpPr/>
            <p:nvPr/>
          </p:nvSpPr>
          <p:spPr bwMode="auto">
            <a:xfrm>
              <a:off x="1524000" y="2971800"/>
              <a:ext cx="1600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r>
                <a:rPr lang="en-US" dirty="0"/>
                <a:t>       </a:t>
              </a:r>
            </a:p>
          </p:txBody>
        </p:sp>
        <p:sp>
          <p:nvSpPr>
            <p:cNvPr id="46" name="Rectangle 69"/>
            <p:cNvSpPr/>
            <p:nvPr/>
          </p:nvSpPr>
          <p:spPr bwMode="auto">
            <a:xfrm>
              <a:off x="1524000" y="4772025"/>
              <a:ext cx="1981200" cy="1295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48" name="Oval 47"/>
            <p:cNvSpPr/>
            <p:nvPr/>
          </p:nvSpPr>
          <p:spPr>
            <a:xfrm>
              <a:off x="4519564" y="3678756"/>
              <a:ext cx="3309986" cy="1883845"/>
            </a:xfrm>
            <a:prstGeom prst="ellipse">
              <a:avLst/>
            </a:prstGeom>
            <a:solidFill>
              <a:srgbClr val="080808"/>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12"/>
            <p:cNvGrpSpPr/>
            <p:nvPr/>
          </p:nvGrpSpPr>
          <p:grpSpPr>
            <a:xfrm>
              <a:off x="5154965" y="2606686"/>
              <a:ext cx="1928458" cy="1747771"/>
              <a:chOff x="5616474" y="3023069"/>
              <a:chExt cx="1600695" cy="1450725"/>
            </a:xfrm>
            <a:effectLst>
              <a:reflection blurRad="6350" stA="52000" endA="300" endPos="35000" dir="5400000" sy="-100000" algn="bl" rotWithShape="0"/>
            </a:effectLst>
          </p:grpSpPr>
          <p:sp>
            <p:nvSpPr>
              <p:cNvPr id="50" name="Oval 128"/>
              <p:cNvSpPr/>
              <p:nvPr/>
            </p:nvSpPr>
            <p:spPr>
              <a:xfrm>
                <a:off x="5616474" y="3023069"/>
                <a:ext cx="1600695" cy="1450725"/>
              </a:xfrm>
              <a:prstGeom prst="ellipse">
                <a:avLst/>
              </a:prstGeom>
              <a:gradFill flip="none" rotWithShape="1">
                <a:gsLst>
                  <a:gs pos="0">
                    <a:srgbClr val="000000"/>
                  </a:gs>
                  <a:gs pos="50000">
                    <a:srgbClr val="3F3F3F">
                      <a:shade val="67500"/>
                      <a:satMod val="115000"/>
                    </a:srgbClr>
                  </a:gs>
                  <a:gs pos="100000">
                    <a:srgbClr val="3F3F3F">
                      <a:shade val="100000"/>
                      <a:satMod val="115000"/>
                    </a:srgbClr>
                  </a:gs>
                </a:gsLst>
                <a:lin ang="5400000" scaled="1"/>
                <a:tileRect/>
              </a:gra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14"/>
              <p:cNvSpPr/>
              <p:nvPr/>
            </p:nvSpPr>
            <p:spPr>
              <a:xfrm>
                <a:off x="5854061" y="3036268"/>
                <a:ext cx="1187937" cy="956949"/>
              </a:xfrm>
              <a:prstGeom prst="ellipse">
                <a:avLst/>
              </a:prstGeom>
              <a:gradFill flip="none" rotWithShape="1">
                <a:gsLst>
                  <a:gs pos="0">
                    <a:schemeClr val="bg1">
                      <a:alpha val="19000"/>
                    </a:schemeClr>
                  </a:gs>
                  <a:gs pos="50000">
                    <a:schemeClr val="bg1">
                      <a:alpha val="38000"/>
                    </a:schemeClr>
                  </a:gs>
                  <a:gs pos="100000">
                    <a:schemeClr val="bg1">
                      <a:shade val="100000"/>
                      <a:satMod val="115000"/>
                      <a:alpha val="8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52" name="Group 135"/>
            <p:cNvGrpSpPr/>
            <p:nvPr/>
          </p:nvGrpSpPr>
          <p:grpSpPr>
            <a:xfrm>
              <a:off x="3003486" y="5005783"/>
              <a:ext cx="2457354" cy="803970"/>
              <a:chOff x="1254125" y="4968875"/>
              <a:chExt cx="2232025" cy="730250"/>
            </a:xfrm>
            <a:effectLst>
              <a:reflection blurRad="6350" stA="52000" endA="300" endPos="35000" dir="5400000" sy="-100000" algn="bl" rotWithShape="0"/>
            </a:effectLst>
          </p:grpSpPr>
          <p:sp>
            <p:nvSpPr>
              <p:cNvPr id="53" name="Freeform 76"/>
              <p:cNvSpPr>
                <a:spLocks/>
              </p:cNvSpPr>
              <p:nvPr/>
            </p:nvSpPr>
            <p:spPr bwMode="auto">
              <a:xfrm flipH="1">
                <a:off x="1254125" y="4968875"/>
                <a:ext cx="1616075" cy="730250"/>
              </a:xfrm>
              <a:custGeom>
                <a:avLst/>
                <a:gdLst/>
                <a:ahLst/>
                <a:cxnLst>
                  <a:cxn ang="0">
                    <a:pos x="0" y="230"/>
                  </a:cxn>
                  <a:cxn ang="0">
                    <a:pos x="144" y="460"/>
                  </a:cxn>
                  <a:cxn ang="0">
                    <a:pos x="1018" y="460"/>
                  </a:cxn>
                  <a:cxn ang="0">
                    <a:pos x="874" y="230"/>
                  </a:cxn>
                  <a:cxn ang="0">
                    <a:pos x="1018" y="0"/>
                  </a:cxn>
                  <a:cxn ang="0">
                    <a:pos x="144" y="0"/>
                  </a:cxn>
                  <a:cxn ang="0">
                    <a:pos x="0" y="230"/>
                  </a:cxn>
                </a:cxnLst>
                <a:rect l="0" t="0" r="r" b="b"/>
                <a:pathLst>
                  <a:path w="1018" h="460">
                    <a:moveTo>
                      <a:pt x="0" y="230"/>
                    </a:moveTo>
                    <a:lnTo>
                      <a:pt x="144" y="460"/>
                    </a:lnTo>
                    <a:lnTo>
                      <a:pt x="1018" y="460"/>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77"/>
              <p:cNvSpPr>
                <a:spLocks/>
              </p:cNvSpPr>
              <p:nvPr/>
            </p:nvSpPr>
            <p:spPr bwMode="auto">
              <a:xfrm flipH="1">
                <a:off x="1330325" y="5010150"/>
                <a:ext cx="1492250" cy="647700"/>
              </a:xfrm>
              <a:custGeom>
                <a:avLst/>
                <a:gdLst/>
                <a:ahLst/>
                <a:cxnLst>
                  <a:cxn ang="0">
                    <a:pos x="940" y="408"/>
                  </a:cxn>
                  <a:cxn ang="0">
                    <a:pos x="128" y="408"/>
                  </a:cxn>
                  <a:cxn ang="0">
                    <a:pos x="0" y="204"/>
                  </a:cxn>
                  <a:cxn ang="0">
                    <a:pos x="128" y="0"/>
                  </a:cxn>
                  <a:cxn ang="0">
                    <a:pos x="940" y="0"/>
                  </a:cxn>
                  <a:cxn ang="0">
                    <a:pos x="822" y="190"/>
                  </a:cxn>
                  <a:cxn ang="0">
                    <a:pos x="812" y="204"/>
                  </a:cxn>
                  <a:cxn ang="0">
                    <a:pos x="822" y="218"/>
                  </a:cxn>
                  <a:cxn ang="0">
                    <a:pos x="940" y="408"/>
                  </a:cxn>
                  <a:cxn ang="0">
                    <a:pos x="940" y="408"/>
                  </a:cxn>
                </a:cxnLst>
                <a:rect l="0" t="0" r="r" b="b"/>
                <a:pathLst>
                  <a:path w="940" h="408">
                    <a:moveTo>
                      <a:pt x="940" y="408"/>
                    </a:moveTo>
                    <a:lnTo>
                      <a:pt x="128" y="408"/>
                    </a:lnTo>
                    <a:lnTo>
                      <a:pt x="0" y="204"/>
                    </a:lnTo>
                    <a:lnTo>
                      <a:pt x="128" y="0"/>
                    </a:lnTo>
                    <a:lnTo>
                      <a:pt x="940" y="0"/>
                    </a:lnTo>
                    <a:lnTo>
                      <a:pt x="822" y="190"/>
                    </a:lnTo>
                    <a:lnTo>
                      <a:pt x="812" y="204"/>
                    </a:lnTo>
                    <a:lnTo>
                      <a:pt x="822" y="218"/>
                    </a:lnTo>
                    <a:lnTo>
                      <a:pt x="940" y="408"/>
                    </a:lnTo>
                    <a:lnTo>
                      <a:pt x="940" y="408"/>
                    </a:lnTo>
                    <a:close/>
                  </a:path>
                </a:pathLst>
              </a:custGeom>
              <a:solidFill>
                <a:srgbClr val="FDA5E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78"/>
              <p:cNvSpPr>
                <a:spLocks/>
              </p:cNvSpPr>
              <p:nvPr/>
            </p:nvSpPr>
            <p:spPr bwMode="auto">
              <a:xfrm flipH="1">
                <a:off x="1485900" y="4968875"/>
                <a:ext cx="1619250" cy="730250"/>
              </a:xfrm>
              <a:custGeom>
                <a:avLst/>
                <a:gdLst/>
                <a:ahLst/>
                <a:cxnLst>
                  <a:cxn ang="0">
                    <a:pos x="0" y="230"/>
                  </a:cxn>
                  <a:cxn ang="0">
                    <a:pos x="144" y="460"/>
                  </a:cxn>
                  <a:cxn ang="0">
                    <a:pos x="1020" y="460"/>
                  </a:cxn>
                  <a:cxn ang="0">
                    <a:pos x="874" y="230"/>
                  </a:cxn>
                  <a:cxn ang="0">
                    <a:pos x="1020" y="0"/>
                  </a:cxn>
                  <a:cxn ang="0">
                    <a:pos x="144" y="0"/>
                  </a:cxn>
                  <a:cxn ang="0">
                    <a:pos x="0" y="230"/>
                  </a:cxn>
                </a:cxnLst>
                <a:rect l="0" t="0" r="r" b="b"/>
                <a:pathLst>
                  <a:path w="1020" h="460">
                    <a:moveTo>
                      <a:pt x="0" y="230"/>
                    </a:moveTo>
                    <a:lnTo>
                      <a:pt x="144" y="460"/>
                    </a:lnTo>
                    <a:lnTo>
                      <a:pt x="1020" y="460"/>
                    </a:lnTo>
                    <a:lnTo>
                      <a:pt x="874" y="230"/>
                    </a:lnTo>
                    <a:lnTo>
                      <a:pt x="1020"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79"/>
              <p:cNvSpPr>
                <a:spLocks/>
              </p:cNvSpPr>
              <p:nvPr/>
            </p:nvSpPr>
            <p:spPr bwMode="auto">
              <a:xfrm flipH="1">
                <a:off x="1562100" y="5010150"/>
                <a:ext cx="1492250" cy="647700"/>
              </a:xfrm>
              <a:custGeom>
                <a:avLst/>
                <a:gdLst/>
                <a:ahLst/>
                <a:cxnLst>
                  <a:cxn ang="0">
                    <a:pos x="940" y="408"/>
                  </a:cxn>
                  <a:cxn ang="0">
                    <a:pos x="128" y="408"/>
                  </a:cxn>
                  <a:cxn ang="0">
                    <a:pos x="0" y="204"/>
                  </a:cxn>
                  <a:cxn ang="0">
                    <a:pos x="128" y="0"/>
                  </a:cxn>
                  <a:cxn ang="0">
                    <a:pos x="940" y="0"/>
                  </a:cxn>
                  <a:cxn ang="0">
                    <a:pos x="820" y="190"/>
                  </a:cxn>
                  <a:cxn ang="0">
                    <a:pos x="812" y="204"/>
                  </a:cxn>
                  <a:cxn ang="0">
                    <a:pos x="820" y="218"/>
                  </a:cxn>
                  <a:cxn ang="0">
                    <a:pos x="940" y="408"/>
                  </a:cxn>
                  <a:cxn ang="0">
                    <a:pos x="940" y="408"/>
                  </a:cxn>
                </a:cxnLst>
                <a:rect l="0" t="0" r="r" b="b"/>
                <a:pathLst>
                  <a:path w="940" h="408">
                    <a:moveTo>
                      <a:pt x="940" y="408"/>
                    </a:moveTo>
                    <a:lnTo>
                      <a:pt x="128" y="408"/>
                    </a:lnTo>
                    <a:lnTo>
                      <a:pt x="0" y="204"/>
                    </a:lnTo>
                    <a:lnTo>
                      <a:pt x="128" y="0"/>
                    </a:lnTo>
                    <a:lnTo>
                      <a:pt x="940" y="0"/>
                    </a:lnTo>
                    <a:lnTo>
                      <a:pt x="820" y="190"/>
                    </a:lnTo>
                    <a:lnTo>
                      <a:pt x="812" y="204"/>
                    </a:lnTo>
                    <a:lnTo>
                      <a:pt x="820" y="218"/>
                    </a:lnTo>
                    <a:lnTo>
                      <a:pt x="940" y="408"/>
                    </a:lnTo>
                    <a:lnTo>
                      <a:pt x="940" y="408"/>
                    </a:lnTo>
                    <a:close/>
                  </a:path>
                </a:pathLst>
              </a:custGeom>
              <a:solidFill>
                <a:srgbClr val="FA62C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auto">
              <a:xfrm flipH="1">
                <a:off x="1698625" y="4968875"/>
                <a:ext cx="1616075" cy="730250"/>
              </a:xfrm>
              <a:custGeom>
                <a:avLst/>
                <a:gdLst/>
                <a:ahLst/>
                <a:cxnLst>
                  <a:cxn ang="0">
                    <a:pos x="0" y="230"/>
                  </a:cxn>
                  <a:cxn ang="0">
                    <a:pos x="144" y="460"/>
                  </a:cxn>
                  <a:cxn ang="0">
                    <a:pos x="1018" y="460"/>
                  </a:cxn>
                  <a:cxn ang="0">
                    <a:pos x="874" y="230"/>
                  </a:cxn>
                  <a:cxn ang="0">
                    <a:pos x="1018" y="0"/>
                  </a:cxn>
                  <a:cxn ang="0">
                    <a:pos x="144" y="0"/>
                  </a:cxn>
                  <a:cxn ang="0">
                    <a:pos x="0" y="230"/>
                  </a:cxn>
                </a:cxnLst>
                <a:rect l="0" t="0" r="r" b="b"/>
                <a:pathLst>
                  <a:path w="1018" h="460">
                    <a:moveTo>
                      <a:pt x="0" y="230"/>
                    </a:moveTo>
                    <a:lnTo>
                      <a:pt x="144" y="460"/>
                    </a:lnTo>
                    <a:lnTo>
                      <a:pt x="1018" y="460"/>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81"/>
              <p:cNvSpPr>
                <a:spLocks/>
              </p:cNvSpPr>
              <p:nvPr/>
            </p:nvSpPr>
            <p:spPr bwMode="auto">
              <a:xfrm flipH="1">
                <a:off x="1771650" y="5010150"/>
                <a:ext cx="1492250" cy="647700"/>
              </a:xfrm>
              <a:custGeom>
                <a:avLst/>
                <a:gdLst/>
                <a:ahLst/>
                <a:cxnLst>
                  <a:cxn ang="0">
                    <a:pos x="940" y="408"/>
                  </a:cxn>
                  <a:cxn ang="0">
                    <a:pos x="126" y="408"/>
                  </a:cxn>
                  <a:cxn ang="0">
                    <a:pos x="0" y="204"/>
                  </a:cxn>
                  <a:cxn ang="0">
                    <a:pos x="126" y="0"/>
                  </a:cxn>
                  <a:cxn ang="0">
                    <a:pos x="940" y="0"/>
                  </a:cxn>
                  <a:cxn ang="0">
                    <a:pos x="820" y="190"/>
                  </a:cxn>
                  <a:cxn ang="0">
                    <a:pos x="812" y="204"/>
                  </a:cxn>
                  <a:cxn ang="0">
                    <a:pos x="820" y="218"/>
                  </a:cxn>
                  <a:cxn ang="0">
                    <a:pos x="940" y="408"/>
                  </a:cxn>
                  <a:cxn ang="0">
                    <a:pos x="940" y="408"/>
                  </a:cxn>
                </a:cxnLst>
                <a:rect l="0" t="0" r="r" b="b"/>
                <a:pathLst>
                  <a:path w="940" h="408">
                    <a:moveTo>
                      <a:pt x="940" y="408"/>
                    </a:moveTo>
                    <a:lnTo>
                      <a:pt x="126" y="408"/>
                    </a:lnTo>
                    <a:lnTo>
                      <a:pt x="0" y="204"/>
                    </a:lnTo>
                    <a:lnTo>
                      <a:pt x="126" y="0"/>
                    </a:lnTo>
                    <a:lnTo>
                      <a:pt x="940" y="0"/>
                    </a:lnTo>
                    <a:lnTo>
                      <a:pt x="820" y="190"/>
                    </a:lnTo>
                    <a:lnTo>
                      <a:pt x="812" y="204"/>
                    </a:lnTo>
                    <a:lnTo>
                      <a:pt x="820" y="218"/>
                    </a:lnTo>
                    <a:lnTo>
                      <a:pt x="940" y="408"/>
                    </a:lnTo>
                    <a:lnTo>
                      <a:pt x="940" y="408"/>
                    </a:lnTo>
                    <a:close/>
                  </a:path>
                </a:pathLst>
              </a:custGeom>
              <a:solidFill>
                <a:srgbClr val="F81CB9"/>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82"/>
              <p:cNvSpPr>
                <a:spLocks/>
              </p:cNvSpPr>
              <p:nvPr/>
            </p:nvSpPr>
            <p:spPr bwMode="auto">
              <a:xfrm flipH="1">
                <a:off x="1870075" y="4968875"/>
                <a:ext cx="1616075" cy="730250"/>
              </a:xfrm>
              <a:custGeom>
                <a:avLst/>
                <a:gdLst/>
                <a:ahLst/>
                <a:cxnLst>
                  <a:cxn ang="0">
                    <a:pos x="0" y="230"/>
                  </a:cxn>
                  <a:cxn ang="0">
                    <a:pos x="144" y="460"/>
                  </a:cxn>
                  <a:cxn ang="0">
                    <a:pos x="1018" y="460"/>
                  </a:cxn>
                  <a:cxn ang="0">
                    <a:pos x="874" y="230"/>
                  </a:cxn>
                  <a:cxn ang="0">
                    <a:pos x="1018" y="0"/>
                  </a:cxn>
                  <a:cxn ang="0">
                    <a:pos x="144" y="0"/>
                  </a:cxn>
                  <a:cxn ang="0">
                    <a:pos x="0" y="230"/>
                  </a:cxn>
                </a:cxnLst>
                <a:rect l="0" t="0" r="r" b="b"/>
                <a:pathLst>
                  <a:path w="1018" h="460">
                    <a:moveTo>
                      <a:pt x="0" y="230"/>
                    </a:moveTo>
                    <a:lnTo>
                      <a:pt x="144" y="460"/>
                    </a:lnTo>
                    <a:lnTo>
                      <a:pt x="1018" y="460"/>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83"/>
              <p:cNvSpPr>
                <a:spLocks/>
              </p:cNvSpPr>
              <p:nvPr/>
            </p:nvSpPr>
            <p:spPr bwMode="auto">
              <a:xfrm flipH="1">
                <a:off x="1946275" y="5010150"/>
                <a:ext cx="1492250" cy="647700"/>
              </a:xfrm>
              <a:custGeom>
                <a:avLst/>
                <a:gdLst/>
                <a:ahLst/>
                <a:cxnLst>
                  <a:cxn ang="0">
                    <a:pos x="940" y="408"/>
                  </a:cxn>
                  <a:cxn ang="0">
                    <a:pos x="128" y="408"/>
                  </a:cxn>
                  <a:cxn ang="0">
                    <a:pos x="0" y="204"/>
                  </a:cxn>
                  <a:cxn ang="0">
                    <a:pos x="128" y="0"/>
                  </a:cxn>
                  <a:cxn ang="0">
                    <a:pos x="940" y="0"/>
                  </a:cxn>
                  <a:cxn ang="0">
                    <a:pos x="822" y="190"/>
                  </a:cxn>
                  <a:cxn ang="0">
                    <a:pos x="812" y="204"/>
                  </a:cxn>
                  <a:cxn ang="0">
                    <a:pos x="822" y="218"/>
                  </a:cxn>
                  <a:cxn ang="0">
                    <a:pos x="940" y="408"/>
                  </a:cxn>
                  <a:cxn ang="0">
                    <a:pos x="940" y="408"/>
                  </a:cxn>
                </a:cxnLst>
                <a:rect l="0" t="0" r="r" b="b"/>
                <a:pathLst>
                  <a:path w="940" h="408">
                    <a:moveTo>
                      <a:pt x="940" y="408"/>
                    </a:moveTo>
                    <a:lnTo>
                      <a:pt x="128" y="408"/>
                    </a:lnTo>
                    <a:lnTo>
                      <a:pt x="0" y="204"/>
                    </a:lnTo>
                    <a:lnTo>
                      <a:pt x="128" y="0"/>
                    </a:lnTo>
                    <a:lnTo>
                      <a:pt x="940" y="0"/>
                    </a:lnTo>
                    <a:lnTo>
                      <a:pt x="822" y="190"/>
                    </a:lnTo>
                    <a:lnTo>
                      <a:pt x="812" y="204"/>
                    </a:lnTo>
                    <a:lnTo>
                      <a:pt x="822" y="218"/>
                    </a:lnTo>
                    <a:lnTo>
                      <a:pt x="940" y="408"/>
                    </a:lnTo>
                    <a:lnTo>
                      <a:pt x="940" y="408"/>
                    </a:lnTo>
                    <a:close/>
                  </a:path>
                </a:pathLst>
              </a:custGeom>
              <a:gradFill flip="none" rotWithShape="1">
                <a:gsLst>
                  <a:gs pos="0">
                    <a:srgbClr val="F81CB9">
                      <a:shade val="30000"/>
                      <a:satMod val="115000"/>
                    </a:srgbClr>
                  </a:gs>
                  <a:gs pos="50000">
                    <a:srgbClr val="F81CB9">
                      <a:shade val="67500"/>
                      <a:satMod val="115000"/>
                    </a:srgbClr>
                  </a:gs>
                  <a:gs pos="100000">
                    <a:srgbClr val="F81CB9">
                      <a:shade val="100000"/>
                      <a:satMod val="11500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1" name="Group 134"/>
            <p:cNvGrpSpPr/>
            <p:nvPr/>
          </p:nvGrpSpPr>
          <p:grpSpPr>
            <a:xfrm rot="10800000">
              <a:off x="7010401" y="3085832"/>
              <a:ext cx="2460848" cy="802224"/>
              <a:chOff x="762000" y="4281488"/>
              <a:chExt cx="2235200" cy="728663"/>
            </a:xfrm>
          </p:grpSpPr>
          <p:sp>
            <p:nvSpPr>
              <p:cNvPr id="62" name="Freeform 84"/>
              <p:cNvSpPr>
                <a:spLocks/>
              </p:cNvSpPr>
              <p:nvPr/>
            </p:nvSpPr>
            <p:spPr bwMode="auto">
              <a:xfrm flipH="1">
                <a:off x="762000" y="4281488"/>
                <a:ext cx="1619250" cy="728663"/>
              </a:xfrm>
              <a:custGeom>
                <a:avLst/>
                <a:gdLst/>
                <a:ahLst/>
                <a:cxnLst>
                  <a:cxn ang="0">
                    <a:pos x="0" y="228"/>
                  </a:cxn>
                  <a:cxn ang="0">
                    <a:pos x="144" y="459"/>
                  </a:cxn>
                  <a:cxn ang="0">
                    <a:pos x="1020" y="459"/>
                  </a:cxn>
                  <a:cxn ang="0">
                    <a:pos x="874" y="228"/>
                  </a:cxn>
                  <a:cxn ang="0">
                    <a:pos x="1020" y="0"/>
                  </a:cxn>
                  <a:cxn ang="0">
                    <a:pos x="144" y="0"/>
                  </a:cxn>
                  <a:cxn ang="0">
                    <a:pos x="0" y="228"/>
                  </a:cxn>
                </a:cxnLst>
                <a:rect l="0" t="0" r="r" b="b"/>
                <a:pathLst>
                  <a:path w="1020" h="459">
                    <a:moveTo>
                      <a:pt x="0" y="228"/>
                    </a:moveTo>
                    <a:lnTo>
                      <a:pt x="144" y="459"/>
                    </a:lnTo>
                    <a:lnTo>
                      <a:pt x="1020" y="459"/>
                    </a:lnTo>
                    <a:lnTo>
                      <a:pt x="874"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85"/>
              <p:cNvSpPr>
                <a:spLocks/>
              </p:cNvSpPr>
              <p:nvPr/>
            </p:nvSpPr>
            <p:spPr bwMode="auto">
              <a:xfrm flipH="1">
                <a:off x="838200" y="4322763"/>
                <a:ext cx="1492250" cy="646113"/>
              </a:xfrm>
              <a:custGeom>
                <a:avLst/>
                <a:gdLst/>
                <a:ahLst/>
                <a:cxnLst>
                  <a:cxn ang="0">
                    <a:pos x="940" y="407"/>
                  </a:cxn>
                  <a:cxn ang="0">
                    <a:pos x="128" y="407"/>
                  </a:cxn>
                  <a:cxn ang="0">
                    <a:pos x="0" y="202"/>
                  </a:cxn>
                  <a:cxn ang="0">
                    <a:pos x="128" y="0"/>
                  </a:cxn>
                  <a:cxn ang="0">
                    <a:pos x="940" y="0"/>
                  </a:cxn>
                  <a:cxn ang="0">
                    <a:pos x="820" y="190"/>
                  </a:cxn>
                  <a:cxn ang="0">
                    <a:pos x="812" y="202"/>
                  </a:cxn>
                  <a:cxn ang="0">
                    <a:pos x="820" y="216"/>
                  </a:cxn>
                  <a:cxn ang="0">
                    <a:pos x="940" y="407"/>
                  </a:cxn>
                  <a:cxn ang="0">
                    <a:pos x="940" y="407"/>
                  </a:cxn>
                </a:cxnLst>
                <a:rect l="0" t="0" r="r" b="b"/>
                <a:pathLst>
                  <a:path w="940" h="407">
                    <a:moveTo>
                      <a:pt x="940" y="407"/>
                    </a:moveTo>
                    <a:lnTo>
                      <a:pt x="128" y="407"/>
                    </a:lnTo>
                    <a:lnTo>
                      <a:pt x="0" y="202"/>
                    </a:lnTo>
                    <a:lnTo>
                      <a:pt x="128" y="0"/>
                    </a:lnTo>
                    <a:lnTo>
                      <a:pt x="940" y="0"/>
                    </a:lnTo>
                    <a:lnTo>
                      <a:pt x="820" y="190"/>
                    </a:lnTo>
                    <a:lnTo>
                      <a:pt x="812" y="202"/>
                    </a:lnTo>
                    <a:lnTo>
                      <a:pt x="820" y="216"/>
                    </a:lnTo>
                    <a:lnTo>
                      <a:pt x="940" y="407"/>
                    </a:lnTo>
                    <a:lnTo>
                      <a:pt x="940" y="407"/>
                    </a:lnTo>
                    <a:close/>
                  </a:path>
                </a:pathLst>
              </a:custGeom>
              <a:solidFill>
                <a:srgbClr val="FFE9A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86"/>
              <p:cNvSpPr>
                <a:spLocks/>
              </p:cNvSpPr>
              <p:nvPr/>
            </p:nvSpPr>
            <p:spPr bwMode="auto">
              <a:xfrm flipH="1">
                <a:off x="996950" y="4281488"/>
                <a:ext cx="1616075" cy="728663"/>
              </a:xfrm>
              <a:custGeom>
                <a:avLst/>
                <a:gdLst/>
                <a:ahLst/>
                <a:cxnLst>
                  <a:cxn ang="0">
                    <a:pos x="0" y="228"/>
                  </a:cxn>
                  <a:cxn ang="0">
                    <a:pos x="144" y="459"/>
                  </a:cxn>
                  <a:cxn ang="0">
                    <a:pos x="1018" y="459"/>
                  </a:cxn>
                  <a:cxn ang="0">
                    <a:pos x="874" y="228"/>
                  </a:cxn>
                  <a:cxn ang="0">
                    <a:pos x="1018" y="0"/>
                  </a:cxn>
                  <a:cxn ang="0">
                    <a:pos x="144" y="0"/>
                  </a:cxn>
                  <a:cxn ang="0">
                    <a:pos x="0" y="228"/>
                  </a:cxn>
                </a:cxnLst>
                <a:rect l="0" t="0" r="r" b="b"/>
                <a:pathLst>
                  <a:path w="1018" h="459">
                    <a:moveTo>
                      <a:pt x="0" y="228"/>
                    </a:moveTo>
                    <a:lnTo>
                      <a:pt x="144" y="459"/>
                    </a:lnTo>
                    <a:lnTo>
                      <a:pt x="1018" y="459"/>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87"/>
              <p:cNvSpPr>
                <a:spLocks/>
              </p:cNvSpPr>
              <p:nvPr/>
            </p:nvSpPr>
            <p:spPr bwMode="auto">
              <a:xfrm flipH="1">
                <a:off x="1073150" y="4322763"/>
                <a:ext cx="1492250" cy="646113"/>
              </a:xfrm>
              <a:custGeom>
                <a:avLst/>
                <a:gdLst/>
                <a:ahLst/>
                <a:cxnLst>
                  <a:cxn ang="0">
                    <a:pos x="940" y="407"/>
                  </a:cxn>
                  <a:cxn ang="0">
                    <a:pos x="128" y="407"/>
                  </a:cxn>
                  <a:cxn ang="0">
                    <a:pos x="0" y="202"/>
                  </a:cxn>
                  <a:cxn ang="0">
                    <a:pos x="128" y="0"/>
                  </a:cxn>
                  <a:cxn ang="0">
                    <a:pos x="940" y="0"/>
                  </a:cxn>
                  <a:cxn ang="0">
                    <a:pos x="822" y="190"/>
                  </a:cxn>
                  <a:cxn ang="0">
                    <a:pos x="814" y="202"/>
                  </a:cxn>
                  <a:cxn ang="0">
                    <a:pos x="822" y="216"/>
                  </a:cxn>
                  <a:cxn ang="0">
                    <a:pos x="940" y="407"/>
                  </a:cxn>
                  <a:cxn ang="0">
                    <a:pos x="940" y="407"/>
                  </a:cxn>
                </a:cxnLst>
                <a:rect l="0" t="0" r="r" b="b"/>
                <a:pathLst>
                  <a:path w="940" h="407">
                    <a:moveTo>
                      <a:pt x="940" y="407"/>
                    </a:moveTo>
                    <a:lnTo>
                      <a:pt x="128" y="407"/>
                    </a:lnTo>
                    <a:lnTo>
                      <a:pt x="0" y="202"/>
                    </a:lnTo>
                    <a:lnTo>
                      <a:pt x="128" y="0"/>
                    </a:lnTo>
                    <a:lnTo>
                      <a:pt x="940" y="0"/>
                    </a:lnTo>
                    <a:lnTo>
                      <a:pt x="822" y="190"/>
                    </a:lnTo>
                    <a:lnTo>
                      <a:pt x="814" y="202"/>
                    </a:lnTo>
                    <a:lnTo>
                      <a:pt x="822" y="216"/>
                    </a:lnTo>
                    <a:lnTo>
                      <a:pt x="940" y="407"/>
                    </a:lnTo>
                    <a:lnTo>
                      <a:pt x="940" y="407"/>
                    </a:lnTo>
                    <a:close/>
                  </a:path>
                </a:pathLst>
              </a:custGeom>
              <a:solidFill>
                <a:srgbClr val="FFD65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88"/>
              <p:cNvSpPr>
                <a:spLocks/>
              </p:cNvSpPr>
              <p:nvPr/>
            </p:nvSpPr>
            <p:spPr bwMode="auto">
              <a:xfrm flipH="1">
                <a:off x="1206500" y="4281488"/>
                <a:ext cx="1616075" cy="728663"/>
              </a:xfrm>
              <a:custGeom>
                <a:avLst/>
                <a:gdLst/>
                <a:ahLst/>
                <a:cxnLst>
                  <a:cxn ang="0">
                    <a:pos x="0" y="228"/>
                  </a:cxn>
                  <a:cxn ang="0">
                    <a:pos x="144" y="459"/>
                  </a:cxn>
                  <a:cxn ang="0">
                    <a:pos x="1018" y="459"/>
                  </a:cxn>
                  <a:cxn ang="0">
                    <a:pos x="874" y="228"/>
                  </a:cxn>
                  <a:cxn ang="0">
                    <a:pos x="1018" y="0"/>
                  </a:cxn>
                  <a:cxn ang="0">
                    <a:pos x="144" y="0"/>
                  </a:cxn>
                  <a:cxn ang="0">
                    <a:pos x="0" y="228"/>
                  </a:cxn>
                </a:cxnLst>
                <a:rect l="0" t="0" r="r" b="b"/>
                <a:pathLst>
                  <a:path w="1018" h="459">
                    <a:moveTo>
                      <a:pt x="0" y="228"/>
                    </a:moveTo>
                    <a:lnTo>
                      <a:pt x="144" y="459"/>
                    </a:lnTo>
                    <a:lnTo>
                      <a:pt x="1018" y="459"/>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89"/>
              <p:cNvSpPr>
                <a:spLocks/>
              </p:cNvSpPr>
              <p:nvPr/>
            </p:nvSpPr>
            <p:spPr bwMode="auto">
              <a:xfrm flipH="1">
                <a:off x="1282700" y="4322763"/>
                <a:ext cx="1492250" cy="646113"/>
              </a:xfrm>
              <a:custGeom>
                <a:avLst/>
                <a:gdLst/>
                <a:ahLst/>
                <a:cxnLst>
                  <a:cxn ang="0">
                    <a:pos x="940" y="407"/>
                  </a:cxn>
                  <a:cxn ang="0">
                    <a:pos x="128" y="407"/>
                  </a:cxn>
                  <a:cxn ang="0">
                    <a:pos x="0" y="202"/>
                  </a:cxn>
                  <a:cxn ang="0">
                    <a:pos x="128" y="0"/>
                  </a:cxn>
                  <a:cxn ang="0">
                    <a:pos x="940" y="0"/>
                  </a:cxn>
                  <a:cxn ang="0">
                    <a:pos x="822" y="190"/>
                  </a:cxn>
                  <a:cxn ang="0">
                    <a:pos x="812" y="202"/>
                  </a:cxn>
                  <a:cxn ang="0">
                    <a:pos x="822" y="216"/>
                  </a:cxn>
                  <a:cxn ang="0">
                    <a:pos x="940" y="407"/>
                  </a:cxn>
                  <a:cxn ang="0">
                    <a:pos x="940" y="407"/>
                  </a:cxn>
                </a:cxnLst>
                <a:rect l="0" t="0" r="r" b="b"/>
                <a:pathLst>
                  <a:path w="940" h="407">
                    <a:moveTo>
                      <a:pt x="940" y="407"/>
                    </a:moveTo>
                    <a:lnTo>
                      <a:pt x="128" y="407"/>
                    </a:lnTo>
                    <a:lnTo>
                      <a:pt x="0" y="202"/>
                    </a:lnTo>
                    <a:lnTo>
                      <a:pt x="128" y="0"/>
                    </a:lnTo>
                    <a:lnTo>
                      <a:pt x="940" y="0"/>
                    </a:lnTo>
                    <a:lnTo>
                      <a:pt x="822" y="190"/>
                    </a:lnTo>
                    <a:lnTo>
                      <a:pt x="812" y="202"/>
                    </a:lnTo>
                    <a:lnTo>
                      <a:pt x="822" y="216"/>
                    </a:lnTo>
                    <a:lnTo>
                      <a:pt x="940" y="407"/>
                    </a:lnTo>
                    <a:lnTo>
                      <a:pt x="940" y="407"/>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90"/>
              <p:cNvSpPr>
                <a:spLocks/>
              </p:cNvSpPr>
              <p:nvPr/>
            </p:nvSpPr>
            <p:spPr bwMode="auto">
              <a:xfrm flipH="1">
                <a:off x="1377950" y="4281488"/>
                <a:ext cx="1619250" cy="728663"/>
              </a:xfrm>
              <a:custGeom>
                <a:avLst/>
                <a:gdLst/>
                <a:ahLst/>
                <a:cxnLst>
                  <a:cxn ang="0">
                    <a:pos x="0" y="228"/>
                  </a:cxn>
                  <a:cxn ang="0">
                    <a:pos x="144" y="459"/>
                  </a:cxn>
                  <a:cxn ang="0">
                    <a:pos x="1020" y="459"/>
                  </a:cxn>
                  <a:cxn ang="0">
                    <a:pos x="876" y="228"/>
                  </a:cxn>
                  <a:cxn ang="0">
                    <a:pos x="1020" y="0"/>
                  </a:cxn>
                  <a:cxn ang="0">
                    <a:pos x="144" y="0"/>
                  </a:cxn>
                  <a:cxn ang="0">
                    <a:pos x="0" y="228"/>
                  </a:cxn>
                </a:cxnLst>
                <a:rect l="0" t="0" r="r" b="b"/>
                <a:pathLst>
                  <a:path w="1020" h="459">
                    <a:moveTo>
                      <a:pt x="0" y="228"/>
                    </a:moveTo>
                    <a:lnTo>
                      <a:pt x="144" y="459"/>
                    </a:lnTo>
                    <a:lnTo>
                      <a:pt x="1020" y="459"/>
                    </a:lnTo>
                    <a:lnTo>
                      <a:pt x="876"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91"/>
              <p:cNvSpPr>
                <a:spLocks/>
              </p:cNvSpPr>
              <p:nvPr/>
            </p:nvSpPr>
            <p:spPr bwMode="auto">
              <a:xfrm flipH="1">
                <a:off x="1454150" y="4322763"/>
                <a:ext cx="1492250" cy="646113"/>
              </a:xfrm>
              <a:custGeom>
                <a:avLst/>
                <a:gdLst/>
                <a:ahLst/>
                <a:cxnLst>
                  <a:cxn ang="0">
                    <a:pos x="940" y="407"/>
                  </a:cxn>
                  <a:cxn ang="0">
                    <a:pos x="128" y="407"/>
                  </a:cxn>
                  <a:cxn ang="0">
                    <a:pos x="0" y="202"/>
                  </a:cxn>
                  <a:cxn ang="0">
                    <a:pos x="128" y="0"/>
                  </a:cxn>
                  <a:cxn ang="0">
                    <a:pos x="940" y="0"/>
                  </a:cxn>
                  <a:cxn ang="0">
                    <a:pos x="820" y="190"/>
                  </a:cxn>
                  <a:cxn ang="0">
                    <a:pos x="812" y="202"/>
                  </a:cxn>
                  <a:cxn ang="0">
                    <a:pos x="820" y="216"/>
                  </a:cxn>
                  <a:cxn ang="0">
                    <a:pos x="940" y="407"/>
                  </a:cxn>
                  <a:cxn ang="0">
                    <a:pos x="940" y="407"/>
                  </a:cxn>
                </a:cxnLst>
                <a:rect l="0" t="0" r="r" b="b"/>
                <a:pathLst>
                  <a:path w="940" h="407">
                    <a:moveTo>
                      <a:pt x="940" y="407"/>
                    </a:moveTo>
                    <a:lnTo>
                      <a:pt x="128" y="407"/>
                    </a:lnTo>
                    <a:lnTo>
                      <a:pt x="0" y="202"/>
                    </a:lnTo>
                    <a:lnTo>
                      <a:pt x="128" y="0"/>
                    </a:lnTo>
                    <a:lnTo>
                      <a:pt x="940" y="0"/>
                    </a:lnTo>
                    <a:lnTo>
                      <a:pt x="820" y="190"/>
                    </a:lnTo>
                    <a:lnTo>
                      <a:pt x="812" y="202"/>
                    </a:lnTo>
                    <a:lnTo>
                      <a:pt x="820" y="216"/>
                    </a:lnTo>
                    <a:lnTo>
                      <a:pt x="940" y="407"/>
                    </a:lnTo>
                    <a:lnTo>
                      <a:pt x="940" y="407"/>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9" name="Group 132"/>
            <p:cNvGrpSpPr/>
            <p:nvPr/>
          </p:nvGrpSpPr>
          <p:grpSpPr>
            <a:xfrm rot="10800000">
              <a:off x="6930800" y="5018458"/>
              <a:ext cx="2460850" cy="800474"/>
              <a:chOff x="762000" y="2905125"/>
              <a:chExt cx="2235200" cy="727075"/>
            </a:xfrm>
            <a:effectLst>
              <a:reflection blurRad="6350" stA="52000" endA="300" endPos="35000" dir="5400000" sy="-100000" algn="bl" rotWithShape="0"/>
            </a:effectLst>
          </p:grpSpPr>
          <p:sp>
            <p:nvSpPr>
              <p:cNvPr id="80" name="Freeform 100"/>
              <p:cNvSpPr>
                <a:spLocks/>
              </p:cNvSpPr>
              <p:nvPr/>
            </p:nvSpPr>
            <p:spPr bwMode="auto">
              <a:xfrm flipH="1">
                <a:off x="762000" y="2905125"/>
                <a:ext cx="1619250" cy="727075"/>
              </a:xfrm>
              <a:custGeom>
                <a:avLst/>
                <a:gdLst/>
                <a:ahLst/>
                <a:cxnLst>
                  <a:cxn ang="0">
                    <a:pos x="0" y="228"/>
                  </a:cxn>
                  <a:cxn ang="0">
                    <a:pos x="144" y="458"/>
                  </a:cxn>
                  <a:cxn ang="0">
                    <a:pos x="1020" y="458"/>
                  </a:cxn>
                  <a:cxn ang="0">
                    <a:pos x="874" y="228"/>
                  </a:cxn>
                  <a:cxn ang="0">
                    <a:pos x="1020" y="0"/>
                  </a:cxn>
                  <a:cxn ang="0">
                    <a:pos x="144" y="0"/>
                  </a:cxn>
                  <a:cxn ang="0">
                    <a:pos x="0" y="228"/>
                  </a:cxn>
                </a:cxnLst>
                <a:rect l="0" t="0" r="r" b="b"/>
                <a:pathLst>
                  <a:path w="1020" h="458">
                    <a:moveTo>
                      <a:pt x="0" y="228"/>
                    </a:moveTo>
                    <a:lnTo>
                      <a:pt x="144" y="458"/>
                    </a:lnTo>
                    <a:lnTo>
                      <a:pt x="1020" y="458"/>
                    </a:lnTo>
                    <a:lnTo>
                      <a:pt x="874"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01"/>
              <p:cNvSpPr>
                <a:spLocks/>
              </p:cNvSpPr>
              <p:nvPr/>
            </p:nvSpPr>
            <p:spPr bwMode="auto">
              <a:xfrm flipH="1">
                <a:off x="838200" y="2946400"/>
                <a:ext cx="1492250" cy="644525"/>
              </a:xfrm>
              <a:custGeom>
                <a:avLst/>
                <a:gdLst/>
                <a:ahLst/>
                <a:cxnLst>
                  <a:cxn ang="0">
                    <a:pos x="940" y="406"/>
                  </a:cxn>
                  <a:cxn ang="0">
                    <a:pos x="128" y="406"/>
                  </a:cxn>
                  <a:cxn ang="0">
                    <a:pos x="0" y="202"/>
                  </a:cxn>
                  <a:cxn ang="0">
                    <a:pos x="128" y="0"/>
                  </a:cxn>
                  <a:cxn ang="0">
                    <a:pos x="940" y="0"/>
                  </a:cxn>
                  <a:cxn ang="0">
                    <a:pos x="820" y="188"/>
                  </a:cxn>
                  <a:cxn ang="0">
                    <a:pos x="812" y="202"/>
                  </a:cxn>
                  <a:cxn ang="0">
                    <a:pos x="820" y="216"/>
                  </a:cxn>
                  <a:cxn ang="0">
                    <a:pos x="940" y="406"/>
                  </a:cxn>
                  <a:cxn ang="0">
                    <a:pos x="940" y="406"/>
                  </a:cxn>
                </a:cxnLst>
                <a:rect l="0" t="0" r="r" b="b"/>
                <a:pathLst>
                  <a:path w="940" h="406">
                    <a:moveTo>
                      <a:pt x="940" y="406"/>
                    </a:moveTo>
                    <a:lnTo>
                      <a:pt x="128" y="406"/>
                    </a:lnTo>
                    <a:lnTo>
                      <a:pt x="0" y="202"/>
                    </a:lnTo>
                    <a:lnTo>
                      <a:pt x="128" y="0"/>
                    </a:lnTo>
                    <a:lnTo>
                      <a:pt x="940" y="0"/>
                    </a:lnTo>
                    <a:lnTo>
                      <a:pt x="820" y="188"/>
                    </a:lnTo>
                    <a:lnTo>
                      <a:pt x="812" y="202"/>
                    </a:lnTo>
                    <a:lnTo>
                      <a:pt x="820" y="216"/>
                    </a:lnTo>
                    <a:lnTo>
                      <a:pt x="940" y="406"/>
                    </a:lnTo>
                    <a:lnTo>
                      <a:pt x="940" y="406"/>
                    </a:lnTo>
                    <a:close/>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02"/>
              <p:cNvSpPr>
                <a:spLocks/>
              </p:cNvSpPr>
              <p:nvPr/>
            </p:nvSpPr>
            <p:spPr bwMode="auto">
              <a:xfrm flipH="1">
                <a:off x="996950" y="2905125"/>
                <a:ext cx="1616075" cy="727075"/>
              </a:xfrm>
              <a:custGeom>
                <a:avLst/>
                <a:gdLst/>
                <a:ahLst/>
                <a:cxnLst>
                  <a:cxn ang="0">
                    <a:pos x="0" y="228"/>
                  </a:cxn>
                  <a:cxn ang="0">
                    <a:pos x="144" y="458"/>
                  </a:cxn>
                  <a:cxn ang="0">
                    <a:pos x="1018" y="458"/>
                  </a:cxn>
                  <a:cxn ang="0">
                    <a:pos x="874" y="228"/>
                  </a:cxn>
                  <a:cxn ang="0">
                    <a:pos x="1018" y="0"/>
                  </a:cxn>
                  <a:cxn ang="0">
                    <a:pos x="144" y="0"/>
                  </a:cxn>
                  <a:cxn ang="0">
                    <a:pos x="0" y="228"/>
                  </a:cxn>
                </a:cxnLst>
                <a:rect l="0" t="0" r="r" b="b"/>
                <a:pathLst>
                  <a:path w="1018" h="458">
                    <a:moveTo>
                      <a:pt x="0" y="228"/>
                    </a:moveTo>
                    <a:lnTo>
                      <a:pt x="144" y="458"/>
                    </a:lnTo>
                    <a:lnTo>
                      <a:pt x="1018" y="458"/>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03"/>
              <p:cNvSpPr>
                <a:spLocks/>
              </p:cNvSpPr>
              <p:nvPr/>
            </p:nvSpPr>
            <p:spPr bwMode="auto">
              <a:xfrm flipH="1">
                <a:off x="1073150" y="2946400"/>
                <a:ext cx="1492250" cy="644525"/>
              </a:xfrm>
              <a:custGeom>
                <a:avLst/>
                <a:gdLst/>
                <a:ahLst/>
                <a:cxnLst>
                  <a:cxn ang="0">
                    <a:pos x="940" y="406"/>
                  </a:cxn>
                  <a:cxn ang="0">
                    <a:pos x="128" y="406"/>
                  </a:cxn>
                  <a:cxn ang="0">
                    <a:pos x="0" y="202"/>
                  </a:cxn>
                  <a:cxn ang="0">
                    <a:pos x="128" y="0"/>
                  </a:cxn>
                  <a:cxn ang="0">
                    <a:pos x="940" y="0"/>
                  </a:cxn>
                  <a:cxn ang="0">
                    <a:pos x="822" y="188"/>
                  </a:cxn>
                  <a:cxn ang="0">
                    <a:pos x="814" y="202"/>
                  </a:cxn>
                  <a:cxn ang="0">
                    <a:pos x="822" y="216"/>
                  </a:cxn>
                  <a:cxn ang="0">
                    <a:pos x="940" y="406"/>
                  </a:cxn>
                  <a:cxn ang="0">
                    <a:pos x="940" y="406"/>
                  </a:cxn>
                </a:cxnLst>
                <a:rect l="0" t="0" r="r" b="b"/>
                <a:pathLst>
                  <a:path w="940" h="406">
                    <a:moveTo>
                      <a:pt x="940" y="406"/>
                    </a:moveTo>
                    <a:lnTo>
                      <a:pt x="128" y="406"/>
                    </a:lnTo>
                    <a:lnTo>
                      <a:pt x="0" y="202"/>
                    </a:lnTo>
                    <a:lnTo>
                      <a:pt x="128" y="0"/>
                    </a:lnTo>
                    <a:lnTo>
                      <a:pt x="940" y="0"/>
                    </a:lnTo>
                    <a:lnTo>
                      <a:pt x="822" y="188"/>
                    </a:lnTo>
                    <a:lnTo>
                      <a:pt x="814" y="202"/>
                    </a:lnTo>
                    <a:lnTo>
                      <a:pt x="822" y="216"/>
                    </a:lnTo>
                    <a:lnTo>
                      <a:pt x="940" y="406"/>
                    </a:lnTo>
                    <a:lnTo>
                      <a:pt x="940" y="406"/>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04"/>
              <p:cNvSpPr>
                <a:spLocks/>
              </p:cNvSpPr>
              <p:nvPr/>
            </p:nvSpPr>
            <p:spPr bwMode="auto">
              <a:xfrm flipH="1">
                <a:off x="1206500" y="2905125"/>
                <a:ext cx="1616075" cy="727075"/>
              </a:xfrm>
              <a:custGeom>
                <a:avLst/>
                <a:gdLst/>
                <a:ahLst/>
                <a:cxnLst>
                  <a:cxn ang="0">
                    <a:pos x="0" y="228"/>
                  </a:cxn>
                  <a:cxn ang="0">
                    <a:pos x="144" y="458"/>
                  </a:cxn>
                  <a:cxn ang="0">
                    <a:pos x="1018" y="458"/>
                  </a:cxn>
                  <a:cxn ang="0">
                    <a:pos x="874" y="228"/>
                  </a:cxn>
                  <a:cxn ang="0">
                    <a:pos x="1018" y="0"/>
                  </a:cxn>
                  <a:cxn ang="0">
                    <a:pos x="144" y="0"/>
                  </a:cxn>
                  <a:cxn ang="0">
                    <a:pos x="0" y="228"/>
                  </a:cxn>
                </a:cxnLst>
                <a:rect l="0" t="0" r="r" b="b"/>
                <a:pathLst>
                  <a:path w="1018" h="458">
                    <a:moveTo>
                      <a:pt x="0" y="228"/>
                    </a:moveTo>
                    <a:lnTo>
                      <a:pt x="144" y="458"/>
                    </a:lnTo>
                    <a:lnTo>
                      <a:pt x="1018" y="458"/>
                    </a:lnTo>
                    <a:lnTo>
                      <a:pt x="874" y="228"/>
                    </a:lnTo>
                    <a:lnTo>
                      <a:pt x="1018"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05"/>
              <p:cNvSpPr>
                <a:spLocks/>
              </p:cNvSpPr>
              <p:nvPr/>
            </p:nvSpPr>
            <p:spPr bwMode="auto">
              <a:xfrm flipH="1">
                <a:off x="1282700" y="2946400"/>
                <a:ext cx="1492250" cy="644525"/>
              </a:xfrm>
              <a:custGeom>
                <a:avLst/>
                <a:gdLst/>
                <a:ahLst/>
                <a:cxnLst>
                  <a:cxn ang="0">
                    <a:pos x="940" y="406"/>
                  </a:cxn>
                  <a:cxn ang="0">
                    <a:pos x="128" y="406"/>
                  </a:cxn>
                  <a:cxn ang="0">
                    <a:pos x="0" y="202"/>
                  </a:cxn>
                  <a:cxn ang="0">
                    <a:pos x="128" y="0"/>
                  </a:cxn>
                  <a:cxn ang="0">
                    <a:pos x="940" y="0"/>
                  </a:cxn>
                  <a:cxn ang="0">
                    <a:pos x="822" y="188"/>
                  </a:cxn>
                  <a:cxn ang="0">
                    <a:pos x="812" y="202"/>
                  </a:cxn>
                  <a:cxn ang="0">
                    <a:pos x="822" y="216"/>
                  </a:cxn>
                  <a:cxn ang="0">
                    <a:pos x="940" y="406"/>
                  </a:cxn>
                  <a:cxn ang="0">
                    <a:pos x="940" y="406"/>
                  </a:cxn>
                </a:cxnLst>
                <a:rect l="0" t="0" r="r" b="b"/>
                <a:pathLst>
                  <a:path w="940" h="406">
                    <a:moveTo>
                      <a:pt x="940" y="406"/>
                    </a:moveTo>
                    <a:lnTo>
                      <a:pt x="128" y="406"/>
                    </a:lnTo>
                    <a:lnTo>
                      <a:pt x="0" y="202"/>
                    </a:lnTo>
                    <a:lnTo>
                      <a:pt x="128" y="0"/>
                    </a:lnTo>
                    <a:lnTo>
                      <a:pt x="940" y="0"/>
                    </a:lnTo>
                    <a:lnTo>
                      <a:pt x="822" y="188"/>
                    </a:lnTo>
                    <a:lnTo>
                      <a:pt x="812" y="202"/>
                    </a:lnTo>
                    <a:lnTo>
                      <a:pt x="822" y="216"/>
                    </a:lnTo>
                    <a:lnTo>
                      <a:pt x="940" y="406"/>
                    </a:lnTo>
                    <a:lnTo>
                      <a:pt x="940" y="406"/>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06"/>
              <p:cNvSpPr>
                <a:spLocks/>
              </p:cNvSpPr>
              <p:nvPr/>
            </p:nvSpPr>
            <p:spPr bwMode="auto">
              <a:xfrm flipH="1">
                <a:off x="1377950" y="2905125"/>
                <a:ext cx="1619250" cy="727075"/>
              </a:xfrm>
              <a:custGeom>
                <a:avLst/>
                <a:gdLst/>
                <a:ahLst/>
                <a:cxnLst>
                  <a:cxn ang="0">
                    <a:pos x="0" y="228"/>
                  </a:cxn>
                  <a:cxn ang="0">
                    <a:pos x="144" y="458"/>
                  </a:cxn>
                  <a:cxn ang="0">
                    <a:pos x="1020" y="458"/>
                  </a:cxn>
                  <a:cxn ang="0">
                    <a:pos x="876" y="228"/>
                  </a:cxn>
                  <a:cxn ang="0">
                    <a:pos x="1020" y="0"/>
                  </a:cxn>
                  <a:cxn ang="0">
                    <a:pos x="144" y="0"/>
                  </a:cxn>
                  <a:cxn ang="0">
                    <a:pos x="0" y="228"/>
                  </a:cxn>
                </a:cxnLst>
                <a:rect l="0" t="0" r="r" b="b"/>
                <a:pathLst>
                  <a:path w="1020" h="458">
                    <a:moveTo>
                      <a:pt x="0" y="228"/>
                    </a:moveTo>
                    <a:lnTo>
                      <a:pt x="144" y="458"/>
                    </a:lnTo>
                    <a:lnTo>
                      <a:pt x="1020" y="458"/>
                    </a:lnTo>
                    <a:lnTo>
                      <a:pt x="876" y="228"/>
                    </a:lnTo>
                    <a:lnTo>
                      <a:pt x="1020" y="0"/>
                    </a:lnTo>
                    <a:lnTo>
                      <a:pt x="144" y="0"/>
                    </a:lnTo>
                    <a:lnTo>
                      <a:pt x="0" y="228"/>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7"/>
              <p:cNvSpPr>
                <a:spLocks/>
              </p:cNvSpPr>
              <p:nvPr/>
            </p:nvSpPr>
            <p:spPr bwMode="auto">
              <a:xfrm flipH="1">
                <a:off x="1454150" y="2946400"/>
                <a:ext cx="1492250" cy="644525"/>
              </a:xfrm>
              <a:custGeom>
                <a:avLst/>
                <a:gdLst/>
                <a:ahLst/>
                <a:cxnLst>
                  <a:cxn ang="0">
                    <a:pos x="940" y="406"/>
                  </a:cxn>
                  <a:cxn ang="0">
                    <a:pos x="128" y="406"/>
                  </a:cxn>
                  <a:cxn ang="0">
                    <a:pos x="0" y="202"/>
                  </a:cxn>
                  <a:cxn ang="0">
                    <a:pos x="128" y="0"/>
                  </a:cxn>
                  <a:cxn ang="0">
                    <a:pos x="940" y="0"/>
                  </a:cxn>
                  <a:cxn ang="0">
                    <a:pos x="820" y="188"/>
                  </a:cxn>
                  <a:cxn ang="0">
                    <a:pos x="812" y="202"/>
                  </a:cxn>
                  <a:cxn ang="0">
                    <a:pos x="820" y="216"/>
                  </a:cxn>
                  <a:cxn ang="0">
                    <a:pos x="940" y="406"/>
                  </a:cxn>
                  <a:cxn ang="0">
                    <a:pos x="940" y="406"/>
                  </a:cxn>
                </a:cxnLst>
                <a:rect l="0" t="0" r="r" b="b"/>
                <a:pathLst>
                  <a:path w="940" h="406">
                    <a:moveTo>
                      <a:pt x="940" y="406"/>
                    </a:moveTo>
                    <a:lnTo>
                      <a:pt x="128" y="406"/>
                    </a:lnTo>
                    <a:lnTo>
                      <a:pt x="0" y="202"/>
                    </a:lnTo>
                    <a:lnTo>
                      <a:pt x="128" y="0"/>
                    </a:lnTo>
                    <a:lnTo>
                      <a:pt x="940" y="0"/>
                    </a:lnTo>
                    <a:lnTo>
                      <a:pt x="820" y="188"/>
                    </a:lnTo>
                    <a:lnTo>
                      <a:pt x="812" y="202"/>
                    </a:lnTo>
                    <a:lnTo>
                      <a:pt x="820" y="216"/>
                    </a:lnTo>
                    <a:lnTo>
                      <a:pt x="940" y="406"/>
                    </a:lnTo>
                    <a:lnTo>
                      <a:pt x="940" y="406"/>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8" name="Group 131"/>
            <p:cNvGrpSpPr/>
            <p:nvPr/>
          </p:nvGrpSpPr>
          <p:grpSpPr>
            <a:xfrm>
              <a:off x="2800444" y="3158859"/>
              <a:ext cx="2457356" cy="802222"/>
              <a:chOff x="1254125" y="2214563"/>
              <a:chExt cx="2232025" cy="728663"/>
            </a:xfrm>
          </p:grpSpPr>
          <p:sp>
            <p:nvSpPr>
              <p:cNvPr id="89" name="Freeform 108"/>
              <p:cNvSpPr>
                <a:spLocks/>
              </p:cNvSpPr>
              <p:nvPr/>
            </p:nvSpPr>
            <p:spPr bwMode="auto">
              <a:xfrm flipH="1">
                <a:off x="1254125" y="2214563"/>
                <a:ext cx="1616075" cy="728663"/>
              </a:xfrm>
              <a:custGeom>
                <a:avLst/>
                <a:gdLst/>
                <a:ahLst/>
                <a:cxnLst>
                  <a:cxn ang="0">
                    <a:pos x="0" y="230"/>
                  </a:cxn>
                  <a:cxn ang="0">
                    <a:pos x="144" y="459"/>
                  </a:cxn>
                  <a:cxn ang="0">
                    <a:pos x="1018" y="459"/>
                  </a:cxn>
                  <a:cxn ang="0">
                    <a:pos x="874" y="230"/>
                  </a:cxn>
                  <a:cxn ang="0">
                    <a:pos x="1018" y="0"/>
                  </a:cxn>
                  <a:cxn ang="0">
                    <a:pos x="144" y="0"/>
                  </a:cxn>
                  <a:cxn ang="0">
                    <a:pos x="0" y="230"/>
                  </a:cxn>
                </a:cxnLst>
                <a:rect l="0" t="0" r="r" b="b"/>
                <a:pathLst>
                  <a:path w="1018" h="459">
                    <a:moveTo>
                      <a:pt x="0" y="230"/>
                    </a:moveTo>
                    <a:lnTo>
                      <a:pt x="144" y="459"/>
                    </a:lnTo>
                    <a:lnTo>
                      <a:pt x="1018" y="459"/>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09"/>
              <p:cNvSpPr>
                <a:spLocks/>
              </p:cNvSpPr>
              <p:nvPr/>
            </p:nvSpPr>
            <p:spPr bwMode="auto">
              <a:xfrm flipH="1">
                <a:off x="1330325" y="2255838"/>
                <a:ext cx="1492250" cy="646113"/>
              </a:xfrm>
              <a:custGeom>
                <a:avLst/>
                <a:gdLst/>
                <a:ahLst/>
                <a:cxnLst>
                  <a:cxn ang="0">
                    <a:pos x="940" y="407"/>
                  </a:cxn>
                  <a:cxn ang="0">
                    <a:pos x="128" y="407"/>
                  </a:cxn>
                  <a:cxn ang="0">
                    <a:pos x="0" y="204"/>
                  </a:cxn>
                  <a:cxn ang="0">
                    <a:pos x="128" y="0"/>
                  </a:cxn>
                  <a:cxn ang="0">
                    <a:pos x="940" y="0"/>
                  </a:cxn>
                  <a:cxn ang="0">
                    <a:pos x="822" y="190"/>
                  </a:cxn>
                  <a:cxn ang="0">
                    <a:pos x="812" y="204"/>
                  </a:cxn>
                  <a:cxn ang="0">
                    <a:pos x="822" y="218"/>
                  </a:cxn>
                  <a:cxn ang="0">
                    <a:pos x="940" y="407"/>
                  </a:cxn>
                  <a:cxn ang="0">
                    <a:pos x="940" y="407"/>
                  </a:cxn>
                </a:cxnLst>
                <a:rect l="0" t="0" r="r" b="b"/>
                <a:pathLst>
                  <a:path w="940" h="407">
                    <a:moveTo>
                      <a:pt x="940" y="407"/>
                    </a:moveTo>
                    <a:lnTo>
                      <a:pt x="128" y="407"/>
                    </a:lnTo>
                    <a:lnTo>
                      <a:pt x="0" y="204"/>
                    </a:lnTo>
                    <a:lnTo>
                      <a:pt x="128" y="0"/>
                    </a:lnTo>
                    <a:lnTo>
                      <a:pt x="940" y="0"/>
                    </a:lnTo>
                    <a:lnTo>
                      <a:pt x="822" y="190"/>
                    </a:lnTo>
                    <a:lnTo>
                      <a:pt x="812" y="204"/>
                    </a:lnTo>
                    <a:lnTo>
                      <a:pt x="822" y="218"/>
                    </a:lnTo>
                    <a:lnTo>
                      <a:pt x="940" y="407"/>
                    </a:lnTo>
                    <a:lnTo>
                      <a:pt x="940" y="407"/>
                    </a:lnTo>
                    <a:close/>
                  </a:path>
                </a:pathLst>
              </a:custGeom>
              <a:solidFill>
                <a:schemeClr val="accent1">
                  <a:lumMod val="40000"/>
                  <a:lumOff val="6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10"/>
              <p:cNvSpPr>
                <a:spLocks/>
              </p:cNvSpPr>
              <p:nvPr/>
            </p:nvSpPr>
            <p:spPr bwMode="auto">
              <a:xfrm flipH="1">
                <a:off x="1485900" y="2214563"/>
                <a:ext cx="1619250" cy="728663"/>
              </a:xfrm>
              <a:custGeom>
                <a:avLst/>
                <a:gdLst/>
                <a:ahLst/>
                <a:cxnLst>
                  <a:cxn ang="0">
                    <a:pos x="0" y="230"/>
                  </a:cxn>
                  <a:cxn ang="0">
                    <a:pos x="144" y="459"/>
                  </a:cxn>
                  <a:cxn ang="0">
                    <a:pos x="1020" y="459"/>
                  </a:cxn>
                  <a:cxn ang="0">
                    <a:pos x="874" y="230"/>
                  </a:cxn>
                  <a:cxn ang="0">
                    <a:pos x="1020" y="0"/>
                  </a:cxn>
                  <a:cxn ang="0">
                    <a:pos x="144" y="0"/>
                  </a:cxn>
                  <a:cxn ang="0">
                    <a:pos x="0" y="230"/>
                  </a:cxn>
                </a:cxnLst>
                <a:rect l="0" t="0" r="r" b="b"/>
                <a:pathLst>
                  <a:path w="1020" h="459">
                    <a:moveTo>
                      <a:pt x="0" y="230"/>
                    </a:moveTo>
                    <a:lnTo>
                      <a:pt x="144" y="459"/>
                    </a:lnTo>
                    <a:lnTo>
                      <a:pt x="1020" y="459"/>
                    </a:lnTo>
                    <a:lnTo>
                      <a:pt x="874" y="230"/>
                    </a:lnTo>
                    <a:lnTo>
                      <a:pt x="1020"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11"/>
              <p:cNvSpPr>
                <a:spLocks/>
              </p:cNvSpPr>
              <p:nvPr/>
            </p:nvSpPr>
            <p:spPr bwMode="auto">
              <a:xfrm flipH="1">
                <a:off x="1562100" y="2255838"/>
                <a:ext cx="1492250" cy="646113"/>
              </a:xfrm>
              <a:custGeom>
                <a:avLst/>
                <a:gdLst/>
                <a:ahLst/>
                <a:cxnLst>
                  <a:cxn ang="0">
                    <a:pos x="940" y="407"/>
                  </a:cxn>
                  <a:cxn ang="0">
                    <a:pos x="128" y="407"/>
                  </a:cxn>
                  <a:cxn ang="0">
                    <a:pos x="0" y="204"/>
                  </a:cxn>
                  <a:cxn ang="0">
                    <a:pos x="128" y="0"/>
                  </a:cxn>
                  <a:cxn ang="0">
                    <a:pos x="940" y="0"/>
                  </a:cxn>
                  <a:cxn ang="0">
                    <a:pos x="820" y="190"/>
                  </a:cxn>
                  <a:cxn ang="0">
                    <a:pos x="812" y="204"/>
                  </a:cxn>
                  <a:cxn ang="0">
                    <a:pos x="820" y="218"/>
                  </a:cxn>
                  <a:cxn ang="0">
                    <a:pos x="940" y="407"/>
                  </a:cxn>
                  <a:cxn ang="0">
                    <a:pos x="940" y="407"/>
                  </a:cxn>
                </a:cxnLst>
                <a:rect l="0" t="0" r="r" b="b"/>
                <a:pathLst>
                  <a:path w="940" h="407">
                    <a:moveTo>
                      <a:pt x="940" y="407"/>
                    </a:moveTo>
                    <a:lnTo>
                      <a:pt x="128" y="407"/>
                    </a:lnTo>
                    <a:lnTo>
                      <a:pt x="0" y="204"/>
                    </a:lnTo>
                    <a:lnTo>
                      <a:pt x="128" y="0"/>
                    </a:lnTo>
                    <a:lnTo>
                      <a:pt x="940" y="0"/>
                    </a:lnTo>
                    <a:lnTo>
                      <a:pt x="820" y="190"/>
                    </a:lnTo>
                    <a:lnTo>
                      <a:pt x="812" y="204"/>
                    </a:lnTo>
                    <a:lnTo>
                      <a:pt x="820" y="218"/>
                    </a:lnTo>
                    <a:lnTo>
                      <a:pt x="940" y="407"/>
                    </a:lnTo>
                    <a:lnTo>
                      <a:pt x="940" y="407"/>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112"/>
              <p:cNvSpPr>
                <a:spLocks/>
              </p:cNvSpPr>
              <p:nvPr/>
            </p:nvSpPr>
            <p:spPr bwMode="auto">
              <a:xfrm flipH="1">
                <a:off x="1698625" y="2214563"/>
                <a:ext cx="1616075" cy="728663"/>
              </a:xfrm>
              <a:custGeom>
                <a:avLst/>
                <a:gdLst/>
                <a:ahLst/>
                <a:cxnLst>
                  <a:cxn ang="0">
                    <a:pos x="0" y="230"/>
                  </a:cxn>
                  <a:cxn ang="0">
                    <a:pos x="144" y="459"/>
                  </a:cxn>
                  <a:cxn ang="0">
                    <a:pos x="1018" y="459"/>
                  </a:cxn>
                  <a:cxn ang="0">
                    <a:pos x="874" y="230"/>
                  </a:cxn>
                  <a:cxn ang="0">
                    <a:pos x="1018" y="0"/>
                  </a:cxn>
                  <a:cxn ang="0">
                    <a:pos x="144" y="0"/>
                  </a:cxn>
                  <a:cxn ang="0">
                    <a:pos x="0" y="230"/>
                  </a:cxn>
                </a:cxnLst>
                <a:rect l="0" t="0" r="r" b="b"/>
                <a:pathLst>
                  <a:path w="1018" h="459">
                    <a:moveTo>
                      <a:pt x="0" y="230"/>
                    </a:moveTo>
                    <a:lnTo>
                      <a:pt x="144" y="459"/>
                    </a:lnTo>
                    <a:lnTo>
                      <a:pt x="1018" y="459"/>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113"/>
              <p:cNvSpPr>
                <a:spLocks/>
              </p:cNvSpPr>
              <p:nvPr/>
            </p:nvSpPr>
            <p:spPr bwMode="auto">
              <a:xfrm flipH="1">
                <a:off x="1771650" y="2255838"/>
                <a:ext cx="1492250" cy="646113"/>
              </a:xfrm>
              <a:custGeom>
                <a:avLst/>
                <a:gdLst/>
                <a:ahLst/>
                <a:cxnLst>
                  <a:cxn ang="0">
                    <a:pos x="940" y="407"/>
                  </a:cxn>
                  <a:cxn ang="0">
                    <a:pos x="126" y="407"/>
                  </a:cxn>
                  <a:cxn ang="0">
                    <a:pos x="0" y="204"/>
                  </a:cxn>
                  <a:cxn ang="0">
                    <a:pos x="126" y="0"/>
                  </a:cxn>
                  <a:cxn ang="0">
                    <a:pos x="940" y="0"/>
                  </a:cxn>
                  <a:cxn ang="0">
                    <a:pos x="820" y="190"/>
                  </a:cxn>
                  <a:cxn ang="0">
                    <a:pos x="812" y="204"/>
                  </a:cxn>
                  <a:cxn ang="0">
                    <a:pos x="820" y="218"/>
                  </a:cxn>
                  <a:cxn ang="0">
                    <a:pos x="940" y="407"/>
                  </a:cxn>
                  <a:cxn ang="0">
                    <a:pos x="940" y="407"/>
                  </a:cxn>
                </a:cxnLst>
                <a:rect l="0" t="0" r="r" b="b"/>
                <a:pathLst>
                  <a:path w="940" h="407">
                    <a:moveTo>
                      <a:pt x="940" y="407"/>
                    </a:moveTo>
                    <a:lnTo>
                      <a:pt x="126" y="407"/>
                    </a:lnTo>
                    <a:lnTo>
                      <a:pt x="0" y="204"/>
                    </a:lnTo>
                    <a:lnTo>
                      <a:pt x="126" y="0"/>
                    </a:lnTo>
                    <a:lnTo>
                      <a:pt x="940" y="0"/>
                    </a:lnTo>
                    <a:lnTo>
                      <a:pt x="820" y="190"/>
                    </a:lnTo>
                    <a:lnTo>
                      <a:pt x="812" y="204"/>
                    </a:lnTo>
                    <a:lnTo>
                      <a:pt x="820" y="218"/>
                    </a:lnTo>
                    <a:lnTo>
                      <a:pt x="940" y="407"/>
                    </a:lnTo>
                    <a:lnTo>
                      <a:pt x="940" y="407"/>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114"/>
              <p:cNvSpPr>
                <a:spLocks/>
              </p:cNvSpPr>
              <p:nvPr/>
            </p:nvSpPr>
            <p:spPr bwMode="auto">
              <a:xfrm flipH="1">
                <a:off x="1870075" y="2214563"/>
                <a:ext cx="1616075" cy="728663"/>
              </a:xfrm>
              <a:custGeom>
                <a:avLst/>
                <a:gdLst/>
                <a:ahLst/>
                <a:cxnLst>
                  <a:cxn ang="0">
                    <a:pos x="0" y="230"/>
                  </a:cxn>
                  <a:cxn ang="0">
                    <a:pos x="144" y="459"/>
                  </a:cxn>
                  <a:cxn ang="0">
                    <a:pos x="1018" y="459"/>
                  </a:cxn>
                  <a:cxn ang="0">
                    <a:pos x="874" y="230"/>
                  </a:cxn>
                  <a:cxn ang="0">
                    <a:pos x="1018" y="0"/>
                  </a:cxn>
                  <a:cxn ang="0">
                    <a:pos x="144" y="0"/>
                  </a:cxn>
                  <a:cxn ang="0">
                    <a:pos x="0" y="230"/>
                  </a:cxn>
                </a:cxnLst>
                <a:rect l="0" t="0" r="r" b="b"/>
                <a:pathLst>
                  <a:path w="1018" h="459">
                    <a:moveTo>
                      <a:pt x="0" y="230"/>
                    </a:moveTo>
                    <a:lnTo>
                      <a:pt x="144" y="459"/>
                    </a:lnTo>
                    <a:lnTo>
                      <a:pt x="1018" y="459"/>
                    </a:lnTo>
                    <a:lnTo>
                      <a:pt x="874" y="230"/>
                    </a:lnTo>
                    <a:lnTo>
                      <a:pt x="1018" y="0"/>
                    </a:lnTo>
                    <a:lnTo>
                      <a:pt x="144" y="0"/>
                    </a:lnTo>
                    <a:lnTo>
                      <a:pt x="0" y="230"/>
                    </a:lnTo>
                    <a:close/>
                  </a:path>
                </a:pathLst>
              </a:custGeom>
              <a:solidFill>
                <a:srgbClr val="E8F5F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115"/>
              <p:cNvSpPr>
                <a:spLocks/>
              </p:cNvSpPr>
              <p:nvPr/>
            </p:nvSpPr>
            <p:spPr bwMode="auto">
              <a:xfrm flipH="1">
                <a:off x="1946275" y="2255838"/>
                <a:ext cx="1492250" cy="646113"/>
              </a:xfrm>
              <a:custGeom>
                <a:avLst/>
                <a:gdLst/>
                <a:ahLst/>
                <a:cxnLst>
                  <a:cxn ang="0">
                    <a:pos x="940" y="407"/>
                  </a:cxn>
                  <a:cxn ang="0">
                    <a:pos x="128" y="407"/>
                  </a:cxn>
                  <a:cxn ang="0">
                    <a:pos x="0" y="204"/>
                  </a:cxn>
                  <a:cxn ang="0">
                    <a:pos x="128" y="0"/>
                  </a:cxn>
                  <a:cxn ang="0">
                    <a:pos x="940" y="0"/>
                  </a:cxn>
                  <a:cxn ang="0">
                    <a:pos x="822" y="190"/>
                  </a:cxn>
                  <a:cxn ang="0">
                    <a:pos x="812" y="204"/>
                  </a:cxn>
                  <a:cxn ang="0">
                    <a:pos x="822" y="218"/>
                  </a:cxn>
                  <a:cxn ang="0">
                    <a:pos x="940" y="407"/>
                  </a:cxn>
                  <a:cxn ang="0">
                    <a:pos x="940" y="407"/>
                  </a:cxn>
                </a:cxnLst>
                <a:rect l="0" t="0" r="r" b="b"/>
                <a:pathLst>
                  <a:path w="940" h="407">
                    <a:moveTo>
                      <a:pt x="940" y="407"/>
                    </a:moveTo>
                    <a:lnTo>
                      <a:pt x="128" y="407"/>
                    </a:lnTo>
                    <a:lnTo>
                      <a:pt x="0" y="204"/>
                    </a:lnTo>
                    <a:lnTo>
                      <a:pt x="128" y="0"/>
                    </a:lnTo>
                    <a:lnTo>
                      <a:pt x="940" y="0"/>
                    </a:lnTo>
                    <a:lnTo>
                      <a:pt x="822" y="190"/>
                    </a:lnTo>
                    <a:lnTo>
                      <a:pt x="812" y="204"/>
                    </a:lnTo>
                    <a:lnTo>
                      <a:pt x="822" y="218"/>
                    </a:lnTo>
                    <a:lnTo>
                      <a:pt x="940" y="407"/>
                    </a:lnTo>
                    <a:lnTo>
                      <a:pt x="940" y="407"/>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 name="Rectangle 138"/>
            <p:cNvSpPr/>
            <p:nvPr/>
          </p:nvSpPr>
          <p:spPr>
            <a:xfrm>
              <a:off x="4953000" y="2895601"/>
              <a:ext cx="2343150" cy="1384995"/>
            </a:xfrm>
            <a:prstGeom prst="rect">
              <a:avLst/>
            </a:prstGeom>
          </p:spPr>
          <p:txBody>
            <a:bodyPr wrap="square">
              <a:spAutoFit/>
            </a:bodyPr>
            <a:lstStyle/>
            <a:p>
              <a:pPr algn="ctr"/>
              <a:r>
                <a:rPr lang="uk-UA" sz="2800" b="1" dirty="0">
                  <a:solidFill>
                    <a:schemeClr val="bg1"/>
                  </a:solidFill>
                </a:rPr>
                <a:t>Проблеми </a:t>
              </a:r>
            </a:p>
            <a:p>
              <a:pPr algn="ctr"/>
              <a:r>
                <a:rPr lang="uk-UA" sz="2800" b="1" dirty="0">
                  <a:solidFill>
                    <a:schemeClr val="bg1"/>
                  </a:solidFill>
                </a:rPr>
                <a:t>та </a:t>
              </a:r>
            </a:p>
            <a:p>
              <a:pPr algn="ctr"/>
              <a:r>
                <a:rPr lang="uk-UA" sz="2800" b="1" dirty="0">
                  <a:solidFill>
                    <a:schemeClr val="bg1"/>
                  </a:solidFill>
                </a:rPr>
                <a:t>виклики</a:t>
              </a:r>
              <a:endParaRPr lang="uk-UA" dirty="0">
                <a:solidFill>
                  <a:schemeClr val="bg1"/>
                </a:solidFill>
              </a:endParaRPr>
            </a:p>
          </p:txBody>
        </p:sp>
        <p:sp>
          <p:nvSpPr>
            <p:cNvPr id="108" name="Rectangle 139"/>
            <p:cNvSpPr/>
            <p:nvPr/>
          </p:nvSpPr>
          <p:spPr>
            <a:xfrm>
              <a:off x="3744174" y="3381019"/>
              <a:ext cx="1394460" cy="646331"/>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Зміна клімату</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09" name="Rectangle 140"/>
            <p:cNvSpPr/>
            <p:nvPr/>
          </p:nvSpPr>
          <p:spPr>
            <a:xfrm>
              <a:off x="3902449" y="5048808"/>
              <a:ext cx="1394460" cy="730200"/>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Інтенсивне сільське господарство</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10" name="Rectangle 141"/>
            <p:cNvSpPr/>
            <p:nvPr/>
          </p:nvSpPr>
          <p:spPr>
            <a:xfrm>
              <a:off x="7061187" y="5147288"/>
              <a:ext cx="1394460" cy="511140"/>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Зростання міст</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11" name="Rectangle 142"/>
            <p:cNvSpPr/>
            <p:nvPr/>
          </p:nvSpPr>
          <p:spPr>
            <a:xfrm>
              <a:off x="7114362" y="3231373"/>
              <a:ext cx="1527782" cy="511140"/>
            </a:xfrm>
            <a:prstGeom prst="rect">
              <a:avLst/>
            </a:prstGeom>
          </p:spPr>
          <p:txBody>
            <a:bodyPr wrap="square">
              <a:spAutoFit/>
            </a:bodyPr>
            <a:lstStyle/>
            <a:p>
              <a:pPr algn="ctr"/>
              <a:r>
                <a:rPr lang="uk-UA" dirty="0">
                  <a:solidFill>
                    <a:schemeClr val="bg1"/>
                  </a:solidFill>
                  <a:effectLst>
                    <a:outerShdw blurRad="38100" dist="38100" dir="2700000" algn="tl">
                      <a:srgbClr val="000000">
                        <a:alpha val="43137"/>
                      </a:srgbClr>
                    </a:outerShdw>
                  </a:effectLst>
                  <a:cs typeface="Arial" pitchFamily="34" charset="0"/>
                </a:rPr>
                <a:t>Забруднення довкілля</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114" name="Rectangle 74"/>
            <p:cNvSpPr/>
            <p:nvPr/>
          </p:nvSpPr>
          <p:spPr>
            <a:xfrm>
              <a:off x="1596447" y="4739970"/>
              <a:ext cx="1533182" cy="1241340"/>
            </a:xfrm>
            <a:prstGeom prst="rect">
              <a:avLst/>
            </a:prstGeom>
          </p:spPr>
          <p:txBody>
            <a:bodyPr wrap="square">
              <a:spAutoFit/>
            </a:bodyPr>
            <a:lstStyle/>
            <a:p>
              <a:r>
                <a:rPr lang="uk-UA" sz="1600" dirty="0">
                  <a:solidFill>
                    <a:schemeClr val="tx1">
                      <a:lumMod val="50000"/>
                    </a:schemeClr>
                  </a:solidFill>
                </a:rPr>
                <a:t>Використання пестицидів, гербіцидів та добрив, що шкодять </a:t>
              </a:r>
              <a:r>
                <a:rPr lang="uk-UA" sz="1600" dirty="0" err="1">
                  <a:solidFill>
                    <a:schemeClr val="tx1">
                      <a:lumMod val="50000"/>
                    </a:schemeClr>
                  </a:solidFill>
                </a:rPr>
                <a:t>біорізноманіттю</a:t>
              </a:r>
              <a:endParaRPr lang="en-US" sz="1600" dirty="0">
                <a:solidFill>
                  <a:schemeClr val="tx1">
                    <a:lumMod val="50000"/>
                  </a:schemeClr>
                </a:solidFill>
              </a:endParaRPr>
            </a:p>
          </p:txBody>
        </p:sp>
        <p:sp>
          <p:nvSpPr>
            <p:cNvPr id="116" name="Rectangle 76"/>
            <p:cNvSpPr/>
            <p:nvPr/>
          </p:nvSpPr>
          <p:spPr>
            <a:xfrm>
              <a:off x="8975314" y="4936240"/>
              <a:ext cx="1447800" cy="851900"/>
            </a:xfrm>
            <a:prstGeom prst="rect">
              <a:avLst/>
            </a:prstGeom>
          </p:spPr>
          <p:txBody>
            <a:bodyPr wrap="square">
              <a:spAutoFit/>
            </a:bodyPr>
            <a:lstStyle/>
            <a:p>
              <a:pPr algn="r"/>
              <a:r>
                <a:rPr lang="uk-UA" sz="1600" dirty="0">
                  <a:solidFill>
                    <a:schemeClr val="tx1">
                      <a:lumMod val="50000"/>
                    </a:schemeClr>
                  </a:solidFill>
                </a:rPr>
                <a:t>Зайняття природних територій під забудову</a:t>
              </a:r>
              <a:r>
                <a:rPr lang="en-US" sz="1200" dirty="0">
                  <a:solidFill>
                    <a:schemeClr val="tx1">
                      <a:lumMod val="50000"/>
                    </a:schemeClr>
                  </a:solidFill>
                </a:rPr>
                <a:t> </a:t>
              </a:r>
            </a:p>
          </p:txBody>
        </p:sp>
        <p:sp>
          <p:nvSpPr>
            <p:cNvPr id="117" name="Rectangle 77"/>
            <p:cNvSpPr/>
            <p:nvPr/>
          </p:nvSpPr>
          <p:spPr>
            <a:xfrm>
              <a:off x="1579317" y="3193549"/>
              <a:ext cx="1348737" cy="851900"/>
            </a:xfrm>
            <a:prstGeom prst="rect">
              <a:avLst/>
            </a:prstGeom>
          </p:spPr>
          <p:txBody>
            <a:bodyPr wrap="square">
              <a:spAutoFit/>
            </a:bodyPr>
            <a:lstStyle/>
            <a:p>
              <a:r>
                <a:rPr lang="uk-UA" sz="1600" dirty="0">
                  <a:solidFill>
                    <a:schemeClr val="tx1">
                      <a:lumMod val="50000"/>
                    </a:schemeClr>
                  </a:solidFill>
                </a:rPr>
                <a:t>Знищення природних середовищ існування</a:t>
              </a:r>
              <a:endParaRPr lang="en-US" sz="1600" dirty="0">
                <a:solidFill>
                  <a:schemeClr val="tx1">
                    <a:lumMod val="50000"/>
                  </a:schemeClr>
                </a:solidFill>
              </a:endParaRPr>
            </a:p>
          </p:txBody>
        </p:sp>
        <p:sp>
          <p:nvSpPr>
            <p:cNvPr id="118" name="Rectangle 78"/>
            <p:cNvSpPr/>
            <p:nvPr/>
          </p:nvSpPr>
          <p:spPr>
            <a:xfrm>
              <a:off x="9309984" y="3202101"/>
              <a:ext cx="1253241" cy="657180"/>
            </a:xfrm>
            <a:prstGeom prst="rect">
              <a:avLst/>
            </a:prstGeom>
          </p:spPr>
          <p:txBody>
            <a:bodyPr wrap="square">
              <a:spAutoFit/>
            </a:bodyPr>
            <a:lstStyle/>
            <a:p>
              <a:pPr algn="ctr"/>
              <a:r>
                <a:rPr lang="uk-UA" sz="1600" dirty="0">
                  <a:solidFill>
                    <a:schemeClr val="tx1">
                      <a:lumMod val="50000"/>
                    </a:schemeClr>
                  </a:solidFill>
                </a:rPr>
                <a:t>Отруєння та деградація екосистем</a:t>
              </a:r>
              <a:endParaRPr lang="en-US" sz="1600" dirty="0">
                <a:solidFill>
                  <a:schemeClr val="tx1">
                    <a:lumMod val="50000"/>
                  </a:schemeClr>
                </a:solidFill>
              </a:endParaRPr>
            </a:p>
          </p:txBody>
        </p:sp>
      </p:grpSp>
    </p:spTree>
    <p:extLst>
      <p:ext uri="{BB962C8B-B14F-4D97-AF65-F5344CB8AC3E}">
        <p14:creationId xmlns:p14="http://schemas.microsoft.com/office/powerpoint/2010/main" val="30954539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38497" y="168973"/>
            <a:ext cx="10515600" cy="1325563"/>
          </a:xfrm>
        </p:spPr>
        <p:txBody>
          <a:bodyPr>
            <a:noAutofit/>
          </a:bodyPr>
          <a:lstStyle/>
          <a:p>
            <a:pPr algn="ct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Нові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цілі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щодо</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природного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поглинання</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вуглецю</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2391569" y="1520063"/>
            <a:ext cx="7408862" cy="4836287"/>
          </a:xfrm>
          <a:prstGeom prst="rect">
            <a:avLst/>
          </a:prstGeom>
        </p:spPr>
      </p:pic>
    </p:spTree>
    <p:extLst>
      <p:ext uri="{BB962C8B-B14F-4D97-AF65-F5344CB8AC3E}">
        <p14:creationId xmlns:p14="http://schemas.microsoft.com/office/powerpoint/2010/main" val="8621039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432143" cy="1651171"/>
          </a:xfrm>
        </p:spPr>
        <p:txBody>
          <a:bodyPr>
            <a:norm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Поглинання вуглецю різними водними екосистемами</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925648" y="1814928"/>
            <a:ext cx="10340703" cy="4401087"/>
          </a:xfrm>
          <a:prstGeom prst="rect">
            <a:avLst/>
          </a:prstGeom>
        </p:spPr>
      </p:pic>
    </p:spTree>
    <p:extLst>
      <p:ext uri="{BB962C8B-B14F-4D97-AF65-F5344CB8AC3E}">
        <p14:creationId xmlns:p14="http://schemas.microsoft.com/office/powerpoint/2010/main" val="248065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2299900" y="18255"/>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Деякі з ключових партнерів:</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European perspectives on climate education"/>
          <p:cNvPicPr/>
          <p:nvPr/>
        </p:nvPicPr>
        <p:blipFill>
          <a:blip r:embed="rId3">
            <a:extLst>
              <a:ext uri="{28A0092B-C50C-407E-A947-70E740481C1C}">
                <a14:useLocalDpi xmlns:a14="http://schemas.microsoft.com/office/drawing/2010/main" val="0"/>
              </a:ext>
            </a:extLst>
          </a:blip>
          <a:srcRect/>
          <a:stretch>
            <a:fillRect/>
          </a:stretch>
        </p:blipFill>
        <p:spPr bwMode="auto">
          <a:xfrm>
            <a:off x="351605" y="1805140"/>
            <a:ext cx="3488875" cy="1943900"/>
          </a:xfrm>
          <a:prstGeom prst="rect">
            <a:avLst/>
          </a:prstGeom>
          <a:noFill/>
          <a:ln>
            <a:noFill/>
          </a:ln>
        </p:spPr>
      </p:pic>
      <p:pic>
        <p:nvPicPr>
          <p:cNvPr id="8" name="Рисунок 7" descr="FUNDING - SH2E"/>
          <p:cNvPicPr/>
          <p:nvPr/>
        </p:nvPicPr>
        <p:blipFill>
          <a:blip r:embed="rId4">
            <a:extLst>
              <a:ext uri="{28A0092B-C50C-407E-A947-70E740481C1C}">
                <a14:useLocalDpi xmlns:a14="http://schemas.microsoft.com/office/drawing/2010/main" val="0"/>
              </a:ext>
            </a:extLst>
          </a:blip>
          <a:srcRect/>
          <a:stretch>
            <a:fillRect/>
          </a:stretch>
        </p:blipFill>
        <p:spPr bwMode="auto">
          <a:xfrm>
            <a:off x="2522611" y="3906422"/>
            <a:ext cx="3031978" cy="1954921"/>
          </a:xfrm>
          <a:prstGeom prst="rect">
            <a:avLst/>
          </a:prstGeom>
          <a:noFill/>
          <a:ln>
            <a:noFill/>
          </a:ln>
        </p:spPr>
      </p:pic>
      <p:pic>
        <p:nvPicPr>
          <p:cNvPr id="3074" name="Picture 2" descr="https://upload.wikimedia.org/wikipedia/commons/thumb/b/b9/European_Investment_Bank_logo.svg/1920px-European_Investment_Bank_logo.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135" y="1838825"/>
            <a:ext cx="4428775" cy="11810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fin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6341" y="3906422"/>
            <a:ext cx="2553977" cy="108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433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56626" y="530319"/>
            <a:ext cx="10515600" cy="1325563"/>
          </a:xfrm>
        </p:spPr>
        <p:txBody>
          <a:bodyPr>
            <a:noAutofit/>
          </a:bodyPr>
          <a:lstStyle/>
          <a:p>
            <a:pPr algn="ct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Щорічні викиди CO2 від викопного палива та промисловості, а також поглинання вуглецю лісами (включаючи лісоматеріали) в ЄС за період 1951-2020 рр.</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1" y="2217228"/>
            <a:ext cx="6309360" cy="3991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07999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3100977" y="-132462"/>
            <a:ext cx="10515600" cy="1325563"/>
          </a:xfrm>
        </p:spPr>
        <p:txBody>
          <a:bodyPr>
            <a:normAutofit/>
          </a:bodyPr>
          <a:lstStyle/>
          <a:p>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Площа лісових угідь у межах країн</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 name="Группа 1"/>
          <p:cNvGrpSpPr/>
          <p:nvPr/>
        </p:nvGrpSpPr>
        <p:grpSpPr>
          <a:xfrm>
            <a:off x="121920" y="1324864"/>
            <a:ext cx="6206500" cy="5322158"/>
            <a:chOff x="396240" y="1582422"/>
            <a:chExt cx="5932180" cy="5064600"/>
          </a:xfrm>
        </p:grpSpPr>
        <p:pic>
          <p:nvPicPr>
            <p:cNvPr id="7" name="Рисунок 6"/>
            <p:cNvPicPr/>
            <p:nvPr/>
          </p:nvPicPr>
          <p:blipFill rotWithShape="1">
            <a:blip r:embed="rId3">
              <a:extLst>
                <a:ext uri="{28A0092B-C50C-407E-A947-70E740481C1C}">
                  <a14:useLocalDpi xmlns:a14="http://schemas.microsoft.com/office/drawing/2010/main" val="0"/>
                </a:ext>
              </a:extLst>
            </a:blip>
            <a:srcRect l="23172" t="11105" b="9768"/>
            <a:stretch/>
          </p:blipFill>
          <p:spPr>
            <a:xfrm>
              <a:off x="396240" y="1582422"/>
              <a:ext cx="5932180" cy="5064600"/>
            </a:xfrm>
            <a:prstGeom prst="rect">
              <a:avLst/>
            </a:prstGeom>
          </p:spPr>
        </p:pic>
        <p:pic>
          <p:nvPicPr>
            <p:cNvPr id="8" name="Рисунок 7"/>
            <p:cNvPicPr>
              <a:picLocks noChangeAspect="1"/>
            </p:cNvPicPr>
            <p:nvPr/>
          </p:nvPicPr>
          <p:blipFill>
            <a:blip r:embed="rId4"/>
            <a:stretch>
              <a:fillRect/>
            </a:stretch>
          </p:blipFill>
          <p:spPr>
            <a:xfrm>
              <a:off x="5481759" y="6224587"/>
              <a:ext cx="752475" cy="314325"/>
            </a:xfrm>
            <a:prstGeom prst="rect">
              <a:avLst/>
            </a:prstGeom>
          </p:spPr>
        </p:pic>
      </p:grpSp>
      <p:pic>
        <p:nvPicPr>
          <p:cNvPr id="9" name="Рисунок 8"/>
          <p:cNvPicPr/>
          <p:nvPr/>
        </p:nvPicPr>
        <p:blipFill>
          <a:blip r:embed="rId5">
            <a:extLst>
              <a:ext uri="{28A0092B-C50C-407E-A947-70E740481C1C}">
                <a14:useLocalDpi xmlns:a14="http://schemas.microsoft.com/office/drawing/2010/main" val="0"/>
              </a:ext>
            </a:extLst>
          </a:blip>
          <a:stretch>
            <a:fillRect/>
          </a:stretch>
        </p:blipFill>
        <p:spPr>
          <a:xfrm>
            <a:off x="6550157" y="1324864"/>
            <a:ext cx="5519923" cy="5322158"/>
          </a:xfrm>
          <a:prstGeom prst="rect">
            <a:avLst/>
          </a:prstGeom>
        </p:spPr>
      </p:pic>
    </p:spTree>
    <p:extLst>
      <p:ext uri="{BB962C8B-B14F-4D97-AF65-F5344CB8AC3E}">
        <p14:creationId xmlns:p14="http://schemas.microsoft.com/office/powerpoint/2010/main" val="2566685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50330" y="530319"/>
            <a:ext cx="10695131"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«Від ферми до виделки»: справедлива, здорова та екологічна система продовольства</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3190671" y="2675106"/>
            <a:ext cx="4799339" cy="4305226"/>
          </a:xfrm>
          <a:prstGeom prst="rect">
            <a:avLst/>
          </a:prstGeom>
          <a:noFill/>
          <a:ln>
            <a:noFill/>
          </a:ln>
        </p:spPr>
      </p:pic>
    </p:spTree>
    <p:extLst>
      <p:ext uri="{BB962C8B-B14F-4D97-AF65-F5344CB8AC3E}">
        <p14:creationId xmlns:p14="http://schemas.microsoft.com/office/powerpoint/2010/main" val="2528236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Заголовок 5"/>
          <p:cNvSpPr>
            <a:spLocks noGrp="1"/>
          </p:cNvSpPr>
          <p:nvPr>
            <p:ph type="title"/>
          </p:nvPr>
        </p:nvSpPr>
        <p:spPr>
          <a:xfrm>
            <a:off x="636965" y="359525"/>
            <a:ext cx="10515600" cy="1325563"/>
          </a:xfrm>
        </p:spPr>
        <p:txBody>
          <a:bodyPr wrap="square" lIns="0" tIns="0" rIns="0" bIns="0" anchor="ctr">
            <a:noAutofit/>
          </a:bodyPr>
          <a:lstStyle/>
          <a:p>
            <a:pPr algn="l">
              <a:lnSpc>
                <a:spcPct val="100000"/>
              </a:lnSpc>
              <a:spcBef>
                <a:spcPts val="0"/>
              </a:spcBef>
              <a:spcAft>
                <a:spcPts val="0"/>
              </a:spcAft>
            </a:pPr>
            <a:r>
              <a:rPr sz="3000" b="1">
                <a:solidFill>
                  <a:srgbClr val="002060"/>
                </a:solidFill>
                <a:latin typeface="Calibri"/>
              </a:rPr>
              <a:t>Цілі стратегії «Від ферми до виделки»: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9" name="Группа 128"/>
          <p:cNvGrpSpPr/>
          <p:nvPr/>
        </p:nvGrpSpPr>
        <p:grpSpPr>
          <a:xfrm>
            <a:off x="539560" y="2093365"/>
            <a:ext cx="11240540" cy="4011829"/>
            <a:chOff x="611346" y="828769"/>
            <a:chExt cx="11240540" cy="4011829"/>
          </a:xfrm>
        </p:grpSpPr>
        <p:sp>
          <p:nvSpPr>
            <p:cNvPr id="4" name="空心弧 82"/>
            <p:cNvSpPr/>
            <p:nvPr/>
          </p:nvSpPr>
          <p:spPr>
            <a:xfrm rot="17483404">
              <a:off x="721686" y="1327695"/>
              <a:ext cx="1435727" cy="1527120"/>
            </a:xfrm>
            <a:prstGeom prst="blockArc">
              <a:avLst>
                <a:gd name="adj1" fmla="val 20230576"/>
                <a:gd name="adj2" fmla="val 2815583"/>
                <a:gd name="adj3" fmla="val 1172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69175" y="1366985"/>
              <a:ext cx="1540751" cy="1448541"/>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660374" y="1327695"/>
              <a:ext cx="1435727" cy="1527120"/>
            </a:xfrm>
            <a:prstGeom prst="blockArc">
              <a:avLst>
                <a:gd name="adj1" fmla="val 2638808"/>
                <a:gd name="adj2" fmla="val 13610728"/>
                <a:gd name="adj3" fmla="val 1874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607862" y="1366985"/>
              <a:ext cx="1540751" cy="1448541"/>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4579553" y="1347862"/>
              <a:ext cx="1508409" cy="1418576"/>
            </a:xfrm>
            <a:prstGeom prst="blockArc">
              <a:avLst>
                <a:gd name="adj1" fmla="val 4641368"/>
                <a:gd name="adj2" fmla="val 8941408"/>
                <a:gd name="adj3" fmla="val 1468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4546551" y="1366985"/>
              <a:ext cx="1540751" cy="1448541"/>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6492053" y="1373392"/>
              <a:ext cx="1527120" cy="1435727"/>
            </a:xfrm>
            <a:prstGeom prst="blockArc">
              <a:avLst>
                <a:gd name="adj1" fmla="val 6466999"/>
                <a:gd name="adj2" fmla="val 12181969"/>
                <a:gd name="adj3" fmla="val 1258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6485239" y="1366985"/>
              <a:ext cx="1540751" cy="1448541"/>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4651" y="890370"/>
                  <a:ext cx="3774376" cy="37743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36" name="空心弧 114"/>
            <p:cNvSpPr/>
            <p:nvPr/>
          </p:nvSpPr>
          <p:spPr>
            <a:xfrm rot="16416342">
              <a:off x="8476441" y="1327695"/>
              <a:ext cx="1435727" cy="1527120"/>
            </a:xfrm>
            <a:prstGeom prst="blockArc">
              <a:avLst>
                <a:gd name="adj1" fmla="val 21266633"/>
                <a:gd name="adj2" fmla="val 4779401"/>
                <a:gd name="adj3" fmla="val 10839"/>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007A37"/>
                </a:solidFill>
              </a:endParaRPr>
            </a:p>
          </p:txBody>
        </p:sp>
        <p:grpSp>
          <p:nvGrpSpPr>
            <p:cNvPr id="37" name="组合 115"/>
            <p:cNvGrpSpPr/>
            <p:nvPr/>
          </p:nvGrpSpPr>
          <p:grpSpPr>
            <a:xfrm>
              <a:off x="8423928" y="1366985"/>
              <a:ext cx="1540751" cy="1448541"/>
              <a:chOff x="900439" y="3690248"/>
              <a:chExt cx="1787972" cy="1787972"/>
            </a:xfrm>
          </p:grpSpPr>
          <p:grpSp>
            <p:nvGrpSpPr>
              <p:cNvPr id="38" name="组合 116"/>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42" name="椭圆 120"/>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43" name="椭圆 121"/>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9" name="组合 117"/>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40"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41" name="椭圆 119"/>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062352" y="1880764"/>
              <a:ext cx="758862"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50%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2999719" y="1880764"/>
              <a:ext cx="771686"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50%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4929323" y="1880764"/>
              <a:ext cx="758862" cy="500137"/>
            </a:xfrm>
            <a:prstGeom prst="rect">
              <a:avLst/>
            </a:prstGeom>
            <a:noFill/>
          </p:spPr>
          <p:txBody>
            <a:bodyPr wrap="square" lIns="38100" tIns="25400" rIns="38100" bIns="25400" rtlCol="0" anchor="ctr">
              <a:noAutofit/>
            </a:bodyPr>
            <a:lstStyle/>
            <a:p>
              <a:pPr algn="ctr">
                <a:spcBef>
                  <a:spcPts val="0"/>
                </a:spcBef>
                <a:spcAft>
                  <a:spcPts val="0"/>
                </a:spcAft>
              </a:pPr>
              <a:r>
                <a:rPr sz="2000" b="0">
                  <a:solidFill>
                    <a:srgbClr val="007A37"/>
                  </a:solidFill>
                  <a:latin typeface="Calibri"/>
                </a:rPr>
                <a:t>-20%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6885642" y="1880764"/>
              <a:ext cx="770083" cy="500137"/>
            </a:xfrm>
            <a:prstGeom prst="rect">
              <a:avLst/>
            </a:prstGeom>
            <a:noFill/>
          </p:spPr>
          <p:txBody>
            <a:bodyPr wrap="square" lIns="38100" tIns="25400" rIns="38100" bIns="25400" rtlCol="0" anchor="ctr">
              <a:noAutofit/>
            </a:bodyPr>
            <a:lstStyle/>
            <a:p>
              <a:pPr algn="ctr">
                <a:spcBef>
                  <a:spcPts val="0"/>
                </a:spcBef>
                <a:spcAft>
                  <a:spcPts val="0"/>
                </a:spcAft>
              </a:pPr>
              <a:r>
                <a:rPr sz="2000" b="0">
                  <a:solidFill>
                    <a:srgbClr val="007A37"/>
                  </a:solidFill>
                  <a:latin typeface="Calibri"/>
                </a:rPr>
                <a:t>-50%</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8" name="TextBox 47"/>
            <p:cNvSpPr txBox="1"/>
            <p:nvPr/>
          </p:nvSpPr>
          <p:spPr>
            <a:xfrm>
              <a:off x="8829259" y="1880764"/>
              <a:ext cx="758862" cy="500137"/>
            </a:xfrm>
            <a:prstGeom prst="rect">
              <a:avLst/>
            </a:prstGeom>
            <a:noFill/>
          </p:spPr>
          <p:txBody>
            <a:bodyPr wrap="square" lIns="38100" tIns="25400" rIns="38100" bIns="25400" rtlCol="0" anchor="ctr">
              <a:noAutofit/>
            </a:bodyPr>
            <a:lstStyle/>
            <a:p>
              <a:pPr algn="ctr">
                <a:spcBef>
                  <a:spcPts val="0"/>
                </a:spcBef>
                <a:spcAft>
                  <a:spcPts val="0"/>
                </a:spcAft>
              </a:pPr>
              <a:r>
                <a:rPr sz="2200" b="0">
                  <a:solidFill>
                    <a:srgbClr val="007A37"/>
                  </a:solidFill>
                  <a:latin typeface="Calibri"/>
                </a:rPr>
                <a:t>25%</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708761" y="861117"/>
              <a:ext cx="710815" cy="703108"/>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648864" y="861117"/>
              <a:ext cx="710815" cy="703108"/>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4588967" y="861117"/>
              <a:ext cx="710815" cy="703108"/>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6529068" y="861117"/>
              <a:ext cx="710815" cy="703108"/>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grpSp>
          <p:nvGrpSpPr>
            <p:cNvPr id="77" name="组合 155"/>
            <p:cNvGrpSpPr/>
            <p:nvPr/>
          </p:nvGrpSpPr>
          <p:grpSpPr>
            <a:xfrm>
              <a:off x="8469172" y="861117"/>
              <a:ext cx="710815" cy="703108"/>
              <a:chOff x="3534996" y="1547078"/>
              <a:chExt cx="878774" cy="924575"/>
            </a:xfrm>
          </p:grpSpPr>
          <p:grpSp>
            <p:nvGrpSpPr>
              <p:cNvPr id="78" name="组合 156"/>
              <p:cNvGrpSpPr/>
              <p:nvPr/>
            </p:nvGrpSpPr>
            <p:grpSpPr>
              <a:xfrm>
                <a:off x="3534996" y="1547078"/>
                <a:ext cx="878774" cy="924575"/>
                <a:chOff x="1008115" y="2542722"/>
                <a:chExt cx="1360493" cy="1431407"/>
              </a:xfrm>
            </p:grpSpPr>
            <p:grpSp>
              <p:nvGrpSpPr>
                <p:cNvPr id="80" name="组合 15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2" name="同心圆 1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83" name="椭圆 1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81" name="TextBox 80"/>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9"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5</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611346" y="3109363"/>
              <a:ext cx="1781266"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Зменшення використання</a:t>
              </a:r>
            </a:p>
            <a:p>
              <a:pPr algn="ctr">
                <a:spcBef>
                  <a:spcPts val="0"/>
                </a:spcBef>
                <a:spcAft>
                  <a:spcPts val="0"/>
                </a:spcAft>
              </a:pPr>
              <a:r>
                <a:rPr sz="950" b="0">
                  <a:solidFill>
                    <a:srgbClr val="002060"/>
                  </a:solidFill>
                  <a:latin typeface="Calibri"/>
                </a:rPr>
                <a:t>і ризику хімічних</a:t>
              </a:r>
            </a:p>
            <a:p>
              <a:pPr algn="ctr">
                <a:spcBef>
                  <a:spcPts val="0"/>
                </a:spcBef>
                <a:spcAft>
                  <a:spcPts val="0"/>
                </a:spcAft>
              </a:pPr>
              <a:r>
                <a:rPr sz="950" b="0">
                  <a:solidFill>
                    <a:srgbClr val="002060"/>
                  </a:solidFill>
                  <a:latin typeface="Calibri"/>
                </a:rPr>
                <a:t>пестицидів</a:t>
              </a:r>
            </a:p>
          </p:txBody>
        </p:sp>
        <p:sp>
          <p:nvSpPr>
            <p:cNvPr id="89" name="矩形 47"/>
            <p:cNvSpPr>
              <a:spLocks noChangeArrowheads="1"/>
            </p:cNvSpPr>
            <p:nvPr/>
          </p:nvSpPr>
          <p:spPr bwMode="auto">
            <a:xfrm>
              <a:off x="2542026" y="3143602"/>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Зменшення використання</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950" b="0">
                  <a:solidFill>
                    <a:srgbClr val="002060"/>
                  </a:solidFill>
                  <a:latin typeface="Calibri"/>
                </a:rPr>
                <a:t>більш небезпечних</a:t>
              </a:r>
            </a:p>
            <a:p>
              <a:pPr algn="ctr">
                <a:spcBef>
                  <a:spcPts val="0"/>
                </a:spcBef>
                <a:spcAft>
                  <a:spcPts val="0"/>
                </a:spcAft>
              </a:pPr>
              <a:r>
                <a:rPr sz="950" b="0">
                  <a:solidFill>
                    <a:srgbClr val="002060"/>
                  </a:solidFill>
                  <a:latin typeface="Calibri"/>
                </a:rPr>
                <a:t>пестицидів</a:t>
              </a:r>
            </a:p>
          </p:txBody>
        </p:sp>
        <p:sp>
          <p:nvSpPr>
            <p:cNvPr id="92" name="矩形 47"/>
            <p:cNvSpPr>
              <a:spLocks noChangeArrowheads="1"/>
            </p:cNvSpPr>
            <p:nvPr/>
          </p:nvSpPr>
          <p:spPr bwMode="auto">
            <a:xfrm>
              <a:off x="4484055" y="3137052"/>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Скорочення використання</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950" b="0">
                  <a:solidFill>
                    <a:srgbClr val="002060"/>
                  </a:solidFill>
                  <a:latin typeface="Calibri"/>
                </a:rPr>
                <a:t>добрив щонайменше</a:t>
              </a:r>
            </a:p>
            <a:p>
              <a:pPr algn="ctr">
                <a:spcBef>
                  <a:spcPts val="0"/>
                </a:spcBef>
                <a:spcAft>
                  <a:spcPts val="0"/>
                </a:spcAft>
              </a:pPr>
              <a:r>
                <a:rPr sz="950" b="0">
                  <a:solidFill>
                    <a:srgbClr val="002060"/>
                  </a:solidFill>
                  <a:latin typeface="Calibri"/>
                </a:rPr>
                <a:t>на 20%</a:t>
              </a:r>
            </a:p>
          </p:txBody>
        </p:sp>
        <p:sp>
          <p:nvSpPr>
            <p:cNvPr id="95" name="矩形 47"/>
            <p:cNvSpPr>
              <a:spLocks noChangeArrowheads="1"/>
            </p:cNvSpPr>
            <p:nvPr/>
          </p:nvSpPr>
          <p:spPr bwMode="auto">
            <a:xfrm>
              <a:off x="6407970" y="3132615"/>
              <a:ext cx="1781266" cy="623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Скорочення втрат</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950" b="0">
                  <a:solidFill>
                    <a:srgbClr val="002060"/>
                  </a:solidFill>
                  <a:latin typeface="Calibri"/>
                </a:rPr>
                <a:t>поживних речовин</a:t>
              </a:r>
            </a:p>
            <a:p>
              <a:pPr algn="ctr">
                <a:spcBef>
                  <a:spcPts val="0"/>
                </a:spcBef>
                <a:spcAft>
                  <a:spcPts val="0"/>
                </a:spcAft>
              </a:pPr>
              <a:r>
                <a:rPr sz="950" b="0">
                  <a:solidFill>
                    <a:srgbClr val="002060"/>
                  </a:solidFill>
                  <a:latin typeface="Calibri"/>
                </a:rPr>
                <a:t>щонайменше на 50%</a:t>
              </a:r>
            </a:p>
          </p:txBody>
        </p:sp>
        <p:sp>
          <p:nvSpPr>
            <p:cNvPr id="98" name="矩形 47"/>
            <p:cNvSpPr>
              <a:spLocks noChangeArrowheads="1"/>
            </p:cNvSpPr>
            <p:nvPr/>
          </p:nvSpPr>
          <p:spPr bwMode="auto">
            <a:xfrm>
              <a:off x="8289354" y="3131066"/>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Цільова частка</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950" b="0">
                  <a:solidFill>
                    <a:srgbClr val="002060"/>
                  </a:solidFill>
                  <a:latin typeface="Calibri"/>
                </a:rPr>
                <a:t>органічного</a:t>
              </a:r>
            </a:p>
            <a:p>
              <a:pPr algn="ctr">
                <a:spcBef>
                  <a:spcPts val="0"/>
                </a:spcBef>
                <a:spcAft>
                  <a:spcPts val="0"/>
                </a:spcAft>
              </a:pPr>
              <a:r>
                <a:rPr sz="950" b="0">
                  <a:solidFill>
                    <a:srgbClr val="002060"/>
                  </a:solidFill>
                  <a:latin typeface="Calibri"/>
                </a:rPr>
                <a:t>землеробства до 2030 р.</a:t>
              </a:r>
            </a:p>
          </p:txBody>
        </p:sp>
        <p:sp>
          <p:nvSpPr>
            <p:cNvPr id="109" name="空心弧 114"/>
            <p:cNvSpPr/>
            <p:nvPr/>
          </p:nvSpPr>
          <p:spPr>
            <a:xfrm rot="16416342">
              <a:off x="10204795" y="1295347"/>
              <a:ext cx="1435727" cy="1527120"/>
            </a:xfrm>
            <a:prstGeom prst="blockArc">
              <a:avLst>
                <a:gd name="adj1" fmla="val 21266633"/>
                <a:gd name="adj2" fmla="val 10579468"/>
                <a:gd name="adj3" fmla="val 16472"/>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007A37"/>
                </a:solidFill>
              </a:endParaRPr>
            </a:p>
          </p:txBody>
        </p:sp>
        <p:grpSp>
          <p:nvGrpSpPr>
            <p:cNvPr id="110" name="组合 115"/>
            <p:cNvGrpSpPr/>
            <p:nvPr/>
          </p:nvGrpSpPr>
          <p:grpSpPr>
            <a:xfrm>
              <a:off x="10152282" y="1334637"/>
              <a:ext cx="1540751" cy="1448541"/>
              <a:chOff x="900439" y="3690248"/>
              <a:chExt cx="1787972" cy="1787972"/>
            </a:xfrm>
          </p:grpSpPr>
          <p:grpSp>
            <p:nvGrpSpPr>
              <p:cNvPr id="111" name="组合 116"/>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15" name="椭圆 120"/>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6" name="椭圆 121"/>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12" name="组合 117"/>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13"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14" name="椭圆 119"/>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17" name="TextBox 116"/>
            <p:cNvSpPr txBox="1"/>
            <p:nvPr/>
          </p:nvSpPr>
          <p:spPr>
            <a:xfrm>
              <a:off x="10551201" y="1848416"/>
              <a:ext cx="771686" cy="500137"/>
            </a:xfrm>
            <a:prstGeom prst="rect">
              <a:avLst/>
            </a:prstGeom>
            <a:noFill/>
          </p:spPr>
          <p:txBody>
            <a:bodyPr wrap="square" lIns="38100" tIns="25400" rIns="38100" bIns="25400" rtlCol="0" anchor="ctr">
              <a:noAutofit/>
            </a:bodyPr>
            <a:lstStyle/>
            <a:p>
              <a:pPr algn="ctr">
                <a:spcBef>
                  <a:spcPts val="0"/>
                </a:spcBef>
                <a:spcAft>
                  <a:spcPts val="0"/>
                </a:spcAft>
              </a:pPr>
              <a:r>
                <a:rPr sz="1800" b="0">
                  <a:solidFill>
                    <a:srgbClr val="007A37"/>
                  </a:solidFill>
                  <a:latin typeface="Calibri"/>
                </a:rPr>
                <a:t>10,5%</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118" name="组合 155"/>
            <p:cNvGrpSpPr/>
            <p:nvPr/>
          </p:nvGrpSpPr>
          <p:grpSpPr>
            <a:xfrm>
              <a:off x="10197526" y="828769"/>
              <a:ext cx="710815" cy="703108"/>
              <a:chOff x="3534996" y="1547078"/>
              <a:chExt cx="878774" cy="924575"/>
            </a:xfrm>
          </p:grpSpPr>
          <p:grpSp>
            <p:nvGrpSpPr>
              <p:cNvPr id="119" name="组合 156"/>
              <p:cNvGrpSpPr/>
              <p:nvPr/>
            </p:nvGrpSpPr>
            <p:grpSpPr>
              <a:xfrm>
                <a:off x="3534996" y="1547078"/>
                <a:ext cx="878774" cy="924575"/>
                <a:chOff x="1008115" y="2542722"/>
                <a:chExt cx="1360493" cy="1431407"/>
              </a:xfrm>
            </p:grpSpPr>
            <p:grpSp>
              <p:nvGrpSpPr>
                <p:cNvPr id="121" name="组合 15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123" name="同心圆 1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24" name="椭圆 1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122" name="TextBox 121"/>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20" name="TextBox 19"/>
              <p:cNvSpPr>
                <a:spLocks noChangeArrowheads="1"/>
              </p:cNvSpPr>
              <p:nvPr/>
            </p:nvSpPr>
            <p:spPr bwMode="auto">
              <a:xfrm>
                <a:off x="3802804" y="1687012"/>
                <a:ext cx="454223" cy="6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uk-UA" altLang="zh-CN" sz="2800" dirty="0">
                    <a:solidFill>
                      <a:srgbClr val="007A37"/>
                    </a:solidFill>
                    <a:ea typeface="微软雅黑" panose="020B0503020204020204" pitchFamily="34" charset="-122"/>
                  </a:rPr>
                  <a:t>6</a:t>
                </a:r>
                <a:endParaRPr lang="zh-CN" altLang="en-US" sz="2800" dirty="0">
                  <a:solidFill>
                    <a:srgbClr val="007A37"/>
                  </a:solidFill>
                  <a:ea typeface="微软雅黑" panose="020B0503020204020204" pitchFamily="34" charset="-122"/>
                </a:endParaRPr>
              </a:p>
            </p:txBody>
          </p:sp>
        </p:grpSp>
        <p:sp>
          <p:nvSpPr>
            <p:cNvPr id="127" name="矩形 47"/>
            <p:cNvSpPr>
              <a:spLocks noChangeArrowheads="1"/>
            </p:cNvSpPr>
            <p:nvPr/>
          </p:nvSpPr>
          <p:spPr bwMode="auto">
            <a:xfrm>
              <a:off x="10070620" y="3131066"/>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950" b="0">
                  <a:solidFill>
                    <a:srgbClr val="002060"/>
                  </a:solidFill>
                  <a:latin typeface="Calibri"/>
                </a:rPr>
                <a:t>Фактична частка</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950" b="0">
                  <a:solidFill>
                    <a:srgbClr val="002060"/>
                  </a:solidFill>
                  <a:latin typeface="Calibri"/>
                </a:rPr>
                <a:t>органічних площ у ЄС</a:t>
              </a:r>
            </a:p>
            <a:p>
              <a:pPr algn="ctr">
                <a:spcBef>
                  <a:spcPts val="0"/>
                </a:spcBef>
                <a:spcAft>
                  <a:spcPts val="0"/>
                </a:spcAft>
              </a:pPr>
              <a:r>
                <a:rPr sz="950" b="0">
                  <a:solidFill>
                    <a:srgbClr val="002060"/>
                  </a:solidFill>
                  <a:latin typeface="Calibri"/>
                </a:rPr>
                <a:t>у 2022 р.</a:t>
              </a:r>
            </a:p>
          </p:txBody>
        </p:sp>
      </p:grpSp>
      <p:sp>
        <p:nvSpPr>
          <p:cNvPr id="130" name="Rounded Rectangle 129"/>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Tree>
    <p:extLst>
      <p:ext uri="{BB962C8B-B14F-4D97-AF65-F5344CB8AC3E}">
        <p14:creationId xmlns:p14="http://schemas.microsoft.com/office/powerpoint/2010/main" val="1767347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стратегії «Від ферми до виделки»:</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21920" y="2346155"/>
            <a:ext cx="11790207" cy="3317207"/>
            <a:chOff x="203199" y="882274"/>
            <a:chExt cx="11790207" cy="3317207"/>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746234" y="1159001"/>
              <a:ext cx="3788815" cy="1159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Поліпшення здоров’я людей</a:t>
              </a:r>
            </a:p>
            <a:p>
              <a:pPr algn="ctr"/>
              <a:r>
                <a:rPr lang="uk-UA" dirty="0"/>
                <a:t>Забезпечення доступом до безпечної, поживної та високоякісної їжі</a:t>
              </a:r>
              <a:endParaRPr lang="ru-RU" altLang="zh-CN" dirty="0"/>
            </a:p>
          </p:txBody>
        </p:sp>
        <p:sp>
          <p:nvSpPr>
            <p:cNvPr id="15" name="矩形 47"/>
            <p:cNvSpPr>
              <a:spLocks noChangeArrowheads="1"/>
            </p:cNvSpPr>
            <p:nvPr/>
          </p:nvSpPr>
          <p:spPr bwMode="auto">
            <a:xfrm>
              <a:off x="7791331" y="2865630"/>
              <a:ext cx="392401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Підвищення добробуту тварин</a:t>
              </a:r>
            </a:p>
            <a:p>
              <a:pPr algn="ctr"/>
              <a:r>
                <a:rPr lang="uk-UA" dirty="0"/>
                <a:t>Забезпечення кращих умов утримання тварин</a:t>
              </a:r>
              <a:endParaRPr lang="ru-RU" altLang="zh-CN" dirty="0"/>
            </a:p>
          </p:txBody>
        </p:sp>
        <p:sp>
          <p:nvSpPr>
            <p:cNvPr id="16" name="矩形 47"/>
            <p:cNvSpPr>
              <a:spLocks noChangeArrowheads="1"/>
            </p:cNvSpPr>
            <p:nvPr/>
          </p:nvSpPr>
          <p:spPr bwMode="auto">
            <a:xfrm>
              <a:off x="610537" y="1348985"/>
              <a:ext cx="386987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Збереження довкілля</a:t>
              </a:r>
            </a:p>
            <a:p>
              <a:pPr algn="ctr"/>
              <a:r>
                <a:rPr lang="uk-UA" dirty="0"/>
                <a:t>Зменшення забруднення, втрати </a:t>
              </a:r>
              <a:r>
                <a:rPr lang="uk-UA" dirty="0" err="1"/>
                <a:t>біорізноманіття</a:t>
              </a:r>
              <a:r>
                <a:rPr lang="uk-UA" dirty="0"/>
                <a:t> та зміни клімату</a:t>
              </a:r>
              <a:endParaRPr lang="ru-RU" altLang="zh-CN" dirty="0"/>
            </a:p>
          </p:txBody>
        </p:sp>
        <p:sp>
          <p:nvSpPr>
            <p:cNvPr id="17" name="矩形 47"/>
            <p:cNvSpPr>
              <a:spLocks noChangeArrowheads="1"/>
            </p:cNvSpPr>
            <p:nvPr/>
          </p:nvSpPr>
          <p:spPr bwMode="auto">
            <a:xfrm>
              <a:off x="533555" y="2918194"/>
              <a:ext cx="37994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Створення робочих місць</a:t>
              </a:r>
            </a:p>
            <a:p>
              <a:pPr algn="ctr"/>
              <a:r>
                <a:rPr lang="uk-UA" dirty="0"/>
                <a:t>Стимулювання розвитку екологічного та сталого сільського господарства</a:t>
              </a:r>
              <a:endParaRPr lang="ru-RU" altLang="zh-CN" dirty="0"/>
            </a:p>
          </p:txBody>
        </p:sp>
      </p:grpSp>
    </p:spTree>
    <p:extLst>
      <p:ext uri="{BB962C8B-B14F-4D97-AF65-F5344CB8AC3E}">
        <p14:creationId xmlns:p14="http://schemas.microsoft.com/office/powerpoint/2010/main" val="2277482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стратегії «Від ферми до виделки»:</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551760" y="988823"/>
            <a:ext cx="8161576" cy="5776870"/>
            <a:chOff x="2069920" y="839063"/>
            <a:chExt cx="8161576" cy="5776870"/>
          </a:xfrm>
        </p:grpSpPr>
        <p:grpSp>
          <p:nvGrpSpPr>
            <p:cNvPr id="8" name="Group 20"/>
            <p:cNvGrpSpPr/>
            <p:nvPr/>
          </p:nvGrpSpPr>
          <p:grpSpPr>
            <a:xfrm>
              <a:off x="5508392" y="839063"/>
              <a:ext cx="4723104" cy="5291633"/>
              <a:chOff x="2711450" y="1899341"/>
              <a:chExt cx="3608856" cy="4043262"/>
            </a:xfrm>
          </p:grpSpPr>
          <p:sp>
            <p:nvSpPr>
              <p:cNvPr id="25"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33" name="Group 9"/>
                <p:cNvGrpSpPr/>
                <p:nvPr/>
              </p:nvGrpSpPr>
              <p:grpSpPr>
                <a:xfrm>
                  <a:off x="2711450" y="2685419"/>
                  <a:ext cx="1857262" cy="2586317"/>
                  <a:chOff x="2711450" y="2685419"/>
                  <a:chExt cx="1857262" cy="2586317"/>
                </a:xfrm>
              </p:grpSpPr>
              <p:sp>
                <p:nvSpPr>
                  <p:cNvPr id="40"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2976673" y="272121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p:nvPr/>
              </p:nvGrpSpPr>
              <p:grpSpPr>
                <a:xfrm>
                  <a:off x="3957770" y="3100859"/>
                  <a:ext cx="2166806" cy="2219752"/>
                  <a:chOff x="3957770" y="3100859"/>
                  <a:chExt cx="2166806" cy="2219752"/>
                </a:xfrm>
              </p:grpSpPr>
              <p:sp>
                <p:nvSpPr>
                  <p:cNvPr id="38"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0"/>
                <p:cNvGrpSpPr/>
                <p:nvPr/>
              </p:nvGrpSpPr>
              <p:grpSpPr>
                <a:xfrm>
                  <a:off x="3110598" y="1899341"/>
                  <a:ext cx="2883643" cy="1934647"/>
                  <a:chOff x="3110598" y="1899341"/>
                  <a:chExt cx="2883643" cy="1934647"/>
                </a:xfrm>
              </p:grpSpPr>
              <p:sp>
                <p:nvSpPr>
                  <p:cNvPr id="36"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28"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29"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30"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31"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Зміна поведінки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32" name="WordArt 3"/>
              <p:cNvSpPr>
                <a:spLocks noChangeArrowheads="1" noChangeShapeType="1" noTextEdit="1"/>
              </p:cNvSpPr>
              <p:nvPr/>
            </p:nvSpPr>
            <p:spPr bwMode="auto">
              <a:xfrm rot="14631305" flipH="1" flipV="1">
                <a:off x="2581042" y="3528229"/>
                <a:ext cx="2346406" cy="1086790"/>
              </a:xfrm>
              <a:prstGeom prst="rect">
                <a:avLst/>
              </a:prstGeom>
            </p:spPr>
            <p:txBody>
              <a:bodyPr wrap="none" fromWordArt="1">
                <a:prstTxWarp prst="textArchDown">
                  <a:avLst>
                    <a:gd name="adj" fmla="val 21334000"/>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Відсутність</a:t>
                </a:r>
                <a:r>
                  <a:rPr lang="ru-RU" dirty="0">
                    <a:solidFill>
                      <a:schemeClr val="bg1"/>
                    </a:solidFill>
                    <a:effectLst>
                      <a:outerShdw blurRad="38100" dist="38100" dir="2700000" algn="tl">
                        <a:srgbClr val="000000">
                          <a:alpha val="43137"/>
                        </a:srgbClr>
                      </a:outerShdw>
                    </a:effectLst>
                    <a:cs typeface="Arial" pitchFamily="34" charset="0"/>
                  </a:rPr>
                  <a:t> </a:t>
                </a:r>
                <a:r>
                  <a:rPr lang="uk-UA" dirty="0">
                    <a:solidFill>
                      <a:schemeClr val="bg1"/>
                    </a:solidFill>
                    <a:effectLst>
                      <a:outerShdw blurRad="38100" dist="38100" dir="2700000" algn="tl">
                        <a:srgbClr val="000000">
                          <a:alpha val="43137"/>
                        </a:srgbClr>
                      </a:outerShdw>
                    </a:effectLst>
                    <a:cs typeface="Arial" pitchFamily="34" charset="0"/>
                  </a:rPr>
                  <a:t>інфраструктури</a:t>
                </a:r>
                <a:r>
                  <a:rPr lang="ru-RU" dirty="0">
                    <a:solidFill>
                      <a:schemeClr val="bg1"/>
                    </a:solidFill>
                    <a:effectLst>
                      <a:outerShdw blurRad="38100" dist="38100" dir="2700000" algn="tl">
                        <a:srgbClr val="000000">
                          <a:alpha val="43137"/>
                        </a:srgbClr>
                      </a:outerShdw>
                    </a:effectLst>
                    <a:cs typeface="Arial" pitchFamily="34" charset="0"/>
                  </a:rPr>
                  <a:t> </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9" name="Группа 8"/>
            <p:cNvGrpSpPr/>
            <p:nvPr/>
          </p:nvGrpSpPr>
          <p:grpSpPr>
            <a:xfrm>
              <a:off x="2069920" y="997653"/>
              <a:ext cx="3132110" cy="5618280"/>
              <a:chOff x="2097490" y="1251653"/>
              <a:chExt cx="3132110" cy="5618280"/>
            </a:xfrm>
          </p:grpSpPr>
          <p:grpSp>
            <p:nvGrpSpPr>
              <p:cNvPr id="10" name="Group 27"/>
              <p:cNvGrpSpPr/>
              <p:nvPr/>
            </p:nvGrpSpPr>
            <p:grpSpPr>
              <a:xfrm>
                <a:off x="2097490" y="1266787"/>
                <a:ext cx="3096000" cy="609600"/>
                <a:chOff x="838200" y="5410200"/>
                <a:chExt cx="3096000" cy="609600"/>
              </a:xfrm>
            </p:grpSpPr>
            <p:sp>
              <p:nvSpPr>
                <p:cNvPr id="23"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11" name="Group 28"/>
              <p:cNvGrpSpPr/>
              <p:nvPr/>
            </p:nvGrpSpPr>
            <p:grpSpPr>
              <a:xfrm>
                <a:off x="2133600" y="3048000"/>
                <a:ext cx="3096000" cy="609600"/>
                <a:chOff x="3695700" y="5410200"/>
                <a:chExt cx="3096000" cy="609600"/>
              </a:xfrm>
            </p:grpSpPr>
            <p:sp>
              <p:nvSpPr>
                <p:cNvPr id="21"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12" name="Group 29"/>
              <p:cNvGrpSpPr/>
              <p:nvPr/>
            </p:nvGrpSpPr>
            <p:grpSpPr>
              <a:xfrm>
                <a:off x="2133600" y="4953000"/>
                <a:ext cx="3096000" cy="609600"/>
                <a:chOff x="6391275" y="5410200"/>
                <a:chExt cx="3096000" cy="609600"/>
              </a:xfrm>
            </p:grpSpPr>
            <p:sp>
              <p:nvSpPr>
                <p:cNvPr id="19"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13"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14"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Зміна поведінки людей</a:t>
                </a:r>
                <a:endParaRPr lang="en-US" sz="1600" dirty="0">
                  <a:solidFill>
                    <a:schemeClr val="bg1"/>
                  </a:solidFill>
                </a:endParaRPr>
              </a:p>
            </p:txBody>
          </p:sp>
          <p:sp>
            <p:nvSpPr>
              <p:cNvPr id="15" name="Rectangle 19"/>
              <p:cNvSpPr/>
              <p:nvPr/>
            </p:nvSpPr>
            <p:spPr>
              <a:xfrm>
                <a:off x="2667000" y="5105139"/>
                <a:ext cx="2526490" cy="338554"/>
              </a:xfrm>
              <a:prstGeom prst="rect">
                <a:avLst/>
              </a:prstGeom>
            </p:spPr>
            <p:txBody>
              <a:bodyPr wrap="square">
                <a:spAutoFit/>
              </a:bodyPr>
              <a:lstStyle/>
              <a:p>
                <a:pPr algn="ctr"/>
                <a:r>
                  <a:rPr lang="uk-UA" sz="1600" dirty="0">
                    <a:solidFill>
                      <a:schemeClr val="bg1"/>
                    </a:solidFill>
                  </a:rPr>
                  <a:t>Відсутність інфраструктури</a:t>
                </a:r>
                <a:endParaRPr lang="en-US" sz="1600" dirty="0">
                  <a:solidFill>
                    <a:schemeClr val="bg1"/>
                  </a:solidFill>
                </a:endParaRPr>
              </a:p>
            </p:txBody>
          </p:sp>
          <p:sp>
            <p:nvSpPr>
              <p:cNvPr id="16" name="Rectangle 33"/>
              <p:cNvSpPr/>
              <p:nvPr/>
            </p:nvSpPr>
            <p:spPr>
              <a:xfrm>
                <a:off x="2416734" y="1905001"/>
                <a:ext cx="2448582" cy="1077218"/>
              </a:xfrm>
              <a:prstGeom prst="rect">
                <a:avLst/>
              </a:prstGeom>
            </p:spPr>
            <p:txBody>
              <a:bodyPr wrap="square">
                <a:spAutoFit/>
              </a:bodyPr>
              <a:lstStyle/>
              <a:p>
                <a:r>
                  <a:rPr lang="uk-UA" sz="1600" dirty="0">
                    <a:solidFill>
                      <a:schemeClr val="tx1">
                        <a:lumMod val="50000"/>
                      </a:schemeClr>
                    </a:solidFill>
                  </a:rPr>
                  <a:t>Необхідність значних інвестицій в екологічні та стійкі практики ведення сільського господарства</a:t>
                </a:r>
                <a:endParaRPr lang="en-US" sz="1600" dirty="0">
                  <a:solidFill>
                    <a:schemeClr val="tx1">
                      <a:lumMod val="50000"/>
                    </a:schemeClr>
                  </a:solidFill>
                </a:endParaRPr>
              </a:p>
            </p:txBody>
          </p:sp>
          <p:sp>
            <p:nvSpPr>
              <p:cNvPr id="17" name="Rectangle 34"/>
              <p:cNvSpPr/>
              <p:nvPr/>
            </p:nvSpPr>
            <p:spPr>
              <a:xfrm>
                <a:off x="2510717" y="3615542"/>
                <a:ext cx="2354599" cy="1077218"/>
              </a:xfrm>
              <a:prstGeom prst="rect">
                <a:avLst/>
              </a:prstGeom>
            </p:spPr>
            <p:txBody>
              <a:bodyPr wrap="square">
                <a:spAutoFit/>
              </a:bodyPr>
              <a:lstStyle/>
              <a:p>
                <a:r>
                  <a:rPr lang="uk-UA" sz="1600" dirty="0">
                    <a:solidFill>
                      <a:schemeClr val="tx1">
                        <a:lumMod val="50000"/>
                      </a:schemeClr>
                    </a:solidFill>
                  </a:rPr>
                  <a:t>Необхідність стимулювати споживачів до покупки екологічно чистих продуктів</a:t>
                </a:r>
                <a:endParaRPr lang="en-US" sz="1600" dirty="0">
                  <a:solidFill>
                    <a:schemeClr val="tx1">
                      <a:lumMod val="50000"/>
                    </a:schemeClr>
                  </a:solidFill>
                </a:endParaRPr>
              </a:p>
            </p:txBody>
          </p:sp>
          <p:sp>
            <p:nvSpPr>
              <p:cNvPr id="18" name="Rectangle 35"/>
              <p:cNvSpPr/>
              <p:nvPr/>
            </p:nvSpPr>
            <p:spPr>
              <a:xfrm>
                <a:off x="2582442" y="5546494"/>
                <a:ext cx="2360470" cy="1323439"/>
              </a:xfrm>
              <a:prstGeom prst="rect">
                <a:avLst/>
              </a:prstGeom>
            </p:spPr>
            <p:txBody>
              <a:bodyPr wrap="square">
                <a:spAutoFit/>
              </a:bodyPr>
              <a:lstStyle/>
              <a:p>
                <a:r>
                  <a:rPr lang="uk-UA" sz="1600" dirty="0">
                    <a:solidFill>
                      <a:schemeClr val="tx1">
                        <a:lumMod val="50000"/>
                      </a:schemeClr>
                    </a:solidFill>
                  </a:rPr>
                  <a:t>Необхідність розширення мережі переробних підприємств та інших об'єктів інфраструктури</a:t>
                </a:r>
                <a:endParaRPr lang="en-US" sz="1600" dirty="0">
                  <a:solidFill>
                    <a:schemeClr val="tx1">
                      <a:lumMod val="50000"/>
                    </a:schemeClr>
                  </a:solidFill>
                </a:endParaRPr>
              </a:p>
            </p:txBody>
          </p:sp>
        </p:grpSp>
      </p:grpSp>
    </p:spTree>
    <p:extLst>
      <p:ext uri="{BB962C8B-B14F-4D97-AF65-F5344CB8AC3E}">
        <p14:creationId xmlns:p14="http://schemas.microsoft.com/office/powerpoint/2010/main" val="27716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30959" y="23422"/>
            <a:ext cx="10253617"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Харчові відходи в ЄС за основними секторами економіки, 2021</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Pie chart: food waste in the EU, 2021 (kg per perso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6951" y="1522387"/>
            <a:ext cx="9548445" cy="4833963"/>
          </a:xfrm>
          <a:prstGeom prst="rect">
            <a:avLst/>
          </a:prstGeom>
          <a:noFill/>
          <a:ln>
            <a:noFill/>
          </a:ln>
        </p:spPr>
      </p:pic>
    </p:spTree>
    <p:extLst>
      <p:ext uri="{BB962C8B-B14F-4D97-AF65-F5344CB8AC3E}">
        <p14:creationId xmlns:p14="http://schemas.microsoft.com/office/powerpoint/2010/main" val="2907513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23421"/>
            <a:ext cx="10515600" cy="1325563"/>
          </a:xfrm>
        </p:spPr>
        <p:txBody>
          <a:bodyPr>
            <a:no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сталого виробництва продуктів харчування до 2030 року</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1940560" y="1348984"/>
            <a:ext cx="8641987" cy="4858775"/>
          </a:xfrm>
          <a:prstGeom prst="rect">
            <a:avLst/>
          </a:prstGeom>
          <a:noFill/>
        </p:spPr>
      </p:pic>
      <p:sp>
        <p:nvSpPr>
          <p:cNvPr id="8" name="Rounded Rectangle 7"/>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9" name="Rounded Rectangle 8"/>
          <p:cNvSpPr/>
          <p:nvPr/>
        </p:nvSpPr>
        <p:spPr>
          <a:xfrm>
            <a:off x="640080" y="5897880"/>
            <a:ext cx="10972800" cy="548640"/>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150" b="1">
                <a:solidFill>
                  <a:srgbClr val="007A37"/>
                </a:solidFill>
                <a:latin typeface="Calibri"/>
              </a:rPr>
              <a:t>Аналітичний висновок 2024</a:t>
            </a:r>
          </a:p>
          <a:p>
            <a:pPr algn="l">
              <a:spcBef>
                <a:spcPts val="0"/>
              </a:spcBef>
              <a:spcAft>
                <a:spcPts val="0"/>
              </a:spcAft>
            </a:pPr>
            <a:r>
              <a:rPr sz="1000">
                <a:solidFill>
                  <a:srgbClr val="3F3F3F"/>
                </a:solidFill>
                <a:latin typeface="Calibri"/>
              </a:rPr>
              <a:t>Європейська рахункова палата вважає ціль 25% органічних площ до 2030 р. малоймовірною без істотного прискорення: у 2022 р. показник становив 10,5%.</a:t>
            </a:r>
          </a:p>
        </p:txBody>
      </p:sp>
    </p:spTree>
    <p:extLst>
      <p:ext uri="{BB962C8B-B14F-4D97-AF65-F5344CB8AC3E}">
        <p14:creationId xmlns:p14="http://schemas.microsoft.com/office/powerpoint/2010/main" val="18925731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68977" y="23422"/>
            <a:ext cx="10515600" cy="1325563"/>
          </a:xfrm>
        </p:spPr>
        <p:txBody>
          <a:bodyPr>
            <a:noAutofit/>
          </a:bodyPr>
          <a:lstStyle/>
          <a:p>
            <a:pPr algn="ctr"/>
            <a:r>
              <a:rPr lang="uk-UA"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Тенденції ЄС щодо використання пестицидів</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142649" y="1455420"/>
            <a:ext cx="7906702" cy="4501206"/>
          </a:xfrm>
          <a:prstGeom prst="rect">
            <a:avLst/>
          </a:prstGeom>
          <a:noFill/>
          <a:ln>
            <a:noFill/>
          </a:ln>
        </p:spPr>
      </p:pic>
    </p:spTree>
    <p:extLst>
      <p:ext uri="{BB962C8B-B14F-4D97-AF65-F5344CB8AC3E}">
        <p14:creationId xmlns:p14="http://schemas.microsoft.com/office/powerpoint/2010/main" val="427417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Нульове забруднення довкілля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497840" y="1595120"/>
            <a:ext cx="7335519" cy="3822720"/>
          </a:xfrm>
          <a:prstGeom prst="rect">
            <a:avLst/>
          </a:prstGeom>
          <a:noFill/>
          <a:ln>
            <a:noFill/>
          </a:ln>
        </p:spPr>
      </p:pic>
      <p:sp>
        <p:nvSpPr>
          <p:cNvPr id="2" name="Прямоугольник 1"/>
          <p:cNvSpPr/>
          <p:nvPr/>
        </p:nvSpPr>
        <p:spPr>
          <a:xfrm>
            <a:off x="8153400" y="1828800"/>
            <a:ext cx="2954215" cy="3416320"/>
          </a:xfrm>
          <a:prstGeom prst="rect">
            <a:avLst/>
          </a:prstGeom>
        </p:spPr>
        <p:txBody>
          <a:bodyPr wrap="square">
            <a:spAutoFit/>
          </a:bodyPr>
          <a:lstStyle/>
          <a:p>
            <a:r>
              <a:rPr lang="en-US" dirty="0">
                <a:solidFill>
                  <a:srgbClr val="343D3F"/>
                </a:solidFill>
                <a:latin typeface="Open Sans"/>
                <a:ea typeface="Calibri" panose="020F0502020204030204" pitchFamily="34" charset="0"/>
              </a:rPr>
              <a:t>“</a:t>
            </a:r>
            <a:r>
              <a:rPr lang="en-US" dirty="0" err="1">
                <a:solidFill>
                  <a:srgbClr val="343D3F"/>
                </a:solidFill>
                <a:latin typeface="Open Sans"/>
                <a:ea typeface="Calibri" panose="020F0502020204030204" pitchFamily="34" charset="0"/>
              </a:rPr>
              <a:t>Забруднення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повітря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води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ґрунту</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зменшується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до</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рівнів</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які</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більше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не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вважаються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шкідливими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для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здоров'я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природних</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екосистем</a:t>
            </a:r>
            <a:r>
              <a:rPr lang="en-US" dirty="0">
                <a:solidFill>
                  <a:srgbClr val="343D3F"/>
                </a:solidFill>
                <a:latin typeface="Open Sans"/>
                <a:ea typeface="Calibri" panose="020F0502020204030204" pitchFamily="34" charset="0"/>
              </a:rPr>
              <a:t> і </a:t>
            </a:r>
            <a:r>
              <a:rPr lang="en-US" dirty="0" err="1">
                <a:solidFill>
                  <a:srgbClr val="343D3F"/>
                </a:solidFill>
                <a:latin typeface="Open Sans"/>
                <a:ea typeface="Calibri" panose="020F0502020204030204" pitchFamily="34" charset="0"/>
              </a:rPr>
              <a:t>не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перевищують</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межі</a:t>
            </a:r>
            <a:r>
              <a:rPr lang="en-US" dirty="0">
                <a:solidFill>
                  <a:srgbClr val="343D3F"/>
                </a:solidFill>
                <a:latin typeface="Open Sans"/>
                <a:ea typeface="Calibri" panose="020F0502020204030204" pitchFamily="34" charset="0"/>
              </a:rPr>
              <a:t>, з </a:t>
            </a:r>
            <a:r>
              <a:rPr lang="en-US" dirty="0" err="1">
                <a:solidFill>
                  <a:srgbClr val="343D3F"/>
                </a:solidFill>
                <a:latin typeface="Open Sans"/>
                <a:ea typeface="Calibri" panose="020F0502020204030204" pitchFamily="34" charset="0"/>
              </a:rPr>
              <a:t>якими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може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впоратися</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наша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планета</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створюючи</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таким</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чином</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вільне</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від</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токсичних</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речовин</a:t>
            </a:r>
            <a:r>
              <a:rPr lang="en-US" dirty="0">
                <a:solidFill>
                  <a:srgbClr val="343D3F"/>
                </a:solidFill>
                <a:latin typeface="Open Sans"/>
                <a:ea typeface="Calibri" panose="020F0502020204030204" pitchFamily="34" charset="0"/>
              </a:rPr>
              <a:t> </a:t>
            </a:r>
            <a:r>
              <a:rPr lang="en-US" dirty="0" err="1">
                <a:solidFill>
                  <a:srgbClr val="343D3F"/>
                </a:solidFill>
                <a:latin typeface="Open Sans"/>
                <a:ea typeface="Calibri" panose="020F0502020204030204" pitchFamily="34" charset="0"/>
              </a:rPr>
              <a:t>середовище</a:t>
            </a:r>
            <a:r>
              <a:rPr lang="en-US" dirty="0">
                <a:solidFill>
                  <a:srgbClr val="343D3F"/>
                </a:solidFill>
                <a:latin typeface="Open Sans"/>
                <a:ea typeface="Calibri" panose="020F0502020204030204" pitchFamily="34" charset="0"/>
              </a:rPr>
              <a:t>.”</a:t>
            </a:r>
            <a:endParaRPr lang="en-US" dirty="0"/>
          </a:p>
        </p:txBody>
      </p:sp>
    </p:spTree>
    <p:extLst>
      <p:ext uri="{BB962C8B-B14F-4D97-AF65-F5344CB8AC3E}">
        <p14:creationId xmlns:p14="http://schemas.microsoft.com/office/powerpoint/2010/main" val="1989166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676400" y="1"/>
            <a:ext cx="10515600" cy="731520"/>
          </a:xfrm>
        </p:spPr>
        <p:txBody>
          <a:bodyPr>
            <a:noAutofit/>
          </a:bodyPr>
          <a:lstStyle/>
          <a:p>
            <a:pPr algn="ctr"/>
            <a:r>
              <a:rPr lang="uk-UA" sz="3200" b="1" dirty="0">
                <a:solidFill>
                  <a:srgbClr val="002060"/>
                </a:solidFill>
                <a:latin typeface="Calibri" panose="020F0502020204030204" pitchFamily="34" charset="0"/>
                <a:ea typeface="Calibri" panose="020F0502020204030204" pitchFamily="34" charset="0"/>
                <a:cs typeface="Calibri" panose="020F0502020204030204" pitchFamily="34" charset="0"/>
              </a:rPr>
              <a:t>Поширення Зеленої угоди серед країн світу</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1028" name="Picture 4" descr="Most and Least Green Countries in the World"/>
          <p:cNvPicPr>
            <a:picLocks noChangeAspect="1" noChangeArrowheads="1"/>
          </p:cNvPicPr>
          <p:nvPr/>
        </p:nvPicPr>
        <p:blipFill rotWithShape="1">
          <a:blip r:embed="rId3">
            <a:extLst>
              <a:ext uri="{28A0092B-C50C-407E-A947-70E740481C1C}">
                <a14:useLocalDpi xmlns:a14="http://schemas.microsoft.com/office/drawing/2010/main" val="0"/>
              </a:ext>
            </a:extLst>
          </a:blip>
          <a:srcRect b="67360"/>
          <a:stretch/>
        </p:blipFill>
        <p:spPr bwMode="auto">
          <a:xfrm>
            <a:off x="2672080" y="619008"/>
            <a:ext cx="6996747" cy="610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05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Заголовок 5"/>
          <p:cNvSpPr>
            <a:spLocks noGrp="1"/>
          </p:cNvSpPr>
          <p:nvPr>
            <p:ph type="title"/>
          </p:nvPr>
        </p:nvSpPr>
        <p:spPr>
          <a:xfrm>
            <a:off x="636965" y="359525"/>
            <a:ext cx="10515600" cy="1325563"/>
          </a:xfrm>
        </p:spPr>
        <p:txBody>
          <a:bodyPr wrap="square" lIns="0" tIns="0" rIns="0" bIns="0" anchor="ctr">
            <a:noAutofit/>
          </a:bodyPr>
          <a:lstStyle/>
          <a:p>
            <a:pPr algn="l">
              <a:lnSpc>
                <a:spcPct val="100000"/>
              </a:lnSpc>
              <a:spcBef>
                <a:spcPts val="0"/>
              </a:spcBef>
              <a:spcAft>
                <a:spcPts val="0"/>
              </a:spcAft>
            </a:pPr>
            <a:r>
              <a:rPr sz="3000" b="1">
                <a:solidFill>
                  <a:srgbClr val="002060"/>
                </a:solidFill>
                <a:latin typeface="Calibri"/>
              </a:rPr>
              <a:t>Цілі та показники для нульового забруднення: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29" name="Группа 128"/>
          <p:cNvGrpSpPr/>
          <p:nvPr/>
        </p:nvGrpSpPr>
        <p:grpSpPr>
          <a:xfrm>
            <a:off x="753568" y="2291083"/>
            <a:ext cx="11016900" cy="3905436"/>
            <a:chOff x="611346" y="861117"/>
            <a:chExt cx="9875203" cy="3447186"/>
          </a:xfrm>
        </p:grpSpPr>
        <p:sp>
          <p:nvSpPr>
            <p:cNvPr id="4" name="空心弧 82"/>
            <p:cNvSpPr/>
            <p:nvPr/>
          </p:nvSpPr>
          <p:spPr>
            <a:xfrm rot="17483404">
              <a:off x="721686" y="1327695"/>
              <a:ext cx="1435727" cy="1527120"/>
            </a:xfrm>
            <a:prstGeom prst="blockArc">
              <a:avLst>
                <a:gd name="adj1" fmla="val 20230576"/>
                <a:gd name="adj2" fmla="val 10452821"/>
                <a:gd name="adj3" fmla="val 14197"/>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69175" y="1366985"/>
              <a:ext cx="1540751" cy="1448541"/>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660374" y="1327695"/>
              <a:ext cx="1435727" cy="1527120"/>
            </a:xfrm>
            <a:prstGeom prst="blockArc">
              <a:avLst>
                <a:gd name="adj1" fmla="val 2638808"/>
                <a:gd name="adj2" fmla="val 13610728"/>
                <a:gd name="adj3" fmla="val 18744"/>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607862" y="1366985"/>
              <a:ext cx="1540751" cy="1448541"/>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4579553" y="1347862"/>
              <a:ext cx="1508409" cy="1418576"/>
            </a:xfrm>
            <a:prstGeom prst="blockArc">
              <a:avLst>
                <a:gd name="adj1" fmla="val 4641368"/>
                <a:gd name="adj2" fmla="val 12321615"/>
                <a:gd name="adj3" fmla="val 1273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4546551" y="1366985"/>
              <a:ext cx="1540751" cy="1448541"/>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8" name="空心弧 106"/>
            <p:cNvSpPr/>
            <p:nvPr/>
          </p:nvSpPr>
          <p:spPr>
            <a:xfrm rot="10015644">
              <a:off x="6492053" y="1373392"/>
              <a:ext cx="1527120" cy="1435727"/>
            </a:xfrm>
            <a:prstGeom prst="blockArc">
              <a:avLst>
                <a:gd name="adj1" fmla="val 6466999"/>
                <a:gd name="adj2" fmla="val 12181970"/>
                <a:gd name="adj3" fmla="val 12588"/>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9" name="组合 107"/>
            <p:cNvGrpSpPr/>
            <p:nvPr/>
          </p:nvGrpSpPr>
          <p:grpSpPr>
            <a:xfrm>
              <a:off x="6485239" y="1366985"/>
              <a:ext cx="1540751" cy="1448541"/>
              <a:chOff x="900439" y="3690248"/>
              <a:chExt cx="1787972" cy="1787972"/>
            </a:xfrm>
          </p:grpSpPr>
          <p:grpSp>
            <p:nvGrpSpPr>
              <p:cNvPr id="30" name="组合 108"/>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34" name="椭圆 112"/>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35" name="椭圆 113"/>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1" name="组合 109"/>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32"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33" name="椭圆 111"/>
                <p:cNvSpPr/>
                <p:nvPr/>
              </p:nvSpPr>
              <p:spPr>
                <a:xfrm>
                  <a:off x="394651" y="890370"/>
                  <a:ext cx="3774376" cy="37743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36" name="空心弧 114"/>
            <p:cNvSpPr/>
            <p:nvPr/>
          </p:nvSpPr>
          <p:spPr>
            <a:xfrm rot="16416342">
              <a:off x="8476441" y="1327695"/>
              <a:ext cx="1435727" cy="1527120"/>
            </a:xfrm>
            <a:prstGeom prst="blockArc">
              <a:avLst>
                <a:gd name="adj1" fmla="val 21266633"/>
                <a:gd name="adj2" fmla="val 6775450"/>
                <a:gd name="adj3" fmla="val 13633"/>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007A37"/>
                </a:solidFill>
              </a:endParaRPr>
            </a:p>
          </p:txBody>
        </p:sp>
        <p:grpSp>
          <p:nvGrpSpPr>
            <p:cNvPr id="37" name="组合 115"/>
            <p:cNvGrpSpPr/>
            <p:nvPr/>
          </p:nvGrpSpPr>
          <p:grpSpPr>
            <a:xfrm>
              <a:off x="8423928" y="1366985"/>
              <a:ext cx="1540751" cy="1448541"/>
              <a:chOff x="900439" y="3690248"/>
              <a:chExt cx="1787972" cy="1787972"/>
            </a:xfrm>
          </p:grpSpPr>
          <p:grpSp>
            <p:nvGrpSpPr>
              <p:cNvPr id="38" name="组合 116"/>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42" name="椭圆 120"/>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43" name="椭圆 121"/>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39" name="组合 117"/>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40"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41" name="椭圆 119"/>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055940" y="1880764"/>
              <a:ext cx="771686"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55</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2999719" y="1880764"/>
              <a:ext cx="771686"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50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4923713" y="1880764"/>
              <a:ext cx="770083"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30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7" name="TextBox 46"/>
            <p:cNvSpPr txBox="1"/>
            <p:nvPr/>
          </p:nvSpPr>
          <p:spPr>
            <a:xfrm>
              <a:off x="6891253"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20</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8" name="TextBox 47"/>
            <p:cNvSpPr txBox="1"/>
            <p:nvPr/>
          </p:nvSpPr>
          <p:spPr>
            <a:xfrm>
              <a:off x="8829259" y="1880764"/>
              <a:ext cx="758862" cy="500137"/>
            </a:xfrm>
            <a:prstGeom prst="rect">
              <a:avLst/>
            </a:prstGeom>
            <a:noFill/>
          </p:spPr>
          <p:txBody>
            <a:bodyPr wrap="none" lIns="68580" tIns="34290" rIns="68580" bIns="34290" rtlCol="0">
              <a:spAutoFit/>
            </a:bodyPr>
            <a:lstStyle/>
            <a:p>
              <a:pPr algn="ctr"/>
              <a:r>
                <a:rPr lang="uk-UA" altLang="zh-CN" sz="2800" dirty="0">
                  <a:solidFill>
                    <a:srgbClr val="007A37"/>
                  </a:solidFill>
                  <a:latin typeface="Impact" panose="020B0806030902050204" pitchFamily="34" charset="0"/>
                  <a:ea typeface="方正大黑简体" panose="03000509000000000000" pitchFamily="2" charset="-122"/>
                </a:rPr>
                <a:t>25</a:t>
              </a:r>
              <a:r>
                <a:rPr lang="en-US" altLang="zh-CN" sz="2800" dirty="0">
                  <a:solidFill>
                    <a:srgbClr val="007A37"/>
                  </a:solidFill>
                  <a:latin typeface="Impact" panose="020B0806030902050204" pitchFamily="34" charset="0"/>
                  <a:ea typeface="方正大黑简体" panose="03000509000000000000" pitchFamily="2" charset="-122"/>
                </a:rPr>
                <a:t>%</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708761" y="861117"/>
              <a:ext cx="710815" cy="703108"/>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648864" y="861117"/>
              <a:ext cx="710815" cy="703108"/>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4588967" y="861117"/>
              <a:ext cx="710815" cy="703108"/>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grpSp>
          <p:nvGrpSpPr>
            <p:cNvPr id="70" name="组合 148"/>
            <p:cNvGrpSpPr/>
            <p:nvPr/>
          </p:nvGrpSpPr>
          <p:grpSpPr>
            <a:xfrm>
              <a:off x="6529068" y="861117"/>
              <a:ext cx="710815" cy="703108"/>
              <a:chOff x="3534996" y="1547078"/>
              <a:chExt cx="878774" cy="924575"/>
            </a:xfrm>
          </p:grpSpPr>
          <p:grpSp>
            <p:nvGrpSpPr>
              <p:cNvPr id="71" name="组合 149"/>
              <p:cNvGrpSpPr/>
              <p:nvPr/>
            </p:nvGrpSpPr>
            <p:grpSpPr>
              <a:xfrm>
                <a:off x="3534996" y="1547078"/>
                <a:ext cx="878774" cy="924575"/>
                <a:chOff x="1008115" y="2542722"/>
                <a:chExt cx="1360493" cy="1431407"/>
              </a:xfrm>
            </p:grpSpPr>
            <p:grpSp>
              <p:nvGrpSpPr>
                <p:cNvPr id="73" name="组合 151"/>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75" name="同心圆 1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76" name="椭圆 1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74" name="TextBox 73"/>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2"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4</a:t>
                </a:r>
                <a:endParaRPr lang="zh-CN" altLang="en-US" sz="2800" dirty="0">
                  <a:solidFill>
                    <a:srgbClr val="007A37"/>
                  </a:solidFill>
                  <a:ea typeface="微软雅黑" panose="020B0503020204020204" pitchFamily="34" charset="-122"/>
                </a:endParaRPr>
              </a:p>
            </p:txBody>
          </p:sp>
        </p:grpSp>
        <p:grpSp>
          <p:nvGrpSpPr>
            <p:cNvPr id="77" name="组合 155"/>
            <p:cNvGrpSpPr/>
            <p:nvPr/>
          </p:nvGrpSpPr>
          <p:grpSpPr>
            <a:xfrm>
              <a:off x="8469172" y="861117"/>
              <a:ext cx="710815" cy="703108"/>
              <a:chOff x="3534996" y="1547078"/>
              <a:chExt cx="878774" cy="924575"/>
            </a:xfrm>
          </p:grpSpPr>
          <p:grpSp>
            <p:nvGrpSpPr>
              <p:cNvPr id="78" name="组合 156"/>
              <p:cNvGrpSpPr/>
              <p:nvPr/>
            </p:nvGrpSpPr>
            <p:grpSpPr>
              <a:xfrm>
                <a:off x="3534996" y="1547078"/>
                <a:ext cx="878774" cy="924575"/>
                <a:chOff x="1008115" y="2542722"/>
                <a:chExt cx="1360493" cy="1431407"/>
              </a:xfrm>
            </p:grpSpPr>
            <p:grpSp>
              <p:nvGrpSpPr>
                <p:cNvPr id="80" name="组合 158"/>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82" name="同心圆 1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83" name="椭圆 1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81" name="TextBox 80"/>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79"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5</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611346" y="3109363"/>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викидів парникових газів</a:t>
              </a:r>
              <a:endParaRPr lang="ru-RU" altLang="zh-CN" sz="1600" dirty="0">
                <a:solidFill>
                  <a:schemeClr val="tx1">
                    <a:lumMod val="75000"/>
                    <a:lumOff val="25000"/>
                  </a:schemeClr>
                </a:solidFill>
                <a:latin typeface="+mn-ea"/>
                <a:cs typeface="Open Sans" panose="020B0606030504020204" pitchFamily="34" charset="0"/>
              </a:endParaRPr>
            </a:p>
          </p:txBody>
        </p:sp>
        <p:sp>
          <p:nvSpPr>
            <p:cNvPr id="89" name="矩形 47"/>
            <p:cNvSpPr>
              <a:spLocks noChangeArrowheads="1"/>
            </p:cNvSpPr>
            <p:nvPr/>
          </p:nvSpPr>
          <p:spPr bwMode="auto">
            <a:xfrm>
              <a:off x="2542026" y="3143602"/>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забруднення повітря</a:t>
              </a:r>
              <a:endParaRPr lang="ru-RU" altLang="zh-CN" sz="1600" dirty="0">
                <a:solidFill>
                  <a:schemeClr val="tx1">
                    <a:lumMod val="75000"/>
                    <a:lumOff val="25000"/>
                  </a:schemeClr>
                </a:solidFill>
                <a:latin typeface="+mn-ea"/>
                <a:cs typeface="Open Sans" panose="020B0606030504020204" pitchFamily="34" charset="0"/>
              </a:endParaRPr>
            </a:p>
          </p:txBody>
        </p:sp>
        <p:sp>
          <p:nvSpPr>
            <p:cNvPr id="92" name="矩形 47"/>
            <p:cNvSpPr>
              <a:spLocks noChangeArrowheads="1"/>
            </p:cNvSpPr>
            <p:nvPr/>
          </p:nvSpPr>
          <p:spPr bwMode="auto">
            <a:xfrm>
              <a:off x="4484055" y="3137052"/>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забруднення води</a:t>
              </a:r>
              <a:endParaRPr lang="ru-RU" altLang="zh-CN" sz="1600" dirty="0">
                <a:solidFill>
                  <a:schemeClr val="tx1">
                    <a:lumMod val="75000"/>
                    <a:lumOff val="25000"/>
                  </a:schemeClr>
                </a:solidFill>
                <a:latin typeface="+mn-ea"/>
                <a:cs typeface="Open Sans" panose="020B0606030504020204" pitchFamily="34" charset="0"/>
              </a:endParaRPr>
            </a:p>
          </p:txBody>
        </p:sp>
        <p:sp>
          <p:nvSpPr>
            <p:cNvPr id="95" name="矩形 47"/>
            <p:cNvSpPr>
              <a:spLocks noChangeArrowheads="1"/>
            </p:cNvSpPr>
            <p:nvPr/>
          </p:nvSpPr>
          <p:spPr bwMode="auto">
            <a:xfrm>
              <a:off x="6407970" y="3132615"/>
              <a:ext cx="1781266"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Зменшення забруднення ґрунту</a:t>
              </a:r>
              <a:endParaRPr lang="ru-RU" altLang="zh-CN" sz="1600" dirty="0">
                <a:solidFill>
                  <a:schemeClr val="tx1">
                    <a:lumMod val="75000"/>
                    <a:lumOff val="25000"/>
                  </a:schemeClr>
                </a:solidFill>
                <a:latin typeface="+mn-ea"/>
                <a:cs typeface="Open Sans" panose="020B0606030504020204" pitchFamily="34" charset="0"/>
              </a:endParaRPr>
            </a:p>
          </p:txBody>
        </p:sp>
        <p:sp>
          <p:nvSpPr>
            <p:cNvPr id="98" name="矩形 47"/>
            <p:cNvSpPr>
              <a:spLocks noChangeArrowheads="1"/>
            </p:cNvSpPr>
            <p:nvPr/>
          </p:nvSpPr>
          <p:spPr bwMode="auto">
            <a:xfrm>
              <a:off x="8289354" y="3131066"/>
              <a:ext cx="1781266" cy="117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571" tIns="34286" rIns="68571" bIns="34286">
              <a:spAutoFit/>
            </a:bodyPr>
            <a:lstStyle/>
            <a:p>
              <a:pPr algn="ctr"/>
              <a:r>
                <a:rPr lang="uk-UA" dirty="0"/>
                <a:t>Збільшення частки органічного землеробства</a:t>
              </a:r>
              <a:endParaRPr lang="ru-RU" altLang="zh-CN" sz="1600" dirty="0">
                <a:solidFill>
                  <a:schemeClr val="tx1">
                    <a:lumMod val="75000"/>
                    <a:lumOff val="25000"/>
                  </a:schemeClr>
                </a:solidFill>
                <a:latin typeface="+mn-ea"/>
                <a:cs typeface="Open Sans" panose="020B0606030504020204" pitchFamily="34" charset="0"/>
              </a:endParaRPr>
            </a:p>
          </p:txBody>
        </p:sp>
        <p:sp>
          <p:nvSpPr>
            <p:cNvPr id="122" name="TextBox 121"/>
            <p:cNvSpPr txBox="1"/>
            <p:nvPr/>
          </p:nvSpPr>
          <p:spPr>
            <a:xfrm>
              <a:off x="10328995" y="914909"/>
              <a:ext cx="157554" cy="616968"/>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130" name="Rounded Rectangle 129"/>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131" name="Rounded Rectangle 130"/>
          <p:cNvSpPr/>
          <p:nvPr/>
        </p:nvSpPr>
        <p:spPr>
          <a:xfrm>
            <a:off x="640080" y="5943600"/>
            <a:ext cx="10972800" cy="475488"/>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150" b="1">
                <a:solidFill>
                  <a:srgbClr val="007A37"/>
                </a:solidFill>
                <a:latin typeface="Calibri"/>
              </a:rPr>
              <a:t>Моніторинг 2025</a:t>
            </a:r>
          </a:p>
          <a:p>
            <a:pPr algn="l">
              <a:spcBef>
                <a:spcPts val="0"/>
              </a:spcBef>
              <a:spcAft>
                <a:spcPts val="0"/>
              </a:spcAft>
            </a:pPr>
            <a:r>
              <a:rPr sz="980">
                <a:solidFill>
                  <a:srgbClr val="3F3F3F"/>
                </a:solidFill>
                <a:latin typeface="Calibri"/>
              </a:rPr>
              <a:t>Zero Pollution Monitoring and Outlook 2025 фіксує помітний прогрес, особливо щодо якості повітря, але для досягнення більшості цілей потрібна швидша імплементація вже ухвалених норм.</a:t>
            </a:r>
          </a:p>
        </p:txBody>
      </p:sp>
    </p:spTree>
    <p:extLst>
      <p:ext uri="{BB962C8B-B14F-4D97-AF65-F5344CB8AC3E}">
        <p14:creationId xmlns:p14="http://schemas.microsoft.com/office/powerpoint/2010/main" val="696272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12197" y="327605"/>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нульового забруднення: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21920" y="2346155"/>
            <a:ext cx="11790207" cy="3317207"/>
            <a:chOff x="203199" y="882274"/>
            <a:chExt cx="11790207" cy="3317207"/>
          </a:xfrm>
        </p:grpSpPr>
        <p:grpSp>
          <p:nvGrpSpPr>
            <p:cNvPr id="8" name="组合 53"/>
            <p:cNvGrpSpPr/>
            <p:nvPr/>
          </p:nvGrpSpPr>
          <p:grpSpPr>
            <a:xfrm>
              <a:off x="203199" y="882274"/>
              <a:ext cx="5967309" cy="1657138"/>
              <a:chOff x="795863" y="1632165"/>
              <a:chExt cx="5371665" cy="1564840"/>
            </a:xfrm>
          </p:grpSpPr>
          <p:grpSp>
            <p:nvGrpSpPr>
              <p:cNvPr id="33" name="组合 54"/>
              <p:cNvGrpSpPr/>
              <p:nvPr/>
            </p:nvGrpSpPr>
            <p:grpSpPr>
              <a:xfrm rot="10800000">
                <a:off x="795863" y="1632165"/>
                <a:ext cx="5371665" cy="1564840"/>
                <a:chOff x="6497512" y="1577002"/>
                <a:chExt cx="5119200" cy="1491293"/>
              </a:xfrm>
            </p:grpSpPr>
            <p:sp>
              <p:nvSpPr>
                <p:cNvPr id="3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6"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4"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29" name="组合 59"/>
              <p:cNvGrpSpPr/>
              <p:nvPr/>
            </p:nvGrpSpPr>
            <p:grpSpPr>
              <a:xfrm rot="10800000">
                <a:off x="795863" y="3200095"/>
                <a:ext cx="5371665" cy="1564840"/>
                <a:chOff x="6497512" y="1577002"/>
                <a:chExt cx="5119200" cy="1491293"/>
              </a:xfrm>
            </p:grpSpPr>
            <p:sp>
              <p:nvSpPr>
                <p:cNvPr id="3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32"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30"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2" name="组合 68"/>
            <p:cNvGrpSpPr/>
            <p:nvPr/>
          </p:nvGrpSpPr>
          <p:grpSpPr>
            <a:xfrm>
              <a:off x="6024606" y="943435"/>
              <a:ext cx="5968800" cy="1706629"/>
              <a:chOff x="6024473" y="1692134"/>
              <a:chExt cx="5371665" cy="1564840"/>
            </a:xfrm>
          </p:grpSpPr>
          <p:grpSp>
            <p:nvGrpSpPr>
              <p:cNvPr id="23" name="组合 69"/>
              <p:cNvGrpSpPr/>
              <p:nvPr/>
            </p:nvGrpSpPr>
            <p:grpSpPr>
              <a:xfrm>
                <a:off x="6024473" y="1692134"/>
                <a:ext cx="5371665" cy="1564840"/>
                <a:chOff x="6497512" y="1577003"/>
                <a:chExt cx="5119200" cy="1491293"/>
              </a:xfrm>
            </p:grpSpPr>
            <p:sp>
              <p:nvSpPr>
                <p:cNvPr id="25"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6"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4"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3" name="组合 73"/>
            <p:cNvGrpSpPr/>
            <p:nvPr/>
          </p:nvGrpSpPr>
          <p:grpSpPr>
            <a:xfrm>
              <a:off x="6024605" y="2595198"/>
              <a:ext cx="5968799" cy="1604282"/>
              <a:chOff x="6024472" y="3311672"/>
              <a:chExt cx="5371664" cy="1564840"/>
            </a:xfrm>
          </p:grpSpPr>
          <p:grpSp>
            <p:nvGrpSpPr>
              <p:cNvPr id="19" name="组合 74"/>
              <p:cNvGrpSpPr/>
              <p:nvPr/>
            </p:nvGrpSpPr>
            <p:grpSpPr>
              <a:xfrm>
                <a:off x="6024472" y="3311672"/>
                <a:ext cx="5371664" cy="1564840"/>
                <a:chOff x="6497511" y="1577002"/>
                <a:chExt cx="5119199" cy="1491293"/>
              </a:xfrm>
            </p:grpSpPr>
            <p:sp>
              <p:nvSpPr>
                <p:cNvPr id="21"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2"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199" cy="1491293"/>
                </a:xfrm>
                <a:prstGeom prst="rect">
                  <a:avLst/>
                </a:prstGeom>
              </p:spPr>
            </p:pic>
          </p:grpSp>
          <p:sp>
            <p:nvSpPr>
              <p:cNvPr id="20"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14" name="矩形 47"/>
            <p:cNvSpPr>
              <a:spLocks noChangeArrowheads="1"/>
            </p:cNvSpPr>
            <p:nvPr/>
          </p:nvSpPr>
          <p:spPr bwMode="auto">
            <a:xfrm>
              <a:off x="7791331" y="1348985"/>
              <a:ext cx="3788815"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Збереження екосистем</a:t>
              </a:r>
            </a:p>
            <a:p>
              <a:pPr algn="ctr"/>
              <a:r>
                <a:rPr lang="uk-UA" dirty="0"/>
                <a:t>Захист </a:t>
              </a:r>
              <a:r>
                <a:rPr lang="uk-UA" dirty="0" err="1"/>
                <a:t>біорізноманіття</a:t>
              </a:r>
              <a:r>
                <a:rPr lang="uk-UA" dirty="0"/>
                <a:t> та природних ресурсів</a:t>
              </a:r>
              <a:endParaRPr lang="ru-RU" altLang="zh-CN" dirty="0"/>
            </a:p>
          </p:txBody>
        </p:sp>
        <p:sp>
          <p:nvSpPr>
            <p:cNvPr id="15" name="矩形 47"/>
            <p:cNvSpPr>
              <a:spLocks noChangeArrowheads="1"/>
            </p:cNvSpPr>
            <p:nvPr/>
          </p:nvSpPr>
          <p:spPr bwMode="auto">
            <a:xfrm>
              <a:off x="7791331" y="2865630"/>
              <a:ext cx="392401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Стимулювання екологічних інновацій</a:t>
              </a:r>
            </a:p>
            <a:p>
              <a:pPr algn="ctr"/>
              <a:r>
                <a:rPr lang="uk-UA" dirty="0"/>
                <a:t>Створення нових робочих місць і економічне зростання</a:t>
              </a:r>
              <a:endParaRPr lang="ru-RU" altLang="zh-CN" dirty="0"/>
            </a:p>
          </p:txBody>
        </p:sp>
        <p:sp>
          <p:nvSpPr>
            <p:cNvPr id="16" name="矩形 47"/>
            <p:cNvSpPr>
              <a:spLocks noChangeArrowheads="1"/>
            </p:cNvSpPr>
            <p:nvPr/>
          </p:nvSpPr>
          <p:spPr bwMode="auto">
            <a:xfrm>
              <a:off x="610537" y="1348985"/>
              <a:ext cx="386987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Покращення здоров'я людей</a:t>
              </a:r>
            </a:p>
            <a:p>
              <a:pPr algn="ctr"/>
              <a:r>
                <a:rPr lang="uk-UA" dirty="0"/>
                <a:t>Зменшення респіраторних та інших захворювань</a:t>
              </a:r>
              <a:endParaRPr lang="ru-RU" altLang="zh-CN" dirty="0"/>
            </a:p>
          </p:txBody>
        </p:sp>
        <p:sp>
          <p:nvSpPr>
            <p:cNvPr id="17" name="矩形 47"/>
            <p:cNvSpPr>
              <a:spLocks noChangeArrowheads="1"/>
            </p:cNvSpPr>
            <p:nvPr/>
          </p:nvSpPr>
          <p:spPr bwMode="auto">
            <a:xfrm>
              <a:off x="544350" y="2994653"/>
              <a:ext cx="3799472"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p>
          </p:txBody>
        </p:sp>
      </p:grpSp>
    </p:spTree>
    <p:extLst>
      <p:ext uri="{BB962C8B-B14F-4D97-AF65-F5344CB8AC3E}">
        <p14:creationId xmlns:p14="http://schemas.microsoft.com/office/powerpoint/2010/main" val="4062268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363558" y="-28495"/>
            <a:ext cx="10515600" cy="1325563"/>
          </a:xfrm>
        </p:spPr>
        <p:txBody>
          <a:bodyPr>
            <a:no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Проблеми та виклики нульового забруднення:</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 name="Группа 6"/>
          <p:cNvGrpSpPr/>
          <p:nvPr/>
        </p:nvGrpSpPr>
        <p:grpSpPr>
          <a:xfrm>
            <a:off x="1551760" y="988823"/>
            <a:ext cx="8161576" cy="5530649"/>
            <a:chOff x="2069920" y="839063"/>
            <a:chExt cx="8161576" cy="5530649"/>
          </a:xfrm>
        </p:grpSpPr>
        <p:grpSp>
          <p:nvGrpSpPr>
            <p:cNvPr id="8" name="Group 20"/>
            <p:cNvGrpSpPr/>
            <p:nvPr/>
          </p:nvGrpSpPr>
          <p:grpSpPr>
            <a:xfrm>
              <a:off x="5508392" y="839063"/>
              <a:ext cx="4723104" cy="5291633"/>
              <a:chOff x="2711450" y="1899341"/>
              <a:chExt cx="3608856" cy="4043262"/>
            </a:xfrm>
          </p:grpSpPr>
          <p:sp>
            <p:nvSpPr>
              <p:cNvPr id="25" name="Oval 47"/>
              <p:cNvSpPr/>
              <p:nvPr/>
            </p:nvSpPr>
            <p:spPr>
              <a:xfrm>
                <a:off x="2790307" y="4370894"/>
                <a:ext cx="3529999" cy="1571709"/>
              </a:xfrm>
              <a:prstGeom prst="ellipse">
                <a:avLst/>
              </a:prstGeom>
              <a:gradFill flip="none" rotWithShape="1">
                <a:gsLst>
                  <a:gs pos="0">
                    <a:schemeClr val="tx1">
                      <a:lumMod val="50000"/>
                    </a:schemeClr>
                  </a:gs>
                  <a:gs pos="50000">
                    <a:schemeClr val="bg1">
                      <a:lumMod val="50000"/>
                      <a:shade val="67500"/>
                      <a:satMod val="115000"/>
                    </a:schemeClr>
                  </a:gs>
                  <a:gs pos="100000">
                    <a:schemeClr val="bg1">
                      <a:lumMod val="85000"/>
                    </a:schemeClr>
                  </a:gs>
                </a:gsLst>
                <a:path path="circle">
                  <a:fillToRect l="50000" t="50000" r="50000" b="50000"/>
                </a:path>
                <a:tileRect/>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
              <p:cNvGrpSpPr/>
              <p:nvPr/>
            </p:nvGrpSpPr>
            <p:grpSpPr>
              <a:xfrm>
                <a:off x="2711450" y="1899341"/>
                <a:ext cx="3413126" cy="3421270"/>
                <a:chOff x="2711450" y="1899341"/>
                <a:chExt cx="3413126" cy="3421270"/>
              </a:xfrm>
              <a:effectLst>
                <a:reflection blurRad="6350" stA="52000" endA="300" endPos="35000" dir="5400000" sy="-100000" algn="bl" rotWithShape="0"/>
              </a:effectLst>
            </p:grpSpPr>
            <p:grpSp>
              <p:nvGrpSpPr>
                <p:cNvPr id="33" name="Group 9"/>
                <p:cNvGrpSpPr/>
                <p:nvPr/>
              </p:nvGrpSpPr>
              <p:grpSpPr>
                <a:xfrm>
                  <a:off x="2711450" y="2685419"/>
                  <a:ext cx="1857262" cy="2586317"/>
                  <a:chOff x="2711450" y="2685419"/>
                  <a:chExt cx="1857262" cy="2586317"/>
                </a:xfrm>
              </p:grpSpPr>
              <p:sp>
                <p:nvSpPr>
                  <p:cNvPr id="40" name="Freeform 70"/>
                  <p:cNvSpPr>
                    <a:spLocks/>
                  </p:cNvSpPr>
                  <p:nvPr/>
                </p:nvSpPr>
                <p:spPr bwMode="auto">
                  <a:xfrm>
                    <a:off x="2711450" y="2685419"/>
                    <a:ext cx="1857262" cy="2586317"/>
                  </a:xfrm>
                  <a:custGeom>
                    <a:avLst/>
                    <a:gdLst/>
                    <a:ahLst/>
                    <a:cxnLst>
                      <a:cxn ang="0">
                        <a:pos x="228" y="198"/>
                      </a:cxn>
                      <a:cxn ang="0">
                        <a:pos x="189" y="192"/>
                      </a:cxn>
                      <a:cxn ang="0">
                        <a:pos x="147" y="103"/>
                      </a:cxn>
                      <a:cxn ang="0">
                        <a:pos x="151" y="105"/>
                      </a:cxn>
                      <a:cxn ang="0">
                        <a:pos x="150" y="94"/>
                      </a:cxn>
                      <a:cxn ang="0">
                        <a:pos x="140" y="0"/>
                      </a:cxn>
                      <a:cxn ang="0">
                        <a:pos x="49" y="32"/>
                      </a:cxn>
                      <a:cxn ang="0">
                        <a:pos x="40" y="35"/>
                      </a:cxn>
                      <a:cxn ang="0">
                        <a:pos x="46" y="39"/>
                      </a:cxn>
                      <a:cxn ang="0">
                        <a:pos x="43" y="45"/>
                      </a:cxn>
                      <a:cxn ang="0">
                        <a:pos x="142" y="300"/>
                      </a:cxn>
                      <a:cxn ang="0">
                        <a:pos x="227" y="316"/>
                      </a:cxn>
                      <a:cxn ang="0">
                        <a:pos x="153" y="256"/>
                      </a:cxn>
                      <a:cxn ang="0">
                        <a:pos x="228" y="198"/>
                      </a:cxn>
                    </a:cxnLst>
                    <a:rect l="0" t="0" r="r" b="b"/>
                    <a:pathLst>
                      <a:path w="228" h="317">
                        <a:moveTo>
                          <a:pt x="228" y="198"/>
                        </a:moveTo>
                        <a:cubicBezTo>
                          <a:pt x="215" y="200"/>
                          <a:pt x="202" y="198"/>
                          <a:pt x="189" y="192"/>
                        </a:cubicBezTo>
                        <a:cubicBezTo>
                          <a:pt x="154" y="177"/>
                          <a:pt x="137" y="138"/>
                          <a:pt x="147" y="103"/>
                        </a:cubicBezTo>
                        <a:cubicBezTo>
                          <a:pt x="151" y="105"/>
                          <a:pt x="151" y="105"/>
                          <a:pt x="151" y="105"/>
                        </a:cubicBezTo>
                        <a:cubicBezTo>
                          <a:pt x="150" y="94"/>
                          <a:pt x="150" y="94"/>
                          <a:pt x="150" y="94"/>
                        </a:cubicBezTo>
                        <a:cubicBezTo>
                          <a:pt x="140" y="0"/>
                          <a:pt x="140" y="0"/>
                          <a:pt x="140" y="0"/>
                        </a:cubicBezTo>
                        <a:cubicBezTo>
                          <a:pt x="49" y="32"/>
                          <a:pt x="49" y="32"/>
                          <a:pt x="49" y="32"/>
                        </a:cubicBezTo>
                        <a:cubicBezTo>
                          <a:pt x="40" y="35"/>
                          <a:pt x="40" y="35"/>
                          <a:pt x="40" y="35"/>
                        </a:cubicBezTo>
                        <a:cubicBezTo>
                          <a:pt x="46" y="39"/>
                          <a:pt x="46" y="39"/>
                          <a:pt x="46" y="39"/>
                        </a:cubicBezTo>
                        <a:cubicBezTo>
                          <a:pt x="45" y="41"/>
                          <a:pt x="44" y="43"/>
                          <a:pt x="43" y="45"/>
                        </a:cubicBezTo>
                        <a:cubicBezTo>
                          <a:pt x="0" y="142"/>
                          <a:pt x="44" y="257"/>
                          <a:pt x="142" y="300"/>
                        </a:cubicBezTo>
                        <a:cubicBezTo>
                          <a:pt x="169" y="312"/>
                          <a:pt x="198" y="317"/>
                          <a:pt x="227" y="316"/>
                        </a:cubicBezTo>
                        <a:cubicBezTo>
                          <a:pt x="153" y="256"/>
                          <a:pt x="153" y="256"/>
                          <a:pt x="153" y="256"/>
                        </a:cubicBezTo>
                        <a:lnTo>
                          <a:pt x="228" y="198"/>
                        </a:ln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162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2976673" y="2721213"/>
                    <a:ext cx="1441822" cy="2423399"/>
                  </a:xfrm>
                  <a:custGeom>
                    <a:avLst/>
                    <a:gdLst/>
                    <a:ahLst/>
                    <a:cxnLst>
                      <a:cxn ang="0">
                        <a:pos x="175" y="297"/>
                      </a:cxn>
                      <a:cxn ang="0">
                        <a:pos x="116" y="282"/>
                      </a:cxn>
                      <a:cxn ang="0">
                        <a:pos x="18" y="179"/>
                      </a:cxn>
                      <a:cxn ang="0">
                        <a:pos x="21" y="37"/>
                      </a:cxn>
                      <a:cxn ang="0">
                        <a:pos x="24" y="31"/>
                      </a:cxn>
                      <a:cxn ang="0">
                        <a:pos x="25" y="28"/>
                      </a:cxn>
                      <a:cxn ang="0">
                        <a:pos x="25" y="28"/>
                      </a:cxn>
                      <a:cxn ang="0">
                        <a:pos x="104" y="0"/>
                      </a:cxn>
                      <a:cxn ang="0">
                        <a:pos x="112" y="81"/>
                      </a:cxn>
                      <a:cxn ang="0">
                        <a:pos x="112" y="85"/>
                      </a:cxn>
                      <a:cxn ang="0">
                        <a:pos x="110" y="90"/>
                      </a:cxn>
                      <a:cxn ang="0">
                        <a:pos x="115" y="148"/>
                      </a:cxn>
                      <a:cxn ang="0">
                        <a:pos x="157" y="189"/>
                      </a:cxn>
                      <a:cxn ang="0">
                        <a:pos x="177" y="194"/>
                      </a:cxn>
                      <a:cxn ang="0">
                        <a:pos x="119" y="239"/>
                      </a:cxn>
                      <a:cxn ang="0">
                        <a:pos x="115" y="242"/>
                      </a:cxn>
                      <a:cxn ang="0">
                        <a:pos x="111" y="245"/>
                      </a:cxn>
                      <a:cxn ang="0">
                        <a:pos x="115" y="248"/>
                      </a:cxn>
                      <a:cxn ang="0">
                        <a:pos x="119" y="251"/>
                      </a:cxn>
                      <a:cxn ang="0">
                        <a:pos x="175" y="297"/>
                      </a:cxn>
                    </a:cxnLst>
                    <a:rect l="0" t="0" r="r" b="b"/>
                    <a:pathLst>
                      <a:path w="177" h="297">
                        <a:moveTo>
                          <a:pt x="175" y="297"/>
                        </a:moveTo>
                        <a:cubicBezTo>
                          <a:pt x="155" y="295"/>
                          <a:pt x="135" y="290"/>
                          <a:pt x="116" y="282"/>
                        </a:cubicBezTo>
                        <a:cubicBezTo>
                          <a:pt x="71" y="262"/>
                          <a:pt x="36" y="225"/>
                          <a:pt x="18" y="179"/>
                        </a:cubicBezTo>
                        <a:cubicBezTo>
                          <a:pt x="0" y="133"/>
                          <a:pt x="1" y="82"/>
                          <a:pt x="21" y="37"/>
                        </a:cubicBezTo>
                        <a:cubicBezTo>
                          <a:pt x="22" y="35"/>
                          <a:pt x="23" y="33"/>
                          <a:pt x="24" y="31"/>
                        </a:cubicBezTo>
                        <a:cubicBezTo>
                          <a:pt x="25" y="28"/>
                          <a:pt x="25" y="28"/>
                          <a:pt x="25" y="28"/>
                        </a:cubicBezTo>
                        <a:cubicBezTo>
                          <a:pt x="25" y="28"/>
                          <a:pt x="25" y="28"/>
                          <a:pt x="25" y="28"/>
                        </a:cubicBezTo>
                        <a:cubicBezTo>
                          <a:pt x="104" y="0"/>
                          <a:pt x="104" y="0"/>
                          <a:pt x="104" y="0"/>
                        </a:cubicBezTo>
                        <a:cubicBezTo>
                          <a:pt x="112" y="81"/>
                          <a:pt x="112" y="81"/>
                          <a:pt x="112" y="81"/>
                        </a:cubicBezTo>
                        <a:cubicBezTo>
                          <a:pt x="112" y="85"/>
                          <a:pt x="112" y="85"/>
                          <a:pt x="112" y="85"/>
                        </a:cubicBezTo>
                        <a:cubicBezTo>
                          <a:pt x="110" y="90"/>
                          <a:pt x="110" y="90"/>
                          <a:pt x="110" y="90"/>
                        </a:cubicBezTo>
                        <a:cubicBezTo>
                          <a:pt x="105" y="109"/>
                          <a:pt x="107" y="129"/>
                          <a:pt x="115" y="148"/>
                        </a:cubicBezTo>
                        <a:cubicBezTo>
                          <a:pt x="124" y="166"/>
                          <a:pt x="139" y="180"/>
                          <a:pt x="157" y="189"/>
                        </a:cubicBezTo>
                        <a:cubicBezTo>
                          <a:pt x="163" y="191"/>
                          <a:pt x="170" y="193"/>
                          <a:pt x="177" y="194"/>
                        </a:cubicBezTo>
                        <a:cubicBezTo>
                          <a:pt x="119" y="239"/>
                          <a:pt x="119" y="239"/>
                          <a:pt x="119" y="239"/>
                        </a:cubicBezTo>
                        <a:cubicBezTo>
                          <a:pt x="115" y="242"/>
                          <a:pt x="115" y="242"/>
                          <a:pt x="115" y="242"/>
                        </a:cubicBezTo>
                        <a:cubicBezTo>
                          <a:pt x="111" y="245"/>
                          <a:pt x="111" y="245"/>
                          <a:pt x="111" y="245"/>
                        </a:cubicBezTo>
                        <a:cubicBezTo>
                          <a:pt x="115" y="248"/>
                          <a:pt x="115" y="248"/>
                          <a:pt x="115" y="248"/>
                        </a:cubicBezTo>
                        <a:cubicBezTo>
                          <a:pt x="119" y="251"/>
                          <a:pt x="119" y="251"/>
                          <a:pt x="119" y="251"/>
                        </a:cubicBezTo>
                        <a:cubicBezTo>
                          <a:pt x="175" y="297"/>
                          <a:pt x="175" y="297"/>
                          <a:pt x="175" y="297"/>
                        </a:cubicBezTo>
                        <a:close/>
                      </a:path>
                    </a:pathLst>
                  </a:custGeom>
                  <a:gradFill flip="none" rotWithShape="1">
                    <a:gsLst>
                      <a:gs pos="0">
                        <a:schemeClr val="tx1">
                          <a:lumMod val="50000"/>
                        </a:schemeClr>
                      </a:gs>
                      <a:gs pos="50000">
                        <a:schemeClr val="bg1">
                          <a:lumMod val="50000"/>
                          <a:shade val="67500"/>
                          <a:satMod val="115000"/>
                        </a:schemeClr>
                      </a:gs>
                      <a:gs pos="100000">
                        <a:schemeClr val="bg1">
                          <a:lumMod val="75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4" name="Group 11"/>
                <p:cNvGrpSpPr/>
                <p:nvPr/>
              </p:nvGrpSpPr>
              <p:grpSpPr>
                <a:xfrm>
                  <a:off x="3957770" y="3100859"/>
                  <a:ext cx="2166806" cy="2219752"/>
                  <a:chOff x="3957770" y="3100859"/>
                  <a:chExt cx="2166806" cy="2219752"/>
                </a:xfrm>
              </p:grpSpPr>
              <p:sp>
                <p:nvSpPr>
                  <p:cNvPr id="38" name="Freeform 72"/>
                  <p:cNvSpPr>
                    <a:spLocks/>
                  </p:cNvSpPr>
                  <p:nvPr/>
                </p:nvSpPr>
                <p:spPr bwMode="auto">
                  <a:xfrm>
                    <a:off x="3957770" y="3100859"/>
                    <a:ext cx="2166806" cy="2219752"/>
                  </a:xfrm>
                  <a:custGeom>
                    <a:avLst/>
                    <a:gdLst/>
                    <a:ahLst/>
                    <a:cxnLst>
                      <a:cxn ang="0">
                        <a:pos x="247" y="0"/>
                      </a:cxn>
                      <a:cxn ang="0">
                        <a:pos x="215" y="90"/>
                      </a:cxn>
                      <a:cxn ang="0">
                        <a:pos x="136" y="39"/>
                      </a:cxn>
                      <a:cxn ang="0">
                        <a:pos x="137" y="103"/>
                      </a:cxn>
                      <a:cxn ang="0">
                        <a:pos x="83" y="146"/>
                      </a:cxn>
                      <a:cxn ang="0">
                        <a:pos x="83" y="141"/>
                      </a:cxn>
                      <a:cxn ang="0">
                        <a:pos x="75" y="147"/>
                      </a:cxn>
                      <a:cxn ang="0">
                        <a:pos x="0" y="205"/>
                      </a:cxn>
                      <a:cxn ang="0">
                        <a:pos x="74" y="265"/>
                      </a:cxn>
                      <a:cxn ang="0">
                        <a:pos x="82" y="272"/>
                      </a:cxn>
                      <a:cxn ang="0">
                        <a:pos x="82" y="265"/>
                      </a:cxn>
                      <a:cxn ang="0">
                        <a:pos x="244" y="150"/>
                      </a:cxn>
                      <a:cxn ang="0">
                        <a:pos x="247" y="0"/>
                      </a:cxn>
                    </a:cxnLst>
                    <a:rect l="0" t="0" r="r" b="b"/>
                    <a:pathLst>
                      <a:path w="266" h="272">
                        <a:moveTo>
                          <a:pt x="247" y="0"/>
                        </a:moveTo>
                        <a:cubicBezTo>
                          <a:pt x="215" y="90"/>
                          <a:pt x="215" y="90"/>
                          <a:pt x="215" y="90"/>
                        </a:cubicBezTo>
                        <a:cubicBezTo>
                          <a:pt x="136" y="39"/>
                          <a:pt x="136" y="39"/>
                          <a:pt x="136" y="39"/>
                        </a:cubicBezTo>
                        <a:cubicBezTo>
                          <a:pt x="145" y="58"/>
                          <a:pt x="146" y="81"/>
                          <a:pt x="137" y="103"/>
                        </a:cubicBezTo>
                        <a:cubicBezTo>
                          <a:pt x="126" y="126"/>
                          <a:pt x="106" y="141"/>
                          <a:pt x="83" y="146"/>
                        </a:cubicBezTo>
                        <a:cubicBezTo>
                          <a:pt x="83" y="141"/>
                          <a:pt x="83" y="141"/>
                          <a:pt x="83" y="141"/>
                        </a:cubicBezTo>
                        <a:cubicBezTo>
                          <a:pt x="75" y="147"/>
                          <a:pt x="75" y="147"/>
                          <a:pt x="75" y="147"/>
                        </a:cubicBezTo>
                        <a:cubicBezTo>
                          <a:pt x="0" y="205"/>
                          <a:pt x="0" y="205"/>
                          <a:pt x="0" y="205"/>
                        </a:cubicBezTo>
                        <a:cubicBezTo>
                          <a:pt x="74" y="265"/>
                          <a:pt x="74" y="265"/>
                          <a:pt x="74" y="265"/>
                        </a:cubicBezTo>
                        <a:cubicBezTo>
                          <a:pt x="82" y="272"/>
                          <a:pt x="82" y="272"/>
                          <a:pt x="82" y="272"/>
                        </a:cubicBezTo>
                        <a:cubicBezTo>
                          <a:pt x="82" y="265"/>
                          <a:pt x="82" y="265"/>
                          <a:pt x="82" y="265"/>
                        </a:cubicBezTo>
                        <a:cubicBezTo>
                          <a:pt x="151" y="260"/>
                          <a:pt x="214" y="218"/>
                          <a:pt x="244" y="150"/>
                        </a:cubicBezTo>
                        <a:cubicBezTo>
                          <a:pt x="266" y="100"/>
                          <a:pt x="266" y="46"/>
                          <a:pt x="247" y="0"/>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54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73"/>
                  <p:cNvSpPr>
                    <a:spLocks/>
                  </p:cNvSpPr>
                  <p:nvPr/>
                </p:nvSpPr>
                <p:spPr bwMode="auto">
                  <a:xfrm>
                    <a:off x="4077882" y="3321533"/>
                    <a:ext cx="1995742" cy="1902063"/>
                  </a:xfrm>
                  <a:custGeom>
                    <a:avLst/>
                    <a:gdLst/>
                    <a:ahLst/>
                    <a:cxnLst>
                      <a:cxn ang="0">
                        <a:pos x="63" y="233"/>
                      </a:cxn>
                      <a:cxn ang="0">
                        <a:pos x="0" y="181"/>
                      </a:cxn>
                      <a:cxn ang="0">
                        <a:pos x="64" y="132"/>
                      </a:cxn>
                      <a:cxn ang="0">
                        <a:pos x="67" y="131"/>
                      </a:cxn>
                      <a:cxn ang="0">
                        <a:pos x="72" y="130"/>
                      </a:cxn>
                      <a:cxn ang="0">
                        <a:pos x="131" y="82"/>
                      </a:cxn>
                      <a:cxn ang="0">
                        <a:pos x="137" y="33"/>
                      </a:cxn>
                      <a:cxn ang="0">
                        <a:pos x="197" y="72"/>
                      </a:cxn>
                      <a:cxn ang="0">
                        <a:pos x="201" y="75"/>
                      </a:cxn>
                      <a:cxn ang="0">
                        <a:pos x="206" y="78"/>
                      </a:cxn>
                      <a:cxn ang="0">
                        <a:pos x="207" y="73"/>
                      </a:cxn>
                      <a:cxn ang="0">
                        <a:pos x="209" y="68"/>
                      </a:cxn>
                      <a:cxn ang="0">
                        <a:pos x="234" y="0"/>
                      </a:cxn>
                      <a:cxn ang="0">
                        <a:pos x="224" y="123"/>
                      </a:cxn>
                      <a:cxn ang="0">
                        <a:pos x="68" y="233"/>
                      </a:cxn>
                      <a:cxn ang="0">
                        <a:pos x="64" y="233"/>
                      </a:cxn>
                      <a:cxn ang="0">
                        <a:pos x="63" y="233"/>
                      </a:cxn>
                    </a:cxnLst>
                    <a:rect l="0" t="0" r="r" b="b"/>
                    <a:pathLst>
                      <a:path w="245" h="233">
                        <a:moveTo>
                          <a:pt x="63" y="233"/>
                        </a:moveTo>
                        <a:cubicBezTo>
                          <a:pt x="0" y="181"/>
                          <a:pt x="0" y="181"/>
                          <a:pt x="0" y="181"/>
                        </a:cubicBezTo>
                        <a:cubicBezTo>
                          <a:pt x="64" y="132"/>
                          <a:pt x="64" y="132"/>
                          <a:pt x="64" y="132"/>
                        </a:cubicBezTo>
                        <a:cubicBezTo>
                          <a:pt x="67" y="131"/>
                          <a:pt x="67" y="131"/>
                          <a:pt x="67" y="131"/>
                        </a:cubicBezTo>
                        <a:cubicBezTo>
                          <a:pt x="72" y="130"/>
                          <a:pt x="72" y="130"/>
                          <a:pt x="72" y="130"/>
                        </a:cubicBezTo>
                        <a:cubicBezTo>
                          <a:pt x="98" y="124"/>
                          <a:pt x="120" y="106"/>
                          <a:pt x="131" y="82"/>
                        </a:cubicBezTo>
                        <a:cubicBezTo>
                          <a:pt x="138" y="67"/>
                          <a:pt x="140" y="50"/>
                          <a:pt x="137" y="33"/>
                        </a:cubicBezTo>
                        <a:cubicBezTo>
                          <a:pt x="197" y="72"/>
                          <a:pt x="197" y="72"/>
                          <a:pt x="197" y="72"/>
                        </a:cubicBezTo>
                        <a:cubicBezTo>
                          <a:pt x="201" y="75"/>
                          <a:pt x="201" y="75"/>
                          <a:pt x="201" y="75"/>
                        </a:cubicBezTo>
                        <a:cubicBezTo>
                          <a:pt x="206" y="78"/>
                          <a:pt x="206" y="78"/>
                          <a:pt x="206" y="78"/>
                        </a:cubicBezTo>
                        <a:cubicBezTo>
                          <a:pt x="207" y="73"/>
                          <a:pt x="207" y="73"/>
                          <a:pt x="207" y="73"/>
                        </a:cubicBezTo>
                        <a:cubicBezTo>
                          <a:pt x="209" y="68"/>
                          <a:pt x="209" y="68"/>
                          <a:pt x="209" y="68"/>
                        </a:cubicBezTo>
                        <a:cubicBezTo>
                          <a:pt x="234" y="0"/>
                          <a:pt x="234" y="0"/>
                          <a:pt x="234" y="0"/>
                        </a:cubicBezTo>
                        <a:cubicBezTo>
                          <a:pt x="245" y="40"/>
                          <a:pt x="241" y="84"/>
                          <a:pt x="224" y="123"/>
                        </a:cubicBezTo>
                        <a:cubicBezTo>
                          <a:pt x="196" y="186"/>
                          <a:pt x="137" y="228"/>
                          <a:pt x="68" y="233"/>
                        </a:cubicBezTo>
                        <a:cubicBezTo>
                          <a:pt x="64" y="233"/>
                          <a:pt x="64" y="233"/>
                          <a:pt x="64" y="233"/>
                        </a:cubicBezTo>
                        <a:cubicBezTo>
                          <a:pt x="63" y="233"/>
                          <a:pt x="63" y="233"/>
                          <a:pt x="63" y="233"/>
                        </a:cubicBezTo>
                        <a:close/>
                      </a:path>
                    </a:pathLst>
                  </a:custGeom>
                  <a:gradFill flip="none" rotWithShape="1">
                    <a:gsLst>
                      <a:gs pos="0">
                        <a:schemeClr val="accent2">
                          <a:lumMod val="50000"/>
                        </a:schemeClr>
                      </a:gs>
                      <a:gs pos="50000">
                        <a:schemeClr val="accent1">
                          <a:shade val="67500"/>
                          <a:satMod val="115000"/>
                        </a:schemeClr>
                      </a:gs>
                      <a:gs pos="100000">
                        <a:schemeClr val="accent2">
                          <a:lumMod val="60000"/>
                          <a:lumOff val="40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5" name="Group 10"/>
                <p:cNvGrpSpPr/>
                <p:nvPr/>
              </p:nvGrpSpPr>
              <p:grpSpPr>
                <a:xfrm>
                  <a:off x="3110598" y="1899341"/>
                  <a:ext cx="2883643" cy="1934647"/>
                  <a:chOff x="3110598" y="1899341"/>
                  <a:chExt cx="2883643" cy="1934647"/>
                </a:xfrm>
              </p:grpSpPr>
              <p:sp>
                <p:nvSpPr>
                  <p:cNvPr id="36" name="Freeform 74"/>
                  <p:cNvSpPr>
                    <a:spLocks/>
                  </p:cNvSpPr>
                  <p:nvPr/>
                </p:nvSpPr>
                <p:spPr bwMode="auto">
                  <a:xfrm>
                    <a:off x="3110598" y="1899341"/>
                    <a:ext cx="2883643" cy="1934647"/>
                  </a:xfrm>
                  <a:custGeom>
                    <a:avLst/>
                    <a:gdLst/>
                    <a:ahLst/>
                    <a:cxnLst>
                      <a:cxn ang="0">
                        <a:pos x="348" y="139"/>
                      </a:cxn>
                      <a:cxn ang="0">
                        <a:pos x="249" y="42"/>
                      </a:cxn>
                      <a:cxn ang="0">
                        <a:pos x="0" y="128"/>
                      </a:cxn>
                      <a:cxn ang="0">
                        <a:pos x="91" y="96"/>
                      </a:cxn>
                      <a:cxn ang="0">
                        <a:pos x="101" y="190"/>
                      </a:cxn>
                      <a:cxn ang="0">
                        <a:pos x="102" y="188"/>
                      </a:cxn>
                      <a:cxn ang="0">
                        <a:pos x="202" y="149"/>
                      </a:cxn>
                      <a:cxn ang="0">
                        <a:pos x="235" y="178"/>
                      </a:cxn>
                      <a:cxn ang="0">
                        <a:pos x="230" y="180"/>
                      </a:cxn>
                      <a:cxn ang="0">
                        <a:pos x="240" y="186"/>
                      </a:cxn>
                      <a:cxn ang="0">
                        <a:pos x="319" y="237"/>
                      </a:cxn>
                      <a:cxn ang="0">
                        <a:pos x="351" y="147"/>
                      </a:cxn>
                      <a:cxn ang="0">
                        <a:pos x="354" y="137"/>
                      </a:cxn>
                      <a:cxn ang="0">
                        <a:pos x="348" y="139"/>
                      </a:cxn>
                    </a:cxnLst>
                    <a:rect l="0" t="0" r="r" b="b"/>
                    <a:pathLst>
                      <a:path w="354" h="237">
                        <a:moveTo>
                          <a:pt x="348" y="139"/>
                        </a:moveTo>
                        <a:cubicBezTo>
                          <a:pt x="329" y="97"/>
                          <a:pt x="295" y="62"/>
                          <a:pt x="249" y="42"/>
                        </a:cubicBezTo>
                        <a:cubicBezTo>
                          <a:pt x="156" y="0"/>
                          <a:pt x="47" y="39"/>
                          <a:pt x="0" y="128"/>
                        </a:cubicBezTo>
                        <a:cubicBezTo>
                          <a:pt x="91" y="96"/>
                          <a:pt x="91" y="96"/>
                          <a:pt x="91" y="96"/>
                        </a:cubicBezTo>
                        <a:cubicBezTo>
                          <a:pt x="101" y="190"/>
                          <a:pt x="101" y="190"/>
                          <a:pt x="101" y="190"/>
                        </a:cubicBezTo>
                        <a:cubicBezTo>
                          <a:pt x="101" y="189"/>
                          <a:pt x="101" y="189"/>
                          <a:pt x="102" y="188"/>
                        </a:cubicBezTo>
                        <a:cubicBezTo>
                          <a:pt x="119" y="150"/>
                          <a:pt x="163" y="132"/>
                          <a:pt x="202" y="149"/>
                        </a:cubicBezTo>
                        <a:cubicBezTo>
                          <a:pt x="216" y="156"/>
                          <a:pt x="227" y="166"/>
                          <a:pt x="235" y="178"/>
                        </a:cubicBezTo>
                        <a:cubicBezTo>
                          <a:pt x="230" y="180"/>
                          <a:pt x="230" y="180"/>
                          <a:pt x="230" y="180"/>
                        </a:cubicBezTo>
                        <a:cubicBezTo>
                          <a:pt x="240" y="186"/>
                          <a:pt x="240" y="186"/>
                          <a:pt x="240" y="186"/>
                        </a:cubicBezTo>
                        <a:cubicBezTo>
                          <a:pt x="319" y="237"/>
                          <a:pt x="319" y="237"/>
                          <a:pt x="319" y="237"/>
                        </a:cubicBezTo>
                        <a:cubicBezTo>
                          <a:pt x="351" y="147"/>
                          <a:pt x="351" y="147"/>
                          <a:pt x="351" y="147"/>
                        </a:cubicBezTo>
                        <a:cubicBezTo>
                          <a:pt x="354" y="137"/>
                          <a:pt x="354" y="137"/>
                          <a:pt x="354" y="137"/>
                        </a:cubicBezTo>
                        <a:lnTo>
                          <a:pt x="348" y="139"/>
                        </a:ln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75"/>
                  <p:cNvSpPr>
                    <a:spLocks/>
                  </p:cNvSpPr>
                  <p:nvPr/>
                </p:nvSpPr>
                <p:spPr bwMode="auto">
                  <a:xfrm>
                    <a:off x="3257224" y="2168155"/>
                    <a:ext cx="2639267" cy="1568082"/>
                  </a:xfrm>
                  <a:custGeom>
                    <a:avLst/>
                    <a:gdLst/>
                    <a:ahLst/>
                    <a:cxnLst>
                      <a:cxn ang="0">
                        <a:pos x="296" y="192"/>
                      </a:cxn>
                      <a:cxn ang="0">
                        <a:pos x="228" y="148"/>
                      </a:cxn>
                      <a:cxn ang="0">
                        <a:pos x="226" y="145"/>
                      </a:cxn>
                      <a:cxn ang="0">
                        <a:pos x="224" y="140"/>
                      </a:cxn>
                      <a:cxn ang="0">
                        <a:pos x="187" y="109"/>
                      </a:cxn>
                      <a:cxn ang="0">
                        <a:pos x="153" y="102"/>
                      </a:cxn>
                      <a:cxn ang="0">
                        <a:pos x="88" y="133"/>
                      </a:cxn>
                      <a:cxn ang="0">
                        <a:pos x="81" y="63"/>
                      </a:cxn>
                      <a:cxn ang="0">
                        <a:pos x="80" y="58"/>
                      </a:cxn>
                      <a:cxn ang="0">
                        <a:pos x="79" y="53"/>
                      </a:cxn>
                      <a:cxn ang="0">
                        <a:pos x="75" y="54"/>
                      </a:cxn>
                      <a:cxn ang="0">
                        <a:pos x="70" y="56"/>
                      </a:cxn>
                      <a:cxn ang="0">
                        <a:pos x="0" y="80"/>
                      </a:cxn>
                      <a:cxn ang="0">
                        <a:pos x="58" y="26"/>
                      </a:cxn>
                      <a:cxn ang="0">
                        <a:pos x="153" y="0"/>
                      </a:cxn>
                      <a:cxn ang="0">
                        <a:pos x="228" y="16"/>
                      </a:cxn>
                      <a:cxn ang="0">
                        <a:pos x="323" y="110"/>
                      </a:cxn>
                      <a:cxn ang="0">
                        <a:pos x="324" y="113"/>
                      </a:cxn>
                      <a:cxn ang="0">
                        <a:pos x="324" y="114"/>
                      </a:cxn>
                      <a:cxn ang="0">
                        <a:pos x="296" y="192"/>
                      </a:cxn>
                    </a:cxnLst>
                    <a:rect l="0" t="0" r="r" b="b"/>
                    <a:pathLst>
                      <a:path w="324" h="192">
                        <a:moveTo>
                          <a:pt x="296" y="192"/>
                        </a:moveTo>
                        <a:cubicBezTo>
                          <a:pt x="228" y="148"/>
                          <a:pt x="228" y="148"/>
                          <a:pt x="228" y="148"/>
                        </a:cubicBezTo>
                        <a:cubicBezTo>
                          <a:pt x="226" y="145"/>
                          <a:pt x="226" y="145"/>
                          <a:pt x="226" y="145"/>
                        </a:cubicBezTo>
                        <a:cubicBezTo>
                          <a:pt x="224" y="140"/>
                          <a:pt x="224" y="140"/>
                          <a:pt x="224" y="140"/>
                        </a:cubicBezTo>
                        <a:cubicBezTo>
                          <a:pt x="215" y="127"/>
                          <a:pt x="202" y="116"/>
                          <a:pt x="187" y="109"/>
                        </a:cubicBezTo>
                        <a:cubicBezTo>
                          <a:pt x="176" y="104"/>
                          <a:pt x="165" y="102"/>
                          <a:pt x="153" y="102"/>
                        </a:cubicBezTo>
                        <a:cubicBezTo>
                          <a:pt x="128" y="102"/>
                          <a:pt x="104" y="113"/>
                          <a:pt x="88" y="133"/>
                        </a:cubicBezTo>
                        <a:cubicBezTo>
                          <a:pt x="81" y="63"/>
                          <a:pt x="81" y="63"/>
                          <a:pt x="81" y="63"/>
                        </a:cubicBezTo>
                        <a:cubicBezTo>
                          <a:pt x="80" y="58"/>
                          <a:pt x="80" y="58"/>
                          <a:pt x="80" y="58"/>
                        </a:cubicBezTo>
                        <a:cubicBezTo>
                          <a:pt x="79" y="53"/>
                          <a:pt x="79" y="53"/>
                          <a:pt x="79" y="53"/>
                        </a:cubicBezTo>
                        <a:cubicBezTo>
                          <a:pt x="75" y="54"/>
                          <a:pt x="75" y="54"/>
                          <a:pt x="75" y="54"/>
                        </a:cubicBezTo>
                        <a:cubicBezTo>
                          <a:pt x="70" y="56"/>
                          <a:pt x="70" y="56"/>
                          <a:pt x="70" y="56"/>
                        </a:cubicBezTo>
                        <a:cubicBezTo>
                          <a:pt x="0" y="80"/>
                          <a:pt x="0" y="80"/>
                          <a:pt x="0" y="80"/>
                        </a:cubicBezTo>
                        <a:cubicBezTo>
                          <a:pt x="15" y="58"/>
                          <a:pt x="35" y="40"/>
                          <a:pt x="58" y="26"/>
                        </a:cubicBezTo>
                        <a:cubicBezTo>
                          <a:pt x="87" y="9"/>
                          <a:pt x="120" y="0"/>
                          <a:pt x="153" y="0"/>
                        </a:cubicBezTo>
                        <a:cubicBezTo>
                          <a:pt x="179" y="0"/>
                          <a:pt x="204" y="5"/>
                          <a:pt x="228" y="16"/>
                        </a:cubicBezTo>
                        <a:cubicBezTo>
                          <a:pt x="270" y="34"/>
                          <a:pt x="304" y="68"/>
                          <a:pt x="323" y="110"/>
                        </a:cubicBezTo>
                        <a:cubicBezTo>
                          <a:pt x="324" y="113"/>
                          <a:pt x="324" y="113"/>
                          <a:pt x="324" y="113"/>
                        </a:cubicBezTo>
                        <a:cubicBezTo>
                          <a:pt x="324" y="114"/>
                          <a:pt x="324" y="114"/>
                          <a:pt x="324" y="114"/>
                        </a:cubicBezTo>
                        <a:cubicBezTo>
                          <a:pt x="296" y="192"/>
                          <a:pt x="296" y="192"/>
                          <a:pt x="296" y="192"/>
                        </a:cubicBezTo>
                        <a:close/>
                      </a:path>
                    </a:pathLst>
                  </a:custGeom>
                  <a:gradFill flip="none" rotWithShape="1">
                    <a:gsLst>
                      <a:gs pos="0">
                        <a:schemeClr val="accent4">
                          <a:lumMod val="50000"/>
                        </a:schemeClr>
                      </a:gs>
                      <a:gs pos="50000">
                        <a:schemeClr val="accent3">
                          <a:shade val="67500"/>
                          <a:satMod val="115000"/>
                        </a:schemeClr>
                      </a:gs>
                      <a:gs pos="100000">
                        <a:schemeClr val="accent3">
                          <a:shade val="100000"/>
                          <a:satMod val="115000"/>
                        </a:schemeClr>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7" name="Oval 13"/>
              <p:cNvSpPr/>
              <p:nvPr/>
            </p:nvSpPr>
            <p:spPr bwMode="auto">
              <a:xfrm>
                <a:off x="5250180" y="302514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sp>
            <p:nvSpPr>
              <p:cNvPr id="28" name="Oval 14"/>
              <p:cNvSpPr/>
              <p:nvPr/>
            </p:nvSpPr>
            <p:spPr bwMode="auto">
              <a:xfrm>
                <a:off x="4343400" y="455676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sp>
            <p:nvSpPr>
              <p:cNvPr id="29" name="Oval 15"/>
              <p:cNvSpPr/>
              <p:nvPr/>
            </p:nvSpPr>
            <p:spPr bwMode="auto">
              <a:xfrm>
                <a:off x="3299460" y="2941320"/>
                <a:ext cx="457200" cy="457200"/>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sp>
            <p:nvSpPr>
              <p:cNvPr id="30" name="WordArt 2"/>
              <p:cNvSpPr>
                <a:spLocks noChangeArrowheads="1" noChangeShapeType="1" noTextEdit="1"/>
              </p:cNvSpPr>
              <p:nvPr/>
            </p:nvSpPr>
            <p:spPr bwMode="auto">
              <a:xfrm rot="826420">
                <a:off x="3390867" y="2338055"/>
                <a:ext cx="2427437" cy="1920263"/>
              </a:xfrm>
              <a:prstGeom prst="rect">
                <a:avLst/>
              </a:prstGeom>
            </p:spPr>
            <p:txBody>
              <a:bodyPr vert="horz" wrap="square" fromWordArt="1" anchor="t" anchorCtr="0">
                <a:prstTxWarp prst="textArchUp">
                  <a:avLst>
                    <a:gd name="adj" fmla="val 12466956"/>
                  </a:avLst>
                </a:prstTxWarp>
              </a:bodyPr>
              <a:lstStyle/>
              <a:p>
                <a:r>
                  <a:rPr lang="uk-UA" sz="6000" dirty="0">
                    <a:solidFill>
                      <a:schemeClr val="bg1"/>
                    </a:solidFill>
                  </a:rPr>
                  <a:t>Високі початкові інвестиції</a:t>
                </a:r>
                <a:endParaRPr lang="en-US" sz="6000" dirty="0">
                  <a:solidFill>
                    <a:schemeClr val="bg1"/>
                  </a:solidFill>
                </a:endParaRPr>
              </a:p>
            </p:txBody>
          </p:sp>
          <p:sp>
            <p:nvSpPr>
              <p:cNvPr id="31" name="WordArt 3"/>
              <p:cNvSpPr>
                <a:spLocks noChangeArrowheads="1" noChangeShapeType="1" noTextEdit="1"/>
              </p:cNvSpPr>
              <p:nvPr/>
            </p:nvSpPr>
            <p:spPr bwMode="auto">
              <a:xfrm rot="7809088" flipH="1" flipV="1">
                <a:off x="4131239" y="3790161"/>
                <a:ext cx="2160286" cy="964805"/>
              </a:xfrm>
              <a:prstGeom prst="rect">
                <a:avLst/>
              </a:prstGeom>
            </p:spPr>
            <p:txBody>
              <a:bodyPr wrap="none" fromWordArt="1">
                <a:prstTxWarp prst="textArchDown">
                  <a:avLst>
                    <a:gd name="adj" fmla="val 464015"/>
                  </a:avLst>
                </a:prstTxWarp>
              </a:bodyPr>
              <a:lstStyle/>
              <a:p>
                <a:r>
                  <a:rPr lang="uk-UA" dirty="0">
                    <a:solidFill>
                      <a:schemeClr val="bg1"/>
                    </a:solidFill>
                  </a:rPr>
                  <a:t>Зміна поведінки людей</a:t>
                </a:r>
                <a:endParaRPr lang="en-US" dirty="0">
                  <a:solidFill>
                    <a:schemeClr val="bg1"/>
                  </a:solidFill>
                  <a:effectLst>
                    <a:outerShdw blurRad="38100" dist="38100" dir="2700000" algn="tl">
                      <a:srgbClr val="000000">
                        <a:alpha val="43137"/>
                      </a:srgbClr>
                    </a:outerShdw>
                  </a:effectLst>
                  <a:cs typeface="Arial" pitchFamily="34" charset="0"/>
                </a:endParaRPr>
              </a:p>
            </p:txBody>
          </p:sp>
          <p:sp>
            <p:nvSpPr>
              <p:cNvPr id="32" name="WordArt 3"/>
              <p:cNvSpPr>
                <a:spLocks noChangeArrowheads="1" noChangeShapeType="1" noTextEdit="1"/>
              </p:cNvSpPr>
              <p:nvPr/>
            </p:nvSpPr>
            <p:spPr bwMode="auto">
              <a:xfrm rot="14122166" flipH="1" flipV="1">
                <a:off x="2946399" y="3739377"/>
                <a:ext cx="2140639" cy="833456"/>
              </a:xfrm>
              <a:prstGeom prst="rect">
                <a:avLst/>
              </a:prstGeom>
            </p:spPr>
            <p:txBody>
              <a:bodyPr wrap="none" fromWordArt="1">
                <a:prstTxWarp prst="textArchDown">
                  <a:avLst>
                    <a:gd name="adj" fmla="val 21334000"/>
                  </a:avLst>
                </a:prstTxWarp>
              </a:bodyPr>
              <a:lstStyle/>
              <a:p>
                <a:r>
                  <a:rPr lang="uk-UA" dirty="0">
                    <a:solidFill>
                      <a:schemeClr val="bg1"/>
                    </a:solidFill>
                    <a:effectLst>
                      <a:outerShdw blurRad="38100" dist="38100" dir="2700000" algn="tl">
                        <a:srgbClr val="000000">
                          <a:alpha val="43137"/>
                        </a:srgbClr>
                      </a:outerShdw>
                    </a:effectLst>
                    <a:cs typeface="Arial" pitchFamily="34" charset="0"/>
                  </a:rPr>
                  <a:t>  Співпраця з різними</a:t>
                </a:r>
              </a:p>
              <a:p>
                <a:r>
                  <a:rPr lang="uk-UA" dirty="0">
                    <a:solidFill>
                      <a:schemeClr val="bg1"/>
                    </a:solidFill>
                    <a:effectLst>
                      <a:outerShdw blurRad="38100" dist="38100" dir="2700000" algn="tl">
                        <a:srgbClr val="000000">
                          <a:alpha val="43137"/>
                        </a:srgbClr>
                      </a:outerShdw>
                    </a:effectLst>
                    <a:cs typeface="Arial" pitchFamily="34" charset="0"/>
                  </a:rPr>
                  <a:t> зацікавленими сторонами</a:t>
                </a:r>
                <a:endParaRPr lang="en-US" dirty="0">
                  <a:solidFill>
                    <a:schemeClr val="bg1"/>
                  </a:solidFill>
                  <a:effectLst>
                    <a:outerShdw blurRad="38100" dist="38100" dir="2700000" algn="tl">
                      <a:srgbClr val="000000">
                        <a:alpha val="43137"/>
                      </a:srgbClr>
                    </a:outerShdw>
                  </a:effectLst>
                  <a:cs typeface="Arial" pitchFamily="34" charset="0"/>
                </a:endParaRPr>
              </a:p>
            </p:txBody>
          </p:sp>
        </p:grpSp>
        <p:grpSp>
          <p:nvGrpSpPr>
            <p:cNvPr id="9" name="Группа 8"/>
            <p:cNvGrpSpPr/>
            <p:nvPr/>
          </p:nvGrpSpPr>
          <p:grpSpPr>
            <a:xfrm>
              <a:off x="2069920" y="997653"/>
              <a:ext cx="3132110" cy="5372059"/>
              <a:chOff x="2097490" y="1251653"/>
              <a:chExt cx="3132110" cy="5372059"/>
            </a:xfrm>
          </p:grpSpPr>
          <p:grpSp>
            <p:nvGrpSpPr>
              <p:cNvPr id="10" name="Group 27"/>
              <p:cNvGrpSpPr/>
              <p:nvPr/>
            </p:nvGrpSpPr>
            <p:grpSpPr>
              <a:xfrm>
                <a:off x="2097490" y="1266787"/>
                <a:ext cx="3096000" cy="609600"/>
                <a:chOff x="838200" y="5410200"/>
                <a:chExt cx="3096000" cy="609600"/>
              </a:xfrm>
            </p:grpSpPr>
            <p:sp>
              <p:nvSpPr>
                <p:cNvPr id="23" name="Rounded Rectangle 24"/>
                <p:cNvSpPr/>
                <p:nvPr/>
              </p:nvSpPr>
              <p:spPr bwMode="auto">
                <a:xfrm>
                  <a:off x="838200" y="5410200"/>
                  <a:ext cx="3096000" cy="609600"/>
                </a:xfrm>
                <a:prstGeom prst="roundRect">
                  <a:avLst>
                    <a:gd name="adj" fmla="val 50000"/>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0" scaled="1"/>
                  <a:tileRect/>
                </a:gradFill>
                <a:ln w="9525">
                  <a:solidFill>
                    <a:schemeClr val="accent3">
                      <a:lumMod val="75000"/>
                    </a:schemeClr>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4" name="Oval 21"/>
                <p:cNvSpPr/>
                <p:nvPr/>
              </p:nvSpPr>
              <p:spPr bwMode="auto">
                <a:xfrm>
                  <a:off x="887538"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3"/>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1</a:t>
                  </a:r>
                  <a:endParaRPr lang="en-US" sz="2400" b="1" dirty="0"/>
                </a:p>
              </p:txBody>
            </p:sp>
          </p:grpSp>
          <p:grpSp>
            <p:nvGrpSpPr>
              <p:cNvPr id="11" name="Group 28"/>
              <p:cNvGrpSpPr/>
              <p:nvPr/>
            </p:nvGrpSpPr>
            <p:grpSpPr>
              <a:xfrm>
                <a:off x="2133600" y="3048000"/>
                <a:ext cx="3096000" cy="609600"/>
                <a:chOff x="3695700" y="5410200"/>
                <a:chExt cx="3096000" cy="609600"/>
              </a:xfrm>
            </p:grpSpPr>
            <p:sp>
              <p:nvSpPr>
                <p:cNvPr id="21" name="Rounded Rectangle 25"/>
                <p:cNvSpPr/>
                <p:nvPr/>
              </p:nvSpPr>
              <p:spPr bwMode="auto">
                <a:xfrm>
                  <a:off x="3695700" y="5410200"/>
                  <a:ext cx="3096000" cy="609600"/>
                </a:xfrm>
                <a:prstGeom prst="roundRect">
                  <a:avLst>
                    <a:gd name="adj" fmla="val 500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a:solidFill>
                    <a:schemeClr val="accent2"/>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2" name="Oval 22"/>
                <p:cNvSpPr/>
                <p:nvPr/>
              </p:nvSpPr>
              <p:spPr bwMode="auto">
                <a:xfrm>
                  <a:off x="3762375" y="5448300"/>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accent1"/>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2</a:t>
                  </a:r>
                  <a:endParaRPr lang="en-US" sz="2400" b="1" dirty="0"/>
                </a:p>
              </p:txBody>
            </p:sp>
          </p:grpSp>
          <p:grpSp>
            <p:nvGrpSpPr>
              <p:cNvPr id="12" name="Group 29"/>
              <p:cNvGrpSpPr/>
              <p:nvPr/>
            </p:nvGrpSpPr>
            <p:grpSpPr>
              <a:xfrm>
                <a:off x="2133600" y="4953000"/>
                <a:ext cx="3096000" cy="609600"/>
                <a:chOff x="6391275" y="5410200"/>
                <a:chExt cx="3096000" cy="609600"/>
              </a:xfrm>
            </p:grpSpPr>
            <p:sp>
              <p:nvSpPr>
                <p:cNvPr id="19" name="Rounded Rectangle 26"/>
                <p:cNvSpPr/>
                <p:nvPr/>
              </p:nvSpPr>
              <p:spPr bwMode="auto">
                <a:xfrm>
                  <a:off x="6391275" y="5410200"/>
                  <a:ext cx="3096000" cy="609600"/>
                </a:xfrm>
                <a:prstGeom prst="roundRect">
                  <a:avLst>
                    <a:gd name="adj" fmla="val 5000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0" scaled="1"/>
                  <a:tileRect/>
                </a:gradFill>
                <a:ln w="9525">
                  <a:solidFill>
                    <a:srgbClr val="4F4F4F"/>
                  </a:solid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sp>
              <p:nvSpPr>
                <p:cNvPr id="20" name="Oval 23"/>
                <p:cNvSpPr/>
                <p:nvPr/>
              </p:nvSpPr>
              <p:spPr bwMode="auto">
                <a:xfrm>
                  <a:off x="6450138" y="5459538"/>
                  <a:ext cx="522162" cy="522162"/>
                </a:xfrm>
                <a:prstGeom prst="ellipse">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6200000" scaled="1"/>
                  <a:tileRect/>
                </a:gradFill>
                <a:ln w="12700">
                  <a:solidFill>
                    <a:schemeClr val="bg1">
                      <a:lumMod val="50000"/>
                    </a:schemeClr>
                  </a:solidFill>
                  <a:round/>
                  <a:headEnd/>
                  <a:tailEnd/>
                </a:ln>
              </p:spPr>
              <p:txBody>
                <a:bodyPr vert="horz" wrap="square" lIns="91440" tIns="45720" rIns="91440" bIns="45720" numCol="1" rtlCol="0" anchor="t" anchorCtr="0" compatLnSpc="1">
                  <a:prstTxWarp prst="textNoShape">
                    <a:avLst/>
                  </a:prstTxWarp>
                </a:bodyPr>
                <a:lstStyle/>
                <a:p>
                  <a:pPr algn="ctr"/>
                  <a:r>
                    <a:rPr lang="uk-UA" sz="2400" b="1" dirty="0"/>
                    <a:t>3</a:t>
                  </a:r>
                  <a:endParaRPr lang="en-US" sz="2400" b="1" dirty="0"/>
                </a:p>
              </p:txBody>
            </p:sp>
          </p:grpSp>
          <p:sp>
            <p:nvSpPr>
              <p:cNvPr id="13" name="Rectangle 19"/>
              <p:cNvSpPr/>
              <p:nvPr/>
            </p:nvSpPr>
            <p:spPr>
              <a:xfrm>
                <a:off x="2957571" y="1251653"/>
                <a:ext cx="1718310" cy="584775"/>
              </a:xfrm>
              <a:prstGeom prst="rect">
                <a:avLst/>
              </a:prstGeom>
            </p:spPr>
            <p:txBody>
              <a:bodyPr wrap="square">
                <a:spAutoFit/>
              </a:bodyPr>
              <a:lstStyle/>
              <a:p>
                <a:pPr algn="ctr"/>
                <a:r>
                  <a:rPr lang="uk-UA" sz="1600" dirty="0">
                    <a:solidFill>
                      <a:schemeClr val="bg1"/>
                    </a:solidFill>
                  </a:rPr>
                  <a:t>Високі початкові інвестиції</a:t>
                </a:r>
                <a:endParaRPr lang="en-US" sz="1600" dirty="0">
                  <a:solidFill>
                    <a:schemeClr val="bg1"/>
                  </a:solidFill>
                  <a:effectLst>
                    <a:outerShdw blurRad="38100" dist="38100" dir="2700000" algn="tl">
                      <a:srgbClr val="000000">
                        <a:alpha val="43137"/>
                      </a:srgbClr>
                    </a:outerShdw>
                  </a:effectLst>
                  <a:cs typeface="Arial" pitchFamily="34" charset="0"/>
                </a:endParaRPr>
              </a:p>
            </p:txBody>
          </p:sp>
          <p:sp>
            <p:nvSpPr>
              <p:cNvPr id="14" name="Rectangle 19"/>
              <p:cNvSpPr/>
              <p:nvPr/>
            </p:nvSpPr>
            <p:spPr>
              <a:xfrm>
                <a:off x="2723096" y="3173232"/>
                <a:ext cx="2454748" cy="338554"/>
              </a:xfrm>
              <a:prstGeom prst="rect">
                <a:avLst/>
              </a:prstGeom>
            </p:spPr>
            <p:txBody>
              <a:bodyPr wrap="square">
                <a:spAutoFit/>
              </a:bodyPr>
              <a:lstStyle/>
              <a:p>
                <a:pPr algn="ctr"/>
                <a:r>
                  <a:rPr lang="uk-UA" sz="1600" dirty="0">
                    <a:solidFill>
                      <a:schemeClr val="bg1"/>
                    </a:solidFill>
                  </a:rPr>
                  <a:t>Зміна поведінки людей</a:t>
                </a:r>
                <a:endParaRPr lang="en-US" sz="1600" dirty="0">
                  <a:solidFill>
                    <a:schemeClr val="bg1"/>
                  </a:solidFill>
                </a:endParaRPr>
              </a:p>
            </p:txBody>
          </p:sp>
          <p:sp>
            <p:nvSpPr>
              <p:cNvPr id="15" name="Rectangle 19"/>
              <p:cNvSpPr/>
              <p:nvPr/>
            </p:nvSpPr>
            <p:spPr>
              <a:xfrm>
                <a:off x="2667000" y="4985887"/>
                <a:ext cx="2526490" cy="584775"/>
              </a:xfrm>
              <a:prstGeom prst="rect">
                <a:avLst/>
              </a:prstGeom>
            </p:spPr>
            <p:txBody>
              <a:bodyPr wrap="square">
                <a:spAutoFit/>
              </a:bodyPr>
              <a:lstStyle/>
              <a:p>
                <a:pPr algn="ctr"/>
                <a:r>
                  <a:rPr lang="uk-UA" sz="1600" dirty="0">
                    <a:solidFill>
                      <a:schemeClr val="bg1"/>
                    </a:solidFill>
                  </a:rPr>
                  <a:t>Співпраця з різними зацікавленими сторонами</a:t>
                </a:r>
                <a:endParaRPr lang="en-US" sz="1600" dirty="0">
                  <a:solidFill>
                    <a:schemeClr val="bg1"/>
                  </a:solidFill>
                </a:endParaRPr>
              </a:p>
            </p:txBody>
          </p:sp>
          <p:sp>
            <p:nvSpPr>
              <p:cNvPr id="16" name="Rectangle 33"/>
              <p:cNvSpPr/>
              <p:nvPr/>
            </p:nvSpPr>
            <p:spPr>
              <a:xfrm>
                <a:off x="2416734" y="1905001"/>
                <a:ext cx="2448582" cy="830997"/>
              </a:xfrm>
              <a:prstGeom prst="rect">
                <a:avLst/>
              </a:prstGeom>
            </p:spPr>
            <p:txBody>
              <a:bodyPr wrap="square">
                <a:spAutoFit/>
              </a:bodyPr>
              <a:lstStyle/>
              <a:p>
                <a:r>
                  <a:rPr lang="uk-UA" sz="1600" dirty="0">
                    <a:solidFill>
                      <a:schemeClr val="tx1">
                        <a:lumMod val="50000"/>
                      </a:schemeClr>
                    </a:solidFill>
                  </a:rPr>
                  <a:t>Необхідність значних інвестицій у екологічні технології</a:t>
                </a:r>
                <a:endParaRPr lang="en-US" sz="1600" dirty="0">
                  <a:solidFill>
                    <a:schemeClr val="tx1">
                      <a:lumMod val="50000"/>
                    </a:schemeClr>
                  </a:solidFill>
                </a:endParaRPr>
              </a:p>
            </p:txBody>
          </p:sp>
          <p:sp>
            <p:nvSpPr>
              <p:cNvPr id="17" name="Rectangle 34"/>
              <p:cNvSpPr/>
              <p:nvPr/>
            </p:nvSpPr>
            <p:spPr>
              <a:xfrm>
                <a:off x="2510717" y="3615542"/>
                <a:ext cx="2354599" cy="1077218"/>
              </a:xfrm>
              <a:prstGeom prst="rect">
                <a:avLst/>
              </a:prstGeom>
            </p:spPr>
            <p:txBody>
              <a:bodyPr wrap="square">
                <a:spAutoFit/>
              </a:bodyPr>
              <a:lstStyle/>
              <a:p>
                <a:r>
                  <a:rPr lang="uk-UA" sz="1600" dirty="0">
                    <a:solidFill>
                      <a:schemeClr val="tx1">
                        <a:lumMod val="50000"/>
                      </a:schemeClr>
                    </a:solidFill>
                  </a:rPr>
                  <a:t>Необхідність стимулювати людей до екологічної відповідальності</a:t>
                </a:r>
                <a:endParaRPr lang="en-US" sz="1600" dirty="0">
                  <a:solidFill>
                    <a:schemeClr val="tx1">
                      <a:lumMod val="50000"/>
                    </a:schemeClr>
                  </a:solidFill>
                </a:endParaRPr>
              </a:p>
            </p:txBody>
          </p:sp>
          <p:sp>
            <p:nvSpPr>
              <p:cNvPr id="18" name="Rectangle 35"/>
              <p:cNvSpPr/>
              <p:nvPr/>
            </p:nvSpPr>
            <p:spPr>
              <a:xfrm>
                <a:off x="2582442" y="5546494"/>
                <a:ext cx="2360470" cy="1077218"/>
              </a:xfrm>
              <a:prstGeom prst="rect">
                <a:avLst/>
              </a:prstGeom>
            </p:spPr>
            <p:txBody>
              <a:bodyPr wrap="square">
                <a:spAutoFit/>
              </a:bodyPr>
              <a:lstStyle/>
              <a:p>
                <a:r>
                  <a:rPr lang="uk-UA" sz="1600" dirty="0">
                    <a:solidFill>
                      <a:schemeClr val="tx1">
                        <a:lumMod val="50000"/>
                      </a:schemeClr>
                    </a:solidFill>
                  </a:rPr>
                  <a:t>Узгодження дій урядів, бізнесу та громадянського суспільства</a:t>
                </a:r>
                <a:endParaRPr lang="en-US" sz="1600" dirty="0">
                  <a:solidFill>
                    <a:schemeClr val="tx1">
                      <a:lumMod val="50000"/>
                    </a:schemeClr>
                  </a:solidFill>
                </a:endParaRPr>
              </a:p>
            </p:txBody>
          </p:sp>
        </p:grpSp>
      </p:grpSp>
    </p:spTree>
    <p:extLst>
      <p:ext uri="{BB962C8B-B14F-4D97-AF65-F5344CB8AC3E}">
        <p14:creationId xmlns:p14="http://schemas.microsoft.com/office/powerpoint/2010/main" val="40030432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282986" y="18255"/>
            <a:ext cx="10515600" cy="1325563"/>
          </a:xfrm>
        </p:spPr>
        <p:txBody>
          <a:bodyPr>
            <a:normAutofit/>
          </a:bodyPr>
          <a:lstStyle/>
          <a:p>
            <a:pPr algn="ctr"/>
            <a:r>
              <a:rPr lang="uk-UA" sz="4000" b="1" dirty="0">
                <a:solidFill>
                  <a:srgbClr val="002060"/>
                </a:solidFill>
                <a:latin typeface="Calibri" panose="020F0502020204030204" pitchFamily="34" charset="0"/>
                <a:ea typeface="Calibri" panose="020F0502020204030204" pitchFamily="34" charset="0"/>
                <a:cs typeface="Calibri" panose="020F0502020204030204" pitchFamily="34" charset="0"/>
              </a:rPr>
              <a:t>Рівень забруднення з різних джерел</a:t>
            </a:r>
            <a:endParaRPr lang="en-US" sz="40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What is pollution?"/>
          <p:cNvPicPr/>
          <p:nvPr/>
        </p:nvPicPr>
        <p:blipFill>
          <a:blip r:embed="rId3">
            <a:extLst>
              <a:ext uri="{28A0092B-C50C-407E-A947-70E740481C1C}">
                <a14:useLocalDpi xmlns:a14="http://schemas.microsoft.com/office/drawing/2010/main" val="0"/>
              </a:ext>
            </a:extLst>
          </a:blip>
          <a:srcRect/>
          <a:stretch>
            <a:fillRect/>
          </a:stretch>
        </p:blipFill>
        <p:spPr bwMode="auto">
          <a:xfrm>
            <a:off x="2208179" y="1193101"/>
            <a:ext cx="7123301" cy="4966065"/>
          </a:xfrm>
          <a:prstGeom prst="rect">
            <a:avLst/>
          </a:prstGeom>
          <a:noFill/>
          <a:ln>
            <a:noFill/>
          </a:ln>
        </p:spPr>
      </p:pic>
    </p:spTree>
    <p:extLst>
      <p:ext uri="{BB962C8B-B14F-4D97-AF65-F5344CB8AC3E}">
        <p14:creationId xmlns:p14="http://schemas.microsoft.com/office/powerpoint/2010/main" val="6975986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175981" y="130062"/>
            <a:ext cx="10515600" cy="1325563"/>
          </a:xfrm>
        </p:spPr>
        <p:txBody>
          <a:bodyPr>
            <a:normAutofit/>
          </a:bodyPr>
          <a:lstStyle/>
          <a:p>
            <a:pPr algn="ctr"/>
            <a:r>
              <a:rPr lang="uk-UA" b="1" dirty="0">
                <a:solidFill>
                  <a:srgbClr val="002060"/>
                </a:solidFill>
                <a:latin typeface="Calibri" panose="020F0502020204030204" pitchFamily="34" charset="0"/>
                <a:ea typeface="Calibri" panose="020F0502020204030204" pitchFamily="34" charset="0"/>
                <a:cs typeface="Calibri" panose="020F0502020204030204" pitchFamily="34" charset="0"/>
              </a:rPr>
              <a:t>Посилення кліматичних амбіцій</a:t>
            </a:r>
            <a:endParaRPr lang="en-US"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1556425" y="1885294"/>
            <a:ext cx="8998086" cy="3328732"/>
          </a:xfrm>
          <a:prstGeom prst="rect">
            <a:avLst/>
          </a:prstGeom>
          <a:noFill/>
          <a:ln>
            <a:noFill/>
          </a:ln>
        </p:spPr>
      </p:pic>
      <p:sp>
        <p:nvSpPr>
          <p:cNvPr id="8" name="Rounded Rectangle 7"/>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
        <p:nvSpPr>
          <p:cNvPr id="9" name="Rounded Rectangle 8"/>
          <p:cNvSpPr/>
          <p:nvPr/>
        </p:nvSpPr>
        <p:spPr>
          <a:xfrm>
            <a:off x="685800" y="5166360"/>
            <a:ext cx="10972800" cy="987552"/>
          </a:xfrm>
          <a:prstGeom prst="roundRect">
            <a:avLst/>
          </a:prstGeom>
          <a:solidFill>
            <a:srgbClr val="F1F8EE"/>
          </a:solidFill>
          <a:ln w="15875">
            <a:solidFill>
              <a:srgbClr val="70AD47"/>
            </a:solidFill>
          </a:ln>
        </p:spPr>
        <p:style>
          <a:lnRef idx="1">
            <a:schemeClr val="accent1"/>
          </a:lnRef>
          <a:fillRef idx="3">
            <a:schemeClr val="accent1"/>
          </a:fillRef>
          <a:effectRef idx="2">
            <a:schemeClr val="accent1"/>
          </a:effectRef>
          <a:fontRef idx="minor">
            <a:schemeClr val="lt1"/>
          </a:fontRef>
        </p:style>
        <p:txBody>
          <a:bodyPr wrap="square" lIns="101600" tIns="76200" rIns="101600" bIns="76200" rtlCol="0" anchor="t"/>
          <a:lstStyle/>
          <a:p>
            <a:pPr algn="l">
              <a:spcAft>
                <a:spcPts val="0"/>
              </a:spcAft>
            </a:pPr>
            <a:r>
              <a:rPr sz="1250" b="1">
                <a:solidFill>
                  <a:srgbClr val="007A37"/>
                </a:solidFill>
                <a:latin typeface="Calibri"/>
              </a:rPr>
              <a:t>Нова архітектура реалізації Green Deal</a:t>
            </a:r>
          </a:p>
          <a:p>
            <a:pPr algn="l">
              <a:spcBef>
                <a:spcPts val="0"/>
              </a:spcBef>
              <a:spcAft>
                <a:spcPts val="0"/>
              </a:spcAft>
            </a:pPr>
            <a:r>
              <a:rPr sz="1010">
                <a:solidFill>
                  <a:srgbClr val="3F3F3F"/>
                </a:solidFill>
                <a:latin typeface="Calibri"/>
              </a:rPr>
              <a:t>• CBAM перейшов у основний режим з 01.01.2026.</a:t>
            </a:r>
          </a:p>
          <a:p>
            <a:pPr algn="l">
              <a:spcBef>
                <a:spcPts val="0"/>
              </a:spcBef>
              <a:spcAft>
                <a:spcPts val="0"/>
              </a:spcAft>
            </a:pPr>
            <a:r>
              <a:rPr sz="1010">
                <a:solidFill>
                  <a:srgbClr val="3F3F3F"/>
                </a:solidFill>
                <a:latin typeface="Calibri"/>
              </a:rPr>
              <a:t>• Social Climate Fund працює у 2026-2032 рр.</a:t>
            </a:r>
          </a:p>
          <a:p>
            <a:pPr algn="l">
              <a:spcBef>
                <a:spcPts val="0"/>
              </a:spcBef>
              <a:spcAft>
                <a:spcPts val="0"/>
              </a:spcAft>
            </a:pPr>
            <a:r>
              <a:rPr sz="1010">
                <a:solidFill>
                  <a:srgbClr val="3F3F3F"/>
                </a:solidFill>
                <a:latin typeface="Calibri"/>
              </a:rPr>
              <a:t>• ETS2 для будівель і автотранспорту запускається у 2028 р.</a:t>
            </a:r>
          </a:p>
          <a:p>
            <a:pPr algn="l">
              <a:spcBef>
                <a:spcPts val="0"/>
              </a:spcBef>
              <a:spcAft>
                <a:spcPts val="0"/>
              </a:spcAft>
            </a:pPr>
            <a:r>
              <a:rPr sz="1010">
                <a:solidFill>
                  <a:srgbClr val="3F3F3F"/>
                </a:solidFill>
                <a:latin typeface="Calibri"/>
              </a:rPr>
              <a:t>• Проміжна кліматична ціль ЄС на 2040 р. - 90% скорочення чистих викидів.</a:t>
            </a:r>
          </a:p>
        </p:txBody>
      </p:sp>
    </p:spTree>
    <p:extLst>
      <p:ext uri="{BB962C8B-B14F-4D97-AF65-F5344CB8AC3E}">
        <p14:creationId xmlns:p14="http://schemas.microsoft.com/office/powerpoint/2010/main" val="3935917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73732" y="168973"/>
            <a:ext cx="10515600" cy="1325563"/>
          </a:xfrm>
        </p:spPr>
        <p:txBody>
          <a:bodyPr>
            <a:noAutofit/>
          </a:bodyPr>
          <a:lstStyle/>
          <a:p>
            <a:pPr algn="ct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Щорічні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економічні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втрати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спричинені</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екстремальними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погодними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та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кліматичними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явищами</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 в </a:t>
            </a:r>
            <a:r>
              <a:rPr lang="ru-RU" sz="36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країнах</a:t>
            </a:r>
            <a:r>
              <a:rPr lang="ru-RU" sz="3600" b="1" dirty="0">
                <a:solidFill>
                  <a:srgbClr val="002060"/>
                </a:solidFill>
                <a:latin typeface="Calibri" panose="020F0502020204030204" pitchFamily="34" charset="0"/>
                <a:ea typeface="Calibri" panose="020F0502020204030204" pitchFamily="34" charset="0"/>
                <a:cs typeface="Calibri" panose="020F0502020204030204" pitchFamily="34" charset="0"/>
              </a:rPr>
              <a:t>-членах ЄС</a:t>
            </a:r>
            <a:endParaRPr lang="en-US" sz="36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Annual economic losses caused by weather - and climate - related extreme events in the EU Member St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23" y="1753552"/>
            <a:ext cx="10703154" cy="4602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732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pic>
        <p:nvPicPr>
          <p:cNvPr id="5" name="Рисунок 4">
            <a:extLst>
              <a:ext uri="{FF2B5EF4-FFF2-40B4-BE49-F238E27FC236}">
                <a16:creationId xmlns:a16="http://schemas.microsoft.com/office/drawing/2014/main" id="{A6467C02-9161-35F5-2DED-3A731C084A09}"/>
              </a:ext>
            </a:extLst>
          </p:cNvPr>
          <p:cNvPicPr>
            <a:picLocks noChangeAspect="1"/>
          </p:cNvPicPr>
          <p:nvPr/>
        </p:nvPicPr>
        <p:blipFill>
          <a:blip r:embed="rId3" cstate="print">
            <a:clrChange>
              <a:clrFrom>
                <a:srgbClr val="FFFFFF">
                  <a:alpha val="0"/>
                </a:srgbClr>
              </a:clrFrom>
              <a:clrTo>
                <a:srgbClr val="FFFFFF">
                  <a:alpha val="0"/>
                </a:srgbClr>
              </a:clrTo>
            </a:clrChange>
            <a:extLst>
              <a:ext uri="{28A0092B-C50C-407E-A947-70E740481C1C}">
                <a14:useLocalDpi xmlns:a14="http://schemas.microsoft.com/office/drawing/2010/main" val="0"/>
              </a:ext>
            </a:extLst>
          </a:blip>
          <a:stretch>
            <a:fillRect/>
          </a:stretch>
        </p:blipFill>
        <p:spPr>
          <a:xfrm>
            <a:off x="121920" y="168973"/>
            <a:ext cx="1351812" cy="1024128"/>
          </a:xfrm>
          <a:prstGeom prst="rect">
            <a:avLst/>
          </a:prstGeom>
        </p:spPr>
      </p:pic>
      <p:sp>
        <p:nvSpPr>
          <p:cNvPr id="6" name="Заголовок 5"/>
          <p:cNvSpPr>
            <a:spLocks noGrp="1"/>
          </p:cNvSpPr>
          <p:nvPr>
            <p:ph type="title"/>
          </p:nvPr>
        </p:nvSpPr>
        <p:spPr>
          <a:xfrm>
            <a:off x="1473732" y="294021"/>
            <a:ext cx="10515600" cy="1325563"/>
          </a:xfrm>
        </p:spPr>
        <p:txBody>
          <a:bodyPr>
            <a:noAutofit/>
          </a:bodyPr>
          <a:lstStyle/>
          <a:p>
            <a:pPr algn="ct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Надходження</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від</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екологічних</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податків</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у 27 державах-членах ЄС, у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вираженні</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абсолютного доходу та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частки</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від</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загальних</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податкових</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надходжень</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включаючи</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соціальні</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ru-RU" sz="2800" b="1" dirty="0" err="1">
                <a:solidFill>
                  <a:srgbClr val="002060"/>
                </a:solidFill>
                <a:latin typeface="Calibri" panose="020F0502020204030204" pitchFamily="34" charset="0"/>
                <a:ea typeface="Calibri" panose="020F0502020204030204" pitchFamily="34" charset="0"/>
                <a:cs typeface="Calibri" panose="020F0502020204030204" pitchFamily="34" charset="0"/>
              </a:rPr>
              <a:t>внески</a:t>
            </a:r>
            <a:r>
              <a:rPr lang="ru-RU" sz="2800" b="1" dirty="0">
                <a:solidFill>
                  <a:srgbClr val="002060"/>
                </a:solidFill>
                <a:latin typeface="Calibri" panose="020F0502020204030204" pitchFamily="34" charset="0"/>
                <a:ea typeface="Calibri" panose="020F0502020204030204" pitchFamily="34" charset="0"/>
                <a:cs typeface="Calibri" panose="020F0502020204030204" pitchFamily="34" charset="0"/>
              </a:rPr>
              <a:t>, 2010-2021 </a:t>
            </a:r>
            <a:endPar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4098" name="Picture 2" descr="Revenue from environmental taxes in the 27 EU Member States, in terms of absolute revenue and as a share (%) of total tax revenue including social contributions, 2010-2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186" y="2046067"/>
            <a:ext cx="10454640" cy="4492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612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p:txBody>
          <a:bodyPr/>
          <a:lstStyle/>
          <a:p>
            <a:endParaRPr lang="ru-UA" dirty="0"/>
          </a:p>
        </p:txBody>
      </p:sp>
      <p:pic>
        <p:nvPicPr>
          <p:cNvPr id="5122" name="Picture 2" descr="Ethical Mandate for Design: Do No Harm vs. Do Something 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486216"/>
            <a:ext cx="5049332" cy="3360103"/>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a:extLst>
              <a:ext uri="{FF2B5EF4-FFF2-40B4-BE49-F238E27FC236}">
                <a16:creationId xmlns:a16="http://schemas.microsoft.com/office/drawing/2014/main" id="{F99E9C70-1671-3542-70D8-8B083A299A40}"/>
              </a:ext>
            </a:extLst>
          </p:cNvPr>
          <p:cNvSpPr txBox="1">
            <a:spLocks/>
          </p:cNvSpPr>
          <p:nvPr/>
        </p:nvSpPr>
        <p:spPr>
          <a:xfrm>
            <a:off x="5966907" y="1372231"/>
            <a:ext cx="5859333" cy="35582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Зелена клятва: </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«не нашкодь»</a:t>
            </a:r>
            <a:endParaRPr lang="ru-UA"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570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403144" y="168973"/>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Складові частини Зеленого Курсу:</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p:cNvPicPr/>
          <p:nvPr/>
        </p:nvPicPr>
        <p:blipFill>
          <a:blip r:embed="rId3">
            <a:extLst>
              <a:ext uri="{28A0092B-C50C-407E-A947-70E740481C1C}">
                <a14:useLocalDpi xmlns:a14="http://schemas.microsoft.com/office/drawing/2010/main" val="0"/>
              </a:ext>
            </a:extLst>
          </a:blip>
          <a:srcRect/>
          <a:stretch>
            <a:fillRect/>
          </a:stretch>
        </p:blipFill>
        <p:spPr bwMode="auto">
          <a:xfrm>
            <a:off x="2362591" y="1613851"/>
            <a:ext cx="7789984" cy="4925061"/>
          </a:xfrm>
          <a:prstGeom prst="rect">
            <a:avLst/>
          </a:prstGeom>
          <a:noFill/>
          <a:ln>
            <a:noFill/>
          </a:ln>
        </p:spPr>
      </p:pic>
    </p:spTree>
    <p:extLst>
      <p:ext uri="{BB962C8B-B14F-4D97-AF65-F5344CB8AC3E}">
        <p14:creationId xmlns:p14="http://schemas.microsoft.com/office/powerpoint/2010/main" val="60315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A05967C2-72D7-A7BB-193A-7FEBBBFDFC41}"/>
              </a:ext>
            </a:extLst>
          </p:cNvPr>
          <p:cNvSpPr>
            <a:spLocks noGrp="1"/>
          </p:cNvSpPr>
          <p:nvPr>
            <p:ph type="ftr" sz="quarter" idx="11"/>
          </p:nvPr>
        </p:nvSpPr>
        <p:spPr/>
        <p:txBody>
          <a:bodyPr/>
          <a:lstStyle/>
          <a:p>
            <a:endParaRPr lang="ru-UA" dirty="0"/>
          </a:p>
        </p:txBody>
      </p:sp>
      <p:sp>
        <p:nvSpPr>
          <p:cNvPr id="6" name="Заголовок 5"/>
          <p:cNvSpPr>
            <a:spLocks noGrp="1"/>
          </p:cNvSpPr>
          <p:nvPr>
            <p:ph type="title"/>
          </p:nvPr>
        </p:nvSpPr>
        <p:spPr>
          <a:xfrm>
            <a:off x="1068977" y="23422"/>
            <a:ext cx="10515600" cy="1325563"/>
          </a:xfrm>
        </p:spPr>
        <p:txBody>
          <a:bodyPr>
            <a:normAutofit/>
          </a:bodyPr>
          <a:lstStyle/>
          <a:p>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Чиста, безпечна і доступна енергія</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Рисунок 7" descr="alt=&quot;&quot;"/>
          <p:cNvPicPr/>
          <p:nvPr/>
        </p:nvPicPr>
        <p:blipFill>
          <a:blip r:embed="rId3">
            <a:extLst>
              <a:ext uri="{28A0092B-C50C-407E-A947-70E740481C1C}">
                <a14:useLocalDpi xmlns:a14="http://schemas.microsoft.com/office/drawing/2010/main" val="0"/>
              </a:ext>
            </a:extLst>
          </a:blip>
          <a:srcRect/>
          <a:stretch>
            <a:fillRect/>
          </a:stretch>
        </p:blipFill>
        <p:spPr bwMode="auto">
          <a:xfrm>
            <a:off x="1068977" y="2153553"/>
            <a:ext cx="10339753" cy="3244924"/>
          </a:xfrm>
          <a:prstGeom prst="rect">
            <a:avLst/>
          </a:prstGeom>
          <a:noFill/>
          <a:ln>
            <a:noFill/>
          </a:ln>
        </p:spPr>
      </p:pic>
    </p:spTree>
    <p:extLst>
      <p:ext uri="{BB962C8B-B14F-4D97-AF65-F5344CB8AC3E}">
        <p14:creationId xmlns:p14="http://schemas.microsoft.com/office/powerpoint/2010/main" val="3941723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Группа 101"/>
          <p:cNvGrpSpPr/>
          <p:nvPr/>
        </p:nvGrpSpPr>
        <p:grpSpPr>
          <a:xfrm>
            <a:off x="2242766" y="1810536"/>
            <a:ext cx="8269621" cy="5220184"/>
            <a:chOff x="488299" y="977416"/>
            <a:chExt cx="7012676" cy="4585921"/>
          </a:xfrm>
        </p:grpSpPr>
        <p:sp>
          <p:nvSpPr>
            <p:cNvPr id="4" name="空心弧 82"/>
            <p:cNvSpPr/>
            <p:nvPr/>
          </p:nvSpPr>
          <p:spPr>
            <a:xfrm rot="17483404">
              <a:off x="647452" y="1626451"/>
              <a:ext cx="1790543" cy="1790542"/>
            </a:xfrm>
            <a:prstGeom prst="blockArc">
              <a:avLst>
                <a:gd name="adj1" fmla="val 20230576"/>
                <a:gd name="adj2" fmla="val 11390909"/>
                <a:gd name="adj3" fmla="val 13643"/>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13" name="组合 91"/>
            <p:cNvGrpSpPr/>
            <p:nvPr/>
          </p:nvGrpSpPr>
          <p:grpSpPr>
            <a:xfrm>
              <a:off x="2912565" y="1618461"/>
              <a:ext cx="1806524" cy="1806524"/>
              <a:chOff x="900439" y="3690248"/>
              <a:chExt cx="1787972" cy="1787972"/>
            </a:xfrm>
          </p:grpSpPr>
          <p:grpSp>
            <p:nvGrpSpPr>
              <p:cNvPr id="14" name="组合 92"/>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8" name="椭圆 96"/>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9" name="椭圆 97"/>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15" name="组合 93"/>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16" name="同心圆 9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17" name="椭圆 95"/>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20" name="空心弧 98"/>
            <p:cNvSpPr/>
            <p:nvPr/>
          </p:nvSpPr>
          <p:spPr>
            <a:xfrm rot="11481786">
              <a:off x="5224364" y="1594612"/>
              <a:ext cx="1768603" cy="1769154"/>
            </a:xfrm>
            <a:prstGeom prst="blockArc">
              <a:avLst>
                <a:gd name="adj1" fmla="val 4641368"/>
                <a:gd name="adj2" fmla="val 11524312"/>
                <a:gd name="adj3" fmla="val 11195"/>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5" name="组合 83"/>
            <p:cNvGrpSpPr/>
            <p:nvPr/>
          </p:nvGrpSpPr>
          <p:grpSpPr>
            <a:xfrm>
              <a:off x="629302" y="1608301"/>
              <a:ext cx="1806524" cy="1806524"/>
              <a:chOff x="900439" y="3690248"/>
              <a:chExt cx="1787972" cy="1787972"/>
            </a:xfrm>
          </p:grpSpPr>
          <p:grpSp>
            <p:nvGrpSpPr>
              <p:cNvPr id="6" name="组合 84"/>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10" name="椭圆 88"/>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11" name="椭圆 89"/>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7" name="组合 85"/>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8"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9" name="椭圆 87"/>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12" name="空心弧 90"/>
            <p:cNvSpPr/>
            <p:nvPr/>
          </p:nvSpPr>
          <p:spPr>
            <a:xfrm rot="13534012">
              <a:off x="2910395" y="1616291"/>
              <a:ext cx="1790543" cy="1790542"/>
            </a:xfrm>
            <a:prstGeom prst="blockArc">
              <a:avLst>
                <a:gd name="adj1" fmla="val 2638808"/>
                <a:gd name="adj2" fmla="val 11441562"/>
                <a:gd name="adj3" fmla="val 12529"/>
              </a:avLst>
            </a:prstGeom>
            <a:solidFill>
              <a:srgbClr val="FC377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a:solidFill>
                  <a:srgbClr val="FF0000"/>
                </a:solidFill>
              </a:endParaRPr>
            </a:p>
          </p:txBody>
        </p:sp>
        <p:grpSp>
          <p:nvGrpSpPr>
            <p:cNvPr id="21" name="组合 99"/>
            <p:cNvGrpSpPr/>
            <p:nvPr/>
          </p:nvGrpSpPr>
          <p:grpSpPr>
            <a:xfrm>
              <a:off x="5175509" y="1608301"/>
              <a:ext cx="1806524" cy="1806524"/>
              <a:chOff x="900439" y="3690248"/>
              <a:chExt cx="1787972" cy="1787972"/>
            </a:xfrm>
          </p:grpSpPr>
          <p:grpSp>
            <p:nvGrpSpPr>
              <p:cNvPr id="22" name="组合 100"/>
              <p:cNvGrpSpPr/>
              <p:nvPr/>
            </p:nvGrpSpPr>
            <p:grpSpPr>
              <a:xfrm>
                <a:off x="900439" y="3690248"/>
                <a:ext cx="1787972" cy="1787972"/>
                <a:chOff x="996450" y="4231619"/>
                <a:chExt cx="2181086" cy="2181086"/>
              </a:xfrm>
              <a:effectLst>
                <a:outerShdw blurRad="215900" sx="103000" sy="103000" algn="ctr" rotWithShape="0">
                  <a:prstClr val="black">
                    <a:alpha val="40000"/>
                  </a:prstClr>
                </a:outerShdw>
              </a:effectLst>
            </p:grpSpPr>
            <p:sp>
              <p:nvSpPr>
                <p:cNvPr id="26" name="椭圆 104"/>
                <p:cNvSpPr/>
                <p:nvPr/>
              </p:nvSpPr>
              <p:spPr>
                <a:xfrm>
                  <a:off x="1301652" y="4536821"/>
                  <a:ext cx="1570682" cy="1570682"/>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sp>
              <p:nvSpPr>
                <p:cNvPr id="27" name="椭圆 105"/>
                <p:cNvSpPr/>
                <p:nvPr/>
              </p:nvSpPr>
              <p:spPr>
                <a:xfrm>
                  <a:off x="996450" y="4231619"/>
                  <a:ext cx="2181086" cy="2181086"/>
                </a:xfrm>
                <a:prstGeom prst="ellipse">
                  <a:avLst/>
                </a:prstGeom>
                <a:no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7A37"/>
                    </a:solidFill>
                  </a:endParaRPr>
                </a:p>
              </p:txBody>
            </p:sp>
          </p:grpSp>
          <p:grpSp>
            <p:nvGrpSpPr>
              <p:cNvPr id="23" name="组合 101"/>
              <p:cNvGrpSpPr/>
              <p:nvPr/>
            </p:nvGrpSpPr>
            <p:grpSpPr>
              <a:xfrm>
                <a:off x="1174850" y="3964659"/>
                <a:ext cx="1239151" cy="1239151"/>
                <a:chOff x="304800" y="673100"/>
                <a:chExt cx="4000500" cy="4000500"/>
              </a:xfrm>
              <a:effectLst>
                <a:outerShdw blurRad="444500" dist="254000" dir="8100000" algn="tr" rotWithShape="0">
                  <a:prstClr val="black">
                    <a:alpha val="50000"/>
                  </a:prstClr>
                </a:outerShdw>
              </a:effectLst>
            </p:grpSpPr>
            <p:sp>
              <p:nvSpPr>
                <p:cNvPr id="24" name="同心圆 1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25" name="椭圆 103"/>
                <p:cNvSpPr/>
                <p:nvPr/>
              </p:nvSpPr>
              <p:spPr>
                <a:xfrm>
                  <a:off x="393966" y="766742"/>
                  <a:ext cx="3774377" cy="37743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grpSp>
        </p:grpSp>
        <p:sp>
          <p:nvSpPr>
            <p:cNvPr id="44" name="TextBox 43"/>
            <p:cNvSpPr txBox="1"/>
            <p:nvPr/>
          </p:nvSpPr>
          <p:spPr>
            <a:xfrm>
              <a:off x="1096439" y="2249052"/>
              <a:ext cx="877484" cy="500137"/>
            </a:xfrm>
            <a:prstGeom prst="rect">
              <a:avLst/>
            </a:prstGeom>
            <a:noFill/>
          </p:spPr>
          <p:txBody>
            <a:bodyPr wrap="square" lIns="38100" tIns="25400" rIns="38100" bIns="25400" rtlCol="0" anchor="ctr">
              <a:noAutofit/>
            </a:bodyPr>
            <a:lstStyle/>
            <a:p>
              <a:pPr algn="ctr">
                <a:spcBef>
                  <a:spcPts val="0"/>
                </a:spcBef>
                <a:spcAft>
                  <a:spcPts val="0"/>
                </a:spcAft>
              </a:pPr>
              <a:r>
                <a:rPr sz="2800" b="0">
                  <a:solidFill>
                    <a:srgbClr val="007A37"/>
                  </a:solidFill>
                  <a:latin typeface="Calibri"/>
                </a:rPr>
                <a:t>-55%</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5" name="TextBox 44"/>
            <p:cNvSpPr txBox="1"/>
            <p:nvPr/>
          </p:nvSpPr>
          <p:spPr>
            <a:xfrm>
              <a:off x="3434824" y="2249052"/>
              <a:ext cx="758862" cy="500137"/>
            </a:xfrm>
            <a:prstGeom prst="rect">
              <a:avLst/>
            </a:prstGeom>
            <a:noFill/>
          </p:spPr>
          <p:txBody>
            <a:bodyPr wrap="square" lIns="38100" tIns="25400" rIns="38100" bIns="25400" rtlCol="0" anchor="ctr">
              <a:noAutofit/>
            </a:bodyPr>
            <a:lstStyle/>
            <a:p>
              <a:pPr algn="ctr">
                <a:spcBef>
                  <a:spcPts val="0"/>
                </a:spcBef>
                <a:spcAft>
                  <a:spcPts val="0"/>
                </a:spcAft>
              </a:pPr>
              <a:r>
                <a:rPr sz="2400" b="0">
                  <a:solidFill>
                    <a:srgbClr val="007A37"/>
                  </a:solidFill>
                  <a:latin typeface="Calibri"/>
                </a:rPr>
                <a:t>42,5%</a:t>
              </a:r>
              <a:endParaRPr lang="zh-CN" altLang="en-US" sz="2800" dirty="0">
                <a:solidFill>
                  <a:srgbClr val="007A37"/>
                </a:solidFill>
                <a:latin typeface="Impact" panose="020B0806030902050204" pitchFamily="34" charset="0"/>
                <a:ea typeface="方正大黑简体" panose="03000509000000000000" pitchFamily="2" charset="-122"/>
              </a:endParaRPr>
            </a:p>
          </p:txBody>
        </p:sp>
        <p:sp>
          <p:nvSpPr>
            <p:cNvPr id="46" name="TextBox 45"/>
            <p:cNvSpPr txBox="1"/>
            <p:nvPr/>
          </p:nvSpPr>
          <p:spPr>
            <a:xfrm>
              <a:off x="5690560" y="2249052"/>
              <a:ext cx="757259" cy="500137"/>
            </a:xfrm>
            <a:prstGeom prst="rect">
              <a:avLst/>
            </a:prstGeom>
            <a:noFill/>
          </p:spPr>
          <p:txBody>
            <a:bodyPr wrap="square" lIns="38100" tIns="25400" rIns="38100" bIns="25400" rtlCol="0" anchor="ctr">
              <a:noAutofit/>
            </a:bodyPr>
            <a:lstStyle/>
            <a:p>
              <a:pPr algn="ctr">
                <a:spcBef>
                  <a:spcPts val="0"/>
                </a:spcBef>
                <a:spcAft>
                  <a:spcPts val="0"/>
                </a:spcAft>
              </a:pPr>
              <a:r>
                <a:rPr sz="2400" b="0">
                  <a:solidFill>
                    <a:srgbClr val="007A37"/>
                  </a:solidFill>
                  <a:latin typeface="Calibri"/>
                </a:rPr>
                <a:t>11,7%</a:t>
              </a:r>
              <a:endParaRPr lang="zh-CN" altLang="en-US" sz="2800" dirty="0">
                <a:solidFill>
                  <a:srgbClr val="007A37"/>
                </a:solidFill>
                <a:latin typeface="Impact" panose="020B0806030902050204" pitchFamily="34" charset="0"/>
                <a:ea typeface="方正大黑简体" panose="03000509000000000000" pitchFamily="2" charset="-122"/>
              </a:endParaRPr>
            </a:p>
          </p:txBody>
        </p:sp>
        <p:grpSp>
          <p:nvGrpSpPr>
            <p:cNvPr id="49" name="组合 127"/>
            <p:cNvGrpSpPr/>
            <p:nvPr/>
          </p:nvGrpSpPr>
          <p:grpSpPr>
            <a:xfrm>
              <a:off x="675717" y="977416"/>
              <a:ext cx="833428" cy="876869"/>
              <a:chOff x="3534996" y="1547078"/>
              <a:chExt cx="878774" cy="924575"/>
            </a:xfrm>
          </p:grpSpPr>
          <p:grpSp>
            <p:nvGrpSpPr>
              <p:cNvPr id="50" name="组合 128"/>
              <p:cNvGrpSpPr/>
              <p:nvPr/>
            </p:nvGrpSpPr>
            <p:grpSpPr>
              <a:xfrm>
                <a:off x="3534996" y="1547078"/>
                <a:ext cx="878774" cy="924575"/>
                <a:chOff x="1008115" y="2542722"/>
                <a:chExt cx="1360493" cy="1431407"/>
              </a:xfrm>
            </p:grpSpPr>
            <p:grpSp>
              <p:nvGrpSpPr>
                <p:cNvPr id="52" name="组合 130"/>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54"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55"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53" name="TextBox 52"/>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1"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1</a:t>
                </a:r>
                <a:endParaRPr lang="zh-CN" altLang="en-US" sz="2800" dirty="0">
                  <a:solidFill>
                    <a:srgbClr val="007A37"/>
                  </a:solidFill>
                  <a:ea typeface="微软雅黑" panose="020B0503020204020204" pitchFamily="34" charset="-122"/>
                </a:endParaRPr>
              </a:p>
            </p:txBody>
          </p:sp>
        </p:grpSp>
        <p:grpSp>
          <p:nvGrpSpPr>
            <p:cNvPr id="56" name="组合 134"/>
            <p:cNvGrpSpPr/>
            <p:nvPr/>
          </p:nvGrpSpPr>
          <p:grpSpPr>
            <a:xfrm>
              <a:off x="2950479" y="977416"/>
              <a:ext cx="833428" cy="876869"/>
              <a:chOff x="3534996" y="1547078"/>
              <a:chExt cx="878774" cy="924575"/>
            </a:xfrm>
          </p:grpSpPr>
          <p:grpSp>
            <p:nvGrpSpPr>
              <p:cNvPr id="57" name="组合 135"/>
              <p:cNvGrpSpPr/>
              <p:nvPr/>
            </p:nvGrpSpPr>
            <p:grpSpPr>
              <a:xfrm>
                <a:off x="3534996" y="1547078"/>
                <a:ext cx="878774" cy="924575"/>
                <a:chOff x="1008115" y="2542722"/>
                <a:chExt cx="1360493" cy="1431407"/>
              </a:xfrm>
            </p:grpSpPr>
            <p:grpSp>
              <p:nvGrpSpPr>
                <p:cNvPr id="59" name="组合 137"/>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1" name="同心圆 1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2" name="椭圆 1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0" name="TextBox 59"/>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58"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2</a:t>
                </a:r>
                <a:endParaRPr lang="zh-CN" altLang="en-US" sz="2800" dirty="0">
                  <a:solidFill>
                    <a:srgbClr val="007A37"/>
                  </a:solidFill>
                  <a:ea typeface="微软雅黑" panose="020B0503020204020204" pitchFamily="34" charset="-122"/>
                </a:endParaRPr>
              </a:p>
            </p:txBody>
          </p:sp>
        </p:grpSp>
        <p:grpSp>
          <p:nvGrpSpPr>
            <p:cNvPr id="63" name="组合 141"/>
            <p:cNvGrpSpPr/>
            <p:nvPr/>
          </p:nvGrpSpPr>
          <p:grpSpPr>
            <a:xfrm>
              <a:off x="5225241" y="977416"/>
              <a:ext cx="833428" cy="876869"/>
              <a:chOff x="3534996" y="1547078"/>
              <a:chExt cx="878774" cy="924575"/>
            </a:xfrm>
          </p:grpSpPr>
          <p:grpSp>
            <p:nvGrpSpPr>
              <p:cNvPr id="64" name="组合 142"/>
              <p:cNvGrpSpPr/>
              <p:nvPr/>
            </p:nvGrpSpPr>
            <p:grpSpPr>
              <a:xfrm>
                <a:off x="3534996" y="1547078"/>
                <a:ext cx="878774" cy="924575"/>
                <a:chOff x="1008115" y="2542722"/>
                <a:chExt cx="1360493" cy="1431407"/>
              </a:xfrm>
            </p:grpSpPr>
            <p:grpSp>
              <p:nvGrpSpPr>
                <p:cNvPr id="66" name="组合 144"/>
                <p:cNvGrpSpPr/>
                <p:nvPr/>
              </p:nvGrpSpPr>
              <p:grpSpPr>
                <a:xfrm>
                  <a:off x="1008115" y="2542722"/>
                  <a:ext cx="1360493" cy="1360493"/>
                  <a:chOff x="304800" y="673100"/>
                  <a:chExt cx="4000500" cy="4000500"/>
                </a:xfrm>
                <a:effectLst>
                  <a:outerShdw blurRad="444500" dist="254000" dir="8100000" algn="tr" rotWithShape="0">
                    <a:prstClr val="black">
                      <a:alpha val="50000"/>
                    </a:prstClr>
                  </a:outerShdw>
                </a:effectLst>
              </p:grpSpPr>
              <p:sp>
                <p:nvSpPr>
                  <p:cNvPr id="68"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rgbClr val="007A37"/>
                      </a:solidFill>
                      <a:ea typeface="微软雅黑" panose="020B0503020204020204" pitchFamily="34" charset="-122"/>
                    </a:endParaRPr>
                  </a:p>
                </p:txBody>
              </p:sp>
              <p:sp>
                <p:nvSpPr>
                  <p:cNvPr id="69"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dirty="0">
                      <a:solidFill>
                        <a:srgbClr val="007A37"/>
                      </a:solidFill>
                      <a:ea typeface="微软雅黑" panose="020B0503020204020204" pitchFamily="34" charset="-122"/>
                    </a:endParaRPr>
                  </a:p>
                </p:txBody>
              </p:sp>
            </p:grpSp>
            <p:sp>
              <p:nvSpPr>
                <p:cNvPr id="67" name="TextBox 66"/>
                <p:cNvSpPr txBox="1"/>
                <p:nvPr/>
              </p:nvSpPr>
              <p:spPr>
                <a:xfrm>
                  <a:off x="1259742" y="2718088"/>
                  <a:ext cx="301556" cy="1256041"/>
                </a:xfrm>
                <a:prstGeom prst="rect">
                  <a:avLst/>
                </a:prstGeom>
                <a:noFill/>
              </p:spPr>
              <p:txBody>
                <a:bodyPr wrap="none" rtlCol="0">
                  <a:spAutoFit/>
                </a:bodyPr>
                <a:lstStyle/>
                <a:p>
                  <a:endParaRPr lang="zh-CN" altLang="en-US" sz="4400" dirty="0">
                    <a:solidFill>
                      <a:srgbClr val="007A37"/>
                    </a:solidFill>
                    <a:ea typeface="造字工房劲黑（非商用）常规体" pitchFamily="50" charset="-122"/>
                  </a:endParaRPr>
                </a:p>
              </p:txBody>
            </p:sp>
          </p:grpSp>
          <p:sp>
            <p:nvSpPr>
              <p:cNvPr id="65" name="TextBox 19"/>
              <p:cNvSpPr>
                <a:spLocks noChangeArrowheads="1"/>
              </p:cNvSpPr>
              <p:nvPr/>
            </p:nvSpPr>
            <p:spPr bwMode="auto">
              <a:xfrm>
                <a:off x="3802804" y="1687012"/>
                <a:ext cx="387398" cy="551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dirty="0">
                    <a:solidFill>
                      <a:srgbClr val="007A37"/>
                    </a:solidFill>
                    <a:ea typeface="微软雅黑" panose="020B0503020204020204" pitchFamily="34" charset="-122"/>
                  </a:rPr>
                  <a:t>3</a:t>
                </a:r>
                <a:endParaRPr lang="zh-CN" altLang="en-US" sz="2800" dirty="0">
                  <a:solidFill>
                    <a:srgbClr val="007A37"/>
                  </a:solidFill>
                  <a:ea typeface="微软雅黑" panose="020B0503020204020204" pitchFamily="34" charset="-122"/>
                </a:endParaRPr>
              </a:p>
            </p:txBody>
          </p:sp>
        </p:grpSp>
        <p:sp>
          <p:nvSpPr>
            <p:cNvPr id="86" name="矩形 47"/>
            <p:cNvSpPr>
              <a:spLocks noChangeArrowheads="1"/>
            </p:cNvSpPr>
            <p:nvPr/>
          </p:nvSpPr>
          <p:spPr bwMode="auto">
            <a:xfrm>
              <a:off x="488299" y="3821817"/>
              <a:ext cx="2088527" cy="54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100" b="0">
                  <a:solidFill>
                    <a:srgbClr val="002060"/>
                  </a:solidFill>
                  <a:latin typeface="Calibri"/>
                </a:rPr>
                <a:t>Скорочення чистих</a:t>
              </a:r>
            </a:p>
            <a:p>
              <a:pPr algn="ctr">
                <a:spcBef>
                  <a:spcPts val="0"/>
                </a:spcBef>
                <a:spcAft>
                  <a:spcPts val="0"/>
                </a:spcAft>
              </a:pPr>
              <a:r>
                <a:rPr sz="1100" b="0">
                  <a:solidFill>
                    <a:srgbClr val="002060"/>
                  </a:solidFill>
                  <a:latin typeface="Calibri"/>
                </a:rPr>
                <a:t>викидів парникових газів</a:t>
              </a:r>
            </a:p>
          </p:txBody>
        </p:sp>
        <p:sp>
          <p:nvSpPr>
            <p:cNvPr id="89" name="矩形 47"/>
            <p:cNvSpPr>
              <a:spLocks noChangeArrowheads="1"/>
            </p:cNvSpPr>
            <p:nvPr/>
          </p:nvSpPr>
          <p:spPr bwMode="auto">
            <a:xfrm>
              <a:off x="2753925" y="3832102"/>
              <a:ext cx="2088527"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100" b="0">
                  <a:solidFill>
                    <a:srgbClr val="002060"/>
                  </a:solidFill>
                  <a:latin typeface="Calibri"/>
                </a:rPr>
                <a:t>Мінімальна частка ВДЕ</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1100" b="0">
                  <a:solidFill>
                    <a:srgbClr val="002060"/>
                  </a:solidFill>
                  <a:latin typeface="Calibri"/>
                </a:rPr>
                <a:t>в енергобалансі ЄС</a:t>
              </a:r>
            </a:p>
          </p:txBody>
        </p:sp>
        <p:sp>
          <p:nvSpPr>
            <p:cNvPr id="92" name="矩形 47"/>
            <p:cNvSpPr>
              <a:spLocks noChangeArrowheads="1"/>
            </p:cNvSpPr>
            <p:nvPr/>
          </p:nvSpPr>
          <p:spPr bwMode="auto">
            <a:xfrm>
              <a:off x="5071710" y="3802074"/>
              <a:ext cx="2429265" cy="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38100" tIns="25400" rIns="38100" bIns="25400" anchor="ctr">
              <a:noAutofit/>
            </a:bodyPr>
            <a:lstStyle/>
            <a:p>
              <a:pPr algn="ctr">
                <a:spcBef>
                  <a:spcPts val="0"/>
                </a:spcBef>
                <a:spcAft>
                  <a:spcPts val="0"/>
                </a:spcAft>
              </a:pPr>
              <a:r>
                <a:rPr sz="1050" b="0">
                  <a:solidFill>
                    <a:srgbClr val="002060"/>
                  </a:solidFill>
                  <a:latin typeface="Calibri"/>
                </a:rPr>
                <a:t>Скорочення</a:t>
              </a:r>
              <a:endParaRPr lang="ru-RU" altLang="zh-CN" sz="1600" dirty="0">
                <a:solidFill>
                  <a:schemeClr val="tx1">
                    <a:lumMod val="75000"/>
                    <a:lumOff val="25000"/>
                  </a:schemeClr>
                </a:solidFill>
                <a:latin typeface="+mn-ea"/>
                <a:cs typeface="Open Sans" panose="020B0606030504020204" pitchFamily="34" charset="0"/>
              </a:endParaRPr>
            </a:p>
            <a:p>
              <a:pPr algn="ctr">
                <a:spcBef>
                  <a:spcPts val="0"/>
                </a:spcBef>
                <a:spcAft>
                  <a:spcPts val="0"/>
                </a:spcAft>
              </a:pPr>
              <a:r>
                <a:rPr sz="1050" b="0">
                  <a:solidFill>
                    <a:srgbClr val="002060"/>
                  </a:solidFill>
                  <a:latin typeface="Calibri"/>
                </a:rPr>
                <a:t>енергоспоживання</a:t>
              </a:r>
            </a:p>
            <a:p>
              <a:pPr algn="ctr">
                <a:spcBef>
                  <a:spcPts val="0"/>
                </a:spcBef>
                <a:spcAft>
                  <a:spcPts val="0"/>
                </a:spcAft>
              </a:pPr>
              <a:r>
                <a:rPr sz="1050" b="0">
                  <a:solidFill>
                    <a:srgbClr val="002060"/>
                  </a:solidFill>
                  <a:latin typeface="Calibri"/>
                </a:rPr>
                <a:t>порівняно з прогнозом 2020 р.</a:t>
              </a:r>
            </a:p>
          </p:txBody>
        </p:sp>
      </p:grpSp>
      <p:sp>
        <p:nvSpPr>
          <p:cNvPr id="99" name="Заголовок 5"/>
          <p:cNvSpPr>
            <a:spLocks noGrp="1"/>
          </p:cNvSpPr>
          <p:nvPr>
            <p:ph type="title"/>
          </p:nvPr>
        </p:nvSpPr>
        <p:spPr>
          <a:xfrm>
            <a:off x="1119777" y="195152"/>
            <a:ext cx="10515600" cy="1325563"/>
          </a:xfrm>
        </p:spPr>
        <p:txBody>
          <a:bodyPr>
            <a:noAutofit/>
          </a:bodyPr>
          <a:lstStyle/>
          <a:p>
            <a:pPr algn="ctr">
              <a:lnSpc>
                <a:spcPct val="100000"/>
              </a:lnSpc>
            </a:pP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Цілі ЄС щодо енергетики та клімату на 2030 рік:</a:t>
            </a:r>
            <a:endParaRPr lang="en-US" sz="54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103" name="Rounded Rectangle 102"/>
          <p:cNvSpPr/>
          <p:nvPr/>
        </p:nvSpPr>
        <p:spPr>
          <a:xfrm>
            <a:off x="10104120" y="164592"/>
            <a:ext cx="1828800" cy="347472"/>
          </a:xfrm>
          <a:prstGeom prst="roundRect">
            <a:avLst/>
          </a:prstGeom>
          <a:solidFill>
            <a:srgbClr val="F1F8EE"/>
          </a:solidFill>
          <a:ln w="12700">
            <a:solidFill>
              <a:srgbClr val="70AD47"/>
            </a:solidFill>
          </a:ln>
        </p:spPr>
        <p:style>
          <a:lnRef idx="1">
            <a:schemeClr val="accent1"/>
          </a:lnRef>
          <a:fillRef idx="3">
            <a:schemeClr val="accent1"/>
          </a:fillRef>
          <a:effectRef idx="2">
            <a:schemeClr val="accent1"/>
          </a:effectRef>
          <a:fontRef idx="minor">
            <a:schemeClr val="lt1"/>
          </a:fontRef>
        </p:style>
        <p:txBody>
          <a:bodyPr wrap="square" lIns="25400" tIns="12700" rIns="25400" bIns="12700" rtlCol="0" anchor="ctr">
            <a:noAutofit/>
          </a:bodyPr>
          <a:lstStyle/>
          <a:p>
            <a:pPr algn="ctr">
              <a:spcBef>
                <a:spcPts val="0"/>
              </a:spcBef>
              <a:spcAft>
                <a:spcPts val="0"/>
              </a:spcAft>
            </a:pPr>
            <a:r>
              <a:rPr sz="1000" b="1">
                <a:solidFill>
                  <a:srgbClr val="007A37"/>
                </a:solidFill>
                <a:latin typeface="Calibri"/>
              </a:rPr>
              <a:t>Оновлено 2024-2026</a:t>
            </a:r>
          </a:p>
        </p:txBody>
      </p:sp>
    </p:spTree>
    <p:extLst>
      <p:ext uri="{BB962C8B-B14F-4D97-AF65-F5344CB8AC3E}">
        <p14:creationId xmlns:p14="http://schemas.microsoft.com/office/powerpoint/2010/main" val="2005266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Группа 41"/>
          <p:cNvGrpSpPr/>
          <p:nvPr/>
        </p:nvGrpSpPr>
        <p:grpSpPr>
          <a:xfrm>
            <a:off x="203199" y="1613794"/>
            <a:ext cx="11790207" cy="4968969"/>
            <a:chOff x="203199" y="882274"/>
            <a:chExt cx="11790207" cy="4968969"/>
          </a:xfrm>
        </p:grpSpPr>
        <p:grpSp>
          <p:nvGrpSpPr>
            <p:cNvPr id="4" name="组合 53"/>
            <p:cNvGrpSpPr/>
            <p:nvPr/>
          </p:nvGrpSpPr>
          <p:grpSpPr>
            <a:xfrm>
              <a:off x="203199" y="882274"/>
              <a:ext cx="5967309" cy="1657138"/>
              <a:chOff x="795863" y="1632165"/>
              <a:chExt cx="5371665" cy="1564840"/>
            </a:xfrm>
          </p:grpSpPr>
          <p:grpSp>
            <p:nvGrpSpPr>
              <p:cNvPr id="5" name="组合 54"/>
              <p:cNvGrpSpPr/>
              <p:nvPr/>
            </p:nvGrpSpPr>
            <p:grpSpPr>
              <a:xfrm rot="10800000">
                <a:off x="795863" y="1632165"/>
                <a:ext cx="5371665" cy="1564840"/>
                <a:chOff x="6497512" y="1577002"/>
                <a:chExt cx="5119200" cy="1491293"/>
              </a:xfrm>
            </p:grpSpPr>
            <p:sp>
              <p:nvSpPr>
                <p:cNvPr id="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8" name="图片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6" name="文本框 130"/>
              <p:cNvSpPr txBox="1"/>
              <p:nvPr/>
            </p:nvSpPr>
            <p:spPr>
              <a:xfrm>
                <a:off x="5090727" y="2173581"/>
                <a:ext cx="550420"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01</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9" name="组合 58"/>
            <p:cNvGrpSpPr/>
            <p:nvPr/>
          </p:nvGrpSpPr>
          <p:grpSpPr>
            <a:xfrm>
              <a:off x="203200" y="2481401"/>
              <a:ext cx="5967308" cy="1718080"/>
              <a:chOff x="795863" y="3200095"/>
              <a:chExt cx="5371665" cy="1564840"/>
            </a:xfrm>
          </p:grpSpPr>
          <p:grpSp>
            <p:nvGrpSpPr>
              <p:cNvPr id="10" name="组合 59"/>
              <p:cNvGrpSpPr/>
              <p:nvPr/>
            </p:nvGrpSpPr>
            <p:grpSpPr>
              <a:xfrm rot="10800000">
                <a:off x="795863" y="3200095"/>
                <a:ext cx="5371665" cy="1564840"/>
                <a:chOff x="6497512" y="1577002"/>
                <a:chExt cx="5119200" cy="1491293"/>
              </a:xfrm>
            </p:grpSpPr>
            <p:sp>
              <p:nvSpPr>
                <p:cNvPr id="1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3" name="图片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11" name="文本框 130"/>
              <p:cNvSpPr txBox="1"/>
              <p:nvPr/>
            </p:nvSpPr>
            <p:spPr>
              <a:xfrm>
                <a:off x="5072796" y="3732336"/>
                <a:ext cx="610146"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03</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15" name="组合 64"/>
            <p:cNvGrpSpPr/>
            <p:nvPr/>
          </p:nvGrpSpPr>
          <p:grpSpPr>
            <a:xfrm rot="10800000">
              <a:off x="3246319" y="4199481"/>
              <a:ext cx="5968800" cy="1651762"/>
              <a:chOff x="6497511" y="1577002"/>
              <a:chExt cx="5119200" cy="1491293"/>
            </a:xfrm>
          </p:grpSpPr>
          <p:sp>
            <p:nvSpPr>
              <p:cNvPr id="1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18" name="图片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1" y="1577002"/>
                <a:ext cx="5119200" cy="1491293"/>
              </a:xfrm>
              <a:prstGeom prst="rect">
                <a:avLst/>
              </a:prstGeom>
            </p:spPr>
          </p:pic>
        </p:grpSp>
        <p:sp>
          <p:nvSpPr>
            <p:cNvPr id="16" name="文本框 130"/>
            <p:cNvSpPr txBox="1"/>
            <p:nvPr/>
          </p:nvSpPr>
          <p:spPr>
            <a:xfrm>
              <a:off x="8023283" y="4760302"/>
              <a:ext cx="623889" cy="584775"/>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05</a:t>
              </a:r>
              <a:endParaRPr lang="zh-CN" altLang="en-US" sz="3200" dirty="0">
                <a:solidFill>
                  <a:srgbClr val="007A37"/>
                </a:solidFill>
                <a:latin typeface="Impact" panose="020B0806030902050204" pitchFamily="34" charset="0"/>
                <a:cs typeface="Aharoni" panose="02010803020104030203" pitchFamily="2" charset="-79"/>
              </a:endParaRPr>
            </a:p>
          </p:txBody>
        </p:sp>
        <p:grpSp>
          <p:nvGrpSpPr>
            <p:cNvPr id="19" name="组合 68"/>
            <p:cNvGrpSpPr/>
            <p:nvPr/>
          </p:nvGrpSpPr>
          <p:grpSpPr>
            <a:xfrm>
              <a:off x="6024606" y="943435"/>
              <a:ext cx="5968800" cy="1706629"/>
              <a:chOff x="6024473" y="1692134"/>
              <a:chExt cx="5371665" cy="1564840"/>
            </a:xfrm>
          </p:grpSpPr>
          <p:grpSp>
            <p:nvGrpSpPr>
              <p:cNvPr id="20" name="组合 69"/>
              <p:cNvGrpSpPr/>
              <p:nvPr/>
            </p:nvGrpSpPr>
            <p:grpSpPr>
              <a:xfrm>
                <a:off x="6024473" y="1692134"/>
                <a:ext cx="5371665" cy="1564840"/>
                <a:chOff x="6497512" y="1577003"/>
                <a:chExt cx="5119200" cy="1491293"/>
              </a:xfrm>
            </p:grpSpPr>
            <p:sp>
              <p:nvSpPr>
                <p:cNvPr id="22"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3" name="图片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3"/>
                  <a:ext cx="5119200" cy="1491293"/>
                </a:xfrm>
                <a:prstGeom prst="rect">
                  <a:avLst/>
                </a:prstGeom>
              </p:spPr>
            </p:pic>
          </p:grpSp>
          <p:sp>
            <p:nvSpPr>
              <p:cNvPr id="21" name="文本框 130"/>
              <p:cNvSpPr txBox="1"/>
              <p:nvPr/>
            </p:nvSpPr>
            <p:spPr>
              <a:xfrm>
                <a:off x="6515302" y="2142322"/>
                <a:ext cx="599144"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02</a:t>
                </a:r>
                <a:endParaRPr lang="zh-CN" altLang="en-US" sz="3200" dirty="0">
                  <a:solidFill>
                    <a:srgbClr val="007A37"/>
                  </a:solidFill>
                  <a:latin typeface="Impact" panose="020B0806030902050204" pitchFamily="34" charset="0"/>
                  <a:cs typeface="Aharoni" panose="02010803020104030203" pitchFamily="2" charset="-79"/>
                </a:endParaRPr>
              </a:p>
            </p:txBody>
          </p:sp>
        </p:grpSp>
        <p:grpSp>
          <p:nvGrpSpPr>
            <p:cNvPr id="24" name="组合 73"/>
            <p:cNvGrpSpPr/>
            <p:nvPr/>
          </p:nvGrpSpPr>
          <p:grpSpPr>
            <a:xfrm>
              <a:off x="6024606" y="2595198"/>
              <a:ext cx="5968800" cy="1604282"/>
              <a:chOff x="6024473" y="3311672"/>
              <a:chExt cx="5371665" cy="1564840"/>
            </a:xfrm>
          </p:grpSpPr>
          <p:grpSp>
            <p:nvGrpSpPr>
              <p:cNvPr id="25" name="组合 74"/>
              <p:cNvGrpSpPr/>
              <p:nvPr/>
            </p:nvGrpSpPr>
            <p:grpSpPr>
              <a:xfrm>
                <a:off x="6024473" y="3311672"/>
                <a:ext cx="5371665" cy="1564840"/>
                <a:chOff x="6497512" y="1577002"/>
                <a:chExt cx="5119200" cy="1491293"/>
              </a:xfrm>
            </p:grpSpPr>
            <p:sp>
              <p:nvSpPr>
                <p:cNvPr id="27" name="Freeform 5"/>
                <p:cNvSpPr/>
                <p:nvPr/>
              </p:nvSpPr>
              <p:spPr bwMode="auto">
                <a:xfrm>
                  <a:off x="6812196" y="1784565"/>
                  <a:ext cx="4566032" cy="949168"/>
                </a:xfrm>
                <a:custGeom>
                  <a:avLst/>
                  <a:gdLst>
                    <a:gd name="T0" fmla="*/ 2907 w 3244"/>
                    <a:gd name="T1" fmla="*/ 674 h 674"/>
                    <a:gd name="T2" fmla="*/ 3244 w 3244"/>
                    <a:gd name="T3" fmla="*/ 337 h 674"/>
                    <a:gd name="T4" fmla="*/ 2907 w 3244"/>
                    <a:gd name="T5" fmla="*/ 0 h 674"/>
                    <a:gd name="T6" fmla="*/ 337 w 3244"/>
                    <a:gd name="T7" fmla="*/ 0 h 674"/>
                    <a:gd name="T8" fmla="*/ 0 w 3244"/>
                    <a:gd name="T9" fmla="*/ 337 h 674"/>
                    <a:gd name="T10" fmla="*/ 337 w 3244"/>
                    <a:gd name="T11" fmla="*/ 674 h 674"/>
                    <a:gd name="T12" fmla="*/ 2907 w 3244"/>
                    <a:gd name="T13" fmla="*/ 674 h 674"/>
                  </a:gdLst>
                  <a:ahLst/>
                  <a:cxnLst>
                    <a:cxn ang="0">
                      <a:pos x="T0" y="T1"/>
                    </a:cxn>
                    <a:cxn ang="0">
                      <a:pos x="T2" y="T3"/>
                    </a:cxn>
                    <a:cxn ang="0">
                      <a:pos x="T4" y="T5"/>
                    </a:cxn>
                    <a:cxn ang="0">
                      <a:pos x="T6" y="T7"/>
                    </a:cxn>
                    <a:cxn ang="0">
                      <a:pos x="T8" y="T9"/>
                    </a:cxn>
                    <a:cxn ang="0">
                      <a:pos x="T10" y="T11"/>
                    </a:cxn>
                    <a:cxn ang="0">
                      <a:pos x="T12" y="T13"/>
                    </a:cxn>
                  </a:cxnLst>
                  <a:rect l="0" t="0" r="r" b="b"/>
                  <a:pathLst>
                    <a:path w="3244" h="674">
                      <a:moveTo>
                        <a:pt x="2907" y="674"/>
                      </a:moveTo>
                      <a:cubicBezTo>
                        <a:pt x="3093" y="674"/>
                        <a:pt x="3244" y="523"/>
                        <a:pt x="3244" y="337"/>
                      </a:cubicBezTo>
                      <a:cubicBezTo>
                        <a:pt x="3244" y="151"/>
                        <a:pt x="3093" y="0"/>
                        <a:pt x="2907" y="0"/>
                      </a:cubicBezTo>
                      <a:cubicBezTo>
                        <a:pt x="337" y="0"/>
                        <a:pt x="337" y="0"/>
                        <a:pt x="337" y="0"/>
                      </a:cubicBezTo>
                      <a:cubicBezTo>
                        <a:pt x="151" y="0"/>
                        <a:pt x="0" y="151"/>
                        <a:pt x="0" y="337"/>
                      </a:cubicBezTo>
                      <a:cubicBezTo>
                        <a:pt x="0" y="523"/>
                        <a:pt x="151" y="674"/>
                        <a:pt x="337" y="674"/>
                      </a:cubicBezTo>
                      <a:lnTo>
                        <a:pt x="2907" y="67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600"/>
                </a:p>
              </p:txBody>
            </p:sp>
            <p:pic>
              <p:nvPicPr>
                <p:cNvPr id="28" name="图片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512" y="1577002"/>
                  <a:ext cx="5119200" cy="1491293"/>
                </a:xfrm>
                <a:prstGeom prst="rect">
                  <a:avLst/>
                </a:prstGeom>
              </p:spPr>
            </p:pic>
          </p:grpSp>
          <p:sp>
            <p:nvSpPr>
              <p:cNvPr id="26" name="文本框 130"/>
              <p:cNvSpPr txBox="1"/>
              <p:nvPr/>
            </p:nvSpPr>
            <p:spPr>
              <a:xfrm>
                <a:off x="6515302" y="3765894"/>
                <a:ext cx="597572" cy="573367"/>
              </a:xfrm>
              <a:prstGeom prst="rect">
                <a:avLst/>
              </a:prstGeom>
              <a:noFill/>
            </p:spPr>
            <p:txBody>
              <a:bodyPr wrap="none" rtlCol="0">
                <a:spAutoFit/>
              </a:bodyPr>
              <a:lstStyle/>
              <a:p>
                <a:r>
                  <a:rPr lang="en-US" altLang="zh-CN" sz="3200" dirty="0">
                    <a:solidFill>
                      <a:srgbClr val="007A37"/>
                    </a:solidFill>
                    <a:latin typeface="Impact" panose="020B0806030902050204" pitchFamily="34" charset="0"/>
                    <a:cs typeface="Aharoni" panose="02010803020104030203" pitchFamily="2" charset="-79"/>
                  </a:rPr>
                  <a:t>04</a:t>
                </a:r>
                <a:endParaRPr lang="zh-CN" altLang="en-US" sz="3200" dirty="0">
                  <a:solidFill>
                    <a:srgbClr val="007A37"/>
                  </a:solidFill>
                  <a:latin typeface="Impact" panose="020B0806030902050204" pitchFamily="34" charset="0"/>
                  <a:cs typeface="Aharoni" panose="02010803020104030203" pitchFamily="2" charset="-79"/>
                </a:endParaRPr>
              </a:p>
            </p:txBody>
          </p:sp>
        </p:grpSp>
        <p:sp>
          <p:nvSpPr>
            <p:cNvPr id="34" name="矩形 47"/>
            <p:cNvSpPr>
              <a:spLocks noChangeArrowheads="1"/>
            </p:cNvSpPr>
            <p:nvPr/>
          </p:nvSpPr>
          <p:spPr bwMode="auto">
            <a:xfrm>
              <a:off x="7861588" y="1355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Поліпшення якості повітря</a:t>
              </a:r>
              <a:endParaRPr lang="en-US" altLang="zh-CN" b="1" u="sng" dirty="0">
                <a:solidFill>
                  <a:schemeClr val="accent1"/>
                </a:solidFill>
                <a:cs typeface="Open Sans" panose="020B0606030504020204" pitchFamily="34" charset="0"/>
              </a:endParaRPr>
            </a:p>
            <a:p>
              <a:pPr algn="ctr"/>
              <a:r>
                <a:rPr lang="uk-UA" dirty="0"/>
                <a:t>Зменшення забруднення повітря</a:t>
              </a:r>
              <a:endParaRPr lang="ru-RU" altLang="zh-CN" dirty="0"/>
            </a:p>
          </p:txBody>
        </p:sp>
        <p:sp>
          <p:nvSpPr>
            <p:cNvPr id="35" name="矩形 47"/>
            <p:cNvSpPr>
              <a:spLocks noChangeArrowheads="1"/>
            </p:cNvSpPr>
            <p:nvPr/>
          </p:nvSpPr>
          <p:spPr bwMode="auto">
            <a:xfrm>
              <a:off x="7861588" y="2875087"/>
              <a:ext cx="3562789"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rPr>
                <a:t>Енергетична незалежність</a:t>
              </a:r>
            </a:p>
            <a:p>
              <a:pPr algn="ctr"/>
              <a:r>
                <a:rPr lang="uk-UA" dirty="0"/>
                <a:t>Зменшення залежності від імпорту викопного палива</a:t>
              </a:r>
              <a:endParaRPr lang="ru-RU" altLang="zh-CN" dirty="0"/>
            </a:p>
          </p:txBody>
        </p:sp>
        <p:sp>
          <p:nvSpPr>
            <p:cNvPr id="37" name="矩形 47"/>
            <p:cNvSpPr>
              <a:spLocks noChangeArrowheads="1"/>
            </p:cNvSpPr>
            <p:nvPr/>
          </p:nvSpPr>
          <p:spPr bwMode="auto">
            <a:xfrm>
              <a:off x="610537" y="1348985"/>
              <a:ext cx="3869871" cy="605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Зменшення викидів парникових газів</a:t>
              </a:r>
            </a:p>
            <a:p>
              <a:pPr algn="ctr"/>
              <a:r>
                <a:rPr lang="uk-UA" dirty="0"/>
                <a:t>Боротьба зі зміною клімату</a:t>
              </a:r>
              <a:endParaRPr lang="ru-RU" altLang="zh-CN" dirty="0">
                <a:solidFill>
                  <a:schemeClr val="tx1">
                    <a:lumMod val="75000"/>
                    <a:lumOff val="25000"/>
                  </a:schemeClr>
                </a:solidFill>
                <a:latin typeface="+mn-ea"/>
                <a:cs typeface="Open Sans" panose="020B0606030504020204" pitchFamily="34" charset="0"/>
              </a:endParaRPr>
            </a:p>
          </p:txBody>
        </p:sp>
        <p:sp>
          <p:nvSpPr>
            <p:cNvPr id="38" name="矩形 47"/>
            <p:cNvSpPr>
              <a:spLocks noChangeArrowheads="1"/>
            </p:cNvSpPr>
            <p:nvPr/>
          </p:nvSpPr>
          <p:spPr bwMode="auto">
            <a:xfrm>
              <a:off x="1113393" y="2923284"/>
              <a:ext cx="3293838"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Створення робочих місць</a:t>
              </a:r>
            </a:p>
            <a:p>
              <a:pPr algn="ctr"/>
              <a:r>
                <a:rPr lang="uk-UA" dirty="0"/>
                <a:t>Стимулювання економічного зростання</a:t>
              </a:r>
              <a:r>
                <a:rPr lang="ru-RU" altLang="zh-CN" dirty="0"/>
                <a:t> </a:t>
              </a:r>
            </a:p>
          </p:txBody>
        </p:sp>
        <p:sp>
          <p:nvSpPr>
            <p:cNvPr id="39" name="矩形 47"/>
            <p:cNvSpPr>
              <a:spLocks noChangeArrowheads="1"/>
            </p:cNvSpPr>
            <p:nvPr/>
          </p:nvSpPr>
          <p:spPr bwMode="auto">
            <a:xfrm>
              <a:off x="3747538" y="4613616"/>
              <a:ext cx="3577821" cy="88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430" tIns="25715" rIns="51430" bIns="25715">
              <a:spAutoFit/>
            </a:bodyPr>
            <a:lstStyle/>
            <a:p>
              <a:pPr algn="ctr"/>
              <a:r>
                <a:rPr lang="uk-UA" b="1" u="sng" dirty="0">
                  <a:solidFill>
                    <a:schemeClr val="accent1"/>
                  </a:solidFill>
                  <a:cs typeface="Open Sans" panose="020B0606030504020204" pitchFamily="34" charset="0"/>
                </a:rPr>
                <a:t>Доступна енергія</a:t>
              </a:r>
            </a:p>
            <a:p>
              <a:pPr algn="ctr"/>
              <a:r>
                <a:rPr lang="uk-UA" dirty="0"/>
                <a:t>Зниження рахунків за енергоносії для споживачів</a:t>
              </a:r>
              <a:endParaRPr lang="ru-RU" altLang="zh-CN" dirty="0"/>
            </a:p>
          </p:txBody>
        </p:sp>
      </p:grpSp>
      <p:sp>
        <p:nvSpPr>
          <p:cNvPr id="41" name="Заголовок 5"/>
          <p:cNvSpPr>
            <a:spLocks noGrp="1"/>
          </p:cNvSpPr>
          <p:nvPr>
            <p:ph type="title"/>
          </p:nvPr>
        </p:nvSpPr>
        <p:spPr>
          <a:xfrm>
            <a:off x="972919" y="320413"/>
            <a:ext cx="10515600" cy="1325563"/>
          </a:xfrm>
        </p:spPr>
        <p:txBody>
          <a:bodyPr>
            <a:noAutofit/>
          </a:bodyPr>
          <a:lstStyle/>
          <a:p>
            <a:pPr algn="ctr"/>
            <a:r>
              <a:rPr lang="uk-UA" sz="5400" b="1" dirty="0">
                <a:solidFill>
                  <a:srgbClr val="002060"/>
                </a:solidFill>
                <a:latin typeface="Calibri" panose="020F0502020204030204" pitchFamily="34" charset="0"/>
                <a:ea typeface="Calibri" panose="020F0502020204030204" pitchFamily="34" charset="0"/>
                <a:cs typeface="Calibri" panose="020F0502020204030204" pitchFamily="34" charset="0"/>
              </a:rPr>
              <a:t>Переваги переходу до чистої енергії:</a:t>
            </a:r>
            <a:endParaRPr lang="en-US" sz="1600" b="1" u="sng" dirty="0">
              <a:solidFill>
                <a:schemeClr val="accent1"/>
              </a:solidFill>
              <a:latin typeface="+mn-lt"/>
              <a:ea typeface="+mn-ea"/>
              <a:cs typeface="Open Sans" panose="020B0606030504020204" pitchFamily="34" charset="0"/>
            </a:endParaRPr>
          </a:p>
        </p:txBody>
      </p:sp>
    </p:spTree>
    <p:extLst>
      <p:ext uri="{BB962C8B-B14F-4D97-AF65-F5344CB8AC3E}">
        <p14:creationId xmlns:p14="http://schemas.microsoft.com/office/powerpoint/2010/main" val="1033343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116</TotalTime>
  <Words>8532</Words>
  <Application>Microsoft Office PowerPoint</Application>
  <PresentationFormat>Widescreen</PresentationFormat>
  <Paragraphs>733</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等线</vt:lpstr>
      <vt:lpstr>Arial</vt:lpstr>
      <vt:lpstr>Calibri</vt:lpstr>
      <vt:lpstr>Calibri Light</vt:lpstr>
      <vt:lpstr>Impact</vt:lpstr>
      <vt:lpstr>Open Sans</vt:lpstr>
      <vt:lpstr>Wingdings</vt:lpstr>
      <vt:lpstr>Office Theme</vt:lpstr>
      <vt:lpstr>PowerPoint Presentation</vt:lpstr>
      <vt:lpstr>Кліматичні стратегії та цілі ЄС</vt:lpstr>
      <vt:lpstr>Країни, які доєдналися до Зеленої угоди</vt:lpstr>
      <vt:lpstr>Деякі з ключових партнерів:</vt:lpstr>
      <vt:lpstr>Поширення Зеленої угоди серед країн світу</vt:lpstr>
      <vt:lpstr>Складові частини Зеленого Курсу:</vt:lpstr>
      <vt:lpstr>Чиста, безпечна і доступна енергія</vt:lpstr>
      <vt:lpstr>Цілі ЄС щодо енергетики та клімату на 2030 рік:</vt:lpstr>
      <vt:lpstr>Переваги переходу до чистої енергії:</vt:lpstr>
      <vt:lpstr>PowerPoint Presentation</vt:lpstr>
      <vt:lpstr>Глобальні інвестиції в енергоефективність, електрифікацію та відновлювальні джерела енергії для кінцевих споживачів і попит на енергію  для кінцевих споживачів у порівнянні із середньорічними потребами в інвестиціях у 2030 році за прогнозом</vt:lpstr>
      <vt:lpstr>Частка відновлювальної енергії у валовому кінцевому споживанні енергії в країнах ЄС-27 у 2022 році порівняно з цільовим показником на 2020</vt:lpstr>
      <vt:lpstr>Частка енергії з відновлюваних джерел енергії </vt:lpstr>
      <vt:lpstr>Використання відновлювальних джерел енергії по країнам</vt:lpstr>
      <vt:lpstr>Перехід до циркулярної економіки</vt:lpstr>
      <vt:lpstr>Цілі ЄС щодо циркулярної економіки на 2030 рік:</vt:lpstr>
      <vt:lpstr>Переваги переходу до циркулярної економіки:</vt:lpstr>
      <vt:lpstr>PowerPoint Presentation</vt:lpstr>
      <vt:lpstr>Матеріальні потоки в ЄС, 2022, млрд тонн на рік (GT/рік)</vt:lpstr>
      <vt:lpstr>Рівень використання циркулярних матеріалів по країнам ЄС (2010 та 2022)</vt:lpstr>
      <vt:lpstr>Енергоефективне будівництво та реконструкція</vt:lpstr>
      <vt:lpstr>Цілі ЄС щодо енергоефективності будівель:</vt:lpstr>
      <vt:lpstr>Переваги енергоефективного будівництва та реконструкцій:</vt:lpstr>
      <vt:lpstr>PowerPoint Presentation</vt:lpstr>
      <vt:lpstr>Споживання енергії на одне житло, адаптоване до середнього клімату ЄС</vt:lpstr>
      <vt:lpstr>Споживання енергії у домогосподарствах ЄС</vt:lpstr>
      <vt:lpstr>Сталий та “розумний” транспорт</vt:lpstr>
      <vt:lpstr>Цілі ЄС щодо сталого та «розумного» транспорту:</vt:lpstr>
      <vt:lpstr>Переваги сталого та “розумного” транспорту:</vt:lpstr>
      <vt:lpstr>Проблеми та виклики сталого та “розумного” транспорту:</vt:lpstr>
      <vt:lpstr>Викиди парникових газів від транспорту в ЄС - Європейське агентство з навколишнього середовища</vt:lpstr>
      <vt:lpstr>Глобальні тенденції на ринку електричного транспорту, 2015-2023 рік</vt:lpstr>
      <vt:lpstr>PowerPoint Presentation</vt:lpstr>
      <vt:lpstr>Збереження та відновлення біорізноманіття</vt:lpstr>
      <vt:lpstr>Цілі ЄС щодо збереження та відновлення біорізноманіття:</vt:lpstr>
      <vt:lpstr>Переваги збереження та відновлення біорізноманіття:</vt:lpstr>
      <vt:lpstr>Проблеми та виклики збереження та відновлення біорізноманіття:</vt:lpstr>
      <vt:lpstr>Нові цілі щодо природного поглинання вуглецю</vt:lpstr>
      <vt:lpstr>Поглинання вуглецю різними водними екосистемами</vt:lpstr>
      <vt:lpstr>Щорічні викиди CO2 від викопного палива та промисловості, а також поглинання вуглецю лісами (включаючи лісоматеріали) в ЄС за період 1951-2020 рр.</vt:lpstr>
      <vt:lpstr>Площа лісових угідь у межах країн</vt:lpstr>
      <vt:lpstr>«Від ферми до виделки»: справедлива, здорова та екологічна система продовольства</vt:lpstr>
      <vt:lpstr>Цілі стратегії «Від ферми до виделки»:</vt:lpstr>
      <vt:lpstr>Переваги стратегії «Від ферми до виделки»:</vt:lpstr>
      <vt:lpstr>Проблеми та виклики стратегії «Від ферми до виделки»:</vt:lpstr>
      <vt:lpstr>Харчові відходи в ЄС за основними секторами економіки, 2021</vt:lpstr>
      <vt:lpstr>Цілі сталого виробництва продуктів харчування до 2030 року</vt:lpstr>
      <vt:lpstr>Тенденції ЄС щодо використання пестицидів</vt:lpstr>
      <vt:lpstr>Нульове забруднення довкілля</vt:lpstr>
      <vt:lpstr>Цілі та показники для нульового забруднення:</vt:lpstr>
      <vt:lpstr>Переваги нульового забруднення:</vt:lpstr>
      <vt:lpstr>Проблеми та виклики нульового забруднення:</vt:lpstr>
      <vt:lpstr>Рівень забруднення з різних джерел</vt:lpstr>
      <vt:lpstr>Посилення кліматичних амбіцій</vt:lpstr>
      <vt:lpstr>Щорічні економічні втрати, спричинені екстремальними погодними та кліматичними явищами в країнах-членах ЄС</vt:lpstr>
      <vt:lpstr>Надходження від екологічних податків у 27 державах-членах ЄС, у вираженні абсолютного доходу та частки (%) від загальних податкових надходжень, включаючи соціальні внески, 2010-2021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Pavlo Poplavskyi</dc:creator>
  <cp:lastModifiedBy>Pavlo Poplavskyi</cp:lastModifiedBy>
  <cp:revision>4</cp:revision>
  <dcterms:created xsi:type="dcterms:W3CDTF">2025-09-23T07:44:37Z</dcterms:created>
  <dcterms:modified xsi:type="dcterms:W3CDTF">2026-03-21T11:29:56Z</dcterms:modified>
</cp:coreProperties>
</file>