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8" r:id="rId3"/>
    <p:sldId id="274" r:id="rId4"/>
    <p:sldId id="275" r:id="rId5"/>
    <p:sldId id="276" r:id="rId6"/>
    <p:sldId id="28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Vollkorn"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8" y="1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03.03.2025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6</a:t>
            </a:fld>
            <a:endParaRPr lang="uk-UA"/>
          </a:p>
        </p:txBody>
      </p:sp>
    </p:spTree>
    <p:extLst>
      <p:ext uri="{BB962C8B-B14F-4D97-AF65-F5344CB8AC3E}">
        <p14:creationId xmlns:p14="http://schemas.microsoft.com/office/powerpoint/2010/main" val="196469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1143000" y="2324100"/>
            <a:ext cx="16535400" cy="4332404"/>
          </a:xfrm>
          <a:prstGeom prst="rect">
            <a:avLst/>
          </a:prstGeom>
        </p:spPr>
        <p:txBody>
          <a:bodyPr wrap="square" lIns="0" tIns="0" rIns="0" bIns="0" rtlCol="0" anchor="t">
            <a:spAutoFit/>
          </a:bodyPr>
          <a:lstStyle/>
          <a:p>
            <a:pPr algn="ctr">
              <a:lnSpc>
                <a:spcPct val="99000"/>
              </a:lnSpc>
              <a:spcAft>
                <a:spcPts val="0"/>
              </a:spcAft>
            </a:pPr>
            <a:r>
              <a:rPr lang="uk-UA" sz="3600" b="1" dirty="0">
                <a:solidFill>
                  <a:schemeClr val="bg1"/>
                </a:solidFill>
                <a:latin typeface="Times New Roman" panose="02020603050405020304" pitchFamily="18" charset="0"/>
                <a:ea typeface="Times New Roman" panose="02020603050405020304" pitchFamily="18" charset="0"/>
              </a:rPr>
              <a:t>ТЕМА 6. ІНФОРМАЦІЙНА ВІЙНА </a:t>
            </a:r>
            <a:endParaRPr lang="uk-UA" sz="3200" dirty="0">
              <a:solidFill>
                <a:schemeClr val="bg1"/>
              </a:solidFill>
              <a:latin typeface="Times New Roman" panose="02020603050405020304" pitchFamily="18" charset="0"/>
              <a:ea typeface="Times New Roman" panose="02020603050405020304" pitchFamily="18" charset="0"/>
            </a:endParaRPr>
          </a:p>
          <a:p>
            <a:pPr algn="ctr">
              <a:lnSpc>
                <a:spcPct val="99000"/>
              </a:lnSpc>
              <a:spcAft>
                <a:spcPts val="0"/>
              </a:spcAft>
            </a:pPr>
            <a:r>
              <a:rPr lang="uk-UA" sz="3600" b="1" dirty="0">
                <a:solidFill>
                  <a:schemeClr val="bg1"/>
                </a:solidFill>
                <a:latin typeface="Times New Roman" panose="02020603050405020304" pitchFamily="18" charset="0"/>
                <a:ea typeface="Times New Roman" panose="02020603050405020304" pitchFamily="18" charset="0"/>
              </a:rPr>
              <a:t>ЯК ІНСТРУМЕНТ ДЕСТАБІЛІЗАЦІЇ ДЕРЖАВИ</a:t>
            </a:r>
            <a:endParaRPr lang="uk-UA" sz="3200" dirty="0">
              <a:solidFill>
                <a:schemeClr val="bg1"/>
              </a:solidFill>
              <a:latin typeface="Times New Roman" panose="02020603050405020304" pitchFamily="18" charset="0"/>
              <a:ea typeface="Times New Roman" panose="02020603050405020304" pitchFamily="18" charset="0"/>
            </a:endParaRPr>
          </a:p>
          <a:p>
            <a:pPr algn="ctr">
              <a:lnSpc>
                <a:spcPct val="99000"/>
              </a:lnSpc>
              <a:spcAft>
                <a:spcPts val="0"/>
              </a:spcAft>
            </a:pPr>
            <a:r>
              <a:rPr lang="uk-UA" sz="3600" b="1" dirty="0">
                <a:solidFill>
                  <a:schemeClr val="bg1"/>
                </a:solidFill>
                <a:latin typeface="Times New Roman" panose="02020603050405020304" pitchFamily="18" charset="0"/>
                <a:ea typeface="Times New Roman" panose="02020603050405020304" pitchFamily="18" charset="0"/>
              </a:rPr>
              <a:t> </a:t>
            </a:r>
            <a:endParaRPr lang="uk-UA" sz="3600" b="1" dirty="0" smtClean="0">
              <a:solidFill>
                <a:schemeClr val="bg1"/>
              </a:solidFill>
              <a:latin typeface="Times New Roman" panose="02020603050405020304" pitchFamily="18" charset="0"/>
              <a:ea typeface="Times New Roman" panose="02020603050405020304" pitchFamily="18" charset="0"/>
            </a:endParaRPr>
          </a:p>
          <a:p>
            <a:pPr algn="ctr">
              <a:lnSpc>
                <a:spcPct val="99000"/>
              </a:lnSpc>
              <a:spcAft>
                <a:spcPts val="0"/>
              </a:spcAft>
            </a:pPr>
            <a:r>
              <a:rPr lang="uk-UA" sz="3600" b="1" dirty="0" smtClean="0">
                <a:solidFill>
                  <a:schemeClr val="bg1"/>
                </a:solidFill>
                <a:latin typeface="Times New Roman" panose="02020603050405020304" pitchFamily="18" charset="0"/>
                <a:ea typeface="Times New Roman" panose="02020603050405020304" pitchFamily="18" charset="0"/>
              </a:rPr>
              <a:t>План</a:t>
            </a:r>
          </a:p>
          <a:p>
            <a:pPr algn="ctr">
              <a:lnSpc>
                <a:spcPct val="99000"/>
              </a:lnSpc>
              <a:spcAft>
                <a:spcPts val="0"/>
              </a:spcAft>
            </a:pPr>
            <a:endParaRPr lang="uk-UA" sz="3200" dirty="0">
              <a:solidFill>
                <a:schemeClr val="bg1"/>
              </a:solidFill>
              <a:latin typeface="Times New Roman" panose="02020603050405020304" pitchFamily="18" charset="0"/>
              <a:ea typeface="Times New Roman" panose="02020603050405020304" pitchFamily="18" charset="0"/>
            </a:endParaRPr>
          </a:p>
          <a:p>
            <a:pPr marL="342900" lvl="0" indent="-342900" algn="ctr">
              <a:lnSpc>
                <a:spcPct val="99000"/>
              </a:lnSpc>
              <a:spcAft>
                <a:spcPts val="0"/>
              </a:spcAft>
              <a:buFont typeface="+mj-lt"/>
              <a:buAutoNum type="arabicPeriod"/>
              <a:tabLst>
                <a:tab pos="540385" algn="l"/>
              </a:tabLst>
            </a:pPr>
            <a:r>
              <a:rPr lang="uk-UA" sz="3600" dirty="0">
                <a:solidFill>
                  <a:schemeClr val="bg1"/>
                </a:solidFill>
                <a:latin typeface="Times New Roman" panose="02020603050405020304" pitchFamily="18" charset="0"/>
                <a:ea typeface="Times New Roman" panose="02020603050405020304" pitchFamily="18" charset="0"/>
              </a:rPr>
              <a:t>Сутність поняття “інформаційна війна”</a:t>
            </a:r>
            <a:endParaRPr lang="uk-UA" sz="3200" dirty="0">
              <a:solidFill>
                <a:schemeClr val="bg1"/>
              </a:solidFill>
              <a:latin typeface="Times New Roman" panose="02020603050405020304" pitchFamily="18" charset="0"/>
              <a:ea typeface="Times New Roman" panose="02020603050405020304" pitchFamily="18" charset="0"/>
            </a:endParaRPr>
          </a:p>
          <a:p>
            <a:pPr marL="342900" lvl="0" indent="-342900" algn="ctr">
              <a:lnSpc>
                <a:spcPct val="99000"/>
              </a:lnSpc>
              <a:spcAft>
                <a:spcPts val="0"/>
              </a:spcAft>
              <a:buFont typeface="+mj-lt"/>
              <a:buAutoNum type="arabicPeriod"/>
              <a:tabLst>
                <a:tab pos="540385" algn="l"/>
              </a:tabLst>
            </a:pPr>
            <a:r>
              <a:rPr lang="uk-UA" sz="3600" dirty="0">
                <a:solidFill>
                  <a:schemeClr val="bg1"/>
                </a:solidFill>
                <a:latin typeface="Times New Roman" panose="02020603050405020304" pitchFamily="18" charset="0"/>
                <a:ea typeface="Times New Roman" panose="02020603050405020304" pitchFamily="18" charset="0"/>
              </a:rPr>
              <a:t>Стратегії та тактики інформаційних війн</a:t>
            </a:r>
            <a:endParaRPr lang="uk-UA" sz="3200" dirty="0">
              <a:solidFill>
                <a:schemeClr val="bg1"/>
              </a:solidFill>
              <a:latin typeface="Times New Roman" panose="02020603050405020304" pitchFamily="18" charset="0"/>
              <a:ea typeface="Times New Roman" panose="02020603050405020304" pitchFamily="18" charset="0"/>
            </a:endParaRPr>
          </a:p>
          <a:p>
            <a:pPr algn="ctr"/>
            <a:r>
              <a:rPr lang="uk-UA" sz="3600" dirty="0">
                <a:solidFill>
                  <a:schemeClr val="bg1"/>
                </a:solidFill>
                <a:latin typeface="Times New Roman" panose="02020603050405020304" pitchFamily="18" charset="0"/>
                <a:ea typeface="Times New Roman" panose="02020603050405020304" pitchFamily="18" charset="0"/>
              </a:rPr>
              <a:t>3.</a:t>
            </a:r>
            <a:r>
              <a:rPr lang="en-US" sz="3600" dirty="0" err="1">
                <a:solidFill>
                  <a:schemeClr val="bg1"/>
                </a:solidFill>
                <a:latin typeface="Times New Roman" panose="02020603050405020304" pitchFamily="18" charset="0"/>
                <a:ea typeface="Times New Roman" panose="02020603050405020304" pitchFamily="18" charset="0"/>
              </a:rPr>
              <a:t>Методи</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протистояння</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інформаційним</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атакам</a:t>
            </a:r>
            <a:endParaRPr lang="uk-UA" sz="36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95400" y="419100"/>
            <a:ext cx="15697200" cy="8119915"/>
          </a:xfrm>
          <a:prstGeom prst="rect">
            <a:avLst/>
          </a:prstGeom>
        </p:spPr>
        <p:txBody>
          <a:bodyPr wrap="square" lIns="0" tIns="0" rIns="0" bIns="0" rtlCol="0" anchor="t">
            <a:spAutoFit/>
          </a:bodyPr>
          <a:lstStyle/>
          <a:p>
            <a:pPr algn="just">
              <a:lnSpc>
                <a:spcPct val="110000"/>
              </a:lnSpc>
              <a:spcAft>
                <a:spcPts val="0"/>
              </a:spcAft>
            </a:pPr>
            <a:r>
              <a:rPr lang="uk-UA" sz="3000" i="1" u="sng" dirty="0">
                <a:latin typeface="Times New Roman" panose="02020603050405020304" pitchFamily="18" charset="0"/>
                <a:ea typeface="Times New Roman" panose="02020603050405020304" pitchFamily="18" charset="0"/>
              </a:rPr>
              <a:t>Інформаційна війна </a:t>
            </a:r>
            <a:r>
              <a:rPr lang="uk-UA" sz="3000" dirty="0">
                <a:latin typeface="Times New Roman" panose="02020603050405020304" pitchFamily="18" charset="0"/>
                <a:ea typeface="Times New Roman" panose="02020603050405020304" pitchFamily="18" charset="0"/>
              </a:rPr>
              <a:t>– це форма протистояння між державами, організаціями або групами, яка спрямована на маніпуляцію інформаційними потоками, вплив на громадську думку, створення хаосу та підрив довіри до державних інституцій. Вона може бути частиною гібридної війни та використовуватися як самостійний метод ведення конфлікту.</a:t>
            </a:r>
          </a:p>
          <a:p>
            <a:pPr algn="just">
              <a:lnSpc>
                <a:spcPct val="110000"/>
              </a:lnSpc>
              <a:spcAft>
                <a:spcPts val="0"/>
              </a:spcAft>
            </a:pPr>
            <a:r>
              <a:rPr lang="uk-UA" sz="3000" b="1" dirty="0">
                <a:latin typeface="Times New Roman" panose="02020603050405020304" pitchFamily="18" charset="0"/>
                <a:ea typeface="Times New Roman" panose="02020603050405020304" pitchFamily="18" charset="0"/>
              </a:rPr>
              <a:t> </a:t>
            </a:r>
            <a:r>
              <a:rPr lang="uk-UA" sz="3000" b="1" dirty="0" smtClean="0">
                <a:latin typeface="Times New Roman" panose="02020603050405020304" pitchFamily="18" charset="0"/>
                <a:ea typeface="Times New Roman" panose="02020603050405020304" pitchFamily="18" charset="0"/>
              </a:rPr>
              <a:t>Основні </a:t>
            </a:r>
            <a:r>
              <a:rPr lang="uk-UA" sz="3000" b="1" dirty="0">
                <a:latin typeface="Times New Roman" panose="02020603050405020304" pitchFamily="18" charset="0"/>
                <a:ea typeface="Times New Roman" panose="02020603050405020304" pitchFamily="18" charset="0"/>
              </a:rPr>
              <a:t>цілі інформаційної війни</a:t>
            </a: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Дестабілізація політичної ситуації в державі.</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Деморалізація населення та підрив довіри до уряду.</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Формування вигідного для агресора інформаційного середовища.</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Маніпуляція масовою свідомістю через поширення </a:t>
            </a:r>
            <a:r>
              <a:rPr lang="uk-UA" sz="3000" dirty="0" err="1">
                <a:latin typeface="Times New Roman" panose="02020603050405020304" pitchFamily="18" charset="0"/>
                <a:ea typeface="Times New Roman" panose="02020603050405020304" pitchFamily="18" charset="0"/>
                <a:cs typeface="Times New Roman" panose="02020603050405020304" pitchFamily="18" charset="0"/>
              </a:rPr>
              <a:t>фейків</a:t>
            </a:r>
            <a:r>
              <a:rPr lang="uk-UA" sz="3000" dirty="0">
                <a:latin typeface="Times New Roman" panose="02020603050405020304" pitchFamily="18" charset="0"/>
                <a:ea typeface="Times New Roman" panose="02020603050405020304" pitchFamily="18" charset="0"/>
                <a:cs typeface="Times New Roman" panose="02020603050405020304" pitchFamily="18" charset="0"/>
              </a:rPr>
              <a:t> та пропаганди.</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Ослаблення</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міжнародних</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позицій</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держави-мішені</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uk-UA" sz="3000" dirty="0">
                <a:latin typeface="Times New Roman" panose="02020603050405020304" pitchFamily="18" charset="0"/>
                <a:ea typeface="Times New Roman" panose="02020603050405020304" pitchFamily="18" charset="0"/>
              </a:rPr>
              <a:t> </a:t>
            </a:r>
            <a:r>
              <a:rPr lang="uk-UA" sz="3000" b="1" dirty="0">
                <a:latin typeface="Times New Roman" panose="02020603050405020304" pitchFamily="18" charset="0"/>
                <a:ea typeface="Times New Roman" panose="02020603050405020304" pitchFamily="18" charset="0"/>
              </a:rPr>
              <a:t>Основні принципи інформаційної війни</a:t>
            </a: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Використання сучасних технологій для впливу на громадську думку.</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Маніпуляція фактами, викривлення реальності, зміна історичних </a:t>
            </a:r>
            <a:r>
              <a:rPr lang="uk-UA" sz="3000" dirty="0" err="1">
                <a:latin typeface="Times New Roman" panose="02020603050405020304" pitchFamily="18" charset="0"/>
                <a:ea typeface="Times New Roman" panose="02020603050405020304" pitchFamily="18" charset="0"/>
                <a:cs typeface="Times New Roman" panose="02020603050405020304" pitchFamily="18" charset="0"/>
              </a:rPr>
              <a:t>наративів</a:t>
            </a:r>
            <a:r>
              <a:rPr lang="uk-UA"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Використання ЗМІ, соціальних мереж та цифрових платформ для поширення пропаганди.</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Lst>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Дезінформація</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та</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сприяння</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розколу</a:t>
            </a:r>
            <a:r>
              <a:rPr lang="en-US" sz="3000" dirty="0">
                <a:latin typeface="Times New Roman" panose="02020603050405020304" pitchFamily="18" charset="0"/>
                <a:ea typeface="Calibri" panose="020F0502020204030204" pitchFamily="34" charset="0"/>
                <a:cs typeface="Times New Roman" panose="02020603050405020304" pitchFamily="18" charset="0"/>
              </a:rPr>
              <a:t> в </a:t>
            </a:r>
            <a:r>
              <a:rPr lang="en-US" sz="3000" dirty="0" err="1">
                <a:latin typeface="Times New Roman" panose="02020603050405020304" pitchFamily="18" charset="0"/>
                <a:ea typeface="Calibri" panose="020F0502020204030204" pitchFamily="34" charset="0"/>
                <a:cs typeface="Times New Roman" panose="02020603050405020304" pitchFamily="18" charset="0"/>
              </a:rPr>
              <a:t>суспільстві</a:t>
            </a:r>
            <a:r>
              <a:rPr lang="en-US" sz="3000" dirty="0">
                <a:latin typeface="Times New Roman" panose="02020603050405020304" pitchFamily="18" charset="0"/>
                <a:ea typeface="Calibri" panose="020F0502020204030204" pitchFamily="34" charset="0"/>
                <a:cs typeface="Times New Roman" panose="02020603050405020304" pitchFamily="18" charset="0"/>
              </a:rPr>
              <a:t>.</a:t>
            </a:r>
            <a:endParaRPr lang="uk-UA"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endParaRPr lang="uk-UA" sz="3200" b="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181100" y="419100"/>
            <a:ext cx="15925800" cy="8086060"/>
          </a:xfrm>
          <a:prstGeom prst="rect">
            <a:avLst/>
          </a:prstGeom>
        </p:spPr>
        <p:txBody>
          <a:bodyPr wrap="square" lIns="0" tIns="0" rIns="0" bIns="0" rtlCol="0" anchor="t">
            <a:spAutoFit/>
          </a:bodyPr>
          <a:lstStyle/>
          <a:p>
            <a:pPr algn="ctr">
              <a:lnSpc>
                <a:spcPct val="110000"/>
              </a:lnSpc>
              <a:spcAft>
                <a:spcPts val="0"/>
              </a:spcAft>
            </a:pPr>
            <a:r>
              <a:rPr lang="uk-UA" sz="3200" b="1" i="1" dirty="0">
                <a:latin typeface="Times New Roman" panose="02020603050405020304" pitchFamily="18" charset="0"/>
                <a:ea typeface="Times New Roman" panose="02020603050405020304" pitchFamily="18" charset="0"/>
              </a:rPr>
              <a:t>Основні стратегії інформаційної війни</a:t>
            </a: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Дезінформація</a:t>
            </a:r>
            <a:r>
              <a:rPr lang="uk-UA" sz="3200" dirty="0">
                <a:latin typeface="Times New Roman" panose="02020603050405020304" pitchFamily="18" charset="0"/>
                <a:ea typeface="Times New Roman" panose="02020603050405020304" pitchFamily="18" charset="0"/>
              </a:rPr>
              <a:t> – цілеспрямоване поширення неправдивих даних для створення хаосу та паніки.</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Масове маніпулювання громадською думкою</a:t>
            </a:r>
            <a:r>
              <a:rPr lang="uk-UA" sz="3200" dirty="0">
                <a:latin typeface="Times New Roman" panose="02020603050405020304" pitchFamily="18" charset="0"/>
                <a:ea typeface="Times New Roman" panose="02020603050405020304" pitchFamily="18" charset="0"/>
              </a:rPr>
              <a:t> – використання соціальних мереж, тролів, ботів для впливу на аудиторію.</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Інформаційна блокада</a:t>
            </a:r>
            <a:r>
              <a:rPr lang="uk-UA" sz="3200" dirty="0">
                <a:latin typeface="Times New Roman" panose="02020603050405020304" pitchFamily="18" charset="0"/>
                <a:ea typeface="Times New Roman" panose="02020603050405020304" pitchFamily="18" charset="0"/>
              </a:rPr>
              <a:t> – контроль над поширенням новин та створення викривленої картини реальності.</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Деструктивна пропаганда</a:t>
            </a:r>
            <a:r>
              <a:rPr lang="uk-UA" sz="3200" dirty="0">
                <a:latin typeface="Times New Roman" panose="02020603050405020304" pitchFamily="18" charset="0"/>
                <a:ea typeface="Times New Roman" panose="02020603050405020304" pitchFamily="18" charset="0"/>
              </a:rPr>
              <a:t> – формування негативного образу країни-мішені, її лідерів та цінностей.</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Створення внутрішніх конфліктів</a:t>
            </a:r>
            <a:r>
              <a:rPr lang="uk-UA" sz="3200" dirty="0">
                <a:latin typeface="Times New Roman" panose="02020603050405020304" pitchFamily="18" charset="0"/>
                <a:ea typeface="Times New Roman" panose="02020603050405020304" pitchFamily="18" charset="0"/>
              </a:rPr>
              <a:t> – підбурювання протестів, розпалювання міжетнічних чи релігійних конфліктів.</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 pos="540385" algn="l"/>
              </a:tabLst>
            </a:pPr>
            <a:r>
              <a:rPr lang="uk-UA" sz="3200" b="1" dirty="0">
                <a:latin typeface="Times New Roman" panose="02020603050405020304" pitchFamily="18" charset="0"/>
                <a:ea typeface="Times New Roman" panose="02020603050405020304" pitchFamily="18" charset="0"/>
              </a:rPr>
              <a:t>Підрив довіри до державних інституцій</a:t>
            </a:r>
            <a:r>
              <a:rPr lang="uk-UA" sz="3200" dirty="0">
                <a:latin typeface="Times New Roman" panose="02020603050405020304" pitchFamily="18" charset="0"/>
                <a:ea typeface="Times New Roman" panose="02020603050405020304" pitchFamily="18" charset="0"/>
              </a:rPr>
              <a:t> – компрометація органів влади, судової системи, правоохоронних органів.</a:t>
            </a:r>
            <a:endParaRPr lang="uk-UA" sz="28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tabLst>
                <a:tab pos="457200" algn="l"/>
              </a:tabLst>
            </a:pPr>
            <a:r>
              <a:rPr lang="uk-UA" sz="3200" b="1" dirty="0" err="1">
                <a:latin typeface="Times New Roman" panose="02020603050405020304" pitchFamily="18" charset="0"/>
                <a:ea typeface="Times New Roman" panose="02020603050405020304" pitchFamily="18" charset="0"/>
              </a:rPr>
              <a:t>Кіберзагрози</a:t>
            </a:r>
            <a:r>
              <a:rPr lang="uk-UA" sz="3200" b="1" dirty="0">
                <a:latin typeface="Times New Roman" panose="02020603050405020304" pitchFamily="18" charset="0"/>
                <a:ea typeface="Times New Roman" panose="02020603050405020304" pitchFamily="18" charset="0"/>
              </a:rPr>
              <a:t> та </a:t>
            </a:r>
            <a:r>
              <a:rPr lang="uk-UA" sz="3200" b="1" dirty="0" err="1">
                <a:latin typeface="Times New Roman" panose="02020603050405020304" pitchFamily="18" charset="0"/>
                <a:ea typeface="Times New Roman" panose="02020603050405020304" pitchFamily="18" charset="0"/>
              </a:rPr>
              <a:t>хакерські</a:t>
            </a:r>
            <a:r>
              <a:rPr lang="uk-UA" sz="3200" b="1" dirty="0">
                <a:latin typeface="Times New Roman" panose="02020603050405020304" pitchFamily="18" charset="0"/>
                <a:ea typeface="Times New Roman" panose="02020603050405020304" pitchFamily="18" charset="0"/>
              </a:rPr>
              <a:t> атаки</a:t>
            </a:r>
            <a:r>
              <a:rPr lang="uk-UA" sz="3200" dirty="0">
                <a:latin typeface="Times New Roman" panose="02020603050405020304" pitchFamily="18" charset="0"/>
                <a:ea typeface="Times New Roman" panose="02020603050405020304" pitchFamily="18" charset="0"/>
              </a:rPr>
              <a:t> – проникнення в інформаційні системи державних установ, розголошення конфіденційних даних.</a:t>
            </a:r>
            <a:endParaRPr lang="uk-U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275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143000" y="419100"/>
            <a:ext cx="16764000" cy="8463855"/>
          </a:xfrm>
          <a:prstGeom prst="rect">
            <a:avLst/>
          </a:prstGeom>
        </p:spPr>
        <p:txBody>
          <a:bodyPr wrap="square" lIns="0" tIns="0" rIns="0" bIns="0" rtlCol="0" anchor="t">
            <a:spAutoFit/>
          </a:bodyPr>
          <a:lstStyle/>
          <a:p>
            <a:pPr algn="ctr">
              <a:lnSpc>
                <a:spcPct val="110000"/>
              </a:lnSpc>
              <a:spcAft>
                <a:spcPts val="0"/>
              </a:spcAft>
            </a:pPr>
            <a:r>
              <a:rPr lang="uk-UA" sz="2800" b="1" i="1" dirty="0">
                <a:latin typeface="Times New Roman" panose="02020603050405020304" pitchFamily="18" charset="0"/>
                <a:ea typeface="Times New Roman" panose="02020603050405020304" pitchFamily="18" charset="0"/>
              </a:rPr>
              <a:t>Тактики ведення інформаційної війни</a:t>
            </a:r>
          </a:p>
          <a:p>
            <a:pPr marL="342900" lvl="0" indent="-342900" algn="just">
              <a:lnSpc>
                <a:spcPct val="110000"/>
              </a:lnSpc>
              <a:spcAft>
                <a:spcPts val="0"/>
              </a:spcAft>
              <a:buSzPts val="1000"/>
              <a:buFont typeface="Symbol" panose="05050102010706020507" pitchFamily="18" charset="2"/>
              <a:buChar char=""/>
              <a:tabLst>
                <a:tab pos="540385" algn="l"/>
                <a:tab pos="630555" algn="l"/>
              </a:tabLst>
            </a:pPr>
            <a:r>
              <a:rPr lang="uk-UA" sz="2800" b="1" dirty="0" err="1">
                <a:latin typeface="Times New Roman" panose="02020603050405020304" pitchFamily="18" charset="0"/>
                <a:ea typeface="Times New Roman" panose="02020603050405020304" pitchFamily="18" charset="0"/>
              </a:rPr>
              <a:t>Фейкові</a:t>
            </a:r>
            <a:r>
              <a:rPr lang="uk-UA" sz="2800" b="1" dirty="0">
                <a:latin typeface="Times New Roman" panose="02020603050405020304" pitchFamily="18" charset="0"/>
                <a:ea typeface="Times New Roman" panose="02020603050405020304" pitchFamily="18" charset="0"/>
              </a:rPr>
              <a:t> новини</a:t>
            </a:r>
            <a:r>
              <a:rPr lang="uk-UA" sz="2800" dirty="0">
                <a:latin typeface="Times New Roman" panose="02020603050405020304" pitchFamily="18" charset="0"/>
                <a:ea typeface="Times New Roman" panose="02020603050405020304" pitchFamily="18" charset="0"/>
              </a:rPr>
              <a:t> – вигадування або спотворення фактів.</a:t>
            </a:r>
            <a:endParaRPr lang="uk-UA" sz="24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 pos="630555" algn="l"/>
              </a:tabLst>
            </a:pPr>
            <a:r>
              <a:rPr lang="uk-UA" sz="2800" b="1" dirty="0">
                <a:latin typeface="Times New Roman" panose="02020603050405020304" pitchFamily="18" charset="0"/>
                <a:ea typeface="Times New Roman" panose="02020603050405020304" pitchFamily="18" charset="0"/>
              </a:rPr>
              <a:t>Атака на авторитети</a:t>
            </a:r>
            <a:r>
              <a:rPr lang="uk-UA" sz="2800" dirty="0">
                <a:latin typeface="Times New Roman" panose="02020603050405020304" pitchFamily="18" charset="0"/>
                <a:ea typeface="Times New Roman" panose="02020603050405020304" pitchFamily="18" charset="0"/>
              </a:rPr>
              <a:t> – дискредитація політиків, науковців, військових.</a:t>
            </a:r>
            <a:endParaRPr lang="uk-UA" sz="24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 pos="630555" algn="l"/>
              </a:tabLst>
            </a:pPr>
            <a:r>
              <a:rPr lang="uk-UA" sz="2800" b="1" dirty="0">
                <a:latin typeface="Times New Roman" panose="02020603050405020304" pitchFamily="18" charset="0"/>
                <a:ea typeface="Times New Roman" panose="02020603050405020304" pitchFamily="18" charset="0"/>
              </a:rPr>
              <a:t>Поширення теорій змови</a:t>
            </a:r>
            <a:r>
              <a:rPr lang="uk-UA" sz="2800" dirty="0">
                <a:latin typeface="Times New Roman" panose="02020603050405020304" pitchFamily="18" charset="0"/>
                <a:ea typeface="Times New Roman" panose="02020603050405020304" pitchFamily="18" charset="0"/>
              </a:rPr>
              <a:t> – створення міфів та панічних настроїв у суспільстві.</a:t>
            </a:r>
            <a:endParaRPr lang="uk-UA" sz="24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 pos="630555" algn="l"/>
              </a:tabLst>
            </a:pPr>
            <a:r>
              <a:rPr lang="uk-UA" sz="2800" b="1" dirty="0">
                <a:latin typeface="Times New Roman" panose="02020603050405020304" pitchFamily="18" charset="0"/>
                <a:ea typeface="Times New Roman" panose="02020603050405020304" pitchFamily="18" charset="0"/>
              </a:rPr>
              <a:t>Використання соціальних мереж</a:t>
            </a:r>
            <a:r>
              <a:rPr lang="uk-UA" sz="2800" dirty="0">
                <a:latin typeface="Times New Roman" panose="02020603050405020304" pitchFamily="18" charset="0"/>
                <a:ea typeface="Times New Roman" panose="02020603050405020304" pitchFamily="18" charset="0"/>
              </a:rPr>
              <a:t> – масове поширення інформації через </a:t>
            </a:r>
            <a:r>
              <a:rPr lang="uk-UA" sz="2800" dirty="0" err="1">
                <a:latin typeface="Times New Roman" panose="02020603050405020304" pitchFamily="18" charset="0"/>
                <a:ea typeface="Times New Roman" panose="02020603050405020304" pitchFamily="18" charset="0"/>
              </a:rPr>
              <a:t>Facebook</a:t>
            </a:r>
            <a:r>
              <a:rPr lang="uk-UA" sz="2800" dirty="0">
                <a:latin typeface="Times New Roman" panose="02020603050405020304" pitchFamily="18" charset="0"/>
                <a:ea typeface="Times New Roman" panose="02020603050405020304" pitchFamily="18" charset="0"/>
              </a:rPr>
              <a:t>, </a:t>
            </a:r>
            <a:r>
              <a:rPr lang="uk-UA" sz="2800" dirty="0" err="1">
                <a:latin typeface="Times New Roman" panose="02020603050405020304" pitchFamily="18" charset="0"/>
                <a:ea typeface="Times New Roman" panose="02020603050405020304" pitchFamily="18" charset="0"/>
              </a:rPr>
              <a:t>Twitter</a:t>
            </a:r>
            <a:r>
              <a:rPr lang="uk-UA" sz="2800" dirty="0">
                <a:latin typeface="Times New Roman" panose="02020603050405020304" pitchFamily="18" charset="0"/>
                <a:ea typeface="Times New Roman" panose="02020603050405020304" pitchFamily="18" charset="0"/>
              </a:rPr>
              <a:t>, </a:t>
            </a:r>
            <a:r>
              <a:rPr lang="uk-UA" sz="2800" dirty="0" err="1">
                <a:latin typeface="Times New Roman" panose="02020603050405020304" pitchFamily="18" charset="0"/>
                <a:ea typeface="Times New Roman" panose="02020603050405020304" pitchFamily="18" charset="0"/>
              </a:rPr>
              <a:t>Telegram</a:t>
            </a:r>
            <a:r>
              <a:rPr lang="uk-UA" sz="2800" dirty="0">
                <a:latin typeface="Times New Roman" panose="02020603050405020304" pitchFamily="18" charset="0"/>
                <a:ea typeface="Times New Roman" panose="02020603050405020304" pitchFamily="18" charset="0"/>
              </a:rPr>
              <a:t> тощо.</a:t>
            </a:r>
            <a:endParaRPr lang="uk-UA" sz="2400" dirty="0">
              <a:latin typeface="Times New Roman" panose="02020603050405020304" pitchFamily="18" charset="0"/>
              <a:ea typeface="Times New Roman" panose="02020603050405020304" pitchFamily="18" charset="0"/>
            </a:endParaRPr>
          </a:p>
          <a:p>
            <a:pPr marL="342900" lvl="0" indent="-342900" algn="just">
              <a:lnSpc>
                <a:spcPct val="110000"/>
              </a:lnSpc>
              <a:spcAft>
                <a:spcPts val="0"/>
              </a:spcAft>
              <a:buSzPts val="1000"/>
              <a:buFont typeface="Symbol" panose="05050102010706020507" pitchFamily="18" charset="2"/>
              <a:buChar char=""/>
              <a:tabLst>
                <a:tab pos="540385" algn="l"/>
                <a:tab pos="630555" algn="l"/>
              </a:tabLst>
            </a:pPr>
            <a:r>
              <a:rPr lang="uk-UA" sz="2800" b="1" dirty="0">
                <a:latin typeface="Times New Roman" panose="02020603050405020304" pitchFamily="18" charset="0"/>
                <a:ea typeface="Times New Roman" panose="02020603050405020304" pitchFamily="18" charset="0"/>
              </a:rPr>
              <a:t>Глибокі </a:t>
            </a:r>
            <a:r>
              <a:rPr lang="uk-UA" sz="2800" b="1" dirty="0" err="1">
                <a:latin typeface="Times New Roman" panose="02020603050405020304" pitchFamily="18" charset="0"/>
                <a:ea typeface="Times New Roman" panose="02020603050405020304" pitchFamily="18" charset="0"/>
              </a:rPr>
              <a:t>фейки</a:t>
            </a:r>
            <a:r>
              <a:rPr lang="uk-UA" sz="2800" b="1" dirty="0">
                <a:latin typeface="Times New Roman" panose="02020603050405020304" pitchFamily="18" charset="0"/>
                <a:ea typeface="Times New Roman" panose="02020603050405020304" pitchFamily="18" charset="0"/>
              </a:rPr>
              <a:t> (</a:t>
            </a:r>
            <a:r>
              <a:rPr lang="uk-UA" sz="2800" b="1" dirty="0" err="1">
                <a:latin typeface="Times New Roman" panose="02020603050405020304" pitchFamily="18" charset="0"/>
                <a:ea typeface="Times New Roman" panose="02020603050405020304" pitchFamily="18" charset="0"/>
              </a:rPr>
              <a:t>Deepfake</a:t>
            </a:r>
            <a:r>
              <a:rPr lang="uk-UA" sz="2800" b="1" dirty="0">
                <a:latin typeface="Times New Roman" panose="02020603050405020304" pitchFamily="18" charset="0"/>
                <a:ea typeface="Times New Roman" panose="02020603050405020304" pitchFamily="18" charset="0"/>
              </a:rPr>
              <a:t>)</a:t>
            </a:r>
            <a:r>
              <a:rPr lang="uk-UA" sz="2800" dirty="0">
                <a:latin typeface="Times New Roman" panose="02020603050405020304" pitchFamily="18" charset="0"/>
                <a:ea typeface="Times New Roman" panose="02020603050405020304" pitchFamily="18" charset="0"/>
              </a:rPr>
              <a:t> – </a:t>
            </a:r>
            <a:r>
              <a:rPr lang="uk-UA" sz="2800" spc="-100" dirty="0">
                <a:latin typeface="Times New Roman" panose="02020603050405020304" pitchFamily="18" charset="0"/>
                <a:ea typeface="Times New Roman" panose="02020603050405020304" pitchFamily="18" charset="0"/>
              </a:rPr>
              <a:t>створення підроблених відео та </a:t>
            </a:r>
            <a:r>
              <a:rPr lang="uk-UA" sz="2800" spc="-100" dirty="0" err="1">
                <a:latin typeface="Times New Roman" panose="02020603050405020304" pitchFamily="18" charset="0"/>
                <a:ea typeface="Times New Roman" panose="02020603050405020304" pitchFamily="18" charset="0"/>
              </a:rPr>
              <a:t>аудіозаписів</a:t>
            </a:r>
            <a:r>
              <a:rPr lang="uk-UA" sz="2800" spc="-100" dirty="0">
                <a:latin typeface="Times New Roman" panose="02020603050405020304" pitchFamily="18" charset="0"/>
                <a:ea typeface="Times New Roman" panose="02020603050405020304" pitchFamily="18" charset="0"/>
              </a:rPr>
              <a:t> для маніпуляції громадською думкою</a:t>
            </a:r>
            <a:r>
              <a:rPr lang="uk-UA" sz="2800" spc="-100" dirty="0" smtClean="0">
                <a:latin typeface="Times New Roman" panose="02020603050405020304" pitchFamily="18" charset="0"/>
                <a:ea typeface="Times New Roman" panose="02020603050405020304" pitchFamily="18" charset="0"/>
              </a:rPr>
              <a:t>.</a:t>
            </a:r>
          </a:p>
          <a:p>
            <a:pPr marL="342900" lvl="0" indent="-342900" algn="ctr">
              <a:lnSpc>
                <a:spcPct val="110000"/>
              </a:lnSpc>
              <a:spcAft>
                <a:spcPts val="0"/>
              </a:spcAft>
              <a:buSzPts val="1000"/>
              <a:buFont typeface="Symbol" panose="05050102010706020507" pitchFamily="18" charset="2"/>
              <a:buChar char=""/>
              <a:tabLst>
                <a:tab pos="540385" algn="l"/>
                <a:tab pos="630555" algn="l"/>
              </a:tabLst>
            </a:pPr>
            <a:endParaRPr lang="uk-UA" sz="2800" b="1" spc="-100" dirty="0" smtClean="0">
              <a:latin typeface="Times New Roman" panose="02020603050405020304" pitchFamily="18" charset="0"/>
              <a:ea typeface="Times New Roman" panose="02020603050405020304" pitchFamily="18" charset="0"/>
            </a:endParaRPr>
          </a:p>
          <a:p>
            <a:pPr algn="ctr">
              <a:lnSpc>
                <a:spcPct val="110000"/>
              </a:lnSpc>
              <a:spcAft>
                <a:spcPts val="0"/>
              </a:spcAft>
            </a:pPr>
            <a:r>
              <a:rPr lang="uk-UA" sz="2800" b="1" dirty="0">
                <a:latin typeface="Times New Roman" panose="02020603050405020304" pitchFamily="18" charset="0"/>
                <a:ea typeface="Times New Roman" panose="02020603050405020304" pitchFamily="18" charset="0"/>
              </a:rPr>
              <a:t>Протистояння інформаційним атакам на державному рівні</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Інформаційна політика держави</a:t>
            </a:r>
            <a:r>
              <a:rPr lang="uk-UA" sz="2800" dirty="0">
                <a:latin typeface="Times New Roman" panose="02020603050405020304" pitchFamily="18" charset="0"/>
                <a:ea typeface="Times New Roman" panose="02020603050405020304" pitchFamily="18" charset="0"/>
              </a:rPr>
              <a:t> – створення офіційних джерел інформації, що забезпечують швидке реагування на дезінформацію.</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Законодавчі заходи</a:t>
            </a:r>
            <a:r>
              <a:rPr lang="uk-UA" sz="2800" dirty="0">
                <a:latin typeface="Times New Roman" panose="02020603050405020304" pitchFamily="18" charset="0"/>
                <a:ea typeface="Times New Roman" panose="02020603050405020304" pitchFamily="18" charset="0"/>
              </a:rPr>
              <a:t> – ухвалення законів щодо покарання за поширення </a:t>
            </a:r>
            <a:r>
              <a:rPr lang="uk-UA" sz="2800" dirty="0" err="1">
                <a:latin typeface="Times New Roman" panose="02020603050405020304" pitchFamily="18" charset="0"/>
                <a:ea typeface="Times New Roman" panose="02020603050405020304" pitchFamily="18" charset="0"/>
              </a:rPr>
              <a:t>фейкових</a:t>
            </a:r>
            <a:r>
              <a:rPr lang="uk-UA" sz="2800" dirty="0">
                <a:latin typeface="Times New Roman" panose="02020603050405020304" pitchFamily="18" charset="0"/>
                <a:ea typeface="Times New Roman" panose="02020603050405020304" pitchFamily="18" charset="0"/>
              </a:rPr>
              <a:t> новин, кібератак, інформаційного тероризму.</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Контроль за інформаційним простором</a:t>
            </a:r>
            <a:r>
              <a:rPr lang="uk-UA" sz="2800" dirty="0">
                <a:latin typeface="Times New Roman" panose="02020603050405020304" pitchFamily="18" charset="0"/>
                <a:ea typeface="Times New Roman" panose="02020603050405020304" pitchFamily="18" charset="0"/>
              </a:rPr>
              <a:t> – моніторинг деструктивного контенту, блокування пропагандистських ресурсів.</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Розвиток стратегічних комунікацій</a:t>
            </a:r>
            <a:r>
              <a:rPr lang="uk-UA" sz="2800" dirty="0">
                <a:latin typeface="Times New Roman" panose="02020603050405020304" pitchFamily="18" charset="0"/>
                <a:ea typeface="Times New Roman" panose="02020603050405020304" pitchFamily="18" charset="0"/>
              </a:rPr>
              <a:t> – ефективна взаємодія між урядом, медіа та громадянами для швидкого поширення правдивої інформації.</a:t>
            </a:r>
          </a:p>
          <a:p>
            <a:pPr marL="342900" lvl="0" indent="-342900" algn="just">
              <a:lnSpc>
                <a:spcPct val="110000"/>
              </a:lnSpc>
              <a:spcAft>
                <a:spcPts val="0"/>
              </a:spcAft>
              <a:tabLst>
                <a:tab pos="457200" algn="l"/>
                <a:tab pos="540385" algn="l"/>
              </a:tabLst>
            </a:pPr>
            <a:r>
              <a:rPr lang="uk-UA" sz="2800" b="1" dirty="0" err="1">
                <a:latin typeface="Times New Roman" panose="02020603050405020304" pitchFamily="18" charset="0"/>
                <a:ea typeface="Times New Roman" panose="02020603050405020304" pitchFamily="18" charset="0"/>
              </a:rPr>
              <a:t>Кібербезпека</a:t>
            </a:r>
            <a:r>
              <a:rPr lang="uk-UA" sz="2800" dirty="0">
                <a:latin typeface="Times New Roman" panose="02020603050405020304" pitchFamily="18" charset="0"/>
                <a:ea typeface="Times New Roman" panose="02020603050405020304" pitchFamily="18" charset="0"/>
              </a:rPr>
              <a:t> – захист державних інформаційних систем від атак хакерів та </a:t>
            </a:r>
            <a:r>
              <a:rPr lang="uk-UA" sz="2800" dirty="0" err="1">
                <a:latin typeface="Times New Roman" panose="02020603050405020304" pitchFamily="18" charset="0"/>
                <a:ea typeface="Times New Roman" panose="02020603050405020304" pitchFamily="18" charset="0"/>
              </a:rPr>
              <a:t>кібершпигунства</a:t>
            </a:r>
            <a:r>
              <a:rPr lang="uk-UA" sz="2800" dirty="0">
                <a:latin typeface="Times New Roman" panose="02020603050405020304" pitchFamily="18" charset="0"/>
                <a:ea typeface="Times New Roman" panose="02020603050405020304" pitchFamily="18" charset="0"/>
              </a:rPr>
              <a:t>.</a:t>
            </a:r>
          </a:p>
          <a:p>
            <a:pPr marL="342900" lvl="0" indent="-342900" algn="just">
              <a:lnSpc>
                <a:spcPct val="110000"/>
              </a:lnSpc>
              <a:spcAft>
                <a:spcPts val="0"/>
              </a:spcAft>
              <a:buSzPts val="1000"/>
              <a:buFont typeface="Symbol" panose="05050102010706020507" pitchFamily="18" charset="2"/>
              <a:buChar char=""/>
              <a:tabLst>
                <a:tab pos="540385" algn="l"/>
                <a:tab pos="630555" algn="l"/>
              </a:tabLst>
            </a:pPr>
            <a:endParaRPr lang="uk-UA" sz="2400" spc="-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9905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06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990600" y="495300"/>
            <a:ext cx="16687800" cy="7549246"/>
          </a:xfrm>
          <a:prstGeom prst="rect">
            <a:avLst/>
          </a:prstGeom>
        </p:spPr>
        <p:txBody>
          <a:bodyPr wrap="square" lIns="0" tIns="0" rIns="0" bIns="0" rtlCol="0" anchor="t">
            <a:spAutoFit/>
          </a:bodyPr>
          <a:lstStyle/>
          <a:p>
            <a:pPr algn="ctr">
              <a:lnSpc>
                <a:spcPct val="110000"/>
              </a:lnSpc>
              <a:spcAft>
                <a:spcPts val="0"/>
              </a:spcAft>
              <a:tabLst>
                <a:tab pos="540385" algn="l"/>
              </a:tabLst>
            </a:pPr>
            <a:r>
              <a:rPr lang="uk-UA" sz="2800" b="1" i="1" dirty="0">
                <a:latin typeface="Times New Roman" panose="02020603050405020304" pitchFamily="18" charset="0"/>
                <a:ea typeface="Times New Roman" panose="02020603050405020304" pitchFamily="18" charset="0"/>
              </a:rPr>
              <a:t>Громадянське суспільство та ЗМІ</a:t>
            </a:r>
          </a:p>
          <a:p>
            <a:pPr marL="342900" lvl="0" indent="-342900" algn="just">
              <a:lnSpc>
                <a:spcPct val="110000"/>
              </a:lnSpc>
              <a:spcAft>
                <a:spcPts val="0"/>
              </a:spcAft>
              <a:tabLst>
                <a:tab pos="457200" algn="l"/>
                <a:tab pos="540385" algn="l"/>
              </a:tabLst>
            </a:pPr>
            <a:r>
              <a:rPr lang="uk-UA" sz="2800" b="1" dirty="0" err="1">
                <a:latin typeface="Times New Roman" panose="02020603050405020304" pitchFamily="18" charset="0"/>
                <a:ea typeface="Times New Roman" panose="02020603050405020304" pitchFamily="18" charset="0"/>
              </a:rPr>
              <a:t>Медіаграмотність</a:t>
            </a:r>
            <a:r>
              <a:rPr lang="uk-UA" sz="2800" dirty="0">
                <a:latin typeface="Times New Roman" panose="02020603050405020304" pitchFamily="18" charset="0"/>
                <a:ea typeface="Times New Roman" panose="02020603050405020304" pitchFamily="18" charset="0"/>
              </a:rPr>
              <a:t> – навчання населення критично аналізувати інформацію, відрізняти </a:t>
            </a:r>
            <a:r>
              <a:rPr lang="uk-UA" sz="2800" dirty="0" err="1">
                <a:latin typeface="Times New Roman" panose="02020603050405020304" pitchFamily="18" charset="0"/>
                <a:ea typeface="Times New Roman" panose="02020603050405020304" pitchFamily="18" charset="0"/>
              </a:rPr>
              <a:t>фейки</a:t>
            </a:r>
            <a:r>
              <a:rPr lang="uk-UA" sz="2800" dirty="0">
                <a:latin typeface="Times New Roman" panose="02020603050405020304" pitchFamily="18" charset="0"/>
                <a:ea typeface="Times New Roman" panose="02020603050405020304" pitchFamily="18" charset="0"/>
              </a:rPr>
              <a:t> від правди.</a:t>
            </a:r>
          </a:p>
          <a:p>
            <a:pPr marL="342900" lvl="0" indent="-342900" algn="just">
              <a:lnSpc>
                <a:spcPct val="110000"/>
              </a:lnSpc>
              <a:spcAft>
                <a:spcPts val="0"/>
              </a:spcAft>
              <a:tabLst>
                <a:tab pos="457200" algn="l"/>
                <a:tab pos="540385" algn="l"/>
              </a:tabLst>
            </a:pPr>
            <a:r>
              <a:rPr lang="uk-UA" sz="2800" b="1" dirty="0" err="1">
                <a:latin typeface="Times New Roman" panose="02020603050405020304" pitchFamily="18" charset="0"/>
                <a:ea typeface="Times New Roman" panose="02020603050405020304" pitchFamily="18" charset="0"/>
              </a:rPr>
              <a:t>Фактчекінг</a:t>
            </a:r>
            <a:r>
              <a:rPr lang="uk-UA" sz="2800" b="1" dirty="0">
                <a:latin typeface="Times New Roman" panose="02020603050405020304" pitchFamily="18" charset="0"/>
                <a:ea typeface="Times New Roman" panose="02020603050405020304" pitchFamily="18" charset="0"/>
              </a:rPr>
              <a:t> (</a:t>
            </a:r>
            <a:r>
              <a:rPr lang="uk-UA" sz="2800" b="1" dirty="0" err="1">
                <a:latin typeface="Times New Roman" panose="02020603050405020304" pitchFamily="18" charset="0"/>
                <a:ea typeface="Times New Roman" panose="02020603050405020304" pitchFamily="18" charset="0"/>
              </a:rPr>
              <a:t>Fact-checking</a:t>
            </a:r>
            <a:r>
              <a:rPr lang="uk-UA" sz="2800" b="1" dirty="0">
                <a:latin typeface="Times New Roman" panose="02020603050405020304" pitchFamily="18" charset="0"/>
                <a:ea typeface="Times New Roman" panose="02020603050405020304" pitchFamily="18" charset="0"/>
              </a:rPr>
              <a:t>)</a:t>
            </a:r>
            <a:r>
              <a:rPr lang="uk-UA" sz="2800" dirty="0">
                <a:latin typeface="Times New Roman" panose="02020603050405020304" pitchFamily="18" charset="0"/>
                <a:ea typeface="Times New Roman" panose="02020603050405020304" pitchFamily="18" charset="0"/>
              </a:rPr>
              <a:t> – перевірка інформації через незалежні джерела, боротьба з </a:t>
            </a:r>
            <a:r>
              <a:rPr lang="uk-UA" sz="2800" dirty="0" err="1">
                <a:latin typeface="Times New Roman" panose="02020603050405020304" pitchFamily="18" charset="0"/>
                <a:ea typeface="Times New Roman" panose="02020603050405020304" pitchFamily="18" charset="0"/>
              </a:rPr>
              <a:t>фейковими</a:t>
            </a:r>
            <a:r>
              <a:rPr lang="uk-UA" sz="2800" dirty="0">
                <a:latin typeface="Times New Roman" panose="02020603050405020304" pitchFamily="18" charset="0"/>
                <a:ea typeface="Times New Roman" panose="02020603050405020304" pitchFamily="18" charset="0"/>
              </a:rPr>
              <a:t> новинами.</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Підтримка незалежної журналістики</a:t>
            </a:r>
            <a:r>
              <a:rPr lang="uk-UA" sz="2800" dirty="0">
                <a:latin typeface="Times New Roman" panose="02020603050405020304" pitchFamily="18" charset="0"/>
                <a:ea typeface="Times New Roman" panose="02020603050405020304" pitchFamily="18" charset="0"/>
              </a:rPr>
              <a:t> – фінансування неупереджених ЗМІ, що займаються об’єктивним висвітленням подій.</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Створення аналітичних центрів</a:t>
            </a:r>
            <a:r>
              <a:rPr lang="uk-UA" sz="2800" dirty="0">
                <a:latin typeface="Times New Roman" panose="02020603050405020304" pitchFamily="18" charset="0"/>
                <a:ea typeface="Times New Roman" panose="02020603050405020304" pitchFamily="18" charset="0"/>
              </a:rPr>
              <a:t> – організації, що займаються вивченням інформаційних загроз та розробкою методів протидії.</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Громадські ініціативи</a:t>
            </a:r>
            <a:r>
              <a:rPr lang="uk-UA" sz="2800" dirty="0">
                <a:latin typeface="Times New Roman" panose="02020603050405020304" pitchFamily="18" charset="0"/>
                <a:ea typeface="Times New Roman" panose="02020603050405020304" pitchFamily="18" charset="0"/>
              </a:rPr>
              <a:t> – волонтерські рухи, що допомагають у пошуку та спростуванні </a:t>
            </a:r>
            <a:r>
              <a:rPr lang="uk-UA" sz="2800" dirty="0" err="1">
                <a:latin typeface="Times New Roman" panose="02020603050405020304" pitchFamily="18" charset="0"/>
                <a:ea typeface="Times New Roman" panose="02020603050405020304" pitchFamily="18" charset="0"/>
              </a:rPr>
              <a:t>фейкових</a:t>
            </a:r>
            <a:r>
              <a:rPr lang="uk-UA" sz="2800" dirty="0">
                <a:latin typeface="Times New Roman" panose="02020603050405020304" pitchFamily="18" charset="0"/>
                <a:ea typeface="Times New Roman" panose="02020603050405020304" pitchFamily="18" charset="0"/>
              </a:rPr>
              <a:t> новин.</a:t>
            </a:r>
          </a:p>
          <a:p>
            <a:pPr algn="ctr">
              <a:lnSpc>
                <a:spcPct val="110000"/>
              </a:lnSpc>
              <a:spcAft>
                <a:spcPts val="0"/>
              </a:spcAft>
              <a:tabLst>
                <a:tab pos="540385" algn="l"/>
              </a:tabLst>
            </a:pPr>
            <a:r>
              <a:rPr lang="uk-UA" sz="2800" i="1" dirty="0">
                <a:latin typeface="Times New Roman" panose="02020603050405020304" pitchFamily="18" charset="0"/>
                <a:ea typeface="Times New Roman" panose="02020603050405020304" pitchFamily="18" charset="0"/>
              </a:rPr>
              <a:t> </a:t>
            </a:r>
          </a:p>
          <a:p>
            <a:pPr algn="ctr">
              <a:lnSpc>
                <a:spcPct val="110000"/>
              </a:lnSpc>
              <a:spcAft>
                <a:spcPts val="0"/>
              </a:spcAft>
              <a:tabLst>
                <a:tab pos="540385" algn="l"/>
              </a:tabLst>
            </a:pPr>
            <a:r>
              <a:rPr lang="uk-UA" sz="2800" b="1" i="1" dirty="0">
                <a:latin typeface="Times New Roman" panose="02020603050405020304" pitchFamily="18" charset="0"/>
                <a:ea typeface="Times New Roman" panose="02020603050405020304" pitchFamily="18" charset="0"/>
              </a:rPr>
              <a:t>Індивідуальні методи захисту</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Критичне мислення</a:t>
            </a:r>
            <a:r>
              <a:rPr lang="uk-UA" sz="2800" dirty="0">
                <a:latin typeface="Times New Roman" panose="02020603050405020304" pitchFamily="18" charset="0"/>
                <a:ea typeface="Times New Roman" panose="02020603050405020304" pitchFamily="18" charset="0"/>
              </a:rPr>
              <a:t> – вміння перевіряти інформацію, аналізувати джерела та уникати маніпуляцій.</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Перевірка фактів</a:t>
            </a:r>
            <a:r>
              <a:rPr lang="uk-UA" sz="2800" dirty="0">
                <a:latin typeface="Times New Roman" panose="02020603050405020304" pitchFamily="18" charset="0"/>
                <a:ea typeface="Times New Roman" panose="02020603050405020304" pitchFamily="18" charset="0"/>
              </a:rPr>
              <a:t> – використання офіційних джерел інформації, незалежних аналітичних центрів.</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Інформаційна гігієна</a:t>
            </a:r>
            <a:r>
              <a:rPr lang="uk-UA" sz="2800" dirty="0">
                <a:latin typeface="Times New Roman" panose="02020603050405020304" pitchFamily="18" charset="0"/>
                <a:ea typeface="Times New Roman" panose="02020603050405020304" pitchFamily="18" charset="0"/>
              </a:rPr>
              <a:t> – обмеження впливу ненадійних медіа, соціальних мереж.</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Захист персональних даних</a:t>
            </a:r>
            <a:r>
              <a:rPr lang="uk-UA" sz="2800" dirty="0">
                <a:latin typeface="Times New Roman" panose="02020603050405020304" pitchFamily="18" charset="0"/>
                <a:ea typeface="Times New Roman" panose="02020603050405020304" pitchFamily="18" charset="0"/>
              </a:rPr>
              <a:t> – використання безпечних паролів, </a:t>
            </a:r>
            <a:r>
              <a:rPr lang="uk-UA" sz="2800" dirty="0" err="1">
                <a:latin typeface="Times New Roman" panose="02020603050405020304" pitchFamily="18" charset="0"/>
                <a:ea typeface="Times New Roman" panose="02020603050405020304" pitchFamily="18" charset="0"/>
              </a:rPr>
              <a:t>двофакторної</a:t>
            </a:r>
            <a:r>
              <a:rPr lang="uk-UA" sz="2800" dirty="0">
                <a:latin typeface="Times New Roman" panose="02020603050405020304" pitchFamily="18" charset="0"/>
                <a:ea typeface="Times New Roman" panose="02020603050405020304" pitchFamily="18" charset="0"/>
              </a:rPr>
              <a:t> </a:t>
            </a:r>
            <a:r>
              <a:rPr lang="uk-UA" sz="2800" dirty="0" err="1">
                <a:latin typeface="Times New Roman" panose="02020603050405020304" pitchFamily="18" charset="0"/>
                <a:ea typeface="Times New Roman" panose="02020603050405020304" pitchFamily="18" charset="0"/>
              </a:rPr>
              <a:t>аутентифікації</a:t>
            </a:r>
            <a:r>
              <a:rPr lang="uk-UA" sz="2800" dirty="0">
                <a:latin typeface="Times New Roman" panose="02020603050405020304" pitchFamily="18" charset="0"/>
                <a:ea typeface="Times New Roman" panose="02020603050405020304" pitchFamily="18" charset="0"/>
              </a:rPr>
              <a:t>, VPN.</a:t>
            </a:r>
          </a:p>
          <a:p>
            <a:pPr marL="342900" lvl="0" indent="-342900" algn="just">
              <a:lnSpc>
                <a:spcPct val="110000"/>
              </a:lnSpc>
              <a:spcAft>
                <a:spcPts val="0"/>
              </a:spcAft>
              <a:tabLst>
                <a:tab pos="457200" algn="l"/>
                <a:tab pos="540385" algn="l"/>
              </a:tabLst>
            </a:pPr>
            <a:r>
              <a:rPr lang="uk-UA" sz="2800" b="1" dirty="0">
                <a:latin typeface="Times New Roman" panose="02020603050405020304" pitchFamily="18" charset="0"/>
                <a:ea typeface="Times New Roman" panose="02020603050405020304" pitchFamily="18" charset="0"/>
              </a:rPr>
              <a:t>Участь у громадських ініціативах</a:t>
            </a:r>
            <a:r>
              <a:rPr lang="uk-UA" sz="2800" dirty="0">
                <a:latin typeface="Times New Roman" panose="02020603050405020304" pitchFamily="18" charset="0"/>
                <a:ea typeface="Times New Roman" panose="02020603050405020304" pitchFamily="18" charset="0"/>
              </a:rPr>
              <a:t> – підтримка </a:t>
            </a:r>
            <a:r>
              <a:rPr lang="uk-UA" sz="2800" dirty="0" err="1">
                <a:latin typeface="Times New Roman" panose="02020603050405020304" pitchFamily="18" charset="0"/>
                <a:ea typeface="Times New Roman" panose="02020603050405020304" pitchFamily="18" charset="0"/>
              </a:rPr>
              <a:t>проєктів</a:t>
            </a:r>
            <a:r>
              <a:rPr lang="uk-UA" sz="2800" dirty="0">
                <a:latin typeface="Times New Roman" panose="02020603050405020304" pitchFamily="18" charset="0"/>
                <a:ea typeface="Times New Roman" panose="02020603050405020304" pitchFamily="18" charset="0"/>
              </a:rPr>
              <a:t>, спрямованих на боротьбу з пропагандою.</a:t>
            </a:r>
            <a:endParaRPr lang="uk-U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38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990600" y="3695700"/>
            <a:ext cx="15163800" cy="769441"/>
          </a:xfrm>
          <a:prstGeom prst="rect">
            <a:avLst/>
          </a:prstGeom>
        </p:spPr>
        <p:txBody>
          <a:bodyPr wrap="square" lIns="0" tIns="0" rIns="0" bIns="0" rtlCol="0" anchor="t">
            <a:spAutoFit/>
          </a:bodyPr>
          <a:lstStyle/>
          <a:p>
            <a:pPr algn="ctr"/>
            <a:r>
              <a:rPr lang="uk-UA" sz="5000" b="1" dirty="0" smtClean="0">
                <a:solidFill>
                  <a:schemeClr val="bg1"/>
                </a:solidFill>
                <a:latin typeface="Vollkorn" panose="020B0604020202020204" charset="0"/>
                <a:ea typeface="Vollkorn" panose="020B0604020202020204" charset="0"/>
              </a:rPr>
              <a:t>ДЯКУЮ ЗА УВАГУ!!!</a:t>
            </a:r>
            <a:endParaRPr lang="en-US" sz="5000" spc="-23" dirty="0">
              <a:solidFill>
                <a:schemeClr val="bg1"/>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271953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393</Words>
  <Application>Microsoft Office PowerPoint</Application>
  <PresentationFormat>Довільний</PresentationFormat>
  <Paragraphs>57</Paragraphs>
  <Slides>6</Slides>
  <Notes>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6</vt:i4>
      </vt:variant>
    </vt:vector>
  </HeadingPairs>
  <TitlesOfParts>
    <vt:vector size="12" baseType="lpstr">
      <vt:lpstr>Times New Roman</vt:lpstr>
      <vt:lpstr>Arial</vt:lpstr>
      <vt:lpstr>Symbol</vt:lpstr>
      <vt:lpstr>Calibri</vt:lpstr>
      <vt:lpstr>Vollkorn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Савіцька Єлизавета Антонівна</cp:lastModifiedBy>
  <cp:revision>61</cp:revision>
  <dcterms:created xsi:type="dcterms:W3CDTF">2006-08-16T00:00:00Z</dcterms:created>
  <dcterms:modified xsi:type="dcterms:W3CDTF">2025-03-03T12:23:03Z</dcterms:modified>
  <dc:identifier>DAGCUslPLi8</dc:identifier>
</cp:coreProperties>
</file>