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DM Sans Medium"/>
      <p:regular r:id="rId33"/>
      <p:bold r:id="rId34"/>
      <p:italic r:id="rId35"/>
      <p:boldItalic r:id="rId36"/>
    </p:embeddedFont>
    <p:embeddedFont>
      <p:font typeface="Merriweather"/>
      <p:regular r:id="rId37"/>
      <p:bold r:id="rId38"/>
      <p:italic r:id="rId39"/>
      <p:boldItalic r:id="rId40"/>
    </p:embeddedFont>
    <p:embeddedFont>
      <p:font typeface="DM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Italic.fntdata"/><Relationship Id="rId20" Type="http://schemas.openxmlformats.org/officeDocument/2006/relationships/slide" Target="slides/slide15.xml"/><Relationship Id="rId42" Type="http://schemas.openxmlformats.org/officeDocument/2006/relationships/font" Target="fonts/DMSans-bold.fntdata"/><Relationship Id="rId41" Type="http://schemas.openxmlformats.org/officeDocument/2006/relationships/font" Target="fonts/DMSans-regular.fntdata"/><Relationship Id="rId22" Type="http://schemas.openxmlformats.org/officeDocument/2006/relationships/slide" Target="slides/slide17.xml"/><Relationship Id="rId44" Type="http://schemas.openxmlformats.org/officeDocument/2006/relationships/font" Target="fonts/DMSans-boldItalic.fntdata"/><Relationship Id="rId21" Type="http://schemas.openxmlformats.org/officeDocument/2006/relationships/slide" Target="slides/slide16.xml"/><Relationship Id="rId43" Type="http://schemas.openxmlformats.org/officeDocument/2006/relationships/font" Target="fonts/DM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DMSansMedium-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DMSansMedium-italic.fntdata"/><Relationship Id="rId12" Type="http://schemas.openxmlformats.org/officeDocument/2006/relationships/slide" Target="slides/slide7.xml"/><Relationship Id="rId34" Type="http://schemas.openxmlformats.org/officeDocument/2006/relationships/font" Target="fonts/DMSansMedium-bold.fntdata"/><Relationship Id="rId15" Type="http://schemas.openxmlformats.org/officeDocument/2006/relationships/slide" Target="slides/slide10.xml"/><Relationship Id="rId37" Type="http://schemas.openxmlformats.org/officeDocument/2006/relationships/font" Target="fonts/Merriweather-regular.fntdata"/><Relationship Id="rId14" Type="http://schemas.openxmlformats.org/officeDocument/2006/relationships/slide" Target="slides/slide9.xml"/><Relationship Id="rId36" Type="http://schemas.openxmlformats.org/officeDocument/2006/relationships/font" Target="fonts/DMSansMedium-boldItalic.fntdata"/><Relationship Id="rId17" Type="http://schemas.openxmlformats.org/officeDocument/2006/relationships/slide" Target="slides/slide12.xml"/><Relationship Id="rId39" Type="http://schemas.openxmlformats.org/officeDocument/2006/relationships/font" Target="fonts/Merriweather-italic.fntdata"/><Relationship Id="rId16" Type="http://schemas.openxmlformats.org/officeDocument/2006/relationships/slide" Target="slides/slide11.xml"/><Relationship Id="rId38" Type="http://schemas.openxmlformats.org/officeDocument/2006/relationships/font" Target="fonts/Merriweather-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18.png"/><Relationship Id="rId7" Type="http://schemas.openxmlformats.org/officeDocument/2006/relationships/image" Target="../media/image45.png"/><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18.png"/><Relationship Id="rId7" Type="http://schemas.openxmlformats.org/officeDocument/2006/relationships/image" Target="../media/image32.png"/><Relationship Id="rId8"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33.png"/><Relationship Id="rId6"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29.png"/><Relationship Id="rId5"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image" Target="../media/image37.png"/><Relationship Id="rId8"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10" Type="http://schemas.openxmlformats.org/officeDocument/2006/relationships/image" Target="../media/image10.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1595437" y="1869281"/>
            <a:ext cx="9001125" cy="2357437"/>
          </a:xfrm>
          <a:prstGeom prst="rect">
            <a:avLst/>
          </a:prstGeom>
          <a:noFill/>
          <a:ln>
            <a:noFill/>
          </a:ln>
        </p:spPr>
        <p:txBody>
          <a:bodyPr anchorCtr="0" anchor="t" bIns="0" lIns="0" spcFirstLastPara="1" rIns="0" wrap="square" tIns="0">
            <a:spAutoFit/>
          </a:bodyPr>
          <a:lstStyle/>
          <a:p>
            <a:pPr indent="0" lvl="0" marL="0" marR="0" rtl="0" algn="ctr">
              <a:lnSpc>
                <a:spcPct val="109991"/>
              </a:lnSpc>
              <a:spcBef>
                <a:spcPts val="0"/>
              </a:spcBef>
              <a:spcAft>
                <a:spcPts val="0"/>
              </a:spcAft>
              <a:buNone/>
            </a:pPr>
            <a:r>
              <a:rPr b="1" i="0" lang="en-US" sz="5625" u="none" cap="none" strike="noStrike">
                <a:solidFill>
                  <a:srgbClr val="F3F0DF"/>
                </a:solidFill>
                <a:latin typeface="Merriweather"/>
                <a:ea typeface="Merriweather"/>
                <a:cs typeface="Merriweather"/>
                <a:sym typeface="Merriweather"/>
              </a:rPr>
              <a:t>УКРАЇНА ТА ЄВРОПЕЙСЬКИЙ</a:t>
            </a:r>
            <a:br>
              <a:rPr b="0" i="0" lang="en-US" sz="1800" u="none" cap="none" strike="noStrike">
                <a:solidFill>
                  <a:schemeClr val="dk1"/>
                </a:solidFill>
                <a:latin typeface="Calibri"/>
                <a:ea typeface="Calibri"/>
                <a:cs typeface="Calibri"/>
                <a:sym typeface="Calibri"/>
              </a:rPr>
            </a:br>
            <a:r>
              <a:rPr b="1" i="0" lang="en-US" sz="5625" u="none" cap="none" strike="noStrike">
                <a:solidFill>
                  <a:srgbClr val="F3F0DF"/>
                </a:solidFill>
                <a:latin typeface="Merriweather"/>
                <a:ea typeface="Merriweather"/>
                <a:cs typeface="Merriweather"/>
                <a:sym typeface="Merriweather"/>
              </a:rPr>
              <a:t> ЗЕЛЕНИЙ КУРС</a:t>
            </a:r>
            <a:endParaRPr/>
          </a:p>
        </p:txBody>
      </p:sp>
      <p:sp>
        <p:nvSpPr>
          <p:cNvPr id="86" name="Google Shape;86;p13"/>
          <p:cNvSpPr txBox="1"/>
          <p:nvPr/>
        </p:nvSpPr>
        <p:spPr>
          <a:xfrm>
            <a:off x="1809750" y="4417218"/>
            <a:ext cx="8572500"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Виклики, реформи та перспективи зеленого відновлення</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193" name="Shape 193"/>
        <p:cNvGrpSpPr/>
        <p:nvPr/>
      </p:nvGrpSpPr>
      <p:grpSpPr>
        <a:xfrm>
          <a:off x="0" y="0"/>
          <a:ext cx="0" cy="0"/>
          <a:chOff x="0" y="0"/>
          <a:chExt cx="0" cy="0"/>
        </a:xfrm>
      </p:grpSpPr>
      <p:pic>
        <p:nvPicPr>
          <p:cNvPr descr="image.png" id="194" name="Google Shape;194;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95" name="Google Shape;195;p22"/>
          <p:cNvPicPr preferRelativeResize="0"/>
          <p:nvPr/>
        </p:nvPicPr>
        <p:blipFill rotWithShape="1">
          <a:blip r:embed="rId4">
            <a:alphaModFix/>
          </a:blip>
          <a:srcRect b="0" l="0" r="0" t="0"/>
          <a:stretch/>
        </p:blipFill>
        <p:spPr>
          <a:xfrm>
            <a:off x="476250" y="1681162"/>
            <a:ext cx="11239500" cy="4714875"/>
          </a:xfrm>
          <a:prstGeom prst="rect">
            <a:avLst/>
          </a:prstGeom>
          <a:noFill/>
          <a:ln>
            <a:noFill/>
          </a:ln>
        </p:spPr>
      </p:pic>
      <p:pic>
        <p:nvPicPr>
          <p:cNvPr descr="image.png" id="196" name="Google Shape;196;p22"/>
          <p:cNvPicPr preferRelativeResize="0"/>
          <p:nvPr/>
        </p:nvPicPr>
        <p:blipFill rotWithShape="1">
          <a:blip r:embed="rId5">
            <a:alphaModFix/>
          </a:blip>
          <a:srcRect b="0" l="0" r="0" t="0"/>
          <a:stretch/>
        </p:blipFill>
        <p:spPr>
          <a:xfrm>
            <a:off x="476250" y="5300662"/>
            <a:ext cx="11239500" cy="952500"/>
          </a:xfrm>
          <a:prstGeom prst="rect">
            <a:avLst/>
          </a:prstGeom>
          <a:noFill/>
          <a:ln>
            <a:noFill/>
          </a:ln>
        </p:spPr>
      </p:pic>
      <p:sp>
        <p:nvSpPr>
          <p:cNvPr id="197" name="Google Shape;197;p22"/>
          <p:cNvSpPr txBox="1"/>
          <p:nvPr/>
        </p:nvSpPr>
        <p:spPr>
          <a:xfrm>
            <a:off x="476250" y="461962"/>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Втрати потужностей ВЕС в Україні</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201" name="Shape 201"/>
        <p:cNvGrpSpPr/>
        <p:nvPr/>
      </p:nvGrpSpPr>
      <p:grpSpPr>
        <a:xfrm>
          <a:off x="0" y="0"/>
          <a:ext cx="0" cy="0"/>
          <a:chOff x="0" y="0"/>
          <a:chExt cx="0" cy="0"/>
        </a:xfrm>
      </p:grpSpPr>
      <p:pic>
        <p:nvPicPr>
          <p:cNvPr descr="image.png" id="202" name="Google Shape;202;p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03" name="Google Shape;203;p23"/>
          <p:cNvPicPr preferRelativeResize="0"/>
          <p:nvPr/>
        </p:nvPicPr>
        <p:blipFill rotWithShape="1">
          <a:blip r:embed="rId4">
            <a:alphaModFix/>
          </a:blip>
          <a:srcRect b="0" l="0" r="0" t="0"/>
          <a:stretch/>
        </p:blipFill>
        <p:spPr>
          <a:xfrm>
            <a:off x="476250" y="2500312"/>
            <a:ext cx="3555950" cy="3076575"/>
          </a:xfrm>
          <a:prstGeom prst="rect">
            <a:avLst/>
          </a:prstGeom>
          <a:noFill/>
          <a:ln>
            <a:noFill/>
          </a:ln>
        </p:spPr>
      </p:pic>
      <p:pic>
        <p:nvPicPr>
          <p:cNvPr descr="image.png" id="204" name="Google Shape;204;p23"/>
          <p:cNvPicPr preferRelativeResize="0"/>
          <p:nvPr/>
        </p:nvPicPr>
        <p:blipFill rotWithShape="1">
          <a:blip r:embed="rId5">
            <a:alphaModFix/>
          </a:blip>
          <a:srcRect b="0" l="0" r="0" t="0"/>
          <a:stretch/>
        </p:blipFill>
        <p:spPr>
          <a:xfrm>
            <a:off x="4317950" y="2500312"/>
            <a:ext cx="3555950" cy="3076575"/>
          </a:xfrm>
          <a:prstGeom prst="rect">
            <a:avLst/>
          </a:prstGeom>
          <a:noFill/>
          <a:ln>
            <a:noFill/>
          </a:ln>
        </p:spPr>
      </p:pic>
      <p:pic>
        <p:nvPicPr>
          <p:cNvPr descr="image.png" id="205" name="Google Shape;205;p23"/>
          <p:cNvPicPr preferRelativeResize="0"/>
          <p:nvPr/>
        </p:nvPicPr>
        <p:blipFill rotWithShape="1">
          <a:blip r:embed="rId6">
            <a:alphaModFix/>
          </a:blip>
          <a:srcRect b="0" l="0" r="0" t="0"/>
          <a:stretch/>
        </p:blipFill>
        <p:spPr>
          <a:xfrm>
            <a:off x="8159650" y="2500312"/>
            <a:ext cx="3555950" cy="3076575"/>
          </a:xfrm>
          <a:prstGeom prst="rect">
            <a:avLst/>
          </a:prstGeom>
          <a:noFill/>
          <a:ln>
            <a:noFill/>
          </a:ln>
        </p:spPr>
      </p:pic>
      <p:sp>
        <p:nvSpPr>
          <p:cNvPr id="206" name="Google Shape;206;p23"/>
          <p:cNvSpPr txBox="1"/>
          <p:nvPr/>
        </p:nvSpPr>
        <p:spPr>
          <a:xfrm>
            <a:off x="653950" y="3700462"/>
            <a:ext cx="3200400"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Воднева стратегія 2050</a:t>
            </a:r>
            <a:endParaRPr/>
          </a:p>
        </p:txBody>
      </p:sp>
      <p:sp>
        <p:nvSpPr>
          <p:cNvPr id="207" name="Google Shape;207;p23"/>
          <p:cNvSpPr txBox="1"/>
          <p:nvPr/>
        </p:nvSpPr>
        <p:spPr>
          <a:xfrm>
            <a:off x="714375" y="4157662"/>
            <a:ext cx="3079700"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Мета: виробництво до 1,3 млн т низьковуглецевого водню у 2035 році для внутрішнього попиту та експорту до ЄС.</a:t>
            </a:r>
            <a:endParaRPr/>
          </a:p>
        </p:txBody>
      </p:sp>
      <p:sp>
        <p:nvSpPr>
          <p:cNvPr id="208" name="Google Shape;208;p23"/>
          <p:cNvSpPr txBox="1"/>
          <p:nvPr/>
        </p:nvSpPr>
        <p:spPr>
          <a:xfrm>
            <a:off x="4970710" y="3700462"/>
            <a:ext cx="2250281"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Цілі НПЕК (2030)</a:t>
            </a:r>
            <a:endParaRPr/>
          </a:p>
        </p:txBody>
      </p:sp>
      <p:sp>
        <p:nvSpPr>
          <p:cNvPr id="209" name="Google Shape;209;p23"/>
          <p:cNvSpPr txBox="1"/>
          <p:nvPr/>
        </p:nvSpPr>
        <p:spPr>
          <a:xfrm>
            <a:off x="4556075" y="4157662"/>
            <a:ext cx="3079700"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Досягнення 27% частки ВДЕ у загальному кінцевому енергоспоживанні (зокрема 29% у виробництві електроенергії).</a:t>
            </a:r>
            <a:endParaRPr/>
          </a:p>
        </p:txBody>
      </p:sp>
      <p:sp>
        <p:nvSpPr>
          <p:cNvPr id="210" name="Google Shape;210;p23"/>
          <p:cNvSpPr txBox="1"/>
          <p:nvPr/>
        </p:nvSpPr>
        <p:spPr>
          <a:xfrm>
            <a:off x="8387357" y="3700462"/>
            <a:ext cx="3100387"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Розподілена генерація</a:t>
            </a:r>
            <a:endParaRPr/>
          </a:p>
        </p:txBody>
      </p:sp>
      <p:sp>
        <p:nvSpPr>
          <p:cNvPr id="211" name="Google Shape;211;p23"/>
          <p:cNvSpPr txBox="1"/>
          <p:nvPr/>
        </p:nvSpPr>
        <p:spPr>
          <a:xfrm>
            <a:off x="8397775" y="4157662"/>
            <a:ext cx="3079700"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Підвищення стійкості мереж через розвиток когенераційних установок, малих ВДЕ та систем зберігання енергії.</a:t>
            </a:r>
            <a:endParaRPr/>
          </a:p>
        </p:txBody>
      </p:sp>
      <p:pic>
        <p:nvPicPr>
          <p:cNvPr descr="image.png" id="212" name="Google Shape;212;p23"/>
          <p:cNvPicPr preferRelativeResize="0"/>
          <p:nvPr/>
        </p:nvPicPr>
        <p:blipFill rotWithShape="1">
          <a:blip r:embed="rId7">
            <a:alphaModFix/>
          </a:blip>
          <a:srcRect b="0" l="0" r="0" t="0"/>
          <a:stretch/>
        </p:blipFill>
        <p:spPr>
          <a:xfrm>
            <a:off x="2016025" y="2890837"/>
            <a:ext cx="476250" cy="476250"/>
          </a:xfrm>
          <a:prstGeom prst="rect">
            <a:avLst/>
          </a:prstGeom>
          <a:noFill/>
          <a:ln>
            <a:noFill/>
          </a:ln>
        </p:spPr>
      </p:pic>
      <p:pic>
        <p:nvPicPr>
          <p:cNvPr descr="image.png" id="213" name="Google Shape;213;p23"/>
          <p:cNvPicPr preferRelativeResize="0"/>
          <p:nvPr/>
        </p:nvPicPr>
        <p:blipFill rotWithShape="1">
          <a:blip r:embed="rId8">
            <a:alphaModFix/>
          </a:blip>
          <a:srcRect b="0" l="0" r="0" t="0"/>
          <a:stretch/>
        </p:blipFill>
        <p:spPr>
          <a:xfrm>
            <a:off x="5829151" y="2890837"/>
            <a:ext cx="533400" cy="476250"/>
          </a:xfrm>
          <a:prstGeom prst="rect">
            <a:avLst/>
          </a:prstGeom>
          <a:noFill/>
          <a:ln>
            <a:noFill/>
          </a:ln>
        </p:spPr>
      </p:pic>
      <p:pic>
        <p:nvPicPr>
          <p:cNvPr descr="image.png" id="214" name="Google Shape;214;p23"/>
          <p:cNvPicPr preferRelativeResize="0"/>
          <p:nvPr/>
        </p:nvPicPr>
        <p:blipFill rotWithShape="1">
          <a:blip r:embed="rId9">
            <a:alphaModFix/>
          </a:blip>
          <a:srcRect b="0" l="0" r="0" t="0"/>
          <a:stretch/>
        </p:blipFill>
        <p:spPr>
          <a:xfrm>
            <a:off x="9637514" y="2890837"/>
            <a:ext cx="600075" cy="476250"/>
          </a:xfrm>
          <a:prstGeom prst="rect">
            <a:avLst/>
          </a:prstGeom>
          <a:noFill/>
          <a:ln>
            <a:noFill/>
          </a:ln>
        </p:spPr>
      </p:pic>
      <p:sp>
        <p:nvSpPr>
          <p:cNvPr id="215" name="Google Shape;215;p23"/>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Стратегія та цілі розвитку ВДЕ</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219" name="Shape 219"/>
        <p:cNvGrpSpPr/>
        <p:nvPr/>
      </p:nvGrpSpPr>
      <p:grpSpPr>
        <a:xfrm>
          <a:off x="0" y="0"/>
          <a:ext cx="0" cy="0"/>
          <a:chOff x="0" y="0"/>
          <a:chExt cx="0" cy="0"/>
        </a:xfrm>
      </p:grpSpPr>
      <p:pic>
        <p:nvPicPr>
          <p:cNvPr descr="image.png" id="220" name="Google Shape;220;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1" name="Google Shape;221;p24"/>
          <p:cNvSpPr txBox="1"/>
          <p:nvPr/>
        </p:nvSpPr>
        <p:spPr>
          <a:xfrm>
            <a:off x="571500" y="762000"/>
            <a:ext cx="5550693" cy="1104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Ринкові механізми підтримки ВДЕ</a:t>
            </a:r>
            <a:endParaRPr/>
          </a:p>
        </p:txBody>
      </p:sp>
      <p:pic>
        <p:nvPicPr>
          <p:cNvPr descr="image.png" id="222" name="Google Shape;222;p24"/>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223" name="Google Shape;223;p24"/>
          <p:cNvSpPr txBox="1"/>
          <p:nvPr/>
        </p:nvSpPr>
        <p:spPr>
          <a:xfrm>
            <a:off x="571500" y="2152650"/>
            <a:ext cx="5550693" cy="762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11CAA0"/>
                </a:solidFill>
                <a:latin typeface="Merriweather"/>
                <a:ea typeface="Merriweather"/>
                <a:cs typeface="Merriweather"/>
                <a:sym typeface="Merriweather"/>
              </a:rPr>
              <a:t>Гарантії походження та Аукціони</a:t>
            </a:r>
            <a:endParaRPr/>
          </a:p>
        </p:txBody>
      </p:sp>
      <p:sp>
        <p:nvSpPr>
          <p:cNvPr id="224" name="Google Shape;224;p24"/>
          <p:cNvSpPr txBox="1"/>
          <p:nvPr/>
        </p:nvSpPr>
        <p:spPr>
          <a:xfrm>
            <a:off x="571500" y="3105150"/>
            <a:ext cx="5286375" cy="15716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DM Sans"/>
                <a:ea typeface="DM Sans"/>
                <a:cs typeface="DM Sans"/>
                <a:sym typeface="DM Sans"/>
              </a:rPr>
              <a:t>У 2024 році запущено реєстр </a:t>
            </a:r>
            <a:r>
              <a:rPr b="1" i="0" lang="en-US" sz="1650" u="none" cap="none" strike="noStrike">
                <a:solidFill>
                  <a:srgbClr val="333333"/>
                </a:solidFill>
                <a:latin typeface="DM Sans"/>
                <a:ea typeface="DM Sans"/>
                <a:cs typeface="DM Sans"/>
                <a:sym typeface="DM Sans"/>
              </a:rPr>
              <a:t>Гарантій походження (ГП)</a:t>
            </a:r>
            <a:r>
              <a:rPr b="0" i="0" lang="en-US" sz="1650" u="none" cap="none" strike="noStrike">
                <a:solidFill>
                  <a:srgbClr val="333333"/>
                </a:solidFill>
                <a:latin typeface="DM Sans"/>
                <a:ea typeface="DM Sans"/>
                <a:cs typeface="DM Sans"/>
                <a:sym typeface="DM Sans"/>
              </a:rPr>
              <a:t> електроенергії. Це дозволяє українським компаніям офіційно підтверджувати екологічну цінність спожитої енергії відповідно до європейських стандартів.</a:t>
            </a:r>
            <a:endParaRPr/>
          </a:p>
        </p:txBody>
      </p:sp>
      <p:sp>
        <p:nvSpPr>
          <p:cNvPr id="225" name="Google Shape;225;p24"/>
          <p:cNvSpPr txBox="1"/>
          <p:nvPr/>
        </p:nvSpPr>
        <p:spPr>
          <a:xfrm>
            <a:off x="571500" y="4867275"/>
            <a:ext cx="5286375" cy="15716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DM Sans"/>
                <a:ea typeface="DM Sans"/>
                <a:cs typeface="DM Sans"/>
                <a:sym typeface="DM Sans"/>
              </a:rPr>
              <a:t>Також відбувся довгоочікуваний перезапуск </a:t>
            </a:r>
            <a:r>
              <a:rPr b="1" i="0" lang="en-US" sz="1650" u="none" cap="none" strike="noStrike">
                <a:solidFill>
                  <a:srgbClr val="333333"/>
                </a:solidFill>
                <a:latin typeface="DM Sans"/>
                <a:ea typeface="DM Sans"/>
                <a:cs typeface="DM Sans"/>
                <a:sym typeface="DM Sans"/>
              </a:rPr>
              <a:t>«зелених» аукціонів</a:t>
            </a:r>
            <a:r>
              <a:rPr b="0" i="0" lang="en-US" sz="1650" u="none" cap="none" strike="noStrike">
                <a:solidFill>
                  <a:srgbClr val="333333"/>
                </a:solidFill>
                <a:latin typeface="DM Sans"/>
                <a:ea typeface="DM Sans"/>
                <a:cs typeface="DM Sans"/>
                <a:sym typeface="DM Sans"/>
              </a:rPr>
              <a:t>. Спрощено умови участі для інвесторів, що створює конкурентне середовище для побудови нових сонячних, вітрових та біогазових потужностей.</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229" name="Shape 229"/>
        <p:cNvGrpSpPr/>
        <p:nvPr/>
      </p:nvGrpSpPr>
      <p:grpSpPr>
        <a:xfrm>
          <a:off x="0" y="0"/>
          <a:ext cx="0" cy="0"/>
          <a:chOff x="0" y="0"/>
          <a:chExt cx="0" cy="0"/>
        </a:xfrm>
      </p:grpSpPr>
      <p:pic>
        <p:nvPicPr>
          <p:cNvPr descr="image.png" id="230" name="Google Shape;230;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1" name="Google Shape;231;p25"/>
          <p:cNvSpPr txBox="1"/>
          <p:nvPr/>
        </p:nvSpPr>
        <p:spPr>
          <a:xfrm>
            <a:off x="2525553" y="2343150"/>
            <a:ext cx="7140892" cy="7810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75" u="none" cap="none" strike="noStrike">
                <a:solidFill>
                  <a:srgbClr val="F3F0DF"/>
                </a:solidFill>
                <a:latin typeface="Merriweather"/>
                <a:ea typeface="Merriweather"/>
                <a:cs typeface="Merriweather"/>
                <a:sym typeface="Merriweather"/>
              </a:rPr>
              <a:t>Енергоефективність</a:t>
            </a:r>
            <a:endParaRPr/>
          </a:p>
        </p:txBody>
      </p:sp>
      <p:sp>
        <p:nvSpPr>
          <p:cNvPr id="232" name="Google Shape;232;p25"/>
          <p:cNvSpPr/>
          <p:nvPr/>
        </p:nvSpPr>
        <p:spPr>
          <a:xfrm>
            <a:off x="5381625" y="3505200"/>
            <a:ext cx="1428750" cy="5715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3" name="Google Shape;233;p25"/>
          <p:cNvSpPr txBox="1"/>
          <p:nvPr/>
        </p:nvSpPr>
        <p:spPr>
          <a:xfrm>
            <a:off x="3692276" y="3943350"/>
            <a:ext cx="4807446"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Відбудова та заощадження ресурсів</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237" name="Shape 237"/>
        <p:cNvGrpSpPr/>
        <p:nvPr/>
      </p:nvGrpSpPr>
      <p:grpSpPr>
        <a:xfrm>
          <a:off x="0" y="0"/>
          <a:ext cx="0" cy="0"/>
          <a:chOff x="0" y="0"/>
          <a:chExt cx="0" cy="0"/>
        </a:xfrm>
      </p:grpSpPr>
      <p:pic>
        <p:nvPicPr>
          <p:cNvPr descr="image.png" id="238" name="Google Shape;238;p2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39" name="Google Shape;239;p26"/>
          <p:cNvPicPr preferRelativeResize="0"/>
          <p:nvPr/>
        </p:nvPicPr>
        <p:blipFill rotWithShape="1">
          <a:blip r:embed="rId4">
            <a:alphaModFix/>
          </a:blip>
          <a:srcRect b="0" l="0" r="0" t="0"/>
          <a:stretch/>
        </p:blipFill>
        <p:spPr>
          <a:xfrm>
            <a:off x="1357312" y="2228850"/>
            <a:ext cx="3619500" cy="3619500"/>
          </a:xfrm>
          <a:prstGeom prst="rect">
            <a:avLst/>
          </a:prstGeom>
          <a:noFill/>
          <a:ln>
            <a:noFill/>
          </a:ln>
        </p:spPr>
      </p:pic>
      <p:sp>
        <p:nvSpPr>
          <p:cNvPr id="240" name="Google Shape;240;p26"/>
          <p:cNvSpPr txBox="1"/>
          <p:nvPr/>
        </p:nvSpPr>
        <p:spPr>
          <a:xfrm>
            <a:off x="6334125" y="2466975"/>
            <a:ext cx="5650706" cy="38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005088"/>
                </a:solidFill>
                <a:latin typeface="Merriweather"/>
                <a:ea typeface="Merriweather"/>
                <a:cs typeface="Merriweather"/>
                <a:sym typeface="Merriweather"/>
              </a:rPr>
              <a:t>Стратегія до 2050 року</a:t>
            </a:r>
            <a:endParaRPr/>
          </a:p>
        </p:txBody>
      </p:sp>
      <p:sp>
        <p:nvSpPr>
          <p:cNvPr id="241" name="Google Shape;241;p26"/>
          <p:cNvSpPr txBox="1"/>
          <p:nvPr/>
        </p:nvSpPr>
        <p:spPr>
          <a:xfrm>
            <a:off x="6334125" y="3038475"/>
            <a:ext cx="5381625" cy="1143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Затверджено довгостроковий план поступового оновлення фонду будівель України з акцентом на новітні енергоощадні технології. Житловий та громадський сектори є одними з найбільших споживачів енергії.</a:t>
            </a:r>
            <a:endParaRPr/>
          </a:p>
        </p:txBody>
      </p:sp>
      <p:sp>
        <p:nvSpPr>
          <p:cNvPr id="242" name="Google Shape;242;p26"/>
          <p:cNvSpPr txBox="1"/>
          <p:nvPr/>
        </p:nvSpPr>
        <p:spPr>
          <a:xfrm>
            <a:off x="6334125" y="4324350"/>
            <a:ext cx="5381625" cy="1143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Комплексна термомодернізація є критично важливою не лише для скорочення викидів парникових газів, але й для посилення енергетичної безпеки та зниження фінансового навантаження на населення.</a:t>
            </a:r>
            <a:endParaRPr/>
          </a:p>
        </p:txBody>
      </p:sp>
      <p:pic>
        <p:nvPicPr>
          <p:cNvPr descr="image.png" id="243" name="Google Shape;243;p26"/>
          <p:cNvPicPr preferRelativeResize="0"/>
          <p:nvPr/>
        </p:nvPicPr>
        <p:blipFill rotWithShape="1">
          <a:blip r:embed="rId5">
            <a:alphaModFix/>
          </a:blip>
          <a:srcRect b="0" l="0" r="0" t="0"/>
          <a:stretch/>
        </p:blipFill>
        <p:spPr>
          <a:xfrm>
            <a:off x="1433512" y="2305050"/>
            <a:ext cx="3467100" cy="3467100"/>
          </a:xfrm>
          <a:prstGeom prst="rect">
            <a:avLst/>
          </a:prstGeom>
          <a:noFill/>
          <a:ln>
            <a:noFill/>
          </a:ln>
        </p:spPr>
      </p:pic>
      <p:sp>
        <p:nvSpPr>
          <p:cNvPr id="244" name="Google Shape;244;p26"/>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Термомодернізація будівель</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248" name="Shape 248"/>
        <p:cNvGrpSpPr/>
        <p:nvPr/>
      </p:nvGrpSpPr>
      <p:grpSpPr>
        <a:xfrm>
          <a:off x="0" y="0"/>
          <a:ext cx="0" cy="0"/>
          <a:chOff x="0" y="0"/>
          <a:chExt cx="0" cy="0"/>
        </a:xfrm>
      </p:grpSpPr>
      <p:pic>
        <p:nvPicPr>
          <p:cNvPr descr="image.png" id="249" name="Google Shape;249;p2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50" name="Google Shape;250;p27"/>
          <p:cNvPicPr preferRelativeResize="0"/>
          <p:nvPr/>
        </p:nvPicPr>
        <p:blipFill rotWithShape="1">
          <a:blip r:embed="rId4">
            <a:alphaModFix/>
          </a:blip>
          <a:srcRect b="0" l="0" r="0" t="0"/>
          <a:stretch/>
        </p:blipFill>
        <p:spPr>
          <a:xfrm>
            <a:off x="476250" y="2500312"/>
            <a:ext cx="3555950" cy="3076575"/>
          </a:xfrm>
          <a:prstGeom prst="rect">
            <a:avLst/>
          </a:prstGeom>
          <a:noFill/>
          <a:ln>
            <a:noFill/>
          </a:ln>
        </p:spPr>
      </p:pic>
      <p:pic>
        <p:nvPicPr>
          <p:cNvPr descr="image.png" id="251" name="Google Shape;251;p27"/>
          <p:cNvPicPr preferRelativeResize="0"/>
          <p:nvPr/>
        </p:nvPicPr>
        <p:blipFill rotWithShape="1">
          <a:blip r:embed="rId5">
            <a:alphaModFix/>
          </a:blip>
          <a:srcRect b="0" l="0" r="0" t="0"/>
          <a:stretch/>
        </p:blipFill>
        <p:spPr>
          <a:xfrm>
            <a:off x="4317950" y="2500312"/>
            <a:ext cx="3555950" cy="3076575"/>
          </a:xfrm>
          <a:prstGeom prst="rect">
            <a:avLst/>
          </a:prstGeom>
          <a:noFill/>
          <a:ln>
            <a:noFill/>
          </a:ln>
        </p:spPr>
      </p:pic>
      <p:pic>
        <p:nvPicPr>
          <p:cNvPr descr="image.png" id="252" name="Google Shape;252;p27"/>
          <p:cNvPicPr preferRelativeResize="0"/>
          <p:nvPr/>
        </p:nvPicPr>
        <p:blipFill rotWithShape="1">
          <a:blip r:embed="rId6">
            <a:alphaModFix/>
          </a:blip>
          <a:srcRect b="0" l="0" r="0" t="0"/>
          <a:stretch/>
        </p:blipFill>
        <p:spPr>
          <a:xfrm>
            <a:off x="8159650" y="2500312"/>
            <a:ext cx="3555950" cy="3076575"/>
          </a:xfrm>
          <a:prstGeom prst="rect">
            <a:avLst/>
          </a:prstGeom>
          <a:noFill/>
          <a:ln>
            <a:noFill/>
          </a:ln>
        </p:spPr>
      </p:pic>
      <p:sp>
        <p:nvSpPr>
          <p:cNvPr id="253" name="Google Shape;253;p27"/>
          <p:cNvSpPr txBox="1"/>
          <p:nvPr/>
        </p:nvSpPr>
        <p:spPr>
          <a:xfrm>
            <a:off x="783967" y="3700462"/>
            <a:ext cx="2940367"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Програма «ГрінДІМ»</a:t>
            </a:r>
            <a:endParaRPr/>
          </a:p>
        </p:txBody>
      </p:sp>
      <p:sp>
        <p:nvSpPr>
          <p:cNvPr id="254" name="Google Shape;254;p27"/>
          <p:cNvSpPr txBox="1"/>
          <p:nvPr/>
        </p:nvSpPr>
        <p:spPr>
          <a:xfrm>
            <a:off x="714375" y="4157662"/>
            <a:ext cx="3079700"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Фонд енергоефективності надає ОСББ гранти до 70% на встановлення теплових насосів та сонячних електростанцій.</a:t>
            </a:r>
            <a:endParaRPr/>
          </a:p>
        </p:txBody>
      </p:sp>
      <p:sp>
        <p:nvSpPr>
          <p:cNvPr id="255" name="Google Shape;255;p27"/>
          <p:cNvSpPr txBox="1"/>
          <p:nvPr/>
        </p:nvSpPr>
        <p:spPr>
          <a:xfrm>
            <a:off x="4985712" y="3700462"/>
            <a:ext cx="2220277"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Обмін LED ламп</a:t>
            </a:r>
            <a:endParaRPr/>
          </a:p>
        </p:txBody>
      </p:sp>
      <p:sp>
        <p:nvSpPr>
          <p:cNvPr id="256" name="Google Shape;256;p27"/>
          <p:cNvSpPr txBox="1"/>
          <p:nvPr/>
        </p:nvSpPr>
        <p:spPr>
          <a:xfrm>
            <a:off x="4556075" y="4157662"/>
            <a:ext cx="3079700"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Успішно замінено 40 млн старих жарівок. Проєкт за підтримки ЄС дозволив системі заощадити близько 2 ГВт потужності.</a:t>
            </a:r>
            <a:endParaRPr/>
          </a:p>
        </p:txBody>
      </p:sp>
      <p:sp>
        <p:nvSpPr>
          <p:cNvPr id="257" name="Google Shape;257;p27"/>
          <p:cNvSpPr txBox="1"/>
          <p:nvPr/>
        </p:nvSpPr>
        <p:spPr>
          <a:xfrm>
            <a:off x="9202459" y="3700462"/>
            <a:ext cx="1470183"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Екодизайн</a:t>
            </a:r>
            <a:endParaRPr/>
          </a:p>
        </p:txBody>
      </p:sp>
      <p:sp>
        <p:nvSpPr>
          <p:cNvPr id="258" name="Google Shape;258;p27"/>
          <p:cNvSpPr txBox="1"/>
          <p:nvPr/>
        </p:nvSpPr>
        <p:spPr>
          <a:xfrm>
            <a:off x="8397775" y="4157662"/>
            <a:ext cx="3079700"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Затвердження нових технічних регламентів, що гармонізують українські вимоги до побутових приладів із нормами ЄС.</a:t>
            </a:r>
            <a:endParaRPr/>
          </a:p>
        </p:txBody>
      </p:sp>
      <p:pic>
        <p:nvPicPr>
          <p:cNvPr descr="image.png" id="259" name="Google Shape;259;p27"/>
          <p:cNvPicPr preferRelativeResize="0"/>
          <p:nvPr/>
        </p:nvPicPr>
        <p:blipFill rotWithShape="1">
          <a:blip r:embed="rId7">
            <a:alphaModFix/>
          </a:blip>
          <a:srcRect b="0" l="0" r="0" t="0"/>
          <a:stretch/>
        </p:blipFill>
        <p:spPr>
          <a:xfrm>
            <a:off x="1987450" y="2890837"/>
            <a:ext cx="533400" cy="476250"/>
          </a:xfrm>
          <a:prstGeom prst="rect">
            <a:avLst/>
          </a:prstGeom>
          <a:noFill/>
          <a:ln>
            <a:noFill/>
          </a:ln>
        </p:spPr>
      </p:pic>
      <p:pic>
        <p:nvPicPr>
          <p:cNvPr descr="image.png" id="260" name="Google Shape;260;p27"/>
          <p:cNvPicPr preferRelativeResize="0"/>
          <p:nvPr/>
        </p:nvPicPr>
        <p:blipFill rotWithShape="1">
          <a:blip r:embed="rId8">
            <a:alphaModFix/>
          </a:blip>
          <a:srcRect b="0" l="0" r="0" t="0"/>
          <a:stretch/>
        </p:blipFill>
        <p:spPr>
          <a:xfrm>
            <a:off x="5914876" y="2890837"/>
            <a:ext cx="361950" cy="476250"/>
          </a:xfrm>
          <a:prstGeom prst="rect">
            <a:avLst/>
          </a:prstGeom>
          <a:noFill/>
          <a:ln>
            <a:noFill/>
          </a:ln>
        </p:spPr>
      </p:pic>
      <p:pic>
        <p:nvPicPr>
          <p:cNvPr descr="image.png" id="261" name="Google Shape;261;p27"/>
          <p:cNvPicPr preferRelativeResize="0"/>
          <p:nvPr/>
        </p:nvPicPr>
        <p:blipFill rotWithShape="1">
          <a:blip r:embed="rId9">
            <a:alphaModFix/>
          </a:blip>
          <a:srcRect b="0" l="0" r="0" t="0"/>
          <a:stretch/>
        </p:blipFill>
        <p:spPr>
          <a:xfrm>
            <a:off x="9699426" y="2890837"/>
            <a:ext cx="476250" cy="476250"/>
          </a:xfrm>
          <a:prstGeom prst="rect">
            <a:avLst/>
          </a:prstGeom>
          <a:noFill/>
          <a:ln>
            <a:noFill/>
          </a:ln>
        </p:spPr>
      </p:pic>
      <p:sp>
        <p:nvSpPr>
          <p:cNvPr id="262" name="Google Shape;262;p27"/>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Державні програми підтримки</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266" name="Shape 266"/>
        <p:cNvGrpSpPr/>
        <p:nvPr/>
      </p:nvGrpSpPr>
      <p:grpSpPr>
        <a:xfrm>
          <a:off x="0" y="0"/>
          <a:ext cx="0" cy="0"/>
          <a:chOff x="0" y="0"/>
          <a:chExt cx="0" cy="0"/>
        </a:xfrm>
      </p:grpSpPr>
      <p:pic>
        <p:nvPicPr>
          <p:cNvPr descr="image.png" id="267" name="Google Shape;267;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8" name="Google Shape;268;p28"/>
          <p:cNvSpPr txBox="1"/>
          <p:nvPr/>
        </p:nvSpPr>
        <p:spPr>
          <a:xfrm>
            <a:off x="2430541" y="2343150"/>
            <a:ext cx="7330916" cy="7810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75" u="none" cap="none" strike="noStrike">
                <a:solidFill>
                  <a:srgbClr val="F3F0DF"/>
                </a:solidFill>
                <a:latin typeface="Merriweather"/>
                <a:ea typeface="Merriweather"/>
                <a:cs typeface="Merriweather"/>
                <a:sym typeface="Merriweather"/>
              </a:rPr>
              <a:t>Кліматична політика</a:t>
            </a:r>
            <a:endParaRPr/>
          </a:p>
        </p:txBody>
      </p:sp>
      <p:sp>
        <p:nvSpPr>
          <p:cNvPr id="269" name="Google Shape;269;p28"/>
          <p:cNvSpPr/>
          <p:nvPr/>
        </p:nvSpPr>
        <p:spPr>
          <a:xfrm>
            <a:off x="5381625" y="3505200"/>
            <a:ext cx="1428750" cy="5715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0" name="Google Shape;270;p28"/>
          <p:cNvSpPr txBox="1"/>
          <p:nvPr/>
        </p:nvSpPr>
        <p:spPr>
          <a:xfrm>
            <a:off x="3736925" y="3943350"/>
            <a:ext cx="4718149"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Шлях до кліматичної нейтральності</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274" name="Shape 274"/>
        <p:cNvGrpSpPr/>
        <p:nvPr/>
      </p:nvGrpSpPr>
      <p:grpSpPr>
        <a:xfrm>
          <a:off x="0" y="0"/>
          <a:ext cx="0" cy="0"/>
          <a:chOff x="0" y="0"/>
          <a:chExt cx="0" cy="0"/>
        </a:xfrm>
      </p:grpSpPr>
      <p:pic>
        <p:nvPicPr>
          <p:cNvPr descr="image.png" id="275" name="Google Shape;275;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6" name="Google Shape;276;p29"/>
          <p:cNvSpPr txBox="1"/>
          <p:nvPr/>
        </p:nvSpPr>
        <p:spPr>
          <a:xfrm>
            <a:off x="1890712" y="1547812"/>
            <a:ext cx="8410575" cy="36671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125" u="none" cap="none" strike="noStrike">
                <a:solidFill>
                  <a:srgbClr val="005088"/>
                </a:solidFill>
                <a:latin typeface="Merriweather"/>
                <a:ea typeface="Merriweather"/>
                <a:cs typeface="Merriweather"/>
                <a:sym typeface="Merriweather"/>
              </a:rPr>
              <a:t>Державна кліматична політика спрямована на досягнення кліматичної нейтральності України до 2050 року.</a:t>
            </a:r>
            <a:endParaRPr/>
          </a:p>
        </p:txBody>
      </p:sp>
      <p:sp>
        <p:nvSpPr>
          <p:cNvPr id="277" name="Google Shape;277;p29"/>
          <p:cNvSpPr txBox="1"/>
          <p:nvPr/>
        </p:nvSpPr>
        <p:spPr>
          <a:xfrm>
            <a:off x="1631602" y="5595937"/>
            <a:ext cx="8928794" cy="64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333333"/>
                </a:solidFill>
                <a:latin typeface="DM Sans"/>
                <a:ea typeface="DM Sans"/>
                <a:cs typeface="DM Sans"/>
                <a:sym typeface="DM Sans"/>
              </a:rPr>
              <a:t>— Закон «Про основні засади державної кліматичної політики» (Жовтень 2024)</a:t>
            </a:r>
            <a:endParaRPr/>
          </a:p>
        </p:txBody>
      </p:sp>
      <p:sp>
        <p:nvSpPr>
          <p:cNvPr id="278" name="Google Shape;278;p29"/>
          <p:cNvSpPr txBox="1"/>
          <p:nvPr/>
        </p:nvSpPr>
        <p:spPr>
          <a:xfrm>
            <a:off x="1128712" y="1928812"/>
            <a:ext cx="600075" cy="1438275"/>
          </a:xfrm>
          <a:prstGeom prst="rect">
            <a:avLst/>
          </a:prstGeom>
          <a:noFill/>
          <a:ln>
            <a:noFill/>
          </a:ln>
        </p:spPr>
        <p:txBody>
          <a:bodyPr anchorCtr="0" anchor="t" bIns="0" lIns="0" spcFirstLastPara="1" rIns="0" wrap="square" tIns="0">
            <a:spAutoFit/>
          </a:bodyPr>
          <a:lstStyle/>
          <a:p>
            <a:pPr indent="0" lvl="0" marL="0" marR="0" rtl="0" algn="l">
              <a:lnSpc>
                <a:spcPct val="0"/>
              </a:lnSpc>
              <a:spcBef>
                <a:spcPts val="0"/>
              </a:spcBef>
              <a:spcAft>
                <a:spcPts val="0"/>
              </a:spcAft>
              <a:buNone/>
            </a:pPr>
            <a:r>
              <a:rPr b="1" i="0" lang="en-US" sz="9000" u="none" cap="none" strike="noStrike">
                <a:solidFill>
                  <a:srgbClr val="11CAA0"/>
                </a:solidFill>
                <a:latin typeface="Merriweather"/>
                <a:ea typeface="Merriweather"/>
                <a:cs typeface="Merriweather"/>
                <a:sym typeface="Merriweather"/>
              </a:rPr>
              <a:t>"</a:t>
            </a:r>
            <a:endParaRPr/>
          </a:p>
        </p:txBody>
      </p:sp>
      <p:sp>
        <p:nvSpPr>
          <p:cNvPr id="279" name="Google Shape;279;p29"/>
          <p:cNvSpPr txBox="1"/>
          <p:nvPr/>
        </p:nvSpPr>
        <p:spPr>
          <a:xfrm>
            <a:off x="10463212" y="5310187"/>
            <a:ext cx="600075" cy="1438275"/>
          </a:xfrm>
          <a:prstGeom prst="rect">
            <a:avLst/>
          </a:prstGeom>
          <a:noFill/>
          <a:ln>
            <a:noFill/>
          </a:ln>
        </p:spPr>
        <p:txBody>
          <a:bodyPr anchorCtr="0" anchor="t" bIns="0" lIns="0" spcFirstLastPara="1" rIns="0" wrap="square" tIns="0">
            <a:spAutoFit/>
          </a:bodyPr>
          <a:lstStyle/>
          <a:p>
            <a:pPr indent="0" lvl="0" marL="0" marR="0" rtl="0" algn="l">
              <a:lnSpc>
                <a:spcPct val="0"/>
              </a:lnSpc>
              <a:spcBef>
                <a:spcPts val="0"/>
              </a:spcBef>
              <a:spcAft>
                <a:spcPts val="0"/>
              </a:spcAft>
              <a:buNone/>
            </a:pPr>
            <a:r>
              <a:rPr b="1" i="0" lang="en-US" sz="9000" u="none" cap="none" strike="noStrike">
                <a:solidFill>
                  <a:srgbClr val="11CAA0"/>
                </a:solidFill>
                <a:latin typeface="Merriweather"/>
                <a:ea typeface="Merriweather"/>
                <a:cs typeface="Merriweather"/>
                <a:sym typeface="Merriweather"/>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283" name="Shape 283"/>
        <p:cNvGrpSpPr/>
        <p:nvPr/>
      </p:nvGrpSpPr>
      <p:grpSpPr>
        <a:xfrm>
          <a:off x="0" y="0"/>
          <a:ext cx="0" cy="0"/>
          <a:chOff x="0" y="0"/>
          <a:chExt cx="0" cy="0"/>
        </a:xfrm>
      </p:grpSpPr>
      <p:pic>
        <p:nvPicPr>
          <p:cNvPr descr="image.png" id="284" name="Google Shape;284;p3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85" name="Google Shape;285;p30"/>
          <p:cNvPicPr preferRelativeResize="0"/>
          <p:nvPr/>
        </p:nvPicPr>
        <p:blipFill rotWithShape="1">
          <a:blip r:embed="rId4">
            <a:alphaModFix/>
          </a:blip>
          <a:srcRect b="0" l="0" r="0" t="0"/>
          <a:stretch/>
        </p:blipFill>
        <p:spPr>
          <a:xfrm>
            <a:off x="476250" y="2133600"/>
            <a:ext cx="5381625" cy="3810000"/>
          </a:xfrm>
          <a:prstGeom prst="rect">
            <a:avLst/>
          </a:prstGeom>
          <a:noFill/>
          <a:ln>
            <a:noFill/>
          </a:ln>
        </p:spPr>
      </p:pic>
      <p:pic>
        <p:nvPicPr>
          <p:cNvPr descr="image.png" id="286" name="Google Shape;286;p30"/>
          <p:cNvPicPr preferRelativeResize="0"/>
          <p:nvPr/>
        </p:nvPicPr>
        <p:blipFill rotWithShape="1">
          <a:blip r:embed="rId4">
            <a:alphaModFix/>
          </a:blip>
          <a:srcRect b="0" l="0" r="0" t="0"/>
          <a:stretch/>
        </p:blipFill>
        <p:spPr>
          <a:xfrm>
            <a:off x="6334125" y="2133600"/>
            <a:ext cx="5381625" cy="3810000"/>
          </a:xfrm>
          <a:prstGeom prst="rect">
            <a:avLst/>
          </a:prstGeom>
          <a:noFill/>
          <a:ln>
            <a:noFill/>
          </a:ln>
        </p:spPr>
      </p:pic>
      <p:sp>
        <p:nvSpPr>
          <p:cNvPr id="287" name="Google Shape;287;p30"/>
          <p:cNvSpPr txBox="1"/>
          <p:nvPr/>
        </p:nvSpPr>
        <p:spPr>
          <a:xfrm>
            <a:off x="933450" y="2514600"/>
            <a:ext cx="4770596" cy="762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005088"/>
                </a:solidFill>
                <a:latin typeface="Merriweather"/>
                <a:ea typeface="Merriweather"/>
                <a:cs typeface="Merriweather"/>
                <a:sym typeface="Merriweather"/>
              </a:rPr>
              <a:t>СТВ (Система торгівлі викидами)</a:t>
            </a:r>
            <a:endParaRPr/>
          </a:p>
        </p:txBody>
      </p:sp>
      <p:sp>
        <p:nvSpPr>
          <p:cNvPr id="288" name="Google Shape;288;p30"/>
          <p:cNvSpPr txBox="1"/>
          <p:nvPr/>
        </p:nvSpPr>
        <p:spPr>
          <a:xfrm>
            <a:off x="933450" y="3419475"/>
            <a:ext cx="4543425" cy="20002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Внутрішній ринок: Україна активно розробляє стратегію впровадження національної СТВ. Запуск планується найближчими роками після повноцінного відновлення системи моніторингу, звітності та верифікації (МЗВ). Це ключовий ринковий інструмент для стимулювання промисловості до декарбонізації.</a:t>
            </a:r>
            <a:endParaRPr/>
          </a:p>
        </p:txBody>
      </p:sp>
      <p:sp>
        <p:nvSpPr>
          <p:cNvPr id="289" name="Google Shape;289;p30"/>
          <p:cNvSpPr txBox="1"/>
          <p:nvPr/>
        </p:nvSpPr>
        <p:spPr>
          <a:xfrm>
            <a:off x="6791325" y="2514600"/>
            <a:ext cx="4770596" cy="762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005088"/>
                </a:solidFill>
                <a:latin typeface="Merriweather"/>
                <a:ea typeface="Merriweather"/>
                <a:cs typeface="Merriweather"/>
                <a:sym typeface="Merriweather"/>
              </a:rPr>
              <a:t>CBAM (Вуглецевий кордон ЄС)</a:t>
            </a:r>
            <a:endParaRPr/>
          </a:p>
        </p:txBody>
      </p:sp>
      <p:sp>
        <p:nvSpPr>
          <p:cNvPr id="290" name="Google Shape;290;p30"/>
          <p:cNvSpPr txBox="1"/>
          <p:nvPr/>
        </p:nvSpPr>
        <p:spPr>
          <a:xfrm>
            <a:off x="6791325" y="3419475"/>
            <a:ext cx="4543425" cy="20002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Зовнішній виклик: З 2026 року ЄС повноцінно запускає механізм транскордонного вуглецевого коригування (податок на вуглецевоємний імпорт). Своєчасний та якісний запуск власної СТВ в Україні є критично необхідним для пом'якшення фінансового впливу СВАМ на українських експортерів.</a:t>
            </a:r>
            <a:endParaRPr/>
          </a:p>
        </p:txBody>
      </p:sp>
      <p:sp>
        <p:nvSpPr>
          <p:cNvPr id="291" name="Google Shape;291;p30"/>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Вуглецеве ціноутворення</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295" name="Shape 295"/>
        <p:cNvGrpSpPr/>
        <p:nvPr/>
      </p:nvGrpSpPr>
      <p:grpSpPr>
        <a:xfrm>
          <a:off x="0" y="0"/>
          <a:ext cx="0" cy="0"/>
          <a:chOff x="0" y="0"/>
          <a:chExt cx="0" cy="0"/>
        </a:xfrm>
      </p:grpSpPr>
      <p:pic>
        <p:nvPicPr>
          <p:cNvPr descr="image.png" id="296" name="Google Shape;296;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31"/>
          <p:cNvSpPr txBox="1"/>
          <p:nvPr/>
        </p:nvSpPr>
        <p:spPr>
          <a:xfrm>
            <a:off x="238125" y="1952625"/>
            <a:ext cx="11715750" cy="1562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75" u="none" cap="none" strike="noStrike">
                <a:solidFill>
                  <a:srgbClr val="F3F0DF"/>
                </a:solidFill>
                <a:latin typeface="Merriweather"/>
                <a:ea typeface="Merriweather"/>
                <a:cs typeface="Merriweather"/>
                <a:sym typeface="Merriweather"/>
              </a:rPr>
              <a:t>Довкілля та циркулярна економіка</a:t>
            </a:r>
            <a:endParaRPr/>
          </a:p>
        </p:txBody>
      </p:sp>
      <p:sp>
        <p:nvSpPr>
          <p:cNvPr id="298" name="Google Shape;298;p31"/>
          <p:cNvSpPr/>
          <p:nvPr/>
        </p:nvSpPr>
        <p:spPr>
          <a:xfrm>
            <a:off x="5381625" y="3895725"/>
            <a:ext cx="1428750" cy="5715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9" name="Google Shape;299;p31"/>
          <p:cNvSpPr txBox="1"/>
          <p:nvPr/>
        </p:nvSpPr>
        <p:spPr>
          <a:xfrm>
            <a:off x="2683222" y="4333875"/>
            <a:ext cx="6825555"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Запобігання забрудненню та управління ресурсами</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90" name="Shape 90"/>
        <p:cNvGrpSpPr/>
        <p:nvPr/>
      </p:nvGrpSpPr>
      <p:grpSpPr>
        <a:xfrm>
          <a:off x="0" y="0"/>
          <a:ext cx="0" cy="0"/>
          <a:chOff x="0" y="0"/>
          <a:chExt cx="0" cy="0"/>
        </a:xfrm>
      </p:grpSpPr>
      <p:pic>
        <p:nvPicPr>
          <p:cNvPr descr="image.png" id="91" name="Google Shape;9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14"/>
          <p:cNvSpPr txBox="1"/>
          <p:nvPr/>
        </p:nvSpPr>
        <p:spPr>
          <a:xfrm>
            <a:off x="2630566" y="2343150"/>
            <a:ext cx="6930866" cy="7810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75" u="none" cap="none" strike="noStrike">
                <a:solidFill>
                  <a:srgbClr val="F3F0DF"/>
                </a:solidFill>
                <a:latin typeface="Merriweather"/>
                <a:ea typeface="Merriweather"/>
                <a:cs typeface="Merriweather"/>
                <a:sym typeface="Merriweather"/>
              </a:rPr>
              <a:t>Загальний контекст</a:t>
            </a:r>
            <a:endParaRPr/>
          </a:p>
        </p:txBody>
      </p:sp>
      <p:sp>
        <p:nvSpPr>
          <p:cNvPr id="93" name="Google Shape;93;p14"/>
          <p:cNvSpPr/>
          <p:nvPr/>
        </p:nvSpPr>
        <p:spPr>
          <a:xfrm>
            <a:off x="5381625" y="3505200"/>
            <a:ext cx="1428750" cy="5715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4" name="Google Shape;94;p14"/>
          <p:cNvSpPr txBox="1"/>
          <p:nvPr/>
        </p:nvSpPr>
        <p:spPr>
          <a:xfrm>
            <a:off x="4414837" y="3943350"/>
            <a:ext cx="3362325"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Вплив війни та рух до ЄС</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303" name="Shape 303"/>
        <p:cNvGrpSpPr/>
        <p:nvPr/>
      </p:nvGrpSpPr>
      <p:grpSpPr>
        <a:xfrm>
          <a:off x="0" y="0"/>
          <a:ext cx="0" cy="0"/>
          <a:chOff x="0" y="0"/>
          <a:chExt cx="0" cy="0"/>
        </a:xfrm>
      </p:grpSpPr>
      <p:pic>
        <p:nvPicPr>
          <p:cNvPr descr="image.png" id="304" name="Google Shape;304;p3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05" name="Google Shape;305;p32"/>
          <p:cNvPicPr preferRelativeResize="0"/>
          <p:nvPr/>
        </p:nvPicPr>
        <p:blipFill rotWithShape="1">
          <a:blip r:embed="rId4">
            <a:alphaModFix/>
          </a:blip>
          <a:srcRect b="0" l="0" r="0" t="0"/>
          <a:stretch/>
        </p:blipFill>
        <p:spPr>
          <a:xfrm>
            <a:off x="476250" y="2500312"/>
            <a:ext cx="3555950" cy="3076575"/>
          </a:xfrm>
          <a:prstGeom prst="rect">
            <a:avLst/>
          </a:prstGeom>
          <a:noFill/>
          <a:ln>
            <a:noFill/>
          </a:ln>
        </p:spPr>
      </p:pic>
      <p:pic>
        <p:nvPicPr>
          <p:cNvPr descr="image.png" id="306" name="Google Shape;306;p32"/>
          <p:cNvPicPr preferRelativeResize="0"/>
          <p:nvPr/>
        </p:nvPicPr>
        <p:blipFill rotWithShape="1">
          <a:blip r:embed="rId5">
            <a:alphaModFix/>
          </a:blip>
          <a:srcRect b="0" l="0" r="0" t="0"/>
          <a:stretch/>
        </p:blipFill>
        <p:spPr>
          <a:xfrm>
            <a:off x="4317950" y="2500312"/>
            <a:ext cx="3555950" cy="3076575"/>
          </a:xfrm>
          <a:prstGeom prst="rect">
            <a:avLst/>
          </a:prstGeom>
          <a:noFill/>
          <a:ln>
            <a:noFill/>
          </a:ln>
        </p:spPr>
      </p:pic>
      <p:pic>
        <p:nvPicPr>
          <p:cNvPr descr="image.png" id="307" name="Google Shape;307;p32"/>
          <p:cNvPicPr preferRelativeResize="0"/>
          <p:nvPr/>
        </p:nvPicPr>
        <p:blipFill rotWithShape="1">
          <a:blip r:embed="rId6">
            <a:alphaModFix/>
          </a:blip>
          <a:srcRect b="0" l="0" r="0" t="0"/>
          <a:stretch/>
        </p:blipFill>
        <p:spPr>
          <a:xfrm>
            <a:off x="8159650" y="2500312"/>
            <a:ext cx="3555950" cy="3076575"/>
          </a:xfrm>
          <a:prstGeom prst="rect">
            <a:avLst/>
          </a:prstGeom>
          <a:noFill/>
          <a:ln>
            <a:noFill/>
          </a:ln>
        </p:spPr>
      </p:pic>
      <p:sp>
        <p:nvSpPr>
          <p:cNvPr id="308" name="Google Shape;308;p32"/>
          <p:cNvSpPr txBox="1"/>
          <p:nvPr/>
        </p:nvSpPr>
        <p:spPr>
          <a:xfrm>
            <a:off x="1169015" y="3700462"/>
            <a:ext cx="2170271"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Річкові басейни</a:t>
            </a:r>
            <a:endParaRPr/>
          </a:p>
        </p:txBody>
      </p:sp>
      <p:sp>
        <p:nvSpPr>
          <p:cNvPr id="309" name="Google Shape;309;p32"/>
          <p:cNvSpPr txBox="1"/>
          <p:nvPr/>
        </p:nvSpPr>
        <p:spPr>
          <a:xfrm>
            <a:off x="714375" y="4157662"/>
            <a:ext cx="3079700"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Історичний крок: затверджено плани управління для 8 основних річкових басейнів України до 2030 року.</a:t>
            </a:r>
            <a:endParaRPr/>
          </a:p>
        </p:txBody>
      </p:sp>
      <p:sp>
        <p:nvSpPr>
          <p:cNvPr id="310" name="Google Shape;310;p32"/>
          <p:cNvSpPr txBox="1"/>
          <p:nvPr/>
        </p:nvSpPr>
        <p:spPr>
          <a:xfrm>
            <a:off x="4545657" y="3700462"/>
            <a:ext cx="3100387"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Управління відходами</a:t>
            </a:r>
            <a:endParaRPr/>
          </a:p>
        </p:txBody>
      </p:sp>
      <p:sp>
        <p:nvSpPr>
          <p:cNvPr id="311" name="Google Shape;311;p32"/>
          <p:cNvSpPr txBox="1"/>
          <p:nvPr/>
        </p:nvSpPr>
        <p:spPr>
          <a:xfrm>
            <a:off x="4556075" y="4157662"/>
            <a:ext cx="3079700"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Розроблено Національний план до 2033 року, нові правила для полігонів та обробки небезпечних відходів.</a:t>
            </a:r>
            <a:endParaRPr/>
          </a:p>
        </p:txBody>
      </p:sp>
      <p:sp>
        <p:nvSpPr>
          <p:cNvPr id="312" name="Google Shape;312;p32"/>
          <p:cNvSpPr txBox="1"/>
          <p:nvPr/>
        </p:nvSpPr>
        <p:spPr>
          <a:xfrm>
            <a:off x="8972430" y="3700462"/>
            <a:ext cx="1930241" cy="314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F3F0DF"/>
                </a:solidFill>
                <a:latin typeface="Merriweather"/>
                <a:ea typeface="Merriweather"/>
                <a:cs typeface="Merriweather"/>
                <a:sym typeface="Merriweather"/>
              </a:rPr>
              <a:t>Цифровізація</a:t>
            </a:r>
            <a:endParaRPr/>
          </a:p>
        </p:txBody>
      </p:sp>
      <p:sp>
        <p:nvSpPr>
          <p:cNvPr id="313" name="Google Shape;313;p32"/>
          <p:cNvSpPr txBox="1"/>
          <p:nvPr/>
        </p:nvSpPr>
        <p:spPr>
          <a:xfrm>
            <a:off x="8397775" y="4157662"/>
            <a:ext cx="3079700"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E2E8F0"/>
                </a:solidFill>
                <a:latin typeface="DM Sans"/>
                <a:ea typeface="DM Sans"/>
                <a:cs typeface="DM Sans"/>
                <a:sym typeface="DM Sans"/>
              </a:rPr>
              <a:t>Модернізація системи моніторингу довкілля, запуск реєстрів та публікація 44 довкіллєвих наборів відкритих даних.</a:t>
            </a:r>
            <a:endParaRPr/>
          </a:p>
        </p:txBody>
      </p:sp>
      <p:pic>
        <p:nvPicPr>
          <p:cNvPr descr="image.png" id="314" name="Google Shape;314;p32"/>
          <p:cNvPicPr preferRelativeResize="0"/>
          <p:nvPr/>
        </p:nvPicPr>
        <p:blipFill rotWithShape="1">
          <a:blip r:embed="rId7">
            <a:alphaModFix/>
          </a:blip>
          <a:srcRect b="0" l="0" r="0" t="0"/>
          <a:stretch/>
        </p:blipFill>
        <p:spPr>
          <a:xfrm>
            <a:off x="1987450" y="2890837"/>
            <a:ext cx="533400" cy="476250"/>
          </a:xfrm>
          <a:prstGeom prst="rect">
            <a:avLst/>
          </a:prstGeom>
          <a:noFill/>
          <a:ln>
            <a:noFill/>
          </a:ln>
        </p:spPr>
      </p:pic>
      <p:pic>
        <p:nvPicPr>
          <p:cNvPr descr="image.png" id="315" name="Google Shape;315;p32"/>
          <p:cNvPicPr preferRelativeResize="0"/>
          <p:nvPr/>
        </p:nvPicPr>
        <p:blipFill rotWithShape="1">
          <a:blip r:embed="rId8">
            <a:alphaModFix/>
          </a:blip>
          <a:srcRect b="0" l="0" r="0" t="0"/>
          <a:stretch/>
        </p:blipFill>
        <p:spPr>
          <a:xfrm>
            <a:off x="5857726" y="2890837"/>
            <a:ext cx="476250" cy="476250"/>
          </a:xfrm>
          <a:prstGeom prst="rect">
            <a:avLst/>
          </a:prstGeom>
          <a:noFill/>
          <a:ln>
            <a:noFill/>
          </a:ln>
        </p:spPr>
      </p:pic>
      <p:pic>
        <p:nvPicPr>
          <p:cNvPr descr="image.png" id="316" name="Google Shape;316;p32"/>
          <p:cNvPicPr preferRelativeResize="0"/>
          <p:nvPr/>
        </p:nvPicPr>
        <p:blipFill rotWithShape="1">
          <a:blip r:embed="rId9">
            <a:alphaModFix/>
          </a:blip>
          <a:srcRect b="0" l="0" r="0" t="0"/>
          <a:stretch/>
        </p:blipFill>
        <p:spPr>
          <a:xfrm>
            <a:off x="9728001" y="2890837"/>
            <a:ext cx="419100" cy="476250"/>
          </a:xfrm>
          <a:prstGeom prst="rect">
            <a:avLst/>
          </a:prstGeom>
          <a:noFill/>
          <a:ln>
            <a:noFill/>
          </a:ln>
        </p:spPr>
      </p:pic>
      <p:sp>
        <p:nvSpPr>
          <p:cNvPr id="317" name="Google Shape;317;p32"/>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Охорона довкілля</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321" name="Shape 321"/>
        <p:cNvGrpSpPr/>
        <p:nvPr/>
      </p:nvGrpSpPr>
      <p:grpSpPr>
        <a:xfrm>
          <a:off x="0" y="0"/>
          <a:ext cx="0" cy="0"/>
          <a:chOff x="0" y="0"/>
          <a:chExt cx="0" cy="0"/>
        </a:xfrm>
      </p:grpSpPr>
      <p:pic>
        <p:nvPicPr>
          <p:cNvPr descr="image.png" id="322" name="Google Shape;322;p3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23" name="Google Shape;323;p33"/>
          <p:cNvPicPr preferRelativeResize="0"/>
          <p:nvPr/>
        </p:nvPicPr>
        <p:blipFill rotWithShape="1">
          <a:blip r:embed="rId4">
            <a:alphaModFix/>
          </a:blip>
          <a:srcRect b="0" l="0" r="0" t="0"/>
          <a:stretch/>
        </p:blipFill>
        <p:spPr>
          <a:xfrm>
            <a:off x="6334125" y="1181100"/>
            <a:ext cx="5381625" cy="4000500"/>
          </a:xfrm>
          <a:prstGeom prst="rect">
            <a:avLst/>
          </a:prstGeom>
          <a:noFill/>
          <a:ln>
            <a:noFill/>
          </a:ln>
        </p:spPr>
      </p:pic>
      <p:sp>
        <p:nvSpPr>
          <p:cNvPr id="324" name="Google Shape;324;p33"/>
          <p:cNvSpPr txBox="1"/>
          <p:nvPr/>
        </p:nvSpPr>
        <p:spPr>
          <a:xfrm>
            <a:off x="762000" y="1419225"/>
            <a:ext cx="4810125" cy="8572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Прийнято євроінтеграційний Закон «Про інтегроване запобігання та контроль промислового забруднення».</a:t>
            </a:r>
            <a:endParaRPr/>
          </a:p>
        </p:txBody>
      </p:sp>
      <p:sp>
        <p:nvSpPr>
          <p:cNvPr id="325" name="Google Shape;325;p33"/>
          <p:cNvSpPr txBox="1"/>
          <p:nvPr/>
        </p:nvSpPr>
        <p:spPr>
          <a:xfrm>
            <a:off x="762000" y="2990850"/>
            <a:ext cx="4810125" cy="8572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Впроваджуються Найкращі доступні технології та методи керування (НДТМ) для модернізації підприємств.</a:t>
            </a:r>
            <a:endParaRPr/>
          </a:p>
        </p:txBody>
      </p:sp>
      <p:sp>
        <p:nvSpPr>
          <p:cNvPr id="326" name="Google Shape;326;p33"/>
          <p:cNvSpPr txBox="1"/>
          <p:nvPr/>
        </p:nvSpPr>
        <p:spPr>
          <a:xfrm>
            <a:off x="762000" y="4562475"/>
            <a:ext cx="4810125" cy="571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Перехід на європейські стандарти видачі інтегрованих довкіллєвих дозволів.</a:t>
            </a:r>
            <a:endParaRPr/>
          </a:p>
        </p:txBody>
      </p:sp>
      <p:sp>
        <p:nvSpPr>
          <p:cNvPr id="327" name="Google Shape;327;p33"/>
          <p:cNvSpPr txBox="1"/>
          <p:nvPr/>
        </p:nvSpPr>
        <p:spPr>
          <a:xfrm>
            <a:off x="762000" y="5848350"/>
            <a:ext cx="4810125" cy="571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Закон набере чинності у серпні 2025 року, вимагаючи значної підготовки від бізнесу.</a:t>
            </a:r>
            <a:endParaRPr/>
          </a:p>
        </p:txBody>
      </p:sp>
      <p:pic>
        <p:nvPicPr>
          <p:cNvPr descr="image.png" id="328" name="Google Shape;328;p33"/>
          <p:cNvPicPr preferRelativeResize="0"/>
          <p:nvPr/>
        </p:nvPicPr>
        <p:blipFill rotWithShape="1">
          <a:blip r:embed="rId5">
            <a:alphaModFix/>
          </a:blip>
          <a:srcRect b="0" l="0" r="0" t="0"/>
          <a:stretch/>
        </p:blipFill>
        <p:spPr>
          <a:xfrm>
            <a:off x="6353175" y="1200150"/>
            <a:ext cx="5343525" cy="3962400"/>
          </a:xfrm>
          <a:prstGeom prst="rect">
            <a:avLst/>
          </a:prstGeom>
          <a:noFill/>
          <a:ln>
            <a:noFill/>
          </a:ln>
        </p:spPr>
      </p:pic>
      <p:pic>
        <p:nvPicPr>
          <p:cNvPr descr="image.png" id="329" name="Google Shape;329;p33"/>
          <p:cNvPicPr preferRelativeResize="0"/>
          <p:nvPr/>
        </p:nvPicPr>
        <p:blipFill rotWithShape="1">
          <a:blip r:embed="rId6">
            <a:alphaModFix/>
          </a:blip>
          <a:srcRect b="0" l="0" r="0" t="0"/>
          <a:stretch/>
        </p:blipFill>
        <p:spPr>
          <a:xfrm>
            <a:off x="762000" y="1462087"/>
            <a:ext cx="171450" cy="200025"/>
          </a:xfrm>
          <a:prstGeom prst="rect">
            <a:avLst/>
          </a:prstGeom>
          <a:noFill/>
          <a:ln>
            <a:noFill/>
          </a:ln>
        </p:spPr>
      </p:pic>
      <p:pic>
        <p:nvPicPr>
          <p:cNvPr descr="image.png" id="330" name="Google Shape;330;p33"/>
          <p:cNvPicPr preferRelativeResize="0"/>
          <p:nvPr/>
        </p:nvPicPr>
        <p:blipFill rotWithShape="1">
          <a:blip r:embed="rId6">
            <a:alphaModFix/>
          </a:blip>
          <a:srcRect b="0" l="0" r="0" t="0"/>
          <a:stretch/>
        </p:blipFill>
        <p:spPr>
          <a:xfrm>
            <a:off x="762000" y="3033712"/>
            <a:ext cx="171450" cy="200025"/>
          </a:xfrm>
          <a:prstGeom prst="rect">
            <a:avLst/>
          </a:prstGeom>
          <a:noFill/>
          <a:ln>
            <a:noFill/>
          </a:ln>
        </p:spPr>
      </p:pic>
      <p:pic>
        <p:nvPicPr>
          <p:cNvPr descr="image.png" id="331" name="Google Shape;331;p33"/>
          <p:cNvPicPr preferRelativeResize="0"/>
          <p:nvPr/>
        </p:nvPicPr>
        <p:blipFill rotWithShape="1">
          <a:blip r:embed="rId6">
            <a:alphaModFix/>
          </a:blip>
          <a:srcRect b="0" l="0" r="0" t="0"/>
          <a:stretch/>
        </p:blipFill>
        <p:spPr>
          <a:xfrm>
            <a:off x="762000" y="4605337"/>
            <a:ext cx="171450" cy="200025"/>
          </a:xfrm>
          <a:prstGeom prst="rect">
            <a:avLst/>
          </a:prstGeom>
          <a:noFill/>
          <a:ln>
            <a:noFill/>
          </a:ln>
        </p:spPr>
      </p:pic>
      <p:pic>
        <p:nvPicPr>
          <p:cNvPr descr="image.png" id="332" name="Google Shape;332;p33"/>
          <p:cNvPicPr preferRelativeResize="0"/>
          <p:nvPr/>
        </p:nvPicPr>
        <p:blipFill rotWithShape="1">
          <a:blip r:embed="rId6">
            <a:alphaModFix/>
          </a:blip>
          <a:srcRect b="0" l="0" r="0" t="0"/>
          <a:stretch/>
        </p:blipFill>
        <p:spPr>
          <a:xfrm>
            <a:off x="762000" y="5891212"/>
            <a:ext cx="171450" cy="200025"/>
          </a:xfrm>
          <a:prstGeom prst="rect">
            <a:avLst/>
          </a:prstGeom>
          <a:noFill/>
          <a:ln>
            <a:noFill/>
          </a:ln>
        </p:spPr>
      </p:pic>
      <p:sp>
        <p:nvSpPr>
          <p:cNvPr id="333" name="Google Shape;333;p33"/>
          <p:cNvSpPr txBox="1"/>
          <p:nvPr/>
        </p:nvSpPr>
        <p:spPr>
          <a:xfrm>
            <a:off x="476250" y="-3810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Промислове забруднення</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337" name="Shape 337"/>
        <p:cNvGrpSpPr/>
        <p:nvPr/>
      </p:nvGrpSpPr>
      <p:grpSpPr>
        <a:xfrm>
          <a:off x="0" y="0"/>
          <a:ext cx="0" cy="0"/>
          <a:chOff x="0" y="0"/>
          <a:chExt cx="0" cy="0"/>
        </a:xfrm>
      </p:grpSpPr>
      <p:pic>
        <p:nvPicPr>
          <p:cNvPr descr="image.png" id="338" name="Google Shape;338;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9" name="Google Shape;339;p34"/>
          <p:cNvSpPr txBox="1"/>
          <p:nvPr/>
        </p:nvSpPr>
        <p:spPr>
          <a:xfrm>
            <a:off x="2105501" y="2343150"/>
            <a:ext cx="7980997" cy="7810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75" u="none" cap="none" strike="noStrike">
                <a:solidFill>
                  <a:srgbClr val="F3F0DF"/>
                </a:solidFill>
                <a:latin typeface="Merriweather"/>
                <a:ea typeface="Merriweather"/>
                <a:cs typeface="Merriweather"/>
                <a:sym typeface="Merriweather"/>
              </a:rPr>
              <a:t>Фінансові інструменти</a:t>
            </a:r>
            <a:endParaRPr/>
          </a:p>
        </p:txBody>
      </p:sp>
      <p:sp>
        <p:nvSpPr>
          <p:cNvPr id="340" name="Google Shape;340;p34"/>
          <p:cNvSpPr/>
          <p:nvPr/>
        </p:nvSpPr>
        <p:spPr>
          <a:xfrm>
            <a:off x="5381625" y="3505200"/>
            <a:ext cx="1428750" cy="5715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41" name="Google Shape;341;p34"/>
          <p:cNvSpPr txBox="1"/>
          <p:nvPr/>
        </p:nvSpPr>
        <p:spPr>
          <a:xfrm>
            <a:off x="3161109" y="3943350"/>
            <a:ext cx="5869632"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Підтримка реформ та структурної відбудови</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345" name="Shape 345"/>
        <p:cNvGrpSpPr/>
        <p:nvPr/>
      </p:nvGrpSpPr>
      <p:grpSpPr>
        <a:xfrm>
          <a:off x="0" y="0"/>
          <a:ext cx="0" cy="0"/>
          <a:chOff x="0" y="0"/>
          <a:chExt cx="0" cy="0"/>
        </a:xfrm>
      </p:grpSpPr>
      <p:pic>
        <p:nvPicPr>
          <p:cNvPr descr="image.png" id="346" name="Google Shape;346;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7" name="Google Shape;347;p35"/>
          <p:cNvSpPr txBox="1"/>
          <p:nvPr/>
        </p:nvSpPr>
        <p:spPr>
          <a:xfrm>
            <a:off x="476250" y="3057525"/>
            <a:ext cx="4981575" cy="1524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2000" u="none" cap="none" strike="noStrike">
                <a:solidFill>
                  <a:srgbClr val="11CAA0"/>
                </a:solidFill>
                <a:latin typeface="Merriweather"/>
                <a:ea typeface="Merriweather"/>
                <a:cs typeface="Merriweather"/>
                <a:sym typeface="Merriweather"/>
              </a:rPr>
              <a:t>50</a:t>
            </a:r>
            <a:endParaRPr/>
          </a:p>
        </p:txBody>
      </p:sp>
      <p:sp>
        <p:nvSpPr>
          <p:cNvPr id="348" name="Google Shape;348;p35"/>
          <p:cNvSpPr txBox="1"/>
          <p:nvPr/>
        </p:nvSpPr>
        <p:spPr>
          <a:xfrm>
            <a:off x="476250" y="4676775"/>
            <a:ext cx="4981575" cy="342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005088"/>
                </a:solidFill>
                <a:latin typeface="Merriweather"/>
                <a:ea typeface="Merriweather"/>
                <a:cs typeface="Merriweather"/>
                <a:sym typeface="Merriweather"/>
              </a:rPr>
              <a:t>мільярдів євро</a:t>
            </a:r>
            <a:endParaRPr/>
          </a:p>
        </p:txBody>
      </p:sp>
      <p:sp>
        <p:nvSpPr>
          <p:cNvPr id="349" name="Google Shape;349;p35"/>
          <p:cNvSpPr txBox="1"/>
          <p:nvPr/>
        </p:nvSpPr>
        <p:spPr>
          <a:xfrm>
            <a:off x="6334125" y="2738437"/>
            <a:ext cx="5650706" cy="38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005088"/>
                </a:solidFill>
                <a:latin typeface="Merriweather"/>
                <a:ea typeface="Merriweather"/>
                <a:cs typeface="Merriweather"/>
                <a:sym typeface="Merriweather"/>
              </a:rPr>
              <a:t>Безпрецедентна підтримка ЄС</a:t>
            </a:r>
            <a:endParaRPr/>
          </a:p>
        </p:txBody>
      </p:sp>
      <p:sp>
        <p:nvSpPr>
          <p:cNvPr id="350" name="Google Shape;350;p35"/>
          <p:cNvSpPr txBox="1"/>
          <p:nvPr/>
        </p:nvSpPr>
        <p:spPr>
          <a:xfrm>
            <a:off x="6334125" y="3309937"/>
            <a:ext cx="5381625" cy="18859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DM Sans"/>
                <a:ea typeface="DM Sans"/>
                <a:cs typeface="DM Sans"/>
                <a:sym typeface="DM Sans"/>
              </a:rPr>
              <a:t>До 2027 року Європейський Союз надасть Україні 50 млрд євро макрофінансової допомоги. Отримання коштів напряму прив'язане до виконання «Плану України», який містить чіткі індикатори структурних реформ, зокрема потужний блок з енергетики, клімату та захисту довкілля.</a:t>
            </a:r>
            <a:endParaRPr/>
          </a:p>
        </p:txBody>
      </p:sp>
      <p:sp>
        <p:nvSpPr>
          <p:cNvPr id="351" name="Google Shape;351;p35"/>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Програма Ukraine Facility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355" name="Shape 355"/>
        <p:cNvGrpSpPr/>
        <p:nvPr/>
      </p:nvGrpSpPr>
      <p:grpSpPr>
        <a:xfrm>
          <a:off x="0" y="0"/>
          <a:ext cx="0" cy="0"/>
          <a:chOff x="0" y="0"/>
          <a:chExt cx="0" cy="0"/>
        </a:xfrm>
      </p:grpSpPr>
      <p:pic>
        <p:nvPicPr>
          <p:cNvPr descr="image.png" id="356" name="Google Shape;356;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7" name="Google Shape;357;p36"/>
          <p:cNvSpPr txBox="1"/>
          <p:nvPr/>
        </p:nvSpPr>
        <p:spPr>
          <a:xfrm>
            <a:off x="571500" y="762000"/>
            <a:ext cx="5550693" cy="1104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Державний фонд декарбонізації</a:t>
            </a:r>
            <a:endParaRPr/>
          </a:p>
        </p:txBody>
      </p:sp>
      <p:pic>
        <p:nvPicPr>
          <p:cNvPr descr="image.png" id="358" name="Google Shape;358;p36"/>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359" name="Google Shape;359;p36"/>
          <p:cNvSpPr txBox="1"/>
          <p:nvPr/>
        </p:nvSpPr>
        <p:spPr>
          <a:xfrm>
            <a:off x="571500" y="2152650"/>
            <a:ext cx="5550693" cy="762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11CAA0"/>
                </a:solidFill>
                <a:latin typeface="Merriweather"/>
                <a:ea typeface="Merriweather"/>
                <a:cs typeface="Merriweather"/>
                <a:sym typeface="Merriweather"/>
              </a:rPr>
              <a:t>Внутрішні інвестиції в енергоефективність</a:t>
            </a:r>
            <a:endParaRPr/>
          </a:p>
        </p:txBody>
      </p:sp>
      <p:sp>
        <p:nvSpPr>
          <p:cNvPr id="360" name="Google Shape;360;p36"/>
          <p:cNvSpPr txBox="1"/>
          <p:nvPr/>
        </p:nvSpPr>
        <p:spPr>
          <a:xfrm>
            <a:off x="571500" y="3105150"/>
            <a:ext cx="5286375" cy="1257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DM Sans"/>
                <a:ea typeface="DM Sans"/>
                <a:cs typeface="DM Sans"/>
                <a:sym typeface="DM Sans"/>
              </a:rPr>
              <a:t>В Україні повноцінно запущено роботу Фонду декарбонізації та енергоефективної трансформації. Основним джерелом його наповнення є надходження від екологічного податку на викиди СО2.</a:t>
            </a:r>
            <a:endParaRPr/>
          </a:p>
        </p:txBody>
      </p:sp>
      <p:sp>
        <p:nvSpPr>
          <p:cNvPr id="361" name="Google Shape;361;p36"/>
          <p:cNvSpPr txBox="1"/>
          <p:nvPr/>
        </p:nvSpPr>
        <p:spPr>
          <a:xfrm>
            <a:off x="571500" y="4552950"/>
            <a:ext cx="5286375" cy="15716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DM Sans"/>
                <a:ea typeface="DM Sans"/>
                <a:cs typeface="DM Sans"/>
                <a:sym typeface="DM Sans"/>
              </a:rPr>
              <a:t>Кошти фонду спрямовуються на видачу пільгових кредитів підприємствам та муніципалітетам для впровадження енергоощадних технологій, заміну освітлення та встановлення альтернативних джерел енергії.</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365" name="Shape 365"/>
        <p:cNvGrpSpPr/>
        <p:nvPr/>
      </p:nvGrpSpPr>
      <p:grpSpPr>
        <a:xfrm>
          <a:off x="0" y="0"/>
          <a:ext cx="0" cy="0"/>
          <a:chOff x="0" y="0"/>
          <a:chExt cx="0" cy="0"/>
        </a:xfrm>
      </p:grpSpPr>
      <p:pic>
        <p:nvPicPr>
          <p:cNvPr descr="image.png" id="366" name="Google Shape;366;p3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67" name="Google Shape;367;p37"/>
          <p:cNvPicPr preferRelativeResize="0"/>
          <p:nvPr/>
        </p:nvPicPr>
        <p:blipFill rotWithShape="1">
          <a:blip r:embed="rId4">
            <a:alphaModFix/>
          </a:blip>
          <a:srcRect b="0" l="0" r="0" t="0"/>
          <a:stretch/>
        </p:blipFill>
        <p:spPr>
          <a:xfrm>
            <a:off x="3623667" y="4295775"/>
            <a:ext cx="4944516" cy="657225"/>
          </a:xfrm>
          <a:prstGeom prst="rect">
            <a:avLst/>
          </a:prstGeom>
          <a:noFill/>
          <a:ln>
            <a:noFill/>
          </a:ln>
        </p:spPr>
      </p:pic>
      <p:sp>
        <p:nvSpPr>
          <p:cNvPr id="368" name="Google Shape;368;p37"/>
          <p:cNvSpPr txBox="1"/>
          <p:nvPr/>
        </p:nvSpPr>
        <p:spPr>
          <a:xfrm>
            <a:off x="238125" y="1905000"/>
            <a:ext cx="11715750" cy="1085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6750" u="none" cap="none" strike="noStrike">
                <a:solidFill>
                  <a:srgbClr val="F3F0DF"/>
                </a:solidFill>
                <a:latin typeface="Merriweather"/>
                <a:ea typeface="Merriweather"/>
                <a:cs typeface="Merriweather"/>
                <a:sym typeface="Merriweather"/>
              </a:rPr>
              <a:t>Дякую за увагу!</a:t>
            </a:r>
            <a:endParaRPr/>
          </a:p>
        </p:txBody>
      </p:sp>
      <p:sp>
        <p:nvSpPr>
          <p:cNvPr id="369" name="Google Shape;369;p37"/>
          <p:cNvSpPr txBox="1"/>
          <p:nvPr/>
        </p:nvSpPr>
        <p:spPr>
          <a:xfrm>
            <a:off x="476250" y="3181350"/>
            <a:ext cx="11239500" cy="4000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F3F0DF"/>
                </a:solidFill>
                <a:latin typeface="DM Sans"/>
                <a:ea typeface="DM Sans"/>
                <a:cs typeface="DM Sans"/>
                <a:sym typeface="DM Sans"/>
              </a:rPr>
              <a:t>Чи є у вас запитання щодо Європейського Зеленого Курсу?</a:t>
            </a:r>
            <a:endParaRPr/>
          </a:p>
        </p:txBody>
      </p:sp>
      <p:pic>
        <p:nvPicPr>
          <p:cNvPr descr="image.png" id="370" name="Google Shape;370;p37"/>
          <p:cNvPicPr preferRelativeResize="0"/>
          <p:nvPr/>
        </p:nvPicPr>
        <p:blipFill rotWithShape="1">
          <a:blip r:embed="rId5">
            <a:alphaModFix/>
          </a:blip>
          <a:srcRect b="0" l="0" r="0" t="0"/>
          <a:stretch/>
        </p:blipFill>
        <p:spPr>
          <a:xfrm>
            <a:off x="3814167" y="4514850"/>
            <a:ext cx="209550" cy="209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374" name="Shape 374"/>
        <p:cNvGrpSpPr/>
        <p:nvPr/>
      </p:nvGrpSpPr>
      <p:grpSpPr>
        <a:xfrm>
          <a:off x="0" y="0"/>
          <a:ext cx="0" cy="0"/>
          <a:chOff x="0" y="0"/>
          <a:chExt cx="0" cy="0"/>
        </a:xfrm>
      </p:grpSpPr>
      <p:pic>
        <p:nvPicPr>
          <p:cNvPr descr="image.png" id="375" name="Google Shape;375;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6" name="Google Shape;376;p38"/>
          <p:cNvSpPr/>
          <p:nvPr/>
        </p:nvSpPr>
        <p:spPr>
          <a:xfrm>
            <a:off x="476250" y="1557337"/>
            <a:ext cx="11239500" cy="7715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7" name="Google Shape;377;p38"/>
          <p:cNvSpPr/>
          <p:nvPr/>
        </p:nvSpPr>
        <p:spPr>
          <a:xfrm>
            <a:off x="476250" y="2328862"/>
            <a:ext cx="11239500" cy="942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8" name="Google Shape;378;p38"/>
          <p:cNvSpPr/>
          <p:nvPr/>
        </p:nvSpPr>
        <p:spPr>
          <a:xfrm>
            <a:off x="476250" y="3271837"/>
            <a:ext cx="11239500" cy="7715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9" name="Google Shape;379;p38"/>
          <p:cNvSpPr/>
          <p:nvPr/>
        </p:nvSpPr>
        <p:spPr>
          <a:xfrm>
            <a:off x="476250" y="4043362"/>
            <a:ext cx="11239500" cy="7715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0" name="Google Shape;380;p38"/>
          <p:cNvSpPr/>
          <p:nvPr/>
        </p:nvSpPr>
        <p:spPr>
          <a:xfrm>
            <a:off x="476250" y="4814887"/>
            <a:ext cx="11239500" cy="942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1" name="Google Shape;381;p38"/>
          <p:cNvSpPr/>
          <p:nvPr/>
        </p:nvSpPr>
        <p:spPr>
          <a:xfrm>
            <a:off x="476250" y="2319337"/>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2" name="Google Shape;382;p38"/>
          <p:cNvSpPr/>
          <p:nvPr/>
        </p:nvSpPr>
        <p:spPr>
          <a:xfrm>
            <a:off x="476250" y="2319337"/>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3" name="Google Shape;383;p38"/>
          <p:cNvSpPr/>
          <p:nvPr/>
        </p:nvSpPr>
        <p:spPr>
          <a:xfrm>
            <a:off x="476250" y="3262312"/>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4" name="Google Shape;384;p38"/>
          <p:cNvSpPr/>
          <p:nvPr/>
        </p:nvSpPr>
        <p:spPr>
          <a:xfrm>
            <a:off x="476250" y="3262312"/>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5" name="Google Shape;385;p38"/>
          <p:cNvSpPr/>
          <p:nvPr/>
        </p:nvSpPr>
        <p:spPr>
          <a:xfrm>
            <a:off x="476250" y="4033837"/>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6" name="Google Shape;386;p38"/>
          <p:cNvSpPr/>
          <p:nvPr/>
        </p:nvSpPr>
        <p:spPr>
          <a:xfrm>
            <a:off x="476250" y="4033837"/>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7" name="Google Shape;387;p38"/>
          <p:cNvSpPr/>
          <p:nvPr/>
        </p:nvSpPr>
        <p:spPr>
          <a:xfrm>
            <a:off x="476250" y="4805362"/>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8" name="Google Shape;388;p38"/>
          <p:cNvSpPr/>
          <p:nvPr/>
        </p:nvSpPr>
        <p:spPr>
          <a:xfrm>
            <a:off x="476250" y="4805362"/>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9" name="Google Shape;389;p38"/>
          <p:cNvSpPr/>
          <p:nvPr/>
        </p:nvSpPr>
        <p:spPr>
          <a:xfrm>
            <a:off x="476250" y="5748337"/>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90" name="Google Shape;390;p38"/>
          <p:cNvSpPr/>
          <p:nvPr/>
        </p:nvSpPr>
        <p:spPr>
          <a:xfrm>
            <a:off x="476250" y="5748337"/>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391" name="Google Shape;391;p38"/>
          <p:cNvPicPr preferRelativeResize="0"/>
          <p:nvPr/>
        </p:nvPicPr>
        <p:blipFill rotWithShape="1">
          <a:blip r:embed="rId4">
            <a:alphaModFix/>
          </a:blip>
          <a:srcRect b="0" l="0" r="0" t="0"/>
          <a:stretch/>
        </p:blipFill>
        <p:spPr>
          <a:xfrm>
            <a:off x="476250" y="1700212"/>
            <a:ext cx="857250" cy="476250"/>
          </a:xfrm>
          <a:prstGeom prst="rect">
            <a:avLst/>
          </a:prstGeom>
          <a:noFill/>
          <a:ln>
            <a:noFill/>
          </a:ln>
        </p:spPr>
      </p:pic>
      <p:sp>
        <p:nvSpPr>
          <p:cNvPr id="392" name="Google Shape;392;p38"/>
          <p:cNvSpPr txBox="1"/>
          <p:nvPr/>
        </p:nvSpPr>
        <p:spPr>
          <a:xfrm>
            <a:off x="1571625" y="1707356"/>
            <a:ext cx="10144125" cy="185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https://static.vecteezy.com/system/resources/thumbnails/055/100/831/small/electric-power-station-sunset-landscape-silhouette-photo.jpg</a:t>
            </a:r>
            <a:endParaRPr/>
          </a:p>
        </p:txBody>
      </p:sp>
      <p:sp>
        <p:nvSpPr>
          <p:cNvPr id="393" name="Google Shape;393;p38"/>
          <p:cNvSpPr txBox="1"/>
          <p:nvPr/>
        </p:nvSpPr>
        <p:spPr>
          <a:xfrm>
            <a:off x="1571625" y="1940718"/>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www.vecteezy.com</a:t>
            </a:r>
            <a:endParaRPr/>
          </a:p>
        </p:txBody>
      </p:sp>
      <p:pic>
        <p:nvPicPr>
          <p:cNvPr descr="image.png" id="394" name="Google Shape;394;p38"/>
          <p:cNvPicPr preferRelativeResize="0"/>
          <p:nvPr/>
        </p:nvPicPr>
        <p:blipFill rotWithShape="1">
          <a:blip r:embed="rId5">
            <a:alphaModFix/>
          </a:blip>
          <a:srcRect b="0" l="0" r="0" t="0"/>
          <a:stretch/>
        </p:blipFill>
        <p:spPr>
          <a:xfrm>
            <a:off x="476250" y="2557462"/>
            <a:ext cx="857250" cy="476250"/>
          </a:xfrm>
          <a:prstGeom prst="rect">
            <a:avLst/>
          </a:prstGeom>
          <a:noFill/>
          <a:ln>
            <a:noFill/>
          </a:ln>
        </p:spPr>
      </p:pic>
      <p:sp>
        <p:nvSpPr>
          <p:cNvPr id="395" name="Google Shape;395;p38"/>
          <p:cNvSpPr txBox="1"/>
          <p:nvPr/>
        </p:nvSpPr>
        <p:spPr>
          <a:xfrm>
            <a:off x="1571625" y="2471737"/>
            <a:ext cx="10144125" cy="371475"/>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https://images.unsplash.com/photo-1594811815859-c354d5afc3dc?fm=jpg&amp;q=60&amp;w=3000&amp;ixlib=rb-4.1.0&amp;ixid=M3wxMjA3fDB8MHxwaG90by1yZWxhdGVkfDN8fHxlbnwwfHx8fHw%3D</a:t>
            </a:r>
            <a:endParaRPr/>
          </a:p>
        </p:txBody>
      </p:sp>
      <p:sp>
        <p:nvSpPr>
          <p:cNvPr id="396" name="Google Shape;396;p38"/>
          <p:cNvSpPr txBox="1"/>
          <p:nvPr/>
        </p:nvSpPr>
        <p:spPr>
          <a:xfrm>
            <a:off x="1571625" y="2890837"/>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unsplash.com</a:t>
            </a:r>
            <a:endParaRPr/>
          </a:p>
        </p:txBody>
      </p:sp>
      <p:pic>
        <p:nvPicPr>
          <p:cNvPr descr="image.png" id="397" name="Google Shape;397;p38"/>
          <p:cNvPicPr preferRelativeResize="0"/>
          <p:nvPr/>
        </p:nvPicPr>
        <p:blipFill rotWithShape="1">
          <a:blip r:embed="rId6">
            <a:alphaModFix/>
          </a:blip>
          <a:srcRect b="0" l="0" r="0" t="0"/>
          <a:stretch/>
        </p:blipFill>
        <p:spPr>
          <a:xfrm>
            <a:off x="476250" y="3414712"/>
            <a:ext cx="857250" cy="476250"/>
          </a:xfrm>
          <a:prstGeom prst="rect">
            <a:avLst/>
          </a:prstGeom>
          <a:noFill/>
          <a:ln>
            <a:noFill/>
          </a:ln>
        </p:spPr>
      </p:pic>
      <p:sp>
        <p:nvSpPr>
          <p:cNvPr id="398" name="Google Shape;398;p38"/>
          <p:cNvSpPr txBox="1"/>
          <p:nvPr/>
        </p:nvSpPr>
        <p:spPr>
          <a:xfrm>
            <a:off x="1571625" y="3421856"/>
            <a:ext cx="10144125" cy="185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https://images.stockcake.com/public/5/c/6/5c67ccbc-a0fd-4410-89c7-ce81ad607c74_large/nature-meets-architecture-stockcake.jpg</a:t>
            </a:r>
            <a:endParaRPr/>
          </a:p>
        </p:txBody>
      </p:sp>
      <p:sp>
        <p:nvSpPr>
          <p:cNvPr id="399" name="Google Shape;399;p38"/>
          <p:cNvSpPr txBox="1"/>
          <p:nvPr/>
        </p:nvSpPr>
        <p:spPr>
          <a:xfrm>
            <a:off x="1571625" y="3655218"/>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stockcake.com</a:t>
            </a:r>
            <a:endParaRPr/>
          </a:p>
        </p:txBody>
      </p:sp>
      <p:pic>
        <p:nvPicPr>
          <p:cNvPr descr="image.png" id="400" name="Google Shape;400;p38"/>
          <p:cNvPicPr preferRelativeResize="0"/>
          <p:nvPr/>
        </p:nvPicPr>
        <p:blipFill rotWithShape="1">
          <a:blip r:embed="rId7">
            <a:alphaModFix/>
          </a:blip>
          <a:srcRect b="0" l="0" r="0" t="0"/>
          <a:stretch/>
        </p:blipFill>
        <p:spPr>
          <a:xfrm>
            <a:off x="476250" y="4186237"/>
            <a:ext cx="857250" cy="476250"/>
          </a:xfrm>
          <a:prstGeom prst="rect">
            <a:avLst/>
          </a:prstGeom>
          <a:noFill/>
          <a:ln>
            <a:noFill/>
          </a:ln>
        </p:spPr>
      </p:pic>
      <p:sp>
        <p:nvSpPr>
          <p:cNvPr id="401" name="Google Shape;401;p38"/>
          <p:cNvSpPr txBox="1"/>
          <p:nvPr/>
        </p:nvSpPr>
        <p:spPr>
          <a:xfrm>
            <a:off x="1571625" y="4193381"/>
            <a:ext cx="10144125" cy="185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https://www.carbonbrief.org/wp-content/uploads/2025/06/IISD-ENB_SB62_18Jun25_KiaraWorth-94.jpg</a:t>
            </a:r>
            <a:endParaRPr/>
          </a:p>
        </p:txBody>
      </p:sp>
      <p:sp>
        <p:nvSpPr>
          <p:cNvPr id="402" name="Google Shape;402;p38"/>
          <p:cNvSpPr txBox="1"/>
          <p:nvPr/>
        </p:nvSpPr>
        <p:spPr>
          <a:xfrm>
            <a:off x="1571625" y="4426743"/>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www.carbonbrief.org</a:t>
            </a:r>
            <a:endParaRPr/>
          </a:p>
        </p:txBody>
      </p:sp>
      <p:pic>
        <p:nvPicPr>
          <p:cNvPr descr="image.png" id="403" name="Google Shape;403;p38"/>
          <p:cNvPicPr preferRelativeResize="0"/>
          <p:nvPr/>
        </p:nvPicPr>
        <p:blipFill rotWithShape="1">
          <a:blip r:embed="rId8">
            <a:alphaModFix/>
          </a:blip>
          <a:srcRect b="0" l="0" r="0" t="0"/>
          <a:stretch/>
        </p:blipFill>
        <p:spPr>
          <a:xfrm>
            <a:off x="476250" y="5043487"/>
            <a:ext cx="857250" cy="476250"/>
          </a:xfrm>
          <a:prstGeom prst="rect">
            <a:avLst/>
          </a:prstGeom>
          <a:noFill/>
          <a:ln>
            <a:noFill/>
          </a:ln>
        </p:spPr>
      </p:pic>
      <p:sp>
        <p:nvSpPr>
          <p:cNvPr id="404" name="Google Shape;404;p38"/>
          <p:cNvSpPr txBox="1"/>
          <p:nvPr/>
        </p:nvSpPr>
        <p:spPr>
          <a:xfrm>
            <a:off x="1571625" y="4957762"/>
            <a:ext cx="10144125" cy="371475"/>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https://images.unsplash.com/photo-1767080208416-55580c609f51?fm=jpg&amp;q=60&amp;w=3000&amp;auto=format&amp;fit=crop&amp;ixlib=rb-4.1.0&amp;ixid=M3wxMjA3fDB8MHxwaG90by1wYWdlfHx8fGVufDB8fHx8fA%3D%3D</a:t>
            </a:r>
            <a:endParaRPr/>
          </a:p>
        </p:txBody>
      </p:sp>
      <p:sp>
        <p:nvSpPr>
          <p:cNvPr id="405" name="Google Shape;405;p38"/>
          <p:cNvSpPr txBox="1"/>
          <p:nvPr/>
        </p:nvSpPr>
        <p:spPr>
          <a:xfrm>
            <a:off x="1571625" y="5376862"/>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unsplash.com</a:t>
            </a:r>
            <a:endParaRPr/>
          </a:p>
        </p:txBody>
      </p:sp>
      <p:pic>
        <p:nvPicPr>
          <p:cNvPr descr="image.png" id="406" name="Google Shape;406;p38"/>
          <p:cNvPicPr preferRelativeResize="0"/>
          <p:nvPr/>
        </p:nvPicPr>
        <p:blipFill rotWithShape="1">
          <a:blip r:embed="rId9">
            <a:alphaModFix/>
          </a:blip>
          <a:srcRect b="0" l="0" r="0" t="0"/>
          <a:stretch/>
        </p:blipFill>
        <p:spPr>
          <a:xfrm>
            <a:off x="476250" y="5900737"/>
            <a:ext cx="857250" cy="476250"/>
          </a:xfrm>
          <a:prstGeom prst="rect">
            <a:avLst/>
          </a:prstGeom>
          <a:noFill/>
          <a:ln>
            <a:noFill/>
          </a:ln>
        </p:spPr>
      </p:pic>
      <p:sp>
        <p:nvSpPr>
          <p:cNvPr id="407" name="Google Shape;407;p38"/>
          <p:cNvSpPr txBox="1"/>
          <p:nvPr/>
        </p:nvSpPr>
        <p:spPr>
          <a:xfrm>
            <a:off x="1571625" y="5907881"/>
            <a:ext cx="10144125" cy="185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https://powerline.net.in/wp-content/uploads/2025/04/Page-34-scaled.jpg</a:t>
            </a:r>
            <a:endParaRPr/>
          </a:p>
        </p:txBody>
      </p:sp>
      <p:sp>
        <p:nvSpPr>
          <p:cNvPr id="408" name="Google Shape;408;p38"/>
          <p:cNvSpPr txBox="1"/>
          <p:nvPr/>
        </p:nvSpPr>
        <p:spPr>
          <a:xfrm>
            <a:off x="1571625" y="6141243"/>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powerline.net.in</a:t>
            </a:r>
            <a:endParaRPr/>
          </a:p>
        </p:txBody>
      </p:sp>
      <p:sp>
        <p:nvSpPr>
          <p:cNvPr id="409" name="Google Shape;409;p38"/>
          <p:cNvSpPr txBox="1"/>
          <p:nvPr/>
        </p:nvSpPr>
        <p:spPr>
          <a:xfrm>
            <a:off x="476250" y="338137"/>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Image Sources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413" name="Shape 413"/>
        <p:cNvGrpSpPr/>
        <p:nvPr/>
      </p:nvGrpSpPr>
      <p:grpSpPr>
        <a:xfrm>
          <a:off x="0" y="0"/>
          <a:ext cx="0" cy="0"/>
          <a:chOff x="0" y="0"/>
          <a:chExt cx="0" cy="0"/>
        </a:xfrm>
      </p:grpSpPr>
      <p:pic>
        <p:nvPicPr>
          <p:cNvPr descr="image.png" id="414" name="Google Shape;414;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5" name="Google Shape;415;p39"/>
          <p:cNvSpPr/>
          <p:nvPr/>
        </p:nvSpPr>
        <p:spPr>
          <a:xfrm>
            <a:off x="476250" y="2714625"/>
            <a:ext cx="11239500" cy="942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6" name="Google Shape;416;p39"/>
          <p:cNvSpPr/>
          <p:nvPr/>
        </p:nvSpPr>
        <p:spPr>
          <a:xfrm>
            <a:off x="476250" y="3657600"/>
            <a:ext cx="11239500" cy="7715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7" name="Google Shape;417;p39"/>
          <p:cNvSpPr/>
          <p:nvPr/>
        </p:nvSpPr>
        <p:spPr>
          <a:xfrm>
            <a:off x="476250" y="3648075"/>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8" name="Google Shape;418;p39"/>
          <p:cNvSpPr/>
          <p:nvPr/>
        </p:nvSpPr>
        <p:spPr>
          <a:xfrm>
            <a:off x="476250" y="3648075"/>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9" name="Google Shape;419;p39"/>
          <p:cNvSpPr/>
          <p:nvPr/>
        </p:nvSpPr>
        <p:spPr>
          <a:xfrm>
            <a:off x="476250" y="4419600"/>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20" name="Google Shape;420;p39"/>
          <p:cNvSpPr/>
          <p:nvPr/>
        </p:nvSpPr>
        <p:spPr>
          <a:xfrm>
            <a:off x="476250" y="4419600"/>
            <a:ext cx="112395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421" name="Google Shape;421;p39"/>
          <p:cNvPicPr preferRelativeResize="0"/>
          <p:nvPr/>
        </p:nvPicPr>
        <p:blipFill rotWithShape="1">
          <a:blip r:embed="rId4">
            <a:alphaModFix/>
          </a:blip>
          <a:srcRect b="0" l="0" r="0" t="0"/>
          <a:stretch/>
        </p:blipFill>
        <p:spPr>
          <a:xfrm>
            <a:off x="476250" y="2943225"/>
            <a:ext cx="857250" cy="476250"/>
          </a:xfrm>
          <a:prstGeom prst="rect">
            <a:avLst/>
          </a:prstGeom>
          <a:noFill/>
          <a:ln>
            <a:noFill/>
          </a:ln>
        </p:spPr>
      </p:pic>
      <p:sp>
        <p:nvSpPr>
          <p:cNvPr id="422" name="Google Shape;422;p39"/>
          <p:cNvSpPr txBox="1"/>
          <p:nvPr/>
        </p:nvSpPr>
        <p:spPr>
          <a:xfrm>
            <a:off x="1571625" y="2857500"/>
            <a:ext cx="10144125" cy="371475"/>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http://arlingtonheet.org/home/maxmedia/public_html/arlingtonheet/wp-content/uploads/2011/05/Single-family-house-with-insulation-and-window-heat-losses-copy-300x211.jpg</a:t>
            </a:r>
            <a:endParaRPr/>
          </a:p>
        </p:txBody>
      </p:sp>
      <p:sp>
        <p:nvSpPr>
          <p:cNvPr id="423" name="Google Shape;423;p39"/>
          <p:cNvSpPr txBox="1"/>
          <p:nvPr/>
        </p:nvSpPr>
        <p:spPr>
          <a:xfrm>
            <a:off x="1571625" y="3276600"/>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www.alliumfields.org</a:t>
            </a:r>
            <a:endParaRPr/>
          </a:p>
        </p:txBody>
      </p:sp>
      <p:pic>
        <p:nvPicPr>
          <p:cNvPr descr="image.png" id="424" name="Google Shape;424;p39"/>
          <p:cNvPicPr preferRelativeResize="0"/>
          <p:nvPr/>
        </p:nvPicPr>
        <p:blipFill rotWithShape="1">
          <a:blip r:embed="rId5">
            <a:alphaModFix/>
          </a:blip>
          <a:srcRect b="0" l="0" r="0" t="0"/>
          <a:stretch/>
        </p:blipFill>
        <p:spPr>
          <a:xfrm>
            <a:off x="476250" y="3800475"/>
            <a:ext cx="857250" cy="476250"/>
          </a:xfrm>
          <a:prstGeom prst="rect">
            <a:avLst/>
          </a:prstGeom>
          <a:noFill/>
          <a:ln>
            <a:noFill/>
          </a:ln>
        </p:spPr>
      </p:pic>
      <p:sp>
        <p:nvSpPr>
          <p:cNvPr id="425" name="Google Shape;425;p39"/>
          <p:cNvSpPr txBox="1"/>
          <p:nvPr/>
        </p:nvSpPr>
        <p:spPr>
          <a:xfrm>
            <a:off x="1571625" y="3807618"/>
            <a:ext cx="10144125" cy="185737"/>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http://bluebirdsolar.com/cdn/shop/articles/Solar_Panel_Companies_in_Ladakh_13_390c7649-9bfe-4763-b1fb-b5455fc08f8d.jpg?v=1766125148</a:t>
            </a:r>
            <a:endParaRPr/>
          </a:p>
        </p:txBody>
      </p:sp>
      <p:sp>
        <p:nvSpPr>
          <p:cNvPr id="426" name="Google Shape;426;p39"/>
          <p:cNvSpPr txBox="1"/>
          <p:nvPr/>
        </p:nvSpPr>
        <p:spPr>
          <a:xfrm>
            <a:off x="1571625" y="4040981"/>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bluebirdsolar.com</a:t>
            </a:r>
            <a:endParaRPr/>
          </a:p>
        </p:txBody>
      </p:sp>
      <p:pic>
        <p:nvPicPr>
          <p:cNvPr descr="image.png" id="427" name="Google Shape;427;p39"/>
          <p:cNvPicPr preferRelativeResize="0"/>
          <p:nvPr/>
        </p:nvPicPr>
        <p:blipFill rotWithShape="1">
          <a:blip r:embed="rId6">
            <a:alphaModFix/>
          </a:blip>
          <a:srcRect b="0" l="0" r="0" t="0"/>
          <a:stretch/>
        </p:blipFill>
        <p:spPr>
          <a:xfrm>
            <a:off x="476250" y="4657725"/>
            <a:ext cx="857250" cy="476250"/>
          </a:xfrm>
          <a:prstGeom prst="rect">
            <a:avLst/>
          </a:prstGeom>
          <a:noFill/>
          <a:ln>
            <a:noFill/>
          </a:ln>
        </p:spPr>
      </p:pic>
      <p:sp>
        <p:nvSpPr>
          <p:cNvPr id="428" name="Google Shape;428;p39"/>
          <p:cNvSpPr txBox="1"/>
          <p:nvPr/>
        </p:nvSpPr>
        <p:spPr>
          <a:xfrm>
            <a:off x="1571625" y="4572000"/>
            <a:ext cx="10144125" cy="371475"/>
          </a:xfrm>
          <a:prstGeom prst="rect">
            <a:avLst/>
          </a:prstGeom>
          <a:noFill/>
          <a:ln>
            <a:noFill/>
          </a:ln>
        </p:spPr>
        <p:txBody>
          <a:bodyPr anchorCtr="0" anchor="t" bIns="0" lIns="0" spcFirstLastPara="1" rIns="0" wrap="square" tIns="0">
            <a:spAutoFit/>
          </a:bodyPr>
          <a:lstStyle/>
          <a:p>
            <a:pPr indent="0" lvl="0" marL="0" marR="0" rtl="0" algn="l">
              <a:lnSpc>
                <a:spcPct val="149948"/>
              </a:lnSpc>
              <a:spcBef>
                <a:spcPts val="0"/>
              </a:spcBef>
              <a:spcAft>
                <a:spcPts val="0"/>
              </a:spcAft>
              <a:buNone/>
            </a:pPr>
            <a:r>
              <a:rPr b="0" i="0" lang="en-US" sz="975" u="none" cap="none" strike="noStrike">
                <a:solidFill>
                  <a:srgbClr val="333333"/>
                </a:solidFill>
                <a:latin typeface="DM Sans"/>
                <a:ea typeface="DM Sans"/>
                <a:cs typeface="DM Sans"/>
                <a:sym typeface="DM Sans"/>
              </a:rPr>
              <a:t>https://static.vecteezy.com/system/resources/thumbnails/065/816/319/small/3d-green-arrow-rising-over-financial-chart-showing-business-success-and-economic-growth-concept-in-upward-direction-png.png</a:t>
            </a:r>
            <a:endParaRPr/>
          </a:p>
        </p:txBody>
      </p:sp>
      <p:sp>
        <p:nvSpPr>
          <p:cNvPr id="429" name="Google Shape;429;p39"/>
          <p:cNvSpPr txBox="1"/>
          <p:nvPr/>
        </p:nvSpPr>
        <p:spPr>
          <a:xfrm>
            <a:off x="1571625" y="4991100"/>
            <a:ext cx="10144125" cy="228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333333"/>
                </a:solidFill>
                <a:latin typeface="DM Sans"/>
                <a:ea typeface="DM Sans"/>
                <a:cs typeface="DM Sans"/>
                <a:sym typeface="DM Sans"/>
              </a:rPr>
              <a:t>Source: </a:t>
            </a:r>
            <a:r>
              <a:rPr b="0" i="0" lang="en-US" sz="1200" u="none" cap="none" strike="noStrike">
                <a:solidFill>
                  <a:srgbClr val="4F46E5"/>
                </a:solidFill>
                <a:latin typeface="DM Sans"/>
                <a:ea typeface="DM Sans"/>
                <a:cs typeface="DM Sans"/>
                <a:sym typeface="DM Sans"/>
              </a:rPr>
              <a:t>www.vecteezy.com</a:t>
            </a:r>
            <a:endParaRPr/>
          </a:p>
        </p:txBody>
      </p:sp>
      <p:sp>
        <p:nvSpPr>
          <p:cNvPr id="430" name="Google Shape;430;p39"/>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Image 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98" name="Shape 98"/>
        <p:cNvGrpSpPr/>
        <p:nvPr/>
      </p:nvGrpSpPr>
      <p:grpSpPr>
        <a:xfrm>
          <a:off x="0" y="0"/>
          <a:ext cx="0" cy="0"/>
          <a:chOff x="0" y="0"/>
          <a:chExt cx="0" cy="0"/>
        </a:xfrm>
      </p:grpSpPr>
      <p:pic>
        <p:nvPicPr>
          <p:cNvPr descr="image.png" id="99" name="Google Shape;99;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0" name="Google Shape;100;p15"/>
          <p:cNvPicPr preferRelativeResize="0"/>
          <p:nvPr/>
        </p:nvPicPr>
        <p:blipFill rotWithShape="1">
          <a:blip r:embed="rId4">
            <a:alphaModFix/>
          </a:blip>
          <a:srcRect b="0" l="0" r="0" t="0"/>
          <a:stretch/>
        </p:blipFill>
        <p:spPr>
          <a:xfrm>
            <a:off x="6334125" y="2038350"/>
            <a:ext cx="5381625" cy="4000500"/>
          </a:xfrm>
          <a:prstGeom prst="rect">
            <a:avLst/>
          </a:prstGeom>
          <a:noFill/>
          <a:ln>
            <a:noFill/>
          </a:ln>
        </p:spPr>
      </p:pic>
      <p:sp>
        <p:nvSpPr>
          <p:cNvPr id="101" name="Google Shape;101;p15"/>
          <p:cNvSpPr txBox="1"/>
          <p:nvPr/>
        </p:nvSpPr>
        <p:spPr>
          <a:xfrm>
            <a:off x="647700" y="2038350"/>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02" name="Google Shape;102;p15"/>
          <p:cNvSpPr txBox="1"/>
          <p:nvPr/>
        </p:nvSpPr>
        <p:spPr>
          <a:xfrm>
            <a:off x="714375" y="2038350"/>
            <a:ext cx="5143500" cy="57150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2022-2024 роки стали надзвичайно складними через повномасштабне вторгнення рф.</a:t>
            </a:r>
            <a:endParaRPr/>
          </a:p>
        </p:txBody>
      </p:sp>
      <p:sp>
        <p:nvSpPr>
          <p:cNvPr id="103" name="Google Shape;103;p15"/>
          <p:cNvSpPr txBox="1"/>
          <p:nvPr/>
        </p:nvSpPr>
        <p:spPr>
          <a:xfrm>
            <a:off x="647700" y="2752725"/>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04" name="Google Shape;104;p15"/>
          <p:cNvSpPr txBox="1"/>
          <p:nvPr/>
        </p:nvSpPr>
        <p:spPr>
          <a:xfrm>
            <a:off x="714375" y="2752725"/>
            <a:ext cx="5143500" cy="57150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Масові атаки на об'єкти енергетичної інфраструктури спричинили безпрецедентний дефіцит потужностей.</a:t>
            </a:r>
            <a:endParaRPr/>
          </a:p>
        </p:txBody>
      </p:sp>
      <p:sp>
        <p:nvSpPr>
          <p:cNvPr id="105" name="Google Shape;105;p15"/>
          <p:cNvSpPr txBox="1"/>
          <p:nvPr/>
        </p:nvSpPr>
        <p:spPr>
          <a:xfrm>
            <a:off x="647700" y="3467100"/>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06" name="Google Shape;106;p15"/>
          <p:cNvSpPr txBox="1"/>
          <p:nvPr/>
        </p:nvSpPr>
        <p:spPr>
          <a:xfrm>
            <a:off x="714375" y="3467100"/>
            <a:ext cx="5143500" cy="85725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Попри війну, спостерігається значний прогрес у реформах, макроекономічній стабільності та адаптації кліматичного законодавства.</a:t>
            </a:r>
            <a:endParaRPr/>
          </a:p>
        </p:txBody>
      </p:sp>
      <p:sp>
        <p:nvSpPr>
          <p:cNvPr id="107" name="Google Shape;107;p15"/>
          <p:cNvSpPr txBox="1"/>
          <p:nvPr/>
        </p:nvSpPr>
        <p:spPr>
          <a:xfrm>
            <a:off x="647700" y="4467225"/>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08" name="Google Shape;108;p15"/>
          <p:cNvSpPr txBox="1"/>
          <p:nvPr/>
        </p:nvSpPr>
        <p:spPr>
          <a:xfrm>
            <a:off x="714375" y="4467225"/>
            <a:ext cx="5143500" cy="85725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Зелене відновлення визначено як ключовий пріоритет для післявоєнної відбудови та повної інтеграції в Європейський Союз.</a:t>
            </a:r>
            <a:endParaRPr/>
          </a:p>
        </p:txBody>
      </p:sp>
      <p:pic>
        <p:nvPicPr>
          <p:cNvPr descr="image.png" id="109" name="Google Shape;109;p15"/>
          <p:cNvPicPr preferRelativeResize="0"/>
          <p:nvPr/>
        </p:nvPicPr>
        <p:blipFill rotWithShape="1">
          <a:blip r:embed="rId5">
            <a:alphaModFix/>
          </a:blip>
          <a:srcRect b="0" l="0" r="0" t="0"/>
          <a:stretch/>
        </p:blipFill>
        <p:spPr>
          <a:xfrm>
            <a:off x="6353175" y="2057400"/>
            <a:ext cx="5343525" cy="3962400"/>
          </a:xfrm>
          <a:prstGeom prst="rect">
            <a:avLst/>
          </a:prstGeom>
          <a:noFill/>
          <a:ln>
            <a:noFill/>
          </a:ln>
        </p:spPr>
      </p:pic>
      <p:sp>
        <p:nvSpPr>
          <p:cNvPr id="110" name="Google Shape;110;p15"/>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Вплив війни на зелений перехід</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114" name="Shape 114"/>
        <p:cNvGrpSpPr/>
        <p:nvPr/>
      </p:nvGrpSpPr>
      <p:grpSpPr>
        <a:xfrm>
          <a:off x="0" y="0"/>
          <a:ext cx="0" cy="0"/>
          <a:chOff x="0" y="0"/>
          <a:chExt cx="0" cy="0"/>
        </a:xfrm>
      </p:grpSpPr>
      <p:pic>
        <p:nvPicPr>
          <p:cNvPr descr="image.png" id="115" name="Google Shape;115;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6" name="Google Shape;116;p16"/>
          <p:cNvSpPr/>
          <p:nvPr/>
        </p:nvSpPr>
        <p:spPr>
          <a:xfrm>
            <a:off x="476250" y="4200525"/>
            <a:ext cx="11239500" cy="57150"/>
          </a:xfrm>
          <a:prstGeom prst="rect">
            <a:avLst/>
          </a:prstGeom>
          <a:solidFill>
            <a:srgbClr val="0050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7" name="Google Shape;117;p16"/>
          <p:cNvSpPr txBox="1"/>
          <p:nvPr/>
        </p:nvSpPr>
        <p:spPr>
          <a:xfrm>
            <a:off x="411625" y="4562475"/>
            <a:ext cx="2714245" cy="2952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800" u="none" cap="none" strike="noStrike">
                <a:solidFill>
                  <a:srgbClr val="005088"/>
                </a:solidFill>
                <a:latin typeface="Merriweather"/>
                <a:ea typeface="Merriweather"/>
                <a:cs typeface="Merriweather"/>
                <a:sym typeface="Merriweather"/>
              </a:rPr>
              <a:t>Березень 2022</a:t>
            </a:r>
            <a:endParaRPr/>
          </a:p>
        </p:txBody>
      </p:sp>
      <p:pic>
        <p:nvPicPr>
          <p:cNvPr descr="image.png" id="118" name="Google Shape;118;p16"/>
          <p:cNvPicPr preferRelativeResize="0"/>
          <p:nvPr/>
        </p:nvPicPr>
        <p:blipFill rotWithShape="1">
          <a:blip r:embed="rId4">
            <a:alphaModFix/>
          </a:blip>
          <a:srcRect b="0" l="0" r="0" t="0"/>
          <a:stretch/>
        </p:blipFill>
        <p:spPr>
          <a:xfrm>
            <a:off x="476250" y="4953000"/>
            <a:ext cx="2584995" cy="1009650"/>
          </a:xfrm>
          <a:prstGeom prst="rect">
            <a:avLst/>
          </a:prstGeom>
          <a:noFill/>
          <a:ln>
            <a:noFill/>
          </a:ln>
        </p:spPr>
      </p:pic>
      <p:sp>
        <p:nvSpPr>
          <p:cNvPr id="119" name="Google Shape;119;p16"/>
          <p:cNvSpPr txBox="1"/>
          <p:nvPr/>
        </p:nvSpPr>
        <p:spPr>
          <a:xfrm>
            <a:off x="3296360" y="2352675"/>
            <a:ext cx="2714245" cy="2952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800" u="none" cap="none" strike="noStrike">
                <a:solidFill>
                  <a:srgbClr val="005088"/>
                </a:solidFill>
                <a:latin typeface="Merriweather"/>
                <a:ea typeface="Merriweather"/>
                <a:cs typeface="Merriweather"/>
                <a:sym typeface="Merriweather"/>
              </a:rPr>
              <a:t>Червень 2022</a:t>
            </a:r>
            <a:endParaRPr/>
          </a:p>
        </p:txBody>
      </p:sp>
      <p:pic>
        <p:nvPicPr>
          <p:cNvPr descr="image.png" id="120" name="Google Shape;120;p16"/>
          <p:cNvPicPr preferRelativeResize="0"/>
          <p:nvPr/>
        </p:nvPicPr>
        <p:blipFill rotWithShape="1">
          <a:blip r:embed="rId5">
            <a:alphaModFix/>
          </a:blip>
          <a:srcRect b="0" l="0" r="0" t="0"/>
          <a:stretch/>
        </p:blipFill>
        <p:spPr>
          <a:xfrm>
            <a:off x="3360985" y="2743200"/>
            <a:ext cx="2584995" cy="1009650"/>
          </a:xfrm>
          <a:prstGeom prst="rect">
            <a:avLst/>
          </a:prstGeom>
          <a:noFill/>
          <a:ln>
            <a:noFill/>
          </a:ln>
        </p:spPr>
      </p:pic>
      <p:sp>
        <p:nvSpPr>
          <p:cNvPr id="121" name="Google Shape;121;p16"/>
          <p:cNvSpPr txBox="1"/>
          <p:nvPr/>
        </p:nvSpPr>
        <p:spPr>
          <a:xfrm>
            <a:off x="6181096" y="4562475"/>
            <a:ext cx="2714245" cy="2952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800" u="none" cap="none" strike="noStrike">
                <a:solidFill>
                  <a:srgbClr val="005088"/>
                </a:solidFill>
                <a:latin typeface="Merriweather"/>
                <a:ea typeface="Merriweather"/>
                <a:cs typeface="Merriweather"/>
                <a:sym typeface="Merriweather"/>
              </a:rPr>
              <a:t>Грудень 2023</a:t>
            </a:r>
            <a:endParaRPr/>
          </a:p>
        </p:txBody>
      </p:sp>
      <p:pic>
        <p:nvPicPr>
          <p:cNvPr descr="image.png" id="122" name="Google Shape;122;p16"/>
          <p:cNvPicPr preferRelativeResize="0"/>
          <p:nvPr/>
        </p:nvPicPr>
        <p:blipFill rotWithShape="1">
          <a:blip r:embed="rId6">
            <a:alphaModFix/>
          </a:blip>
          <a:srcRect b="0" l="0" r="0" t="0"/>
          <a:stretch/>
        </p:blipFill>
        <p:spPr>
          <a:xfrm>
            <a:off x="6245721" y="4953000"/>
            <a:ext cx="2584995" cy="1009650"/>
          </a:xfrm>
          <a:prstGeom prst="rect">
            <a:avLst/>
          </a:prstGeom>
          <a:noFill/>
          <a:ln>
            <a:noFill/>
          </a:ln>
        </p:spPr>
      </p:pic>
      <p:sp>
        <p:nvSpPr>
          <p:cNvPr id="123" name="Google Shape;123;p16"/>
          <p:cNvSpPr txBox="1"/>
          <p:nvPr/>
        </p:nvSpPr>
        <p:spPr>
          <a:xfrm>
            <a:off x="9065831" y="2352675"/>
            <a:ext cx="2714245" cy="2952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800" u="none" cap="none" strike="noStrike">
                <a:solidFill>
                  <a:srgbClr val="005088"/>
                </a:solidFill>
                <a:latin typeface="Merriweather"/>
                <a:ea typeface="Merriweather"/>
                <a:cs typeface="Merriweather"/>
                <a:sym typeface="Merriweather"/>
              </a:rPr>
              <a:t>Червень 2024</a:t>
            </a:r>
            <a:endParaRPr/>
          </a:p>
        </p:txBody>
      </p:sp>
      <p:pic>
        <p:nvPicPr>
          <p:cNvPr descr="image.png" id="124" name="Google Shape;124;p16"/>
          <p:cNvPicPr preferRelativeResize="0"/>
          <p:nvPr/>
        </p:nvPicPr>
        <p:blipFill rotWithShape="1">
          <a:blip r:embed="rId7">
            <a:alphaModFix/>
          </a:blip>
          <a:srcRect b="0" l="0" r="0" t="0"/>
          <a:stretch/>
        </p:blipFill>
        <p:spPr>
          <a:xfrm>
            <a:off x="9130456" y="2743200"/>
            <a:ext cx="2584995" cy="1009650"/>
          </a:xfrm>
          <a:prstGeom prst="rect">
            <a:avLst/>
          </a:prstGeom>
          <a:noFill/>
          <a:ln>
            <a:noFill/>
          </a:ln>
        </p:spPr>
      </p:pic>
      <p:sp>
        <p:nvSpPr>
          <p:cNvPr id="125" name="Google Shape;125;p16"/>
          <p:cNvSpPr/>
          <p:nvPr/>
        </p:nvSpPr>
        <p:spPr>
          <a:xfrm>
            <a:off x="1635397" y="4095750"/>
            <a:ext cx="266700" cy="266700"/>
          </a:xfrm>
          <a:prstGeom prst="roundRect">
            <a:avLst>
              <a:gd fmla="val 50000" name="adj"/>
            </a:avLst>
          </a:prstGeom>
          <a:solidFill>
            <a:srgbClr val="11CAA0"/>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6" name="Google Shape;126;p16"/>
          <p:cNvSpPr/>
          <p:nvPr/>
        </p:nvSpPr>
        <p:spPr>
          <a:xfrm>
            <a:off x="4520133" y="4095750"/>
            <a:ext cx="266700" cy="266700"/>
          </a:xfrm>
          <a:prstGeom prst="roundRect">
            <a:avLst>
              <a:gd fmla="val 50000" name="adj"/>
            </a:avLst>
          </a:prstGeom>
          <a:solidFill>
            <a:srgbClr val="11CAA0"/>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p16"/>
          <p:cNvSpPr/>
          <p:nvPr/>
        </p:nvSpPr>
        <p:spPr>
          <a:xfrm>
            <a:off x="7404868" y="4095750"/>
            <a:ext cx="266700" cy="266700"/>
          </a:xfrm>
          <a:prstGeom prst="roundRect">
            <a:avLst>
              <a:gd fmla="val 50000" name="adj"/>
            </a:avLst>
          </a:prstGeom>
          <a:solidFill>
            <a:srgbClr val="11CAA0"/>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16"/>
          <p:cNvSpPr/>
          <p:nvPr/>
        </p:nvSpPr>
        <p:spPr>
          <a:xfrm>
            <a:off x="10289604" y="4095750"/>
            <a:ext cx="266700" cy="266700"/>
          </a:xfrm>
          <a:prstGeom prst="roundRect">
            <a:avLst>
              <a:gd fmla="val 50000" name="adj"/>
            </a:avLst>
          </a:prstGeom>
          <a:solidFill>
            <a:srgbClr val="11CAA0"/>
          </a:solidFill>
          <a:ln cap="flat" cmpd="sng" w="571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9" name="Google Shape;129;p16"/>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Таймлайн євроінтеграції (2022-2024)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133" name="Shape 133"/>
        <p:cNvGrpSpPr/>
        <p:nvPr/>
      </p:nvGrpSpPr>
      <p:grpSpPr>
        <a:xfrm>
          <a:off x="0" y="0"/>
          <a:ext cx="0" cy="0"/>
          <a:chOff x="0" y="0"/>
          <a:chExt cx="0" cy="0"/>
        </a:xfrm>
      </p:grpSpPr>
      <p:pic>
        <p:nvPicPr>
          <p:cNvPr descr="image.png" id="134" name="Google Shape;134;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35" name="Google Shape;135;p17"/>
          <p:cNvPicPr preferRelativeResize="0"/>
          <p:nvPr/>
        </p:nvPicPr>
        <p:blipFill rotWithShape="1">
          <a:blip r:embed="rId4">
            <a:alphaModFix/>
          </a:blip>
          <a:srcRect b="0" l="0" r="0" t="0"/>
          <a:stretch/>
        </p:blipFill>
        <p:spPr>
          <a:xfrm>
            <a:off x="476250" y="2405062"/>
            <a:ext cx="3619500" cy="3267075"/>
          </a:xfrm>
          <a:prstGeom prst="rect">
            <a:avLst/>
          </a:prstGeom>
          <a:noFill/>
          <a:ln>
            <a:noFill/>
          </a:ln>
        </p:spPr>
      </p:pic>
      <p:pic>
        <p:nvPicPr>
          <p:cNvPr descr="image.png" id="136" name="Google Shape;136;p17"/>
          <p:cNvPicPr preferRelativeResize="0"/>
          <p:nvPr/>
        </p:nvPicPr>
        <p:blipFill rotWithShape="1">
          <a:blip r:embed="rId4">
            <a:alphaModFix/>
          </a:blip>
          <a:srcRect b="0" l="0" r="0" t="0"/>
          <a:stretch/>
        </p:blipFill>
        <p:spPr>
          <a:xfrm>
            <a:off x="4286250" y="2405062"/>
            <a:ext cx="3619500" cy="3267075"/>
          </a:xfrm>
          <a:prstGeom prst="rect">
            <a:avLst/>
          </a:prstGeom>
          <a:noFill/>
          <a:ln>
            <a:noFill/>
          </a:ln>
        </p:spPr>
      </p:pic>
      <p:pic>
        <p:nvPicPr>
          <p:cNvPr descr="image.png" id="137" name="Google Shape;137;p17"/>
          <p:cNvPicPr preferRelativeResize="0"/>
          <p:nvPr/>
        </p:nvPicPr>
        <p:blipFill rotWithShape="1">
          <a:blip r:embed="rId4">
            <a:alphaModFix/>
          </a:blip>
          <a:srcRect b="0" l="0" r="0" t="0"/>
          <a:stretch/>
        </p:blipFill>
        <p:spPr>
          <a:xfrm>
            <a:off x="8096250" y="2405062"/>
            <a:ext cx="3619500" cy="3267075"/>
          </a:xfrm>
          <a:prstGeom prst="rect">
            <a:avLst/>
          </a:prstGeom>
          <a:noFill/>
          <a:ln>
            <a:noFill/>
          </a:ln>
        </p:spPr>
      </p:pic>
      <p:pic>
        <p:nvPicPr>
          <p:cNvPr descr="image.png" id="138" name="Google Shape;138;p17"/>
          <p:cNvPicPr preferRelativeResize="0"/>
          <p:nvPr/>
        </p:nvPicPr>
        <p:blipFill rotWithShape="1">
          <a:blip r:embed="rId5">
            <a:alphaModFix/>
          </a:blip>
          <a:srcRect b="0" l="0" r="0" t="0"/>
          <a:stretch/>
        </p:blipFill>
        <p:spPr>
          <a:xfrm>
            <a:off x="676275" y="2605087"/>
            <a:ext cx="3219450" cy="1905000"/>
          </a:xfrm>
          <a:prstGeom prst="rect">
            <a:avLst/>
          </a:prstGeom>
          <a:noFill/>
          <a:ln>
            <a:noFill/>
          </a:ln>
        </p:spPr>
      </p:pic>
      <p:pic>
        <p:nvPicPr>
          <p:cNvPr descr="image.png" id="139" name="Google Shape;139;p17"/>
          <p:cNvPicPr preferRelativeResize="0"/>
          <p:nvPr/>
        </p:nvPicPr>
        <p:blipFill rotWithShape="1">
          <a:blip r:embed="rId6">
            <a:alphaModFix/>
          </a:blip>
          <a:srcRect b="0" l="0" r="0" t="0"/>
          <a:stretch/>
        </p:blipFill>
        <p:spPr>
          <a:xfrm>
            <a:off x="4486275" y="2605087"/>
            <a:ext cx="3219450" cy="1905000"/>
          </a:xfrm>
          <a:prstGeom prst="rect">
            <a:avLst/>
          </a:prstGeom>
          <a:noFill/>
          <a:ln>
            <a:noFill/>
          </a:ln>
        </p:spPr>
      </p:pic>
      <p:pic>
        <p:nvPicPr>
          <p:cNvPr descr="image.png" id="140" name="Google Shape;140;p17"/>
          <p:cNvPicPr preferRelativeResize="0"/>
          <p:nvPr/>
        </p:nvPicPr>
        <p:blipFill rotWithShape="1">
          <a:blip r:embed="rId7">
            <a:alphaModFix/>
          </a:blip>
          <a:srcRect b="0" l="0" r="0" t="0"/>
          <a:stretch/>
        </p:blipFill>
        <p:spPr>
          <a:xfrm>
            <a:off x="8296275" y="2605087"/>
            <a:ext cx="3219450" cy="1905000"/>
          </a:xfrm>
          <a:prstGeom prst="rect">
            <a:avLst/>
          </a:prstGeom>
          <a:noFill/>
          <a:ln>
            <a:noFill/>
          </a:ln>
        </p:spPr>
      </p:pic>
      <p:sp>
        <p:nvSpPr>
          <p:cNvPr id="141" name="Google Shape;141;p17"/>
          <p:cNvSpPr txBox="1"/>
          <p:nvPr/>
        </p:nvSpPr>
        <p:spPr>
          <a:xfrm>
            <a:off x="676275" y="4700587"/>
            <a:ext cx="3219450"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333333"/>
                </a:solidFill>
                <a:latin typeface="DM Sans Medium"/>
                <a:ea typeface="DM Sans Medium"/>
                <a:cs typeface="DM Sans Medium"/>
                <a:sym typeface="DM Sans Medium"/>
              </a:rPr>
              <a:t>Підтримка ЄС: Затверджено План України та програму Ukraine Facility на 50 млрд євро.</a:t>
            </a:r>
            <a:endParaRPr/>
          </a:p>
        </p:txBody>
      </p:sp>
      <p:sp>
        <p:nvSpPr>
          <p:cNvPr id="142" name="Google Shape;142;p17"/>
          <p:cNvSpPr txBox="1"/>
          <p:nvPr/>
        </p:nvSpPr>
        <p:spPr>
          <a:xfrm>
            <a:off x="4486275" y="4700587"/>
            <a:ext cx="3219450"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333333"/>
                </a:solidFill>
                <a:latin typeface="DM Sans Medium"/>
                <a:ea typeface="DM Sans Medium"/>
                <a:cs typeface="DM Sans Medium"/>
                <a:sym typeface="DM Sans Medium"/>
              </a:rPr>
              <a:t>Конференція URC 2024 у Берліні: Фокус на зеленому відновленні та інфраструктурі.</a:t>
            </a:r>
            <a:endParaRPr/>
          </a:p>
        </p:txBody>
      </p:sp>
      <p:sp>
        <p:nvSpPr>
          <p:cNvPr id="143" name="Google Shape;143;p17"/>
          <p:cNvSpPr txBox="1"/>
          <p:nvPr/>
        </p:nvSpPr>
        <p:spPr>
          <a:xfrm>
            <a:off x="8296275" y="4700587"/>
            <a:ext cx="3219450"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333333"/>
                </a:solidFill>
                <a:latin typeface="DM Sans Medium"/>
                <a:ea typeface="DM Sans Medium"/>
                <a:cs typeface="DM Sans Medium"/>
                <a:sym typeface="DM Sans Medium"/>
              </a:rPr>
              <a:t>COP29 у Баку: Кліматична дипломатія та привернення уваги до екологічних наслідків війни.</a:t>
            </a:r>
            <a:endParaRPr/>
          </a:p>
        </p:txBody>
      </p:sp>
      <p:pic>
        <p:nvPicPr>
          <p:cNvPr descr="image.png" id="144" name="Google Shape;144;p17"/>
          <p:cNvPicPr preferRelativeResize="0"/>
          <p:nvPr/>
        </p:nvPicPr>
        <p:blipFill rotWithShape="1">
          <a:blip r:embed="rId8">
            <a:alphaModFix/>
          </a:blip>
          <a:srcRect b="0" l="0" r="0" t="0"/>
          <a:stretch/>
        </p:blipFill>
        <p:spPr>
          <a:xfrm>
            <a:off x="676275" y="2605087"/>
            <a:ext cx="3219450" cy="1905000"/>
          </a:xfrm>
          <a:prstGeom prst="rect">
            <a:avLst/>
          </a:prstGeom>
          <a:noFill/>
          <a:ln>
            <a:noFill/>
          </a:ln>
        </p:spPr>
      </p:pic>
      <p:pic>
        <p:nvPicPr>
          <p:cNvPr descr="image.png" id="145" name="Google Shape;145;p17"/>
          <p:cNvPicPr preferRelativeResize="0"/>
          <p:nvPr/>
        </p:nvPicPr>
        <p:blipFill rotWithShape="1">
          <a:blip r:embed="rId9">
            <a:alphaModFix/>
          </a:blip>
          <a:srcRect b="0" l="0" r="0" t="0"/>
          <a:stretch/>
        </p:blipFill>
        <p:spPr>
          <a:xfrm>
            <a:off x="4486275" y="2605087"/>
            <a:ext cx="3219450" cy="1905000"/>
          </a:xfrm>
          <a:prstGeom prst="rect">
            <a:avLst/>
          </a:prstGeom>
          <a:noFill/>
          <a:ln>
            <a:noFill/>
          </a:ln>
        </p:spPr>
      </p:pic>
      <p:pic>
        <p:nvPicPr>
          <p:cNvPr descr="image.png" id="146" name="Google Shape;146;p17"/>
          <p:cNvPicPr preferRelativeResize="0"/>
          <p:nvPr/>
        </p:nvPicPr>
        <p:blipFill rotWithShape="1">
          <a:blip r:embed="rId10">
            <a:alphaModFix/>
          </a:blip>
          <a:srcRect b="0" l="0" r="0" t="0"/>
          <a:stretch/>
        </p:blipFill>
        <p:spPr>
          <a:xfrm>
            <a:off x="8296275" y="2605087"/>
            <a:ext cx="3219450" cy="1905000"/>
          </a:xfrm>
          <a:prstGeom prst="rect">
            <a:avLst/>
          </a:prstGeom>
          <a:noFill/>
          <a:ln>
            <a:noFill/>
          </a:ln>
        </p:spPr>
      </p:pic>
      <p:sp>
        <p:nvSpPr>
          <p:cNvPr id="147" name="Google Shape;147;p17"/>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Глобальний політичний ландшафт</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151" name="Shape 151"/>
        <p:cNvGrpSpPr/>
        <p:nvPr/>
      </p:nvGrpSpPr>
      <p:grpSpPr>
        <a:xfrm>
          <a:off x="0" y="0"/>
          <a:ext cx="0" cy="0"/>
          <a:chOff x="0" y="0"/>
          <a:chExt cx="0" cy="0"/>
        </a:xfrm>
      </p:grpSpPr>
      <p:pic>
        <p:nvPicPr>
          <p:cNvPr descr="image.png" id="152" name="Google Shape;152;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18"/>
          <p:cNvSpPr txBox="1"/>
          <p:nvPr/>
        </p:nvSpPr>
        <p:spPr>
          <a:xfrm>
            <a:off x="2775585" y="2343150"/>
            <a:ext cx="6640830" cy="7810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75" u="none" cap="none" strike="noStrike">
                <a:solidFill>
                  <a:srgbClr val="F3F0DF"/>
                </a:solidFill>
                <a:latin typeface="Merriweather"/>
                <a:ea typeface="Merriweather"/>
                <a:cs typeface="Merriweather"/>
                <a:sym typeface="Merriweather"/>
              </a:rPr>
              <a:t>Енергетичні ринки</a:t>
            </a:r>
            <a:endParaRPr/>
          </a:p>
        </p:txBody>
      </p:sp>
      <p:sp>
        <p:nvSpPr>
          <p:cNvPr id="154" name="Google Shape;154;p18"/>
          <p:cNvSpPr/>
          <p:nvPr/>
        </p:nvSpPr>
        <p:spPr>
          <a:xfrm>
            <a:off x="5381625" y="3505200"/>
            <a:ext cx="1428750" cy="5715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5" name="Google Shape;155;p18"/>
          <p:cNvSpPr txBox="1"/>
          <p:nvPr/>
        </p:nvSpPr>
        <p:spPr>
          <a:xfrm>
            <a:off x="4634805" y="3943350"/>
            <a:ext cx="2922389"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Стійкість та інтеграція</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159" name="Shape 159"/>
        <p:cNvGrpSpPr/>
        <p:nvPr/>
      </p:nvGrpSpPr>
      <p:grpSpPr>
        <a:xfrm>
          <a:off x="0" y="0"/>
          <a:ext cx="0" cy="0"/>
          <a:chOff x="0" y="0"/>
          <a:chExt cx="0" cy="0"/>
        </a:xfrm>
      </p:grpSpPr>
      <p:pic>
        <p:nvPicPr>
          <p:cNvPr descr="image.png" id="160" name="Google Shape;160;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61" name="Google Shape;161;p19"/>
          <p:cNvPicPr preferRelativeResize="0"/>
          <p:nvPr/>
        </p:nvPicPr>
        <p:blipFill rotWithShape="1">
          <a:blip r:embed="rId4">
            <a:alphaModFix/>
          </a:blip>
          <a:srcRect b="0" l="0" r="0" t="0"/>
          <a:stretch/>
        </p:blipFill>
        <p:spPr>
          <a:xfrm>
            <a:off x="6334125" y="2038350"/>
            <a:ext cx="5381625" cy="4000500"/>
          </a:xfrm>
          <a:prstGeom prst="rect">
            <a:avLst/>
          </a:prstGeom>
          <a:noFill/>
          <a:ln>
            <a:noFill/>
          </a:ln>
        </p:spPr>
      </p:pic>
      <p:sp>
        <p:nvSpPr>
          <p:cNvPr id="162" name="Google Shape;162;p19"/>
          <p:cNvSpPr txBox="1"/>
          <p:nvPr/>
        </p:nvSpPr>
        <p:spPr>
          <a:xfrm>
            <a:off x="647700" y="2038350"/>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63" name="Google Shape;163;p19"/>
          <p:cNvSpPr txBox="1"/>
          <p:nvPr/>
        </p:nvSpPr>
        <p:spPr>
          <a:xfrm>
            <a:off x="714375" y="2038350"/>
            <a:ext cx="5143500" cy="57150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Ворожі обстріли кардинально змінили структуру доступних генеруючих потужностей в Україні.</a:t>
            </a:r>
            <a:endParaRPr/>
          </a:p>
        </p:txBody>
      </p:sp>
      <p:sp>
        <p:nvSpPr>
          <p:cNvPr id="164" name="Google Shape;164;p19"/>
          <p:cNvSpPr txBox="1"/>
          <p:nvPr/>
        </p:nvSpPr>
        <p:spPr>
          <a:xfrm>
            <a:off x="647700" y="2752725"/>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65" name="Google Shape;165;p19"/>
          <p:cNvSpPr txBox="1"/>
          <p:nvPr/>
        </p:nvSpPr>
        <p:spPr>
          <a:xfrm>
            <a:off x="714375" y="2752725"/>
            <a:ext cx="5143500" cy="57150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Для стабілізації вжито заходів: комерційний імпорт електроенергії та перегляд прайс-кепів.</a:t>
            </a:r>
            <a:endParaRPr/>
          </a:p>
        </p:txBody>
      </p:sp>
      <p:sp>
        <p:nvSpPr>
          <p:cNvPr id="166" name="Google Shape;166;p19"/>
          <p:cNvSpPr txBox="1"/>
          <p:nvPr/>
        </p:nvSpPr>
        <p:spPr>
          <a:xfrm>
            <a:off x="647700" y="3467100"/>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67" name="Google Shape;167;p19"/>
          <p:cNvSpPr txBox="1"/>
          <p:nvPr/>
        </p:nvSpPr>
        <p:spPr>
          <a:xfrm>
            <a:off x="714375" y="3467100"/>
            <a:ext cx="5143500" cy="85725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Інтеграція: перехід на спільні аукціони з розподілу перетинів на майданчику JAO (з Польщею, Угорщиною, Словаччиною).</a:t>
            </a:r>
            <a:endParaRPr/>
          </a:p>
        </p:txBody>
      </p:sp>
      <p:sp>
        <p:nvSpPr>
          <p:cNvPr id="168" name="Google Shape;168;p19"/>
          <p:cNvSpPr txBox="1"/>
          <p:nvPr/>
        </p:nvSpPr>
        <p:spPr>
          <a:xfrm>
            <a:off x="647700" y="4467225"/>
            <a:ext cx="66675" cy="2857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3333"/>
                </a:solidFill>
                <a:latin typeface="DM Sans"/>
                <a:ea typeface="DM Sans"/>
                <a:cs typeface="DM Sans"/>
                <a:sym typeface="DM Sans"/>
              </a:rPr>
              <a:t>•</a:t>
            </a:r>
            <a:endParaRPr/>
          </a:p>
        </p:txBody>
      </p:sp>
      <p:sp>
        <p:nvSpPr>
          <p:cNvPr id="169" name="Google Shape;169;p19"/>
          <p:cNvSpPr txBox="1"/>
          <p:nvPr/>
        </p:nvSpPr>
        <p:spPr>
          <a:xfrm>
            <a:off x="714375" y="4467225"/>
            <a:ext cx="5143500" cy="571500"/>
          </a:xfrm>
          <a:prstGeom prst="rect">
            <a:avLst/>
          </a:prstGeom>
          <a:noFill/>
          <a:ln>
            <a:noFill/>
          </a:ln>
        </p:spPr>
        <p:txBody>
          <a:bodyPr anchorCtr="0" anchor="t" bIns="0" lIns="66675"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333333"/>
                </a:solidFill>
                <a:latin typeface="DM Sans"/>
                <a:ea typeface="DM Sans"/>
                <a:cs typeface="DM Sans"/>
                <a:sym typeface="DM Sans"/>
              </a:rPr>
              <a:t>Впроваджено законодавство REMIT щодо прозорості на оптових енергетичних ринках.</a:t>
            </a:r>
            <a:endParaRPr/>
          </a:p>
        </p:txBody>
      </p:sp>
      <p:pic>
        <p:nvPicPr>
          <p:cNvPr descr="image.png" id="170" name="Google Shape;170;p19"/>
          <p:cNvPicPr preferRelativeResize="0"/>
          <p:nvPr/>
        </p:nvPicPr>
        <p:blipFill rotWithShape="1">
          <a:blip r:embed="rId5">
            <a:alphaModFix/>
          </a:blip>
          <a:srcRect b="0" l="0" r="0" t="0"/>
          <a:stretch/>
        </p:blipFill>
        <p:spPr>
          <a:xfrm>
            <a:off x="6353175" y="2057400"/>
            <a:ext cx="5343525" cy="3962400"/>
          </a:xfrm>
          <a:prstGeom prst="rect">
            <a:avLst/>
          </a:prstGeom>
          <a:noFill/>
          <a:ln>
            <a:noFill/>
          </a:ln>
        </p:spPr>
      </p:pic>
      <p:sp>
        <p:nvSpPr>
          <p:cNvPr id="171" name="Google Shape;171;p19"/>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Стійкість енергосистеми</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0DF"/>
        </a:solidFill>
      </p:bgPr>
    </p:bg>
    <p:spTree>
      <p:nvGrpSpPr>
        <p:cNvPr id="175" name="Shape 175"/>
        <p:cNvGrpSpPr/>
        <p:nvPr/>
      </p:nvGrpSpPr>
      <p:grpSpPr>
        <a:xfrm>
          <a:off x="0" y="0"/>
          <a:ext cx="0" cy="0"/>
          <a:chOff x="0" y="0"/>
          <a:chExt cx="0" cy="0"/>
        </a:xfrm>
      </p:grpSpPr>
      <p:pic>
        <p:nvPicPr>
          <p:cNvPr descr="image.png" id="176" name="Google Shape;176;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7" name="Google Shape;177;p20"/>
          <p:cNvSpPr txBox="1"/>
          <p:nvPr/>
        </p:nvSpPr>
        <p:spPr>
          <a:xfrm>
            <a:off x="476250" y="3057525"/>
            <a:ext cx="4981575" cy="1524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2000" u="none" cap="none" strike="noStrike">
                <a:solidFill>
                  <a:srgbClr val="11CAA0"/>
                </a:solidFill>
                <a:latin typeface="Merriweather"/>
                <a:ea typeface="Merriweather"/>
                <a:cs typeface="Merriweather"/>
                <a:sym typeface="Merriweather"/>
              </a:rPr>
              <a:t>4,32</a:t>
            </a:r>
            <a:endParaRPr/>
          </a:p>
        </p:txBody>
      </p:sp>
      <p:sp>
        <p:nvSpPr>
          <p:cNvPr id="178" name="Google Shape;178;p20"/>
          <p:cNvSpPr txBox="1"/>
          <p:nvPr/>
        </p:nvSpPr>
        <p:spPr>
          <a:xfrm>
            <a:off x="476250" y="4676775"/>
            <a:ext cx="4981575" cy="342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005088"/>
                </a:solidFill>
                <a:latin typeface="Merriweather"/>
                <a:ea typeface="Merriweather"/>
                <a:cs typeface="Merriweather"/>
                <a:sym typeface="Merriweather"/>
              </a:rPr>
              <a:t>грн / кВт·год</a:t>
            </a:r>
            <a:endParaRPr/>
          </a:p>
        </p:txBody>
      </p:sp>
      <p:sp>
        <p:nvSpPr>
          <p:cNvPr id="179" name="Google Shape;179;p20"/>
          <p:cNvSpPr txBox="1"/>
          <p:nvPr/>
        </p:nvSpPr>
        <p:spPr>
          <a:xfrm>
            <a:off x="6334125" y="2581275"/>
            <a:ext cx="5650706" cy="38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400" u="none" cap="none" strike="noStrike">
                <a:solidFill>
                  <a:srgbClr val="005088"/>
                </a:solidFill>
                <a:latin typeface="Merriweather"/>
                <a:ea typeface="Merriweather"/>
                <a:cs typeface="Merriweather"/>
                <a:sym typeface="Merriweather"/>
              </a:rPr>
              <a:t>Єдина фіксована ціна</a:t>
            </a:r>
            <a:endParaRPr/>
          </a:p>
        </p:txBody>
      </p:sp>
      <p:sp>
        <p:nvSpPr>
          <p:cNvPr id="180" name="Google Shape;180;p20"/>
          <p:cNvSpPr txBox="1"/>
          <p:nvPr/>
        </p:nvSpPr>
        <p:spPr>
          <a:xfrm>
            <a:off x="6334125" y="3152775"/>
            <a:ext cx="5381625" cy="220027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650" u="none" cap="none" strike="noStrike">
                <a:solidFill>
                  <a:srgbClr val="333333"/>
                </a:solidFill>
                <a:latin typeface="DM Sans"/>
                <a:ea typeface="DM Sans"/>
                <a:cs typeface="DM Sans"/>
                <a:sym typeface="DM Sans"/>
              </a:rPr>
              <a:t>З 31 травня 2024 року урядом встановлено нову ціну на електроенергію для побутових споживачів. Це вимушений, але критично необхідний крок для зниження фінансових втрат генеруючих компаній, стабілізації енергосистеми та підготовки інфраструктури до складного осінньо-зимового періоду.</a:t>
            </a:r>
            <a:endParaRPr/>
          </a:p>
        </p:txBody>
      </p:sp>
      <p:sp>
        <p:nvSpPr>
          <p:cNvPr id="181" name="Google Shape;181;p20"/>
          <p:cNvSpPr txBox="1"/>
          <p:nvPr/>
        </p:nvSpPr>
        <p:spPr>
          <a:xfrm>
            <a:off x="476250" y="476250"/>
            <a:ext cx="11715750" cy="5524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450" u="none" cap="none" strike="noStrike">
                <a:solidFill>
                  <a:srgbClr val="005088"/>
                </a:solidFill>
                <a:latin typeface="Merriweather"/>
                <a:ea typeface="Merriweather"/>
                <a:cs typeface="Merriweather"/>
                <a:sym typeface="Merriweather"/>
              </a:rPr>
              <a:t>Фінансова стабілізація ринку</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185" name="Shape 185"/>
        <p:cNvGrpSpPr/>
        <p:nvPr/>
      </p:nvGrpSpPr>
      <p:grpSpPr>
        <a:xfrm>
          <a:off x="0" y="0"/>
          <a:ext cx="0" cy="0"/>
          <a:chOff x="0" y="0"/>
          <a:chExt cx="0" cy="0"/>
        </a:xfrm>
      </p:grpSpPr>
      <p:pic>
        <p:nvPicPr>
          <p:cNvPr descr="image.png" id="186" name="Google Shape;186;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7" name="Google Shape;187;p21"/>
          <p:cNvSpPr txBox="1"/>
          <p:nvPr/>
        </p:nvSpPr>
        <p:spPr>
          <a:xfrm>
            <a:off x="950356" y="2343150"/>
            <a:ext cx="10291286" cy="7810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75" u="none" cap="none" strike="noStrike">
                <a:solidFill>
                  <a:srgbClr val="F3F0DF"/>
                </a:solidFill>
                <a:latin typeface="Merriweather"/>
                <a:ea typeface="Merriweather"/>
                <a:cs typeface="Merriweather"/>
                <a:sym typeface="Merriweather"/>
              </a:rPr>
              <a:t>Відновлювані джерела енергії</a:t>
            </a:r>
            <a:endParaRPr/>
          </a:p>
        </p:txBody>
      </p:sp>
      <p:sp>
        <p:nvSpPr>
          <p:cNvPr id="188" name="Google Shape;188;p21"/>
          <p:cNvSpPr/>
          <p:nvPr/>
        </p:nvSpPr>
        <p:spPr>
          <a:xfrm>
            <a:off x="5381625" y="3505200"/>
            <a:ext cx="1428750" cy="5715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9" name="Google Shape;189;p21"/>
          <p:cNvSpPr txBox="1"/>
          <p:nvPr/>
        </p:nvSpPr>
        <p:spPr>
          <a:xfrm>
            <a:off x="3061394" y="3943350"/>
            <a:ext cx="6069062" cy="4286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250" u="none" cap="none" strike="noStrike">
                <a:solidFill>
                  <a:srgbClr val="F3F0DF"/>
                </a:solidFill>
                <a:latin typeface="DM Sans"/>
                <a:ea typeface="DM Sans"/>
                <a:cs typeface="DM Sans"/>
                <a:sym typeface="DM Sans"/>
              </a:rPr>
              <a:t>Розподілена генерація та зелене відновлення</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