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347" r:id="rId4"/>
    <p:sldId id="304" r:id="rId5"/>
    <p:sldId id="330" r:id="rId6"/>
    <p:sldId id="331" r:id="rId7"/>
    <p:sldId id="332" r:id="rId8"/>
    <p:sldId id="333" r:id="rId9"/>
    <p:sldId id="334" r:id="rId10"/>
    <p:sldId id="345" r:id="rId11"/>
    <p:sldId id="335" r:id="rId12"/>
    <p:sldId id="336" r:id="rId13"/>
    <p:sldId id="337" r:id="rId14"/>
    <p:sldId id="338" r:id="rId15"/>
    <p:sldId id="339" r:id="rId16"/>
    <p:sldId id="340" r:id="rId17"/>
    <p:sldId id="341" r:id="rId18"/>
    <p:sldId id="318" r:id="rId19"/>
    <p:sldId id="319" r:id="rId20"/>
    <p:sldId id="342" r:id="rId21"/>
    <p:sldId id="315" r:id="rId22"/>
    <p:sldId id="343" r:id="rId23"/>
    <p:sldId id="276" r:id="rId24"/>
    <p:sldId id="317" r:id="rId25"/>
    <p:sldId id="320" r:id="rId26"/>
    <p:sldId id="344" r:id="rId27"/>
    <p:sldId id="346" r:id="rId28"/>
    <p:sldId id="322" r:id="rId29"/>
    <p:sldId id="327" r:id="rId30"/>
    <p:sldId id="328" r:id="rId3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48" autoAdjust="0"/>
    <p:restoredTop sz="94660"/>
  </p:normalViewPr>
  <p:slideViewPr>
    <p:cSldViewPr>
      <p:cViewPr varScale="1">
        <p:scale>
          <a:sx n="80" d="100"/>
          <a:sy n="80" d="100"/>
        </p:scale>
        <p:origin x="868"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EDAA9-4009-46F3-BCF5-8AF41A2BA9EF}" type="datetimeFigureOut">
              <a:rPr lang="uk-UA" smtClean="0"/>
              <a:t>15.10.2024</a:t>
            </a:fld>
            <a:endParaRPr lang="uk-UA"/>
          </a:p>
        </p:txBody>
      </p:sp>
      <p:sp>
        <p:nvSpPr>
          <p:cNvPr id="4" name="Місце для зображення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3C2B2-60D4-4A4B-A731-42D146F9F595}" type="slidenum">
              <a:rPr lang="uk-UA" smtClean="0"/>
              <a:t>‹#›</a:t>
            </a:fld>
            <a:endParaRPr lang="uk-UA"/>
          </a:p>
        </p:txBody>
      </p:sp>
    </p:spTree>
    <p:extLst>
      <p:ext uri="{BB962C8B-B14F-4D97-AF65-F5344CB8AC3E}">
        <p14:creationId xmlns:p14="http://schemas.microsoft.com/office/powerpoint/2010/main" val="356489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B5B3C2B2-60D4-4A4B-A731-42D146F9F595}" type="slidenum">
              <a:rPr lang="uk-UA" smtClean="0"/>
              <a:t>2</a:t>
            </a:fld>
            <a:endParaRPr lang="uk-UA"/>
          </a:p>
        </p:txBody>
      </p:sp>
    </p:spTree>
    <p:extLst>
      <p:ext uri="{BB962C8B-B14F-4D97-AF65-F5344CB8AC3E}">
        <p14:creationId xmlns:p14="http://schemas.microsoft.com/office/powerpoint/2010/main" val="189869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B5B3C2B2-60D4-4A4B-A731-42D146F9F595}" type="slidenum">
              <a:rPr lang="uk-UA" smtClean="0"/>
              <a:t>18</a:t>
            </a:fld>
            <a:endParaRPr lang="uk-UA"/>
          </a:p>
        </p:txBody>
      </p:sp>
    </p:spTree>
    <p:extLst>
      <p:ext uri="{BB962C8B-B14F-4D97-AF65-F5344CB8AC3E}">
        <p14:creationId xmlns:p14="http://schemas.microsoft.com/office/powerpoint/2010/main" val="3090407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B5B3C2B2-60D4-4A4B-A731-42D146F9F595}" type="slidenum">
              <a:rPr lang="uk-UA" smtClean="0"/>
              <a:t>19</a:t>
            </a:fld>
            <a:endParaRPr lang="uk-UA"/>
          </a:p>
        </p:txBody>
      </p:sp>
    </p:spTree>
    <p:extLst>
      <p:ext uri="{BB962C8B-B14F-4D97-AF65-F5344CB8AC3E}">
        <p14:creationId xmlns:p14="http://schemas.microsoft.com/office/powerpoint/2010/main" val="2019767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B5B3C2B2-60D4-4A4B-A731-42D146F9F595}" type="slidenum">
              <a:rPr lang="uk-UA" smtClean="0"/>
              <a:t>23</a:t>
            </a:fld>
            <a:endParaRPr lang="uk-UA"/>
          </a:p>
        </p:txBody>
      </p:sp>
    </p:spTree>
    <p:extLst>
      <p:ext uri="{BB962C8B-B14F-4D97-AF65-F5344CB8AC3E}">
        <p14:creationId xmlns:p14="http://schemas.microsoft.com/office/powerpoint/2010/main" val="1632822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B5B3C2B2-60D4-4A4B-A731-42D146F9F595}" type="slidenum">
              <a:rPr lang="uk-UA" smtClean="0"/>
              <a:t>24</a:t>
            </a:fld>
            <a:endParaRPr lang="uk-UA"/>
          </a:p>
        </p:txBody>
      </p:sp>
    </p:spTree>
    <p:extLst>
      <p:ext uri="{BB962C8B-B14F-4D97-AF65-F5344CB8AC3E}">
        <p14:creationId xmlns:p14="http://schemas.microsoft.com/office/powerpoint/2010/main" val="863071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B5B3C2B2-60D4-4A4B-A731-42D146F9F595}" type="slidenum">
              <a:rPr lang="uk-UA" smtClean="0"/>
              <a:t>25</a:t>
            </a:fld>
            <a:endParaRPr lang="uk-UA"/>
          </a:p>
        </p:txBody>
      </p:sp>
    </p:spTree>
    <p:extLst>
      <p:ext uri="{BB962C8B-B14F-4D97-AF65-F5344CB8AC3E}">
        <p14:creationId xmlns:p14="http://schemas.microsoft.com/office/powerpoint/2010/main" val="2775321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B5B3C2B2-60D4-4A4B-A731-42D146F9F595}" type="slidenum">
              <a:rPr lang="uk-UA" smtClean="0"/>
              <a:t>28</a:t>
            </a:fld>
            <a:endParaRPr lang="uk-UA"/>
          </a:p>
        </p:txBody>
      </p:sp>
    </p:spTree>
    <p:extLst>
      <p:ext uri="{BB962C8B-B14F-4D97-AF65-F5344CB8AC3E}">
        <p14:creationId xmlns:p14="http://schemas.microsoft.com/office/powerpoint/2010/main" val="1277035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a:t>Зразок заголовка</a:t>
            </a:r>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Зразок підзаголовка</a:t>
            </a:r>
          </a:p>
        </p:txBody>
      </p:sp>
      <p:sp>
        <p:nvSpPr>
          <p:cNvPr id="4" name="Місце для дати 3"/>
          <p:cNvSpPr>
            <a:spLocks noGrp="1"/>
          </p:cNvSpPr>
          <p:nvPr>
            <p:ph type="dt" sz="half" idx="10"/>
          </p:nvPr>
        </p:nvSpPr>
        <p:spPr/>
        <p:txBody>
          <a:bodyPr/>
          <a:lstStyle/>
          <a:p>
            <a:fld id="{2D2C006E-9440-46CF-A761-41EE28445CB0}" type="datetimeFigureOut">
              <a:rPr lang="uk-UA" smtClean="0"/>
              <a:t>15.10.2024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72186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2D2C006E-9440-46CF-A761-41EE28445CB0}" type="datetimeFigureOut">
              <a:rPr lang="uk-UA" smtClean="0"/>
              <a:t>15.10.2024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373895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2D2C006E-9440-46CF-A761-41EE28445CB0}" type="datetimeFigureOut">
              <a:rPr lang="uk-UA" smtClean="0"/>
              <a:t>15.10.2024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1630479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2D2C006E-9440-46CF-A761-41EE28445CB0}" type="datetimeFigureOut">
              <a:rPr lang="uk-UA" smtClean="0"/>
              <a:t>15.10.2024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227876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a:t>Зразок заголовка</a:t>
            </a:r>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4" name="Місце для дати 3"/>
          <p:cNvSpPr>
            <a:spLocks noGrp="1"/>
          </p:cNvSpPr>
          <p:nvPr>
            <p:ph type="dt" sz="half" idx="10"/>
          </p:nvPr>
        </p:nvSpPr>
        <p:spPr/>
        <p:txBody>
          <a:bodyPr/>
          <a:lstStyle/>
          <a:p>
            <a:fld id="{2D2C006E-9440-46CF-A761-41EE28445CB0}" type="datetimeFigureOut">
              <a:rPr lang="uk-UA" smtClean="0"/>
              <a:t>15.10.2024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358941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2D2C006E-9440-46CF-A761-41EE28445CB0}" type="datetimeFigureOut">
              <a:rPr lang="uk-UA" smtClean="0"/>
              <a:t>15.10.2024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383511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a:t>Зразок заголовка</a:t>
            </a:r>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2D2C006E-9440-46CF-A761-41EE28445CB0}" type="datetimeFigureOut">
              <a:rPr lang="uk-UA" smtClean="0"/>
              <a:t>15.10.2024</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510212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2D2C006E-9440-46CF-A761-41EE28445CB0}" type="datetimeFigureOut">
              <a:rPr lang="uk-UA" smtClean="0"/>
              <a:t>15.10.2024</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19249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2D2C006E-9440-46CF-A761-41EE28445CB0}" type="datetimeFigureOut">
              <a:rPr lang="uk-UA" smtClean="0"/>
              <a:t>15.10.2024</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04422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a:t>Зразок заголовка</a:t>
            </a:r>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4"/>
          <p:cNvSpPr>
            <a:spLocks noGrp="1"/>
          </p:cNvSpPr>
          <p:nvPr>
            <p:ph type="dt" sz="half" idx="10"/>
          </p:nvPr>
        </p:nvSpPr>
        <p:spPr/>
        <p:txBody>
          <a:bodyPr/>
          <a:lstStyle/>
          <a:p>
            <a:fld id="{2D2C006E-9440-46CF-A761-41EE28445CB0}" type="datetimeFigureOut">
              <a:rPr lang="uk-UA" smtClean="0"/>
              <a:t>15.10.2024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556023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a:t>Зразок заголовка</a:t>
            </a:r>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4"/>
          <p:cNvSpPr>
            <a:spLocks noGrp="1"/>
          </p:cNvSpPr>
          <p:nvPr>
            <p:ph type="dt" sz="half" idx="10"/>
          </p:nvPr>
        </p:nvSpPr>
        <p:spPr/>
        <p:txBody>
          <a:bodyPr/>
          <a:lstStyle/>
          <a:p>
            <a:fld id="{2D2C006E-9440-46CF-A761-41EE28445CB0}" type="datetimeFigureOut">
              <a:rPr lang="uk-UA" smtClean="0"/>
              <a:t>15.10.2024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708820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C006E-9440-46CF-A761-41EE28445CB0}" type="datetimeFigureOut">
              <a:rPr lang="uk-UA" smtClean="0"/>
              <a:t>15.10.2024</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A950F-B7B5-4A06-BE3B-BE3AA35C02BD}" type="slidenum">
              <a:rPr lang="uk-UA" smtClean="0"/>
              <a:t>‹#›</a:t>
            </a:fld>
            <a:endParaRPr lang="uk-UA"/>
          </a:p>
        </p:txBody>
      </p:sp>
    </p:spTree>
    <p:extLst>
      <p:ext uri="{BB962C8B-B14F-4D97-AF65-F5344CB8AC3E}">
        <p14:creationId xmlns:p14="http://schemas.microsoft.com/office/powerpoint/2010/main" val="3206923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36B1C8-213D-1F06-A7F9-FCFF8244BC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516216" y="43999"/>
            <a:ext cx="2544259" cy="769639"/>
          </a:xfrm>
          <a:prstGeom prst="rect">
            <a:avLst/>
          </a:prstGeom>
          <a:solidFill>
            <a:srgbClr val="FFFFFF"/>
          </a:solidFill>
        </p:spPr>
      </p:pic>
      <p:cxnSp>
        <p:nvCxnSpPr>
          <p:cNvPr id="5" name="Пряма сполучна лінія 4">
            <a:extLst>
              <a:ext uri="{FF2B5EF4-FFF2-40B4-BE49-F238E27FC236}">
                <a16:creationId xmlns:a16="http://schemas.microsoft.com/office/drawing/2014/main" id="{C842C153-3319-A644-020C-E1CD48253783}"/>
              </a:ext>
            </a:extLst>
          </p:cNvPr>
          <p:cNvCxnSpPr/>
          <p:nvPr/>
        </p:nvCxnSpPr>
        <p:spPr>
          <a:xfrm>
            <a:off x="0" y="972842"/>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6F255D4-E5C1-A10C-AD2D-241174A8B11D}"/>
              </a:ext>
            </a:extLst>
          </p:cNvPr>
          <p:cNvSpPr txBox="1"/>
          <p:nvPr/>
        </p:nvSpPr>
        <p:spPr>
          <a:xfrm>
            <a:off x="457200" y="1132047"/>
            <a:ext cx="8229600" cy="1143000"/>
          </a:xfrm>
          <a:prstGeom prst="rect">
            <a:avLst/>
          </a:prstGeom>
        </p:spPr>
        <p:txBody>
          <a:bodyPr vert="horz" lIns="91440" tIns="45720" rIns="91440" bIns="45720" rtlCol="0" anchor="ctr">
            <a:normAutofit/>
          </a:bodyPr>
          <a:lstStyle/>
          <a:p>
            <a:pPr algn="ctr"/>
            <a:r>
              <a:rPr lang="uk-UA" sz="3200" b="1" dirty="0">
                <a:solidFill>
                  <a:srgbClr val="002060"/>
                </a:solidFill>
                <a:latin typeface="Times New Roman" panose="02020603050405020304" pitchFamily="18" charset="0"/>
                <a:cs typeface="Times New Roman" panose="02020603050405020304" pitchFamily="18" charset="0"/>
              </a:rPr>
              <a:t>ІНДИВІДУАЛЬНІ ЗМІНИ</a:t>
            </a:r>
            <a:endParaRPr lang="uk-UA" sz="3200" b="1" i="0" dirty="0">
              <a:solidFill>
                <a:srgbClr val="002060"/>
              </a:solidFill>
              <a:effectLst/>
              <a:latin typeface="Times New Roman" panose="02020603050405020304" pitchFamily="18" charset="0"/>
              <a:cs typeface="Times New Roman" panose="02020603050405020304" pitchFamily="18" charset="0"/>
            </a:endParaRPr>
          </a:p>
        </p:txBody>
      </p:sp>
      <p:pic>
        <p:nvPicPr>
          <p:cNvPr id="1026" name="Picture 2" descr="Василь Кремень: Система підтримки інноваційної діяльності: організаційне  перезавантаження? - Національна академія педагогічних наук України">
            <a:extLst>
              <a:ext uri="{FF2B5EF4-FFF2-40B4-BE49-F238E27FC236}">
                <a16:creationId xmlns:a16="http://schemas.microsoft.com/office/drawing/2014/main" id="{2309D4A1-0EFE-FC98-DCE4-61CC97970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780928"/>
            <a:ext cx="428625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711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ow to support individual change as part of your organizational change —  WENDY HIRSCH">
            <a:extLst>
              <a:ext uri="{FF2B5EF4-FFF2-40B4-BE49-F238E27FC236}">
                <a16:creationId xmlns:a16="http://schemas.microsoft.com/office/drawing/2014/main" id="{DEACBC8C-9D8C-72A3-36E8-D3519F13C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634" y="887693"/>
            <a:ext cx="5920731" cy="59207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1A658250-1BD4-441B-4F63-57D5B86B20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164288" y="44000"/>
            <a:ext cx="1915382" cy="579404"/>
          </a:xfrm>
          <a:prstGeom prst="rect">
            <a:avLst/>
          </a:prstGeom>
          <a:solidFill>
            <a:srgbClr val="FFFFFF"/>
          </a:solidFill>
        </p:spPr>
      </p:pic>
      <p:cxnSp>
        <p:nvCxnSpPr>
          <p:cNvPr id="3" name="Пряма сполучна лінія 2">
            <a:extLst>
              <a:ext uri="{FF2B5EF4-FFF2-40B4-BE49-F238E27FC236}">
                <a16:creationId xmlns:a16="http://schemas.microsoft.com/office/drawing/2014/main" id="{FD529ADF-A4DA-826C-24EC-567FC8CBFD40}"/>
              </a:ext>
            </a:extLst>
          </p:cNvPr>
          <p:cNvCxnSpPr/>
          <p:nvPr/>
        </p:nvCxnSpPr>
        <p:spPr>
          <a:xfrm>
            <a:off x="17038" y="764704"/>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346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FA58C69-3A28-1DCC-12EE-CA48F86775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164288" y="44000"/>
            <a:ext cx="1915382" cy="579404"/>
          </a:xfrm>
          <a:prstGeom prst="rect">
            <a:avLst/>
          </a:prstGeom>
          <a:solidFill>
            <a:srgbClr val="FFFFFF"/>
          </a:solidFill>
        </p:spPr>
      </p:pic>
      <p:cxnSp>
        <p:nvCxnSpPr>
          <p:cNvPr id="6" name="Пряма сполучна лінія 5">
            <a:extLst>
              <a:ext uri="{FF2B5EF4-FFF2-40B4-BE49-F238E27FC236}">
                <a16:creationId xmlns:a16="http://schemas.microsoft.com/office/drawing/2014/main" id="{7FB72752-EA3B-D3BD-96DA-DB0065DE5A67}"/>
              </a:ext>
            </a:extLst>
          </p:cNvPr>
          <p:cNvCxnSpPr/>
          <p:nvPr/>
        </p:nvCxnSpPr>
        <p:spPr>
          <a:xfrm>
            <a:off x="17038" y="764704"/>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E849472-2DE7-CFD3-B21E-6F9D5852E334}"/>
              </a:ext>
            </a:extLst>
          </p:cNvPr>
          <p:cNvSpPr txBox="1"/>
          <p:nvPr/>
        </p:nvSpPr>
        <p:spPr>
          <a:xfrm>
            <a:off x="323528" y="1166843"/>
            <a:ext cx="8568952" cy="4093428"/>
          </a:xfrm>
          <a:prstGeom prst="rect">
            <a:avLst/>
          </a:prstGeom>
          <a:noFill/>
        </p:spPr>
        <p:txBody>
          <a:bodyPr wrap="square">
            <a:spAutoFit/>
          </a:bodyPr>
          <a:lstStyle/>
          <a:p>
            <a:pPr algn="just"/>
            <a:r>
              <a:rPr lang="uk-UA" sz="2000" dirty="0">
                <a:solidFill>
                  <a:srgbClr val="002060"/>
                </a:solidFill>
                <a:latin typeface="Times New Roman" panose="02020603050405020304" pitchFamily="18" charset="0"/>
                <a:cs typeface="Times New Roman" panose="02020603050405020304" pitchFamily="18" charset="0"/>
              </a:rPr>
              <a:t>Існує прямий тісний зв’язок між поведінкою індивіда під час змін і інтенсивністю його професійного навчання. </a:t>
            </a:r>
          </a:p>
          <a:p>
            <a:pPr algn="just"/>
            <a:endParaRPr lang="uk-UA" sz="2000" dirty="0">
              <a:solidFill>
                <a:srgbClr val="002060"/>
              </a:solidFill>
              <a:latin typeface="Times New Roman" panose="02020603050405020304" pitchFamily="18" charset="0"/>
              <a:cs typeface="Times New Roman" panose="02020603050405020304" pitchFamily="18" charset="0"/>
            </a:endParaRPr>
          </a:p>
          <a:p>
            <a:pPr algn="just"/>
            <a:r>
              <a:rPr lang="uk-UA" sz="2000" dirty="0">
                <a:solidFill>
                  <a:srgbClr val="002060"/>
                </a:solidFill>
                <a:latin typeface="Times New Roman" panose="02020603050405020304" pitchFamily="18" charset="0"/>
                <a:cs typeface="Times New Roman" panose="02020603050405020304" pitchFamily="18" charset="0"/>
              </a:rPr>
              <a:t>Професійне навчання – це процес набуття людиною професійного та особистісного досвіду, знань, умінь, навичок, що сприяє всебічному розвитку особистості та лежить в основі вдосконалення її професійної поведінки та кар’єрного зростання. Даний процес повинен продовжуватися протягом усього життя. </a:t>
            </a:r>
          </a:p>
          <a:p>
            <a:pPr algn="just"/>
            <a:endParaRPr lang="uk-UA" sz="2000" dirty="0">
              <a:solidFill>
                <a:srgbClr val="002060"/>
              </a:solidFill>
              <a:latin typeface="Times New Roman" panose="02020603050405020304" pitchFamily="18" charset="0"/>
              <a:cs typeface="Times New Roman" panose="02020603050405020304" pitchFamily="18" charset="0"/>
            </a:endParaRPr>
          </a:p>
          <a:p>
            <a:pPr algn="just"/>
            <a:r>
              <a:rPr lang="uk-UA" sz="2000" dirty="0">
                <a:solidFill>
                  <a:srgbClr val="002060"/>
                </a:solidFill>
                <a:latin typeface="Times New Roman" panose="02020603050405020304" pitchFamily="18" charset="0"/>
                <a:cs typeface="Times New Roman" panose="02020603050405020304" pitchFamily="18" charset="0"/>
              </a:rPr>
              <a:t>Особливістю професійного навчання в організації є той факт, що суб’єктом даного процесу є доросла людина із вже сформованими характером, світоглядом і певними очікуваннями від життя та баченням власного професійного шляху.</a:t>
            </a:r>
          </a:p>
        </p:txBody>
      </p:sp>
    </p:spTree>
    <p:extLst>
      <p:ext uri="{BB962C8B-B14F-4D97-AF65-F5344CB8AC3E}">
        <p14:creationId xmlns:p14="http://schemas.microsoft.com/office/powerpoint/2010/main" val="1483188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FA58C69-3A28-1DCC-12EE-CA48F86775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164288" y="44000"/>
            <a:ext cx="1915382" cy="579404"/>
          </a:xfrm>
          <a:prstGeom prst="rect">
            <a:avLst/>
          </a:prstGeom>
          <a:solidFill>
            <a:srgbClr val="FFFFFF"/>
          </a:solidFill>
        </p:spPr>
      </p:pic>
      <p:cxnSp>
        <p:nvCxnSpPr>
          <p:cNvPr id="6" name="Пряма сполучна лінія 5">
            <a:extLst>
              <a:ext uri="{FF2B5EF4-FFF2-40B4-BE49-F238E27FC236}">
                <a16:creationId xmlns:a16="http://schemas.microsoft.com/office/drawing/2014/main" id="{7FB72752-EA3B-D3BD-96DA-DB0065DE5A67}"/>
              </a:ext>
            </a:extLst>
          </p:cNvPr>
          <p:cNvCxnSpPr/>
          <p:nvPr/>
        </p:nvCxnSpPr>
        <p:spPr>
          <a:xfrm>
            <a:off x="17038" y="764704"/>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33AE034-BD87-B49A-CDAB-9A11A6A4C895}"/>
              </a:ext>
            </a:extLst>
          </p:cNvPr>
          <p:cNvSpPr txBox="1"/>
          <p:nvPr/>
        </p:nvSpPr>
        <p:spPr>
          <a:xfrm>
            <a:off x="611560" y="874455"/>
            <a:ext cx="8280920" cy="2554545"/>
          </a:xfrm>
          <a:prstGeom prst="rect">
            <a:avLst/>
          </a:prstGeom>
          <a:noFill/>
        </p:spPr>
        <p:txBody>
          <a:bodyPr wrap="square">
            <a:spAutoFit/>
          </a:bodyPr>
          <a:lstStyle/>
          <a:p>
            <a:pPr algn="just"/>
            <a:r>
              <a:rPr lang="uk-UA" sz="2000" dirty="0">
                <a:solidFill>
                  <a:srgbClr val="002060"/>
                </a:solidFill>
                <a:latin typeface="Times New Roman" panose="02020603050405020304" pitchFamily="18" charset="0"/>
                <a:cs typeface="Times New Roman" panose="02020603050405020304" pitchFamily="18" charset="0"/>
              </a:rPr>
              <a:t>У результаті навчання працівник набуває такої </a:t>
            </a:r>
            <a:r>
              <a:rPr lang="uk-UA" sz="2000" dirty="0" err="1">
                <a:solidFill>
                  <a:srgbClr val="002060"/>
                </a:solidFill>
                <a:latin typeface="Times New Roman" panose="02020603050405020304" pitchFamily="18" charset="0"/>
                <a:cs typeface="Times New Roman" panose="02020603050405020304" pitchFamily="18" charset="0"/>
              </a:rPr>
              <a:t>професійно</a:t>
            </a:r>
            <a:r>
              <a:rPr lang="uk-UA" sz="2000" dirty="0">
                <a:solidFill>
                  <a:srgbClr val="002060"/>
                </a:solidFill>
                <a:latin typeface="Times New Roman" panose="02020603050405020304" pitchFamily="18" charset="0"/>
                <a:cs typeface="Times New Roman" panose="02020603050405020304" pitchFamily="18" charset="0"/>
              </a:rPr>
              <a:t> важливої якості, як компетентність (від лат. </a:t>
            </a:r>
            <a:r>
              <a:rPr lang="en-US" sz="2000" dirty="0" err="1">
                <a:solidFill>
                  <a:srgbClr val="002060"/>
                </a:solidFill>
                <a:latin typeface="Times New Roman" panose="02020603050405020304" pitchFamily="18" charset="0"/>
                <a:cs typeface="Times New Roman" panose="02020603050405020304" pitchFamily="18" charset="0"/>
              </a:rPr>
              <a:t>competens</a:t>
            </a:r>
            <a:r>
              <a:rPr lang="en-US" sz="2000" dirty="0">
                <a:solidFill>
                  <a:srgbClr val="002060"/>
                </a:solidFill>
                <a:latin typeface="Times New Roman" panose="02020603050405020304" pitchFamily="18" charset="0"/>
                <a:cs typeface="Times New Roman" panose="02020603050405020304" pitchFamily="18" charset="0"/>
              </a:rPr>
              <a:t> – </a:t>
            </a:r>
            <a:r>
              <a:rPr lang="uk-UA" sz="2000" dirty="0">
                <a:solidFill>
                  <a:srgbClr val="002060"/>
                </a:solidFill>
                <a:latin typeface="Times New Roman" panose="02020603050405020304" pitchFamily="18" charset="0"/>
                <a:cs typeface="Times New Roman" panose="02020603050405020304" pitchFamily="18" charset="0"/>
              </a:rPr>
              <a:t>придатний, відповідний, належний, здатний, знаючий) – сукупність знань та досвіду, необхідних для самостійного прийняття обґрунтованого рішення та ефективної діяльності в обраній професійній сфері. </a:t>
            </a:r>
          </a:p>
          <a:p>
            <a:pPr algn="just"/>
            <a:endParaRPr lang="uk-UA" sz="2000" dirty="0">
              <a:solidFill>
                <a:srgbClr val="002060"/>
              </a:solidFill>
              <a:latin typeface="Times New Roman" panose="02020603050405020304" pitchFamily="18" charset="0"/>
              <a:cs typeface="Times New Roman" panose="02020603050405020304" pitchFamily="18" charset="0"/>
            </a:endParaRPr>
          </a:p>
          <a:p>
            <a:pPr algn="just"/>
            <a:r>
              <a:rPr lang="uk-UA" sz="2000" dirty="0">
                <a:solidFill>
                  <a:srgbClr val="002060"/>
                </a:solidFill>
                <a:latin typeface="Times New Roman" panose="02020603050405020304" pitchFamily="18" charset="0"/>
                <a:cs typeface="Times New Roman" panose="02020603050405020304" pitchFamily="18" charset="0"/>
              </a:rPr>
              <a:t>Під час навчання, вивчаючи новий для себе об’єкт або процес, індивід послідовно проходить чотири стадії розвитку компетентності </a:t>
            </a:r>
          </a:p>
        </p:txBody>
      </p:sp>
      <p:pic>
        <p:nvPicPr>
          <p:cNvPr id="8" name="Рисунок 7">
            <a:extLst>
              <a:ext uri="{FF2B5EF4-FFF2-40B4-BE49-F238E27FC236}">
                <a16:creationId xmlns:a16="http://schemas.microsoft.com/office/drawing/2014/main" id="{970C03F8-2AFA-77DF-92D2-4ACEAA3AB3F2}"/>
              </a:ext>
            </a:extLst>
          </p:cNvPr>
          <p:cNvPicPr>
            <a:picLocks noChangeAspect="1"/>
          </p:cNvPicPr>
          <p:nvPr/>
        </p:nvPicPr>
        <p:blipFill>
          <a:blip r:embed="rId3"/>
          <a:stretch>
            <a:fillRect/>
          </a:stretch>
        </p:blipFill>
        <p:spPr>
          <a:xfrm>
            <a:off x="2305646" y="3645024"/>
            <a:ext cx="4532707" cy="2937194"/>
          </a:xfrm>
          <a:prstGeom prst="rect">
            <a:avLst/>
          </a:prstGeom>
        </p:spPr>
      </p:pic>
    </p:spTree>
    <p:extLst>
      <p:ext uri="{BB962C8B-B14F-4D97-AF65-F5344CB8AC3E}">
        <p14:creationId xmlns:p14="http://schemas.microsoft.com/office/powerpoint/2010/main" val="2692530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Інклюзивна компетентність вчителя як вимога сучасності">
            <a:extLst>
              <a:ext uri="{FF2B5EF4-FFF2-40B4-BE49-F238E27FC236}">
                <a16:creationId xmlns:a16="http://schemas.microsoft.com/office/drawing/2014/main" id="{83A149BD-2678-CDC5-46F7-46C82B013F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735408"/>
            <a:ext cx="2827906" cy="18743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1FA58C69-3A28-1DCC-12EE-CA48F86775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164288" y="44000"/>
            <a:ext cx="1915382" cy="579404"/>
          </a:xfrm>
          <a:prstGeom prst="rect">
            <a:avLst/>
          </a:prstGeom>
          <a:solidFill>
            <a:srgbClr val="FFFFFF"/>
          </a:solidFill>
        </p:spPr>
      </p:pic>
      <p:cxnSp>
        <p:nvCxnSpPr>
          <p:cNvPr id="6" name="Пряма сполучна лінія 5">
            <a:extLst>
              <a:ext uri="{FF2B5EF4-FFF2-40B4-BE49-F238E27FC236}">
                <a16:creationId xmlns:a16="http://schemas.microsoft.com/office/drawing/2014/main" id="{7FB72752-EA3B-D3BD-96DA-DB0065DE5A67}"/>
              </a:ext>
            </a:extLst>
          </p:cNvPr>
          <p:cNvCxnSpPr/>
          <p:nvPr/>
        </p:nvCxnSpPr>
        <p:spPr>
          <a:xfrm>
            <a:off x="17038" y="764704"/>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5" name="Рисунок 4">
            <a:extLst>
              <a:ext uri="{FF2B5EF4-FFF2-40B4-BE49-F238E27FC236}">
                <a16:creationId xmlns:a16="http://schemas.microsoft.com/office/drawing/2014/main" id="{390F77EE-4BBC-EAE2-C45C-31C4222F90E7}"/>
              </a:ext>
            </a:extLst>
          </p:cNvPr>
          <p:cNvPicPr>
            <a:picLocks noChangeAspect="1"/>
          </p:cNvPicPr>
          <p:nvPr/>
        </p:nvPicPr>
        <p:blipFill>
          <a:blip r:embed="rId4"/>
          <a:stretch>
            <a:fillRect/>
          </a:stretch>
        </p:blipFill>
        <p:spPr>
          <a:xfrm>
            <a:off x="4881028" y="938029"/>
            <a:ext cx="2433807" cy="1577107"/>
          </a:xfrm>
          <a:prstGeom prst="rect">
            <a:avLst/>
          </a:prstGeom>
        </p:spPr>
      </p:pic>
      <p:sp>
        <p:nvSpPr>
          <p:cNvPr id="8" name="TextBox 7">
            <a:extLst>
              <a:ext uri="{FF2B5EF4-FFF2-40B4-BE49-F238E27FC236}">
                <a16:creationId xmlns:a16="http://schemas.microsoft.com/office/drawing/2014/main" id="{59D4F461-B20F-207D-9CB6-E155EF4AB487}"/>
              </a:ext>
            </a:extLst>
          </p:cNvPr>
          <p:cNvSpPr txBox="1"/>
          <p:nvPr/>
        </p:nvSpPr>
        <p:spPr>
          <a:xfrm>
            <a:off x="215516" y="2492896"/>
            <a:ext cx="8712968" cy="4247317"/>
          </a:xfrm>
          <a:prstGeom prst="rect">
            <a:avLst/>
          </a:prstGeom>
          <a:noFill/>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На першій стадії розвитку </a:t>
            </a:r>
            <a:r>
              <a:rPr lang="uk-UA" dirty="0">
                <a:solidFill>
                  <a:srgbClr val="002060"/>
                </a:solidFill>
                <a:latin typeface="Times New Roman" panose="02020603050405020304" pitchFamily="18" charset="0"/>
                <a:cs typeface="Times New Roman" panose="02020603050405020304" pitchFamily="18" charset="0"/>
              </a:rPr>
              <a:t>компетентності (несвідома некомпетентність) індивід тільки приступає до процесу навчання і тому не усвідомлює, що практично нічого не знає про об’єкт або процес, які будуть ним вивчатися. </a:t>
            </a:r>
          </a:p>
          <a:p>
            <a:pPr algn="just"/>
            <a:r>
              <a:rPr lang="uk-UA" b="1" dirty="0">
                <a:solidFill>
                  <a:srgbClr val="002060"/>
                </a:solidFill>
                <a:latin typeface="Times New Roman" panose="02020603050405020304" pitchFamily="18" charset="0"/>
                <a:cs typeface="Times New Roman" panose="02020603050405020304" pitchFamily="18" charset="0"/>
              </a:rPr>
              <a:t>На другій стадії </a:t>
            </a:r>
            <a:r>
              <a:rPr lang="uk-UA" dirty="0">
                <a:solidFill>
                  <a:srgbClr val="002060"/>
                </a:solidFill>
                <a:latin typeface="Times New Roman" panose="02020603050405020304" pitchFamily="18" charset="0"/>
                <a:cs typeface="Times New Roman" panose="02020603050405020304" pitchFamily="18" charset="0"/>
              </a:rPr>
              <a:t>(свідома некомпетентність) індивід, безпосередньо приступивши до навчання, починає усвідомлювати, що об’єкт або процес, які він вивчає, є досить складними та потребують значного часу на повне освоєння та засвоєння матеріалу. </a:t>
            </a:r>
          </a:p>
          <a:p>
            <a:pPr algn="just"/>
            <a:r>
              <a:rPr lang="uk-UA" b="1" dirty="0">
                <a:solidFill>
                  <a:srgbClr val="002060"/>
                </a:solidFill>
                <a:latin typeface="Times New Roman" panose="02020603050405020304" pitchFamily="18" charset="0"/>
                <a:cs typeface="Times New Roman" panose="02020603050405020304" pitchFamily="18" charset="0"/>
              </a:rPr>
              <a:t>На третій стадії </a:t>
            </a:r>
            <a:r>
              <a:rPr lang="uk-UA" dirty="0">
                <a:solidFill>
                  <a:srgbClr val="002060"/>
                </a:solidFill>
                <a:latin typeface="Times New Roman" panose="02020603050405020304" pitchFamily="18" charset="0"/>
                <a:cs typeface="Times New Roman" panose="02020603050405020304" pitchFamily="18" charset="0"/>
              </a:rPr>
              <a:t>(свідома компетентність) індивід вже частково пройшов процедуру навчання та починає усвідомлювати, що на достатньому рівні ознайомився із досліджуваним об’єктом або процесом. Починає використовувати знання. </a:t>
            </a:r>
          </a:p>
          <a:p>
            <a:pPr algn="just"/>
            <a:r>
              <a:rPr lang="uk-UA" b="1" dirty="0">
                <a:solidFill>
                  <a:srgbClr val="002060"/>
                </a:solidFill>
                <a:latin typeface="Times New Roman" panose="02020603050405020304" pitchFamily="18" charset="0"/>
                <a:cs typeface="Times New Roman" panose="02020603050405020304" pitchFamily="18" charset="0"/>
              </a:rPr>
              <a:t>На четвертій стадії </a:t>
            </a:r>
            <a:r>
              <a:rPr lang="uk-UA" dirty="0">
                <a:solidFill>
                  <a:srgbClr val="002060"/>
                </a:solidFill>
                <a:latin typeface="Times New Roman" panose="02020603050405020304" pitchFamily="18" charset="0"/>
                <a:cs typeface="Times New Roman" panose="02020603050405020304" pitchFamily="18" charset="0"/>
              </a:rPr>
              <a:t>(несвідома компетентність) індивід повністю закінчив процес навчання, у повному обсязі використовує отримані знання та набуті навички у практичній роботі та вже навіть не замислюється над тим, що певний (нетривалий) час тому він не володів усіма цими знаннями, тобто відбувся процес привласнення знань. </a:t>
            </a:r>
          </a:p>
          <a:p>
            <a:pPr algn="just"/>
            <a:r>
              <a:rPr lang="uk-UA" dirty="0">
                <a:solidFill>
                  <a:srgbClr val="002060"/>
                </a:solidFill>
                <a:latin typeface="Times New Roman" panose="02020603050405020304" pitchFamily="18" charset="0"/>
                <a:cs typeface="Times New Roman" panose="02020603050405020304" pitchFamily="18" charset="0"/>
              </a:rPr>
              <a:t>Цикл є замкнутим, і відразу після настання четвертої стадії працівник починає новий віток циклу розвитку компетентності на більш високому рівні, в іншій площині. </a:t>
            </a:r>
          </a:p>
        </p:txBody>
      </p:sp>
    </p:spTree>
    <p:extLst>
      <p:ext uri="{BB962C8B-B14F-4D97-AF65-F5344CB8AC3E}">
        <p14:creationId xmlns:p14="http://schemas.microsoft.com/office/powerpoint/2010/main" val="3282036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FA58C69-3A28-1DCC-12EE-CA48F86775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164288" y="44000"/>
            <a:ext cx="1915382" cy="579404"/>
          </a:xfrm>
          <a:prstGeom prst="rect">
            <a:avLst/>
          </a:prstGeom>
          <a:solidFill>
            <a:srgbClr val="FFFFFF"/>
          </a:solidFill>
        </p:spPr>
      </p:pic>
      <p:cxnSp>
        <p:nvCxnSpPr>
          <p:cNvPr id="6" name="Пряма сполучна лінія 5">
            <a:extLst>
              <a:ext uri="{FF2B5EF4-FFF2-40B4-BE49-F238E27FC236}">
                <a16:creationId xmlns:a16="http://schemas.microsoft.com/office/drawing/2014/main" id="{7FB72752-EA3B-D3BD-96DA-DB0065DE5A67}"/>
              </a:ext>
            </a:extLst>
          </p:cNvPr>
          <p:cNvCxnSpPr/>
          <p:nvPr/>
        </p:nvCxnSpPr>
        <p:spPr>
          <a:xfrm>
            <a:off x="17038" y="764704"/>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1512E3E-D4A8-296B-1B87-A56E71A48AA4}"/>
              </a:ext>
            </a:extLst>
          </p:cNvPr>
          <p:cNvSpPr txBox="1"/>
          <p:nvPr/>
        </p:nvSpPr>
        <p:spPr>
          <a:xfrm>
            <a:off x="268558" y="870733"/>
            <a:ext cx="8640960" cy="5632311"/>
          </a:xfrm>
          <a:prstGeom prst="rect">
            <a:avLst/>
          </a:prstGeom>
          <a:noFill/>
        </p:spPr>
        <p:txBody>
          <a:bodyPr wrap="square">
            <a:spAutoFit/>
          </a:bodyPr>
          <a:lstStyle/>
          <a:p>
            <a:pPr algn="just"/>
            <a:r>
              <a:rPr lang="uk-UA" dirty="0">
                <a:solidFill>
                  <a:srgbClr val="002060"/>
                </a:solidFill>
                <a:latin typeface="Times New Roman" panose="02020603050405020304" pitchFamily="18" charset="0"/>
                <a:cs typeface="Times New Roman" panose="02020603050405020304" pitchFamily="18" charset="0"/>
              </a:rPr>
              <a:t>Багато дорослих людей зазнають труднощів із навчанням:</a:t>
            </a:r>
          </a:p>
          <a:p>
            <a:pPr marL="342900" indent="-342900" algn="just">
              <a:buFont typeface="Wingdings" panose="05000000000000000000" pitchFamily="2" charset="2"/>
              <a:buChar char="Ø"/>
            </a:pPr>
            <a:r>
              <a:rPr lang="uk-UA" dirty="0">
                <a:solidFill>
                  <a:srgbClr val="002060"/>
                </a:solidFill>
                <a:latin typeface="Times New Roman" panose="02020603050405020304" pitchFamily="18" charset="0"/>
                <a:cs typeface="Times New Roman" panose="02020603050405020304" pitchFamily="18" charset="0"/>
              </a:rPr>
              <a:t>побоювання за свій авторитет, </a:t>
            </a:r>
          </a:p>
          <a:p>
            <a:pPr marL="342900" indent="-342900" algn="just">
              <a:buFont typeface="Wingdings" panose="05000000000000000000" pitchFamily="2" charset="2"/>
              <a:buChar char="Ø"/>
            </a:pPr>
            <a:r>
              <a:rPr lang="uk-UA" dirty="0">
                <a:solidFill>
                  <a:srgbClr val="002060"/>
                </a:solidFill>
                <a:latin typeface="Times New Roman" panose="02020603050405020304" pitchFamily="18" charset="0"/>
                <a:cs typeface="Times New Roman" panose="02020603050405020304" pitchFamily="18" charset="0"/>
              </a:rPr>
              <a:t>небажання виглядати некомпетентним в очах оточуючих, </a:t>
            </a:r>
          </a:p>
          <a:p>
            <a:pPr marL="342900" indent="-342900" algn="just">
              <a:buFont typeface="Wingdings" panose="05000000000000000000" pitchFamily="2" charset="2"/>
              <a:buChar char="Ø"/>
            </a:pPr>
            <a:r>
              <a:rPr lang="uk-UA" dirty="0">
                <a:solidFill>
                  <a:srgbClr val="002060"/>
                </a:solidFill>
                <a:latin typeface="Times New Roman" panose="02020603050405020304" pitchFamily="18" charset="0"/>
                <a:cs typeface="Times New Roman" panose="02020603050405020304" pitchFamily="18" charset="0"/>
              </a:rPr>
              <a:t>невідповідність власного образу «солідної людини» з роллю учня. </a:t>
            </a:r>
          </a:p>
          <a:p>
            <a:pPr algn="just"/>
            <a:endParaRPr lang="uk-UA" dirty="0">
              <a:solidFill>
                <a:srgbClr val="002060"/>
              </a:solidFill>
              <a:latin typeface="Times New Roman" panose="02020603050405020304" pitchFamily="18" charset="0"/>
              <a:cs typeface="Times New Roman" panose="02020603050405020304" pitchFamily="18" charset="0"/>
            </a:endParaRPr>
          </a:p>
          <a:p>
            <a:pPr algn="just"/>
            <a:r>
              <a:rPr lang="uk-UA" dirty="0">
                <a:solidFill>
                  <a:srgbClr val="002060"/>
                </a:solidFill>
                <a:latin typeface="Times New Roman" panose="02020603050405020304" pitchFamily="18" charset="0"/>
                <a:cs typeface="Times New Roman" panose="02020603050405020304" pitchFamily="18" charset="0"/>
              </a:rPr>
              <a:t>Тому особливої популярності набула чотириступінчаста емпірична модель процесу навчання і засвоєння людиною нової інформації, запропонована Девідом А. </a:t>
            </a:r>
            <a:r>
              <a:rPr lang="uk-UA" dirty="0" err="1">
                <a:solidFill>
                  <a:srgbClr val="002060"/>
                </a:solidFill>
                <a:latin typeface="Times New Roman" panose="02020603050405020304" pitchFamily="18" charset="0"/>
                <a:cs typeface="Times New Roman" panose="02020603050405020304" pitchFamily="18" charset="0"/>
              </a:rPr>
              <a:t>Колбом</a:t>
            </a:r>
            <a:r>
              <a:rPr lang="uk-UA" dirty="0">
                <a:solidFill>
                  <a:srgbClr val="002060"/>
                </a:solidFill>
                <a:latin typeface="Times New Roman" panose="02020603050405020304" pitchFamily="18" charset="0"/>
                <a:cs typeface="Times New Roman" panose="02020603050405020304" pitchFamily="18" charset="0"/>
              </a:rPr>
              <a:t>. Дослідники виявили, що люди навчаються і набувають нових знань одним із чотирьох способів: </a:t>
            </a:r>
          </a:p>
          <a:p>
            <a:pPr marL="342900" indent="-342900" algn="just">
              <a:buFont typeface="Wingdings" panose="05000000000000000000" pitchFamily="2" charset="2"/>
              <a:buChar char="Ø"/>
            </a:pPr>
            <a:r>
              <a:rPr lang="uk-UA" dirty="0">
                <a:solidFill>
                  <a:srgbClr val="002060"/>
                </a:solidFill>
                <a:latin typeface="Times New Roman" panose="02020603050405020304" pitchFamily="18" charset="0"/>
                <a:cs typeface="Times New Roman" panose="02020603050405020304" pitchFamily="18" charset="0"/>
              </a:rPr>
              <a:t>через практичний досвід; </a:t>
            </a:r>
          </a:p>
          <a:p>
            <a:pPr marL="342900" indent="-342900" algn="just">
              <a:buFont typeface="Wingdings" panose="05000000000000000000" pitchFamily="2" charset="2"/>
              <a:buChar char="Ø"/>
            </a:pPr>
            <a:r>
              <a:rPr lang="uk-UA" dirty="0">
                <a:solidFill>
                  <a:srgbClr val="002060"/>
                </a:solidFill>
                <a:latin typeface="Times New Roman" panose="02020603050405020304" pitchFamily="18" charset="0"/>
                <a:cs typeface="Times New Roman" panose="02020603050405020304" pitchFamily="18" charset="0"/>
              </a:rPr>
              <a:t>через спостереження і рефлексію; </a:t>
            </a:r>
          </a:p>
          <a:p>
            <a:pPr marL="342900" indent="-342900" algn="just">
              <a:buFont typeface="Wingdings" panose="05000000000000000000" pitchFamily="2" charset="2"/>
              <a:buChar char="Ø"/>
            </a:pPr>
            <a:r>
              <a:rPr lang="uk-UA" dirty="0">
                <a:solidFill>
                  <a:srgbClr val="002060"/>
                </a:solidFill>
                <a:latin typeface="Times New Roman" panose="02020603050405020304" pitchFamily="18" charset="0"/>
                <a:cs typeface="Times New Roman" panose="02020603050405020304" pitchFamily="18" charset="0"/>
              </a:rPr>
              <a:t>за допомогою абстрактної концептуалізації; </a:t>
            </a:r>
          </a:p>
          <a:p>
            <a:pPr marL="342900" indent="-342900" algn="just">
              <a:buFont typeface="Wingdings" panose="05000000000000000000" pitchFamily="2" charset="2"/>
              <a:buChar char="Ø"/>
            </a:pPr>
            <a:r>
              <a:rPr lang="uk-UA" dirty="0">
                <a:solidFill>
                  <a:srgbClr val="002060"/>
                </a:solidFill>
                <a:latin typeface="Times New Roman" panose="02020603050405020304" pitchFamily="18" charset="0"/>
                <a:cs typeface="Times New Roman" panose="02020603050405020304" pitchFamily="18" charset="0"/>
              </a:rPr>
              <a:t>шляхом активного експериментування. </a:t>
            </a:r>
          </a:p>
          <a:p>
            <a:pPr algn="just"/>
            <a:endParaRPr lang="uk-UA" dirty="0">
              <a:solidFill>
                <a:srgbClr val="002060"/>
              </a:solidFill>
              <a:latin typeface="Times New Roman" panose="02020603050405020304" pitchFamily="18" charset="0"/>
              <a:cs typeface="Times New Roman" panose="02020603050405020304" pitchFamily="18" charset="0"/>
            </a:endParaRPr>
          </a:p>
          <a:p>
            <a:pPr algn="just"/>
            <a:r>
              <a:rPr lang="uk-UA" dirty="0">
                <a:solidFill>
                  <a:srgbClr val="002060"/>
                </a:solidFill>
                <a:latin typeface="Times New Roman" panose="02020603050405020304" pitchFamily="18" charset="0"/>
                <a:cs typeface="Times New Roman" panose="02020603050405020304" pitchFamily="18" charset="0"/>
              </a:rPr>
              <a:t>Відповідно до даної моделі навчання було виокремлено такі її послідовні стадії:</a:t>
            </a:r>
          </a:p>
          <a:p>
            <a:pPr marL="285750" indent="-285750" algn="just">
              <a:buFont typeface="Wingdings" panose="05000000000000000000" pitchFamily="2" charset="2"/>
              <a:buChar char="Ø"/>
            </a:pPr>
            <a:r>
              <a:rPr lang="uk-UA" dirty="0">
                <a:solidFill>
                  <a:srgbClr val="002060"/>
                </a:solidFill>
                <a:latin typeface="Times New Roman" panose="02020603050405020304" pitchFamily="18" charset="0"/>
                <a:cs typeface="Times New Roman" panose="02020603050405020304" pitchFamily="18" charset="0"/>
              </a:rPr>
              <a:t>отримання безпосереднього досвіду; </a:t>
            </a:r>
          </a:p>
          <a:p>
            <a:pPr marL="285750" indent="-285750" algn="just">
              <a:buFont typeface="Wingdings" panose="05000000000000000000" pitchFamily="2" charset="2"/>
              <a:buChar char="Ø"/>
            </a:pPr>
            <a:r>
              <a:rPr lang="uk-UA" dirty="0">
                <a:solidFill>
                  <a:srgbClr val="002060"/>
                </a:solidFill>
                <a:latin typeface="Times New Roman" panose="02020603050405020304" pitchFamily="18" charset="0"/>
                <a:cs typeface="Times New Roman" panose="02020603050405020304" pitchFamily="18" charset="0"/>
              </a:rPr>
              <a:t>спостереження, в ході якого відбувається усвідомлення нового матеріалу; </a:t>
            </a:r>
          </a:p>
          <a:p>
            <a:pPr marL="285750" indent="-285750" algn="just">
              <a:buFont typeface="Wingdings" panose="05000000000000000000" pitchFamily="2" charset="2"/>
              <a:buChar char="Ø"/>
            </a:pPr>
            <a:r>
              <a:rPr lang="uk-UA" dirty="0">
                <a:solidFill>
                  <a:srgbClr val="002060"/>
                </a:solidFill>
                <a:latin typeface="Times New Roman" panose="02020603050405020304" pitchFamily="18" charset="0"/>
                <a:cs typeface="Times New Roman" panose="02020603050405020304" pitchFamily="18" charset="0"/>
              </a:rPr>
              <a:t>осмислення нових знань, їх теоретичне узагальнення; </a:t>
            </a:r>
          </a:p>
          <a:p>
            <a:pPr marL="285750" indent="-285750" algn="just">
              <a:buFont typeface="Wingdings" panose="05000000000000000000" pitchFamily="2" charset="2"/>
              <a:buChar char="Ø"/>
            </a:pPr>
            <a:r>
              <a:rPr lang="uk-UA" dirty="0">
                <a:solidFill>
                  <a:srgbClr val="002060"/>
                </a:solidFill>
                <a:latin typeface="Times New Roman" panose="02020603050405020304" pitchFamily="18" charset="0"/>
                <a:cs typeface="Times New Roman" panose="02020603050405020304" pitchFamily="18" charset="0"/>
              </a:rPr>
              <a:t>експериментальна перевірка нових знань та самостійне застосування їх на практиці в різноманітних ситуаціях – уявних, модельованих і реальних. </a:t>
            </a:r>
          </a:p>
        </p:txBody>
      </p:sp>
    </p:spTree>
    <p:extLst>
      <p:ext uri="{BB962C8B-B14F-4D97-AF65-F5344CB8AC3E}">
        <p14:creationId xmlns:p14="http://schemas.microsoft.com/office/powerpoint/2010/main" val="998207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FA58C69-3A28-1DCC-12EE-CA48F86775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164288" y="44000"/>
            <a:ext cx="1915382" cy="579404"/>
          </a:xfrm>
          <a:prstGeom prst="rect">
            <a:avLst/>
          </a:prstGeom>
          <a:solidFill>
            <a:srgbClr val="FFFFFF"/>
          </a:solidFill>
        </p:spPr>
      </p:pic>
      <p:cxnSp>
        <p:nvCxnSpPr>
          <p:cNvPr id="6" name="Пряма сполучна лінія 5">
            <a:extLst>
              <a:ext uri="{FF2B5EF4-FFF2-40B4-BE49-F238E27FC236}">
                <a16:creationId xmlns:a16="http://schemas.microsoft.com/office/drawing/2014/main" id="{7FB72752-EA3B-D3BD-96DA-DB0065DE5A67}"/>
              </a:ext>
            </a:extLst>
          </p:cNvPr>
          <p:cNvCxnSpPr/>
          <p:nvPr/>
        </p:nvCxnSpPr>
        <p:spPr>
          <a:xfrm>
            <a:off x="17038" y="764704"/>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C79D603-5582-73D8-5FEA-ADB028E9518C}"/>
              </a:ext>
            </a:extLst>
          </p:cNvPr>
          <p:cNvSpPr txBox="1"/>
          <p:nvPr/>
        </p:nvSpPr>
        <p:spPr>
          <a:xfrm>
            <a:off x="93086" y="781120"/>
            <a:ext cx="9050913" cy="3170099"/>
          </a:xfrm>
          <a:prstGeom prst="rect">
            <a:avLst/>
          </a:prstGeom>
          <a:noFill/>
        </p:spPr>
        <p:txBody>
          <a:bodyPr wrap="square">
            <a:spAutoFit/>
          </a:bodyPr>
          <a:lstStyle/>
          <a:p>
            <a:pPr algn="just"/>
            <a:r>
              <a:rPr lang="uk-UA" sz="2000" dirty="0">
                <a:solidFill>
                  <a:srgbClr val="002060"/>
                </a:solidFill>
                <a:latin typeface="Times New Roman" panose="02020603050405020304" pitchFamily="18" charset="0"/>
                <a:cs typeface="Times New Roman" panose="02020603050405020304" pitchFamily="18" charset="0"/>
              </a:rPr>
              <a:t>Відповідно до моделі Д. Колба процес навчання може починатися з будь-якої стадії та протікає послідовно – до тих пір, поки не буде сформовано необхідної навички. При цьому процес не є циклічним, а представляє собою безперервну спіраль, тому що нові навчальні дії відбуваються вже за інших обставин, коли людина вже спроможна спрогнозувати його можливі наслідки через власну обізнаність. Водночас ефективне навчання має приводити до обов’язкового проходження та засвоєння людиною всіх чотирьох етапів моделі. Встановлено, що вибір першого етапу набуття знань і навичок здійснюється людиною усвідомлено залежно від типу характеру, віку та накопиченого практичного досвіду. </a:t>
            </a:r>
          </a:p>
        </p:txBody>
      </p:sp>
      <p:pic>
        <p:nvPicPr>
          <p:cNvPr id="8" name="Рисунок 7">
            <a:extLst>
              <a:ext uri="{FF2B5EF4-FFF2-40B4-BE49-F238E27FC236}">
                <a16:creationId xmlns:a16="http://schemas.microsoft.com/office/drawing/2014/main" id="{48568CC9-9D81-179E-E8BC-130E4FBEF45D}"/>
              </a:ext>
            </a:extLst>
          </p:cNvPr>
          <p:cNvPicPr>
            <a:picLocks noChangeAspect="1"/>
          </p:cNvPicPr>
          <p:nvPr/>
        </p:nvPicPr>
        <p:blipFill>
          <a:blip r:embed="rId3"/>
          <a:stretch>
            <a:fillRect/>
          </a:stretch>
        </p:blipFill>
        <p:spPr>
          <a:xfrm>
            <a:off x="4788026" y="3891641"/>
            <a:ext cx="4176464" cy="2925406"/>
          </a:xfrm>
          <a:prstGeom prst="rect">
            <a:avLst/>
          </a:prstGeom>
        </p:spPr>
      </p:pic>
      <p:sp>
        <p:nvSpPr>
          <p:cNvPr id="10" name="TextBox 9">
            <a:extLst>
              <a:ext uri="{FF2B5EF4-FFF2-40B4-BE49-F238E27FC236}">
                <a16:creationId xmlns:a16="http://schemas.microsoft.com/office/drawing/2014/main" id="{28F40D14-5767-B8DA-D0D5-2C09E603D1F4}"/>
              </a:ext>
            </a:extLst>
          </p:cNvPr>
          <p:cNvSpPr txBox="1"/>
          <p:nvPr/>
        </p:nvSpPr>
        <p:spPr>
          <a:xfrm>
            <a:off x="180791" y="4000334"/>
            <a:ext cx="4176464" cy="2554545"/>
          </a:xfrm>
          <a:prstGeom prst="rect">
            <a:avLst/>
          </a:prstGeom>
          <a:noFill/>
        </p:spPr>
        <p:txBody>
          <a:bodyPr wrap="square">
            <a:spAutoFit/>
          </a:bodyPr>
          <a:lstStyle/>
          <a:p>
            <a:pPr algn="just"/>
            <a:r>
              <a:rPr lang="uk-UA" sz="2000" dirty="0">
                <a:solidFill>
                  <a:srgbClr val="002060"/>
                </a:solidFill>
                <a:latin typeface="Times New Roman" panose="02020603050405020304" pitchFamily="18" charset="0"/>
                <a:cs typeface="Times New Roman" panose="02020603050405020304" pitchFamily="18" charset="0"/>
              </a:rPr>
              <a:t>Цю особливість процесу навчання дорослої людини англійськими психологами Пітером Хоні та Аланом </a:t>
            </a:r>
            <a:r>
              <a:rPr lang="uk-UA" sz="2000" dirty="0" err="1">
                <a:solidFill>
                  <a:srgbClr val="002060"/>
                </a:solidFill>
                <a:latin typeface="Times New Roman" panose="02020603050405020304" pitchFamily="18" charset="0"/>
                <a:cs typeface="Times New Roman" panose="02020603050405020304" pitchFamily="18" charset="0"/>
              </a:rPr>
              <a:t>Мемфордом</a:t>
            </a:r>
            <a:r>
              <a:rPr lang="uk-UA" sz="2000" dirty="0">
                <a:solidFill>
                  <a:srgbClr val="002060"/>
                </a:solidFill>
                <a:latin typeface="Times New Roman" panose="02020603050405020304" pitchFamily="18" charset="0"/>
                <a:cs typeface="Times New Roman" panose="02020603050405020304" pitchFamily="18" charset="0"/>
              </a:rPr>
              <a:t> було покладено в основу класифікації стилів навчання: </a:t>
            </a:r>
            <a:r>
              <a:rPr lang="uk-UA" sz="2000" b="1" dirty="0">
                <a:solidFill>
                  <a:srgbClr val="002060"/>
                </a:solidFill>
                <a:latin typeface="Times New Roman" panose="02020603050405020304" pitchFamily="18" charset="0"/>
                <a:cs typeface="Times New Roman" panose="02020603050405020304" pitchFamily="18" charset="0"/>
              </a:rPr>
              <a:t>«активісти», «мислителі», «теоретики» та «прагматики».</a:t>
            </a:r>
          </a:p>
        </p:txBody>
      </p:sp>
    </p:spTree>
    <p:extLst>
      <p:ext uri="{BB962C8B-B14F-4D97-AF65-F5344CB8AC3E}">
        <p14:creationId xmlns:p14="http://schemas.microsoft.com/office/powerpoint/2010/main" val="862752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FA58C69-3A28-1DCC-12EE-CA48F86775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164288" y="44000"/>
            <a:ext cx="1915382" cy="579404"/>
          </a:xfrm>
          <a:prstGeom prst="rect">
            <a:avLst/>
          </a:prstGeom>
          <a:solidFill>
            <a:srgbClr val="FFFFFF"/>
          </a:solidFill>
        </p:spPr>
      </p:pic>
      <p:cxnSp>
        <p:nvCxnSpPr>
          <p:cNvPr id="6" name="Пряма сполучна лінія 5">
            <a:extLst>
              <a:ext uri="{FF2B5EF4-FFF2-40B4-BE49-F238E27FC236}">
                <a16:creationId xmlns:a16="http://schemas.microsoft.com/office/drawing/2014/main" id="{7FB72752-EA3B-D3BD-96DA-DB0065DE5A67}"/>
              </a:ext>
            </a:extLst>
          </p:cNvPr>
          <p:cNvCxnSpPr/>
          <p:nvPr/>
        </p:nvCxnSpPr>
        <p:spPr>
          <a:xfrm>
            <a:off x="17038" y="764704"/>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1782A15-880E-C84F-F409-1A8EC42290BF}"/>
              </a:ext>
            </a:extLst>
          </p:cNvPr>
          <p:cNvSpPr txBox="1"/>
          <p:nvPr/>
        </p:nvSpPr>
        <p:spPr>
          <a:xfrm>
            <a:off x="323528" y="906005"/>
            <a:ext cx="8640960" cy="3785652"/>
          </a:xfrm>
          <a:prstGeom prst="rect">
            <a:avLst/>
          </a:prstGeom>
          <a:noFill/>
        </p:spPr>
        <p:txBody>
          <a:bodyPr wrap="square">
            <a:spAutoFit/>
          </a:bodyPr>
          <a:lstStyle/>
          <a:p>
            <a:pPr algn="just"/>
            <a:r>
              <a:rPr lang="uk-UA" sz="2000" b="1" dirty="0">
                <a:solidFill>
                  <a:srgbClr val="002060"/>
                </a:solidFill>
                <a:latin typeface="Times New Roman" panose="02020603050405020304" pitchFamily="18" charset="0"/>
                <a:cs typeface="Times New Roman" panose="02020603050405020304" pitchFamily="18" charset="0"/>
              </a:rPr>
              <a:t>Активіст </a:t>
            </a:r>
            <a:r>
              <a:rPr lang="uk-UA" sz="2000" dirty="0">
                <a:solidFill>
                  <a:srgbClr val="002060"/>
                </a:solidFill>
                <a:latin typeface="Times New Roman" panose="02020603050405020304" pitchFamily="18" charset="0"/>
                <a:cs typeface="Times New Roman" panose="02020603050405020304" pitchFamily="18" charset="0"/>
              </a:rPr>
              <a:t>– імпульсивний, націлений на пошук </a:t>
            </a:r>
            <a:r>
              <a:rPr lang="uk-UA" sz="2000" dirty="0" err="1">
                <a:solidFill>
                  <a:srgbClr val="002060"/>
                </a:solidFill>
                <a:latin typeface="Times New Roman" panose="02020603050405020304" pitchFamily="18" charset="0"/>
                <a:cs typeface="Times New Roman" panose="02020603050405020304" pitchFamily="18" charset="0"/>
              </a:rPr>
              <a:t>відчуттів</a:t>
            </a:r>
            <a:r>
              <a:rPr lang="uk-UA" sz="2000" dirty="0">
                <a:solidFill>
                  <a:srgbClr val="002060"/>
                </a:solidFill>
                <a:latin typeface="Times New Roman" panose="02020603050405020304" pitchFamily="18" charset="0"/>
                <a:cs typeface="Times New Roman" panose="02020603050405020304" pitchFamily="18" charset="0"/>
              </a:rPr>
              <a:t> екстраверт, що прагне пізнавати нове у процесі роботи методом проб та помилок. Самостійний, активний, товариський, нетерплячий, відкритий та повний ентузіазму. Швидко включається до будь-якої діяльності. Прагне до експериментів. Йому простіше діяти, ніж прораховувати можливі наслідки. Часто виходить у лідери. Його девіз: «Я хочу це зробити». </a:t>
            </a:r>
          </a:p>
          <a:p>
            <a:pPr algn="just"/>
            <a:endParaRPr lang="uk-UA" sz="2000" dirty="0">
              <a:solidFill>
                <a:srgbClr val="002060"/>
              </a:solidFill>
              <a:latin typeface="Times New Roman" panose="02020603050405020304" pitchFamily="18" charset="0"/>
              <a:cs typeface="Times New Roman" panose="02020603050405020304" pitchFamily="18" charset="0"/>
            </a:endParaRPr>
          </a:p>
          <a:p>
            <a:pPr algn="just"/>
            <a:r>
              <a:rPr lang="uk-UA" sz="2000" b="1" dirty="0">
                <a:solidFill>
                  <a:srgbClr val="002060"/>
                </a:solidFill>
                <a:latin typeface="Times New Roman" panose="02020603050405020304" pitchFamily="18" charset="0"/>
                <a:cs typeface="Times New Roman" panose="02020603050405020304" pitchFamily="18" charset="0"/>
              </a:rPr>
              <a:t>Мислитель</a:t>
            </a:r>
            <a:r>
              <a:rPr lang="uk-UA" sz="2000" dirty="0">
                <a:solidFill>
                  <a:srgbClr val="002060"/>
                </a:solidFill>
                <a:latin typeface="Times New Roman" panose="02020603050405020304" pitchFamily="18" charset="0"/>
                <a:cs typeface="Times New Roman" panose="02020603050405020304" pitchFamily="18" charset="0"/>
              </a:rPr>
              <a:t> – обережний методологічний інтроверт, що спочатку певний час розмірковує і лише потім приступає до дії. Приділяє багато уваги збору та аналізу інформації. Перед тим, як почати діяти, прораховує всі нюанси та підтексти. Часто просить поради в інших. Його девіз: «Сім раз </a:t>
            </a:r>
            <a:r>
              <a:rPr lang="uk-UA" sz="2000" dirty="0" err="1">
                <a:solidFill>
                  <a:srgbClr val="002060"/>
                </a:solidFill>
                <a:latin typeface="Times New Roman" panose="02020603050405020304" pitchFamily="18" charset="0"/>
                <a:cs typeface="Times New Roman" panose="02020603050405020304" pitchFamily="18" charset="0"/>
              </a:rPr>
              <a:t>відмір</a:t>
            </a:r>
            <a:r>
              <a:rPr lang="uk-UA" sz="2000" dirty="0">
                <a:solidFill>
                  <a:srgbClr val="002060"/>
                </a:solidFill>
                <a:latin typeface="Times New Roman" panose="02020603050405020304" pitchFamily="18" charset="0"/>
                <a:cs typeface="Times New Roman" panose="02020603050405020304" pitchFamily="18" charset="0"/>
              </a:rPr>
              <a:t>, один раз </a:t>
            </a:r>
            <a:r>
              <a:rPr lang="uk-UA" sz="2000" dirty="0" err="1">
                <a:solidFill>
                  <a:srgbClr val="002060"/>
                </a:solidFill>
                <a:latin typeface="Times New Roman" panose="02020603050405020304" pitchFamily="18" charset="0"/>
                <a:cs typeface="Times New Roman" panose="02020603050405020304" pitchFamily="18" charset="0"/>
              </a:rPr>
              <a:t>відріж</a:t>
            </a:r>
            <a:r>
              <a:rPr lang="uk-UA" sz="2000" dirty="0">
                <a:solidFill>
                  <a:srgbClr val="002060"/>
                </a:solidFill>
                <a:latin typeface="Times New Roman" panose="02020603050405020304" pitchFamily="18" charset="0"/>
                <a:cs typeface="Times New Roman" panose="02020603050405020304" pitchFamily="18" charset="0"/>
              </a:rPr>
              <a:t>».</a:t>
            </a:r>
          </a:p>
        </p:txBody>
      </p:sp>
      <p:pic>
        <p:nvPicPr>
          <p:cNvPr id="9218" name="Picture 2" descr="Стили обучения Хани и Мамфорда | Путеводитель 2024 - AhaSlides">
            <a:extLst>
              <a:ext uri="{FF2B5EF4-FFF2-40B4-BE49-F238E27FC236}">
                <a16:creationId xmlns:a16="http://schemas.microsoft.com/office/drawing/2014/main" id="{DCC166E8-892D-C1B0-FAF5-118CFF2A5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456" y="4371533"/>
            <a:ext cx="4716016" cy="2440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338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FA58C69-3A28-1DCC-12EE-CA48F86775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164288" y="44000"/>
            <a:ext cx="1915382" cy="579404"/>
          </a:xfrm>
          <a:prstGeom prst="rect">
            <a:avLst/>
          </a:prstGeom>
          <a:solidFill>
            <a:srgbClr val="FFFFFF"/>
          </a:solidFill>
        </p:spPr>
      </p:pic>
      <p:cxnSp>
        <p:nvCxnSpPr>
          <p:cNvPr id="6" name="Пряма сполучна лінія 5">
            <a:extLst>
              <a:ext uri="{FF2B5EF4-FFF2-40B4-BE49-F238E27FC236}">
                <a16:creationId xmlns:a16="http://schemas.microsoft.com/office/drawing/2014/main" id="{7FB72752-EA3B-D3BD-96DA-DB0065DE5A67}"/>
              </a:ext>
            </a:extLst>
          </p:cNvPr>
          <p:cNvCxnSpPr/>
          <p:nvPr/>
        </p:nvCxnSpPr>
        <p:spPr>
          <a:xfrm>
            <a:off x="17038" y="764704"/>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12290" name="Picture 2" descr="Honey &amp; Mumford Learning Styles, totally explained [with theory diagram] —  BiteSize Learning">
            <a:extLst>
              <a:ext uri="{FF2B5EF4-FFF2-40B4-BE49-F238E27FC236}">
                <a16:creationId xmlns:a16="http://schemas.microsoft.com/office/drawing/2014/main" id="{4AF32FFB-75FE-73FB-C5CA-28E0190EC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695" y="3768327"/>
            <a:ext cx="5477257" cy="28660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009A571-4FE3-66FE-55C1-6F7ADCC05A96}"/>
              </a:ext>
            </a:extLst>
          </p:cNvPr>
          <p:cNvSpPr txBox="1"/>
          <p:nvPr/>
        </p:nvSpPr>
        <p:spPr>
          <a:xfrm>
            <a:off x="432048" y="906005"/>
            <a:ext cx="8388424" cy="2862322"/>
          </a:xfrm>
          <a:prstGeom prst="rect">
            <a:avLst/>
          </a:prstGeom>
          <a:noFill/>
        </p:spPr>
        <p:txBody>
          <a:bodyPr wrap="square">
            <a:spAutoFit/>
          </a:bodyPr>
          <a:lstStyle/>
          <a:p>
            <a:pPr algn="just"/>
            <a:r>
              <a:rPr lang="uk-UA" sz="2000" b="1" dirty="0">
                <a:solidFill>
                  <a:srgbClr val="002060"/>
                </a:solidFill>
                <a:latin typeface="Times New Roman" panose="02020603050405020304" pitchFamily="18" charset="0"/>
                <a:cs typeface="Times New Roman" panose="02020603050405020304" pitchFamily="18" charset="0"/>
              </a:rPr>
              <a:t>Теоретик</a:t>
            </a:r>
            <a:r>
              <a:rPr lang="uk-UA" sz="2000" dirty="0">
                <a:solidFill>
                  <a:srgbClr val="002060"/>
                </a:solidFill>
                <a:latin typeface="Times New Roman" panose="02020603050405020304" pitchFamily="18" charset="0"/>
                <a:cs typeface="Times New Roman" panose="02020603050405020304" pitchFamily="18" charset="0"/>
              </a:rPr>
              <a:t> – об’єктивний раціональний інтелігент, що розв’язує проблеми крок за кроком, цінує раціональність та логіку, прагне до системного мислення та досконалості. Спрямований на набуття цілісної картини явища. Його девіз: «Я хочу зрозуміти це». </a:t>
            </a:r>
          </a:p>
          <a:p>
            <a:pPr algn="just"/>
            <a:endParaRPr lang="uk-UA" sz="2000" dirty="0">
              <a:solidFill>
                <a:srgbClr val="002060"/>
              </a:solidFill>
              <a:latin typeface="Times New Roman" panose="02020603050405020304" pitchFamily="18" charset="0"/>
              <a:cs typeface="Times New Roman" panose="02020603050405020304" pitchFamily="18" charset="0"/>
            </a:endParaRPr>
          </a:p>
          <a:p>
            <a:pPr algn="just"/>
            <a:r>
              <a:rPr lang="uk-UA" sz="2000" b="1" dirty="0">
                <a:solidFill>
                  <a:srgbClr val="002060"/>
                </a:solidFill>
                <a:latin typeface="Times New Roman" panose="02020603050405020304" pitchFamily="18" charset="0"/>
                <a:cs typeface="Times New Roman" panose="02020603050405020304" pitchFamily="18" charset="0"/>
              </a:rPr>
              <a:t>Прагматик</a:t>
            </a:r>
            <a:r>
              <a:rPr lang="uk-UA" sz="2000" dirty="0">
                <a:solidFill>
                  <a:srgbClr val="002060"/>
                </a:solidFill>
                <a:latin typeface="Times New Roman" panose="02020603050405020304" pitchFamily="18" charset="0"/>
                <a:cs typeface="Times New Roman" panose="02020603050405020304" pitchFamily="18" charset="0"/>
              </a:rPr>
              <a:t> – практичний реаліст, що прагне знайти рішення, перейти до дій. Прагне до успіху, діє швидко та впевнено. Отримані знання та навички відразу втілює у життя. Проблеми розглядає як можливість просування. Девіз: «Добре то, що діє».</a:t>
            </a:r>
          </a:p>
        </p:txBody>
      </p:sp>
    </p:spTree>
    <p:extLst>
      <p:ext uri="{BB962C8B-B14F-4D97-AF65-F5344CB8AC3E}">
        <p14:creationId xmlns:p14="http://schemas.microsoft.com/office/powerpoint/2010/main" val="2712276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657AF36-C98F-9159-F2F1-AAD3B5370C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164288" y="44000"/>
            <a:ext cx="1915382" cy="579404"/>
          </a:xfrm>
          <a:prstGeom prst="rect">
            <a:avLst/>
          </a:prstGeom>
          <a:solidFill>
            <a:srgbClr val="FFFFFF"/>
          </a:solidFill>
        </p:spPr>
      </p:pic>
      <p:cxnSp>
        <p:nvCxnSpPr>
          <p:cNvPr id="7" name="Пряма сполучна лінія 6">
            <a:extLst>
              <a:ext uri="{FF2B5EF4-FFF2-40B4-BE49-F238E27FC236}">
                <a16:creationId xmlns:a16="http://schemas.microsoft.com/office/drawing/2014/main" id="{9BBFA1EC-BDE0-7352-4517-EC6153777BFB}"/>
              </a:ext>
            </a:extLst>
          </p:cNvPr>
          <p:cNvCxnSpPr/>
          <p:nvPr/>
        </p:nvCxnSpPr>
        <p:spPr>
          <a:xfrm>
            <a:off x="0" y="698482"/>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539C75E-9D14-E93D-35B7-BA14849C0981}"/>
              </a:ext>
            </a:extLst>
          </p:cNvPr>
          <p:cNvSpPr txBox="1"/>
          <p:nvPr/>
        </p:nvSpPr>
        <p:spPr>
          <a:xfrm>
            <a:off x="683569" y="1412776"/>
            <a:ext cx="8136904" cy="4401205"/>
          </a:xfrm>
          <a:prstGeom prst="rect">
            <a:avLst/>
          </a:prstGeom>
          <a:noFill/>
        </p:spPr>
        <p:txBody>
          <a:bodyPr wrap="square">
            <a:spAutoFit/>
          </a:bodyPr>
          <a:lstStyle/>
          <a:p>
            <a:pPr algn="just"/>
            <a:r>
              <a:rPr lang="uk-UA" sz="2000" dirty="0">
                <a:solidFill>
                  <a:srgbClr val="002060"/>
                </a:solidFill>
                <a:latin typeface="Times New Roman" panose="02020603050405020304" pitchFamily="18" charset="0"/>
                <a:cs typeface="Times New Roman" panose="02020603050405020304" pitchFamily="18" charset="0"/>
              </a:rPr>
              <a:t>П'ять факторів індивідуальної реакції на зміни </a:t>
            </a:r>
          </a:p>
          <a:p>
            <a:pPr algn="just"/>
            <a:endParaRPr lang="uk-UA" sz="2000" dirty="0">
              <a:solidFill>
                <a:srgbClr val="002060"/>
              </a:solidFill>
              <a:latin typeface="Times New Roman" panose="02020603050405020304" pitchFamily="18" charset="0"/>
              <a:cs typeface="Times New Roman" panose="02020603050405020304" pitchFamily="18" charset="0"/>
            </a:endParaRPr>
          </a:p>
          <a:p>
            <a:pPr algn="just"/>
            <a:r>
              <a:rPr lang="uk-UA" sz="2000" b="1" dirty="0">
                <a:solidFill>
                  <a:srgbClr val="002060"/>
                </a:solidFill>
                <a:latin typeface="Times New Roman" panose="02020603050405020304" pitchFamily="18" charset="0"/>
                <a:cs typeface="Times New Roman" panose="02020603050405020304" pitchFamily="18" charset="0"/>
              </a:rPr>
              <a:t>Естер </a:t>
            </a:r>
            <a:r>
              <a:rPr lang="uk-UA" sz="2000" b="1" dirty="0" err="1">
                <a:solidFill>
                  <a:srgbClr val="002060"/>
                </a:solidFill>
                <a:latin typeface="Times New Roman" panose="02020603050405020304" pitchFamily="18" charset="0"/>
                <a:cs typeface="Times New Roman" panose="02020603050405020304" pitchFamily="18" charset="0"/>
              </a:rPr>
              <a:t>Кемерон</a:t>
            </a:r>
            <a:r>
              <a:rPr lang="uk-UA" sz="2000" b="1" dirty="0">
                <a:solidFill>
                  <a:srgbClr val="002060"/>
                </a:solidFill>
                <a:latin typeface="Times New Roman" panose="02020603050405020304" pitchFamily="18" charset="0"/>
                <a:cs typeface="Times New Roman" panose="02020603050405020304" pitchFamily="18" charset="0"/>
              </a:rPr>
              <a:t> і Майк Грін </a:t>
            </a:r>
            <a:r>
              <a:rPr lang="uk-UA" sz="2000" dirty="0">
                <a:solidFill>
                  <a:srgbClr val="002060"/>
                </a:solidFill>
                <a:latin typeface="Times New Roman" panose="02020603050405020304" pitchFamily="18" charset="0"/>
                <a:cs typeface="Times New Roman" panose="02020603050405020304" pitchFamily="18" charset="0"/>
              </a:rPr>
              <a:t>виділили п'ять факторів, які обумовлюють індивідуальну реакцію на зміни: </a:t>
            </a:r>
          </a:p>
          <a:p>
            <a:pPr algn="just"/>
            <a:endParaRPr lang="uk-UA" sz="2000" dirty="0">
              <a:solidFill>
                <a:srgbClr val="002060"/>
              </a:solidFill>
              <a:latin typeface="Times New Roman" panose="02020603050405020304" pitchFamily="18" charset="0"/>
              <a:cs typeface="Times New Roman" panose="02020603050405020304" pitchFamily="18" charset="0"/>
            </a:endParaRPr>
          </a:p>
          <a:p>
            <a:pPr algn="just"/>
            <a:r>
              <a:rPr lang="uk-UA" sz="2000" dirty="0">
                <a:solidFill>
                  <a:srgbClr val="002060"/>
                </a:solidFill>
                <a:latin typeface="Times New Roman" panose="02020603050405020304" pitchFamily="18" charset="0"/>
                <a:cs typeface="Times New Roman" panose="02020603050405020304" pitchFamily="18" charset="0"/>
              </a:rPr>
              <a:t>1. </a:t>
            </a:r>
            <a:r>
              <a:rPr lang="uk-UA" sz="2000" b="1" dirty="0">
                <a:solidFill>
                  <a:srgbClr val="002060"/>
                </a:solidFill>
                <a:latin typeface="Times New Roman" panose="02020603050405020304" pitchFamily="18" charset="0"/>
                <a:cs typeface="Times New Roman" panose="02020603050405020304" pitchFamily="18" charset="0"/>
              </a:rPr>
              <a:t>Природа змін. </a:t>
            </a:r>
            <a:r>
              <a:rPr lang="uk-UA" sz="2000" dirty="0">
                <a:solidFill>
                  <a:srgbClr val="002060"/>
                </a:solidFill>
                <a:latin typeface="Times New Roman" panose="02020603050405020304" pitchFamily="18" charset="0"/>
                <a:cs typeface="Times New Roman" panose="02020603050405020304" pitchFamily="18" charset="0"/>
              </a:rPr>
              <a:t>Зміни можна нав'язати ззовні або створити зсередини. Вони можуть бути еволюційні і революційні по суті. Повсякденні і одноразові. Поверхневі і глибокі. Розширювальні і обмежувальні. Різні типи змін викликають різне ставлення й моделюють відповідну поведінку. </a:t>
            </a:r>
          </a:p>
          <a:p>
            <a:pPr algn="just"/>
            <a:endParaRPr lang="uk-UA" sz="2000" dirty="0">
              <a:solidFill>
                <a:srgbClr val="002060"/>
              </a:solidFill>
              <a:latin typeface="Times New Roman" panose="02020603050405020304" pitchFamily="18" charset="0"/>
              <a:cs typeface="Times New Roman" panose="02020603050405020304" pitchFamily="18" charset="0"/>
            </a:endParaRPr>
          </a:p>
          <a:p>
            <a:pPr algn="just"/>
            <a:r>
              <a:rPr lang="uk-UA" sz="2000" dirty="0">
                <a:solidFill>
                  <a:srgbClr val="002060"/>
                </a:solidFill>
                <a:latin typeface="Times New Roman" panose="02020603050405020304" pitchFamily="18" charset="0"/>
                <a:cs typeface="Times New Roman" panose="02020603050405020304" pitchFamily="18" charset="0"/>
              </a:rPr>
              <a:t>2. </a:t>
            </a:r>
            <a:r>
              <a:rPr lang="uk-UA" sz="2000" b="1" dirty="0">
                <a:solidFill>
                  <a:srgbClr val="002060"/>
                </a:solidFill>
                <a:latin typeface="Times New Roman" panose="02020603050405020304" pitchFamily="18" charset="0"/>
                <a:cs typeface="Times New Roman" panose="02020603050405020304" pitchFamily="18" charset="0"/>
              </a:rPr>
              <a:t>Наслідки змін - на чию користь</a:t>
            </a:r>
            <a:r>
              <a:rPr lang="uk-UA" sz="2000" dirty="0">
                <a:solidFill>
                  <a:srgbClr val="002060"/>
                </a:solidFill>
                <a:latin typeface="Times New Roman" panose="02020603050405020304" pitchFamily="18" charset="0"/>
                <a:cs typeface="Times New Roman" panose="02020603050405020304" pitchFamily="18" charset="0"/>
              </a:rPr>
              <a:t>. Дуже багато значать, на чию вони користь: співробітників, клієнтів, суспільства, акціонерів, правління. Хто вийде переможцем, а хто - переможеним? </a:t>
            </a:r>
          </a:p>
        </p:txBody>
      </p:sp>
    </p:spTree>
    <p:extLst>
      <p:ext uri="{BB962C8B-B14F-4D97-AF65-F5344CB8AC3E}">
        <p14:creationId xmlns:p14="http://schemas.microsoft.com/office/powerpoint/2010/main" val="1786050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657AF36-C98F-9159-F2F1-AAD3B5370C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164288" y="44000"/>
            <a:ext cx="1915382" cy="579404"/>
          </a:xfrm>
          <a:prstGeom prst="rect">
            <a:avLst/>
          </a:prstGeom>
          <a:solidFill>
            <a:srgbClr val="FFFFFF"/>
          </a:solidFill>
        </p:spPr>
      </p:pic>
      <p:cxnSp>
        <p:nvCxnSpPr>
          <p:cNvPr id="7" name="Пряма сполучна лінія 6">
            <a:extLst>
              <a:ext uri="{FF2B5EF4-FFF2-40B4-BE49-F238E27FC236}">
                <a16:creationId xmlns:a16="http://schemas.microsoft.com/office/drawing/2014/main" id="{9BBFA1EC-BDE0-7352-4517-EC6153777BFB}"/>
              </a:ext>
            </a:extLst>
          </p:cNvPr>
          <p:cNvCxnSpPr/>
          <p:nvPr/>
        </p:nvCxnSpPr>
        <p:spPr>
          <a:xfrm>
            <a:off x="0" y="698482"/>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CF42FB4-0C6B-3DF5-D08D-07FDFBC59E5E}"/>
              </a:ext>
            </a:extLst>
          </p:cNvPr>
          <p:cNvSpPr txBox="1"/>
          <p:nvPr/>
        </p:nvSpPr>
        <p:spPr>
          <a:xfrm>
            <a:off x="755576" y="1124744"/>
            <a:ext cx="7858418" cy="5324535"/>
          </a:xfrm>
          <a:prstGeom prst="rect">
            <a:avLst/>
          </a:prstGeom>
          <a:noFill/>
        </p:spPr>
        <p:txBody>
          <a:bodyPr wrap="square">
            <a:spAutoFit/>
          </a:bodyPr>
          <a:lstStyle/>
          <a:p>
            <a:pPr algn="just"/>
            <a:r>
              <a:rPr lang="uk-UA" sz="2000" b="1" dirty="0">
                <a:solidFill>
                  <a:srgbClr val="002060"/>
                </a:solidFill>
                <a:latin typeface="Times New Roman" panose="02020603050405020304" pitchFamily="18" charset="0"/>
                <a:cs typeface="Times New Roman" panose="02020603050405020304" pitchFamily="18" charset="0"/>
              </a:rPr>
              <a:t>3. Історія підприємства. </a:t>
            </a:r>
            <a:r>
              <a:rPr lang="uk-UA" sz="2000" dirty="0">
                <a:solidFill>
                  <a:srgbClr val="002060"/>
                </a:solidFill>
                <a:latin typeface="Times New Roman" panose="02020603050405020304" pitchFamily="18" charset="0"/>
                <a:cs typeface="Times New Roman" panose="02020603050405020304" pitchFamily="18" charset="0"/>
              </a:rPr>
              <a:t>Тобто відомості про те, як воно переживало зміни в минулому (або як сприймається організація, яка купує дане підприємство), яка система відносин переважає, який рівень менеджменту і ресурсів для ефективного управління змінами, що принесе майбутнє, крім змін. </a:t>
            </a:r>
          </a:p>
          <a:p>
            <a:pPr algn="just"/>
            <a:endParaRPr lang="uk-UA" sz="2000" dirty="0">
              <a:solidFill>
                <a:srgbClr val="002060"/>
              </a:solidFill>
              <a:latin typeface="Times New Roman" panose="02020603050405020304" pitchFamily="18" charset="0"/>
              <a:cs typeface="Times New Roman" panose="02020603050405020304" pitchFamily="18" charset="0"/>
            </a:endParaRPr>
          </a:p>
          <a:p>
            <a:pPr algn="just"/>
            <a:r>
              <a:rPr lang="uk-UA" sz="2000" b="1" dirty="0">
                <a:solidFill>
                  <a:srgbClr val="002060"/>
                </a:solidFill>
                <a:latin typeface="Times New Roman" panose="02020603050405020304" pitchFamily="18" charset="0"/>
                <a:cs typeface="Times New Roman" panose="02020603050405020304" pitchFamily="18" charset="0"/>
              </a:rPr>
              <a:t>4. Тип особистості </a:t>
            </a:r>
            <a:r>
              <a:rPr lang="uk-UA" sz="2000" dirty="0">
                <a:solidFill>
                  <a:srgbClr val="002060"/>
                </a:solidFill>
                <a:latin typeface="Times New Roman" panose="02020603050405020304" pitchFamily="18" charset="0"/>
                <a:cs typeface="Times New Roman" panose="02020603050405020304" pitchFamily="18" charset="0"/>
              </a:rPr>
              <a:t>- головний визначальний фактор реакції на зміни. Також важлива мотивація - наприклад, мотивація владою, статусом, грошима або приналежністю. </a:t>
            </a:r>
          </a:p>
          <a:p>
            <a:pPr algn="just"/>
            <a:endParaRPr lang="uk-UA" sz="2000" dirty="0">
              <a:solidFill>
                <a:srgbClr val="002060"/>
              </a:solidFill>
              <a:latin typeface="Times New Roman" panose="02020603050405020304" pitchFamily="18" charset="0"/>
              <a:cs typeface="Times New Roman" panose="02020603050405020304" pitchFamily="18" charset="0"/>
            </a:endParaRPr>
          </a:p>
          <a:p>
            <a:pPr algn="just"/>
            <a:r>
              <a:rPr lang="uk-UA" sz="2000" b="1" dirty="0">
                <a:solidFill>
                  <a:srgbClr val="002060"/>
                </a:solidFill>
                <a:latin typeface="Times New Roman" panose="02020603050405020304" pitchFamily="18" charset="0"/>
                <a:cs typeface="Times New Roman" panose="02020603050405020304" pitchFamily="18" charset="0"/>
              </a:rPr>
              <a:t>5. Індивідуальна історія. </a:t>
            </a:r>
            <a:r>
              <a:rPr lang="uk-UA" sz="2000" dirty="0">
                <a:solidFill>
                  <a:srgbClr val="002060"/>
                </a:solidFill>
                <a:latin typeface="Times New Roman" panose="02020603050405020304" pitchFamily="18" charset="0"/>
                <a:cs typeface="Times New Roman" panose="02020603050405020304" pitchFamily="18" charset="0"/>
              </a:rPr>
              <a:t>Тут мається на увазі попередній вплив і реакція на зміни, рівень знань і досвіду, стабільність життя і стадія кар'єри </a:t>
            </a:r>
            <a:r>
              <a:rPr lang="uk-UA" sz="2000" dirty="0" err="1">
                <a:solidFill>
                  <a:srgbClr val="002060"/>
                </a:solidFill>
                <a:latin typeface="Times New Roman" panose="02020603050405020304" pitchFamily="18" charset="0"/>
                <a:cs typeface="Times New Roman" panose="02020603050405020304" pitchFamily="18" charset="0"/>
              </a:rPr>
              <a:t>індивідума</a:t>
            </a:r>
            <a:r>
              <a:rPr lang="uk-UA" sz="2000" dirty="0">
                <a:solidFill>
                  <a:srgbClr val="002060"/>
                </a:solidFill>
                <a:latin typeface="Times New Roman" panose="02020603050405020304" pitchFamily="18" charset="0"/>
                <a:cs typeface="Times New Roman" panose="02020603050405020304" pitchFamily="18" charset="0"/>
              </a:rPr>
              <a:t>. Наприклад, людина, потрапивши під скорочення раніше, може заново пережити початкову травму і потрясіння незалежно від нинішнього управління ситуацією. А, можливо, вона вже набула необхідної гнучкості і впевненості з досвіду і готова впоратися з ситуацією своїми силами. </a:t>
            </a:r>
          </a:p>
        </p:txBody>
      </p:sp>
    </p:spTree>
    <p:extLst>
      <p:ext uri="{BB962C8B-B14F-4D97-AF65-F5344CB8AC3E}">
        <p14:creationId xmlns:p14="http://schemas.microsoft.com/office/powerpoint/2010/main" val="2189306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EBEBA4C-FBB1-5618-B435-05A922C602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16216" y="43999"/>
            <a:ext cx="2544259" cy="769639"/>
          </a:xfrm>
          <a:prstGeom prst="rect">
            <a:avLst/>
          </a:prstGeom>
          <a:solidFill>
            <a:srgbClr val="FFFFFF"/>
          </a:solidFill>
        </p:spPr>
      </p:pic>
      <p:cxnSp>
        <p:nvCxnSpPr>
          <p:cNvPr id="3" name="Пряма сполучна лінія 2">
            <a:extLst>
              <a:ext uri="{FF2B5EF4-FFF2-40B4-BE49-F238E27FC236}">
                <a16:creationId xmlns:a16="http://schemas.microsoft.com/office/drawing/2014/main" id="{76F1CB3C-551B-35A3-B58C-312C09D6DBF5}"/>
              </a:ext>
            </a:extLst>
          </p:cNvPr>
          <p:cNvCxnSpPr/>
          <p:nvPr/>
        </p:nvCxnSpPr>
        <p:spPr>
          <a:xfrm>
            <a:off x="0" y="972842"/>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B2E53B7-4FB3-DAB4-4B00-8D4860DB31B7}"/>
              </a:ext>
            </a:extLst>
          </p:cNvPr>
          <p:cNvSpPr txBox="1"/>
          <p:nvPr/>
        </p:nvSpPr>
        <p:spPr>
          <a:xfrm>
            <a:off x="287524" y="972842"/>
            <a:ext cx="7992888" cy="3076291"/>
          </a:xfrm>
          <a:prstGeom prst="rect">
            <a:avLst/>
          </a:prstGeom>
          <a:noFill/>
        </p:spPr>
        <p:txBody>
          <a:bodyPr wrap="square">
            <a:spAutoFit/>
          </a:bodyPr>
          <a:lstStyle/>
          <a:p>
            <a:pPr algn="just">
              <a:lnSpc>
                <a:spcPct val="200000"/>
              </a:lnSpc>
            </a:pPr>
            <a:r>
              <a:rPr lang="ru-RU" sz="2000" dirty="0">
                <a:solidFill>
                  <a:srgbClr val="002060"/>
                </a:solidFill>
                <a:latin typeface="Times New Roman" panose="02020603050405020304" pitchFamily="18" charset="0"/>
                <a:cs typeface="Times New Roman" panose="02020603050405020304" pitchFamily="18" charset="0"/>
              </a:rPr>
              <a:t>Будь-</a:t>
            </a:r>
            <a:r>
              <a:rPr lang="ru-RU" sz="2000" dirty="0" err="1">
                <a:solidFill>
                  <a:srgbClr val="002060"/>
                </a:solidFill>
                <a:latin typeface="Times New Roman" panose="02020603050405020304" pitchFamily="18" charset="0"/>
                <a:cs typeface="Times New Roman" panose="02020603050405020304" pitchFamily="18" charset="0"/>
              </a:rPr>
              <a:t>які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зміни</a:t>
            </a:r>
            <a:r>
              <a:rPr lang="ru-RU" sz="2000" dirty="0">
                <a:solidFill>
                  <a:srgbClr val="002060"/>
                </a:solidFill>
                <a:latin typeface="Times New Roman" panose="02020603050405020304" pitchFamily="18" charset="0"/>
                <a:cs typeface="Times New Roman" panose="02020603050405020304" pitchFamily="18" charset="0"/>
              </a:rPr>
              <a:t> в </a:t>
            </a:r>
            <a:r>
              <a:rPr lang="ru-RU" sz="2000" dirty="0" err="1">
                <a:solidFill>
                  <a:srgbClr val="002060"/>
                </a:solidFill>
                <a:latin typeface="Times New Roman" panose="02020603050405020304" pitchFamily="18" charset="0"/>
                <a:cs typeface="Times New Roman" panose="02020603050405020304" pitchFamily="18" charset="0"/>
              </a:rPr>
              <a:t>організації</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здійснюються</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одночасно</a:t>
            </a:r>
            <a:r>
              <a:rPr lang="ru-RU" sz="2000" dirty="0">
                <a:solidFill>
                  <a:srgbClr val="002060"/>
                </a:solidFill>
                <a:latin typeface="Times New Roman" panose="02020603050405020304" pitchFamily="18" charset="0"/>
                <a:cs typeface="Times New Roman" panose="02020603050405020304" pitchFamily="18" charset="0"/>
              </a:rPr>
              <a:t> на </a:t>
            </a:r>
            <a:r>
              <a:rPr lang="ru-RU" sz="2000" dirty="0" err="1">
                <a:solidFill>
                  <a:srgbClr val="002060"/>
                </a:solidFill>
                <a:latin typeface="Times New Roman" panose="02020603050405020304" pitchFamily="18" charset="0"/>
                <a:cs typeface="Times New Roman" panose="02020603050405020304" pitchFamily="18" charset="0"/>
              </a:rPr>
              <a:t>трьох</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взаємопов’язаних</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рівнях</a:t>
            </a:r>
            <a:r>
              <a:rPr lang="ru-RU" sz="2000" dirty="0">
                <a:solidFill>
                  <a:srgbClr val="002060"/>
                </a:solidFill>
                <a:latin typeface="Times New Roman" panose="02020603050405020304" pitchFamily="18" charset="0"/>
                <a:cs typeface="Times New Roman" panose="02020603050405020304" pitchFamily="18" charset="0"/>
              </a:rPr>
              <a:t>:</a:t>
            </a:r>
          </a:p>
          <a:p>
            <a:pPr marL="342900" indent="-342900" algn="just">
              <a:lnSpc>
                <a:spcPct val="200000"/>
              </a:lnSpc>
              <a:buFont typeface="Arial" panose="020B0604020202020204" pitchFamily="34" charset="0"/>
              <a:buChar char="•"/>
            </a:pPr>
            <a:r>
              <a:rPr lang="ru-RU" sz="2000" dirty="0" err="1">
                <a:solidFill>
                  <a:srgbClr val="002060"/>
                </a:solidFill>
                <a:latin typeface="Times New Roman" panose="02020603050405020304" pitchFamily="18" charset="0"/>
                <a:cs typeface="Times New Roman" panose="02020603050405020304" pitchFamily="18" charset="0"/>
              </a:rPr>
              <a:t>індивідуальному</a:t>
            </a:r>
            <a:r>
              <a:rPr lang="ru-RU" sz="2000" dirty="0">
                <a:solidFill>
                  <a:srgbClr val="002060"/>
                </a:solidFill>
                <a:latin typeface="Times New Roman" panose="02020603050405020304" pitchFamily="18" charset="0"/>
                <a:cs typeface="Times New Roman" panose="02020603050405020304" pitchFamily="18" charset="0"/>
              </a:rPr>
              <a:t>; </a:t>
            </a:r>
          </a:p>
          <a:p>
            <a:pPr marL="342900" indent="-342900" algn="just">
              <a:lnSpc>
                <a:spcPct val="200000"/>
              </a:lnSpc>
              <a:buFont typeface="Arial" panose="020B0604020202020204" pitchFamily="34" charset="0"/>
              <a:buChar char="•"/>
            </a:pPr>
            <a:r>
              <a:rPr lang="ru-RU" sz="2000" dirty="0" err="1">
                <a:solidFill>
                  <a:srgbClr val="002060"/>
                </a:solidFill>
                <a:latin typeface="Times New Roman" panose="02020603050405020304" pitchFamily="18" charset="0"/>
                <a:cs typeface="Times New Roman" panose="02020603050405020304" pitchFamily="18" charset="0"/>
              </a:rPr>
              <a:t>груповому</a:t>
            </a:r>
            <a:r>
              <a:rPr lang="ru-RU" sz="2000" dirty="0">
                <a:solidFill>
                  <a:srgbClr val="002060"/>
                </a:solidFill>
                <a:latin typeface="Times New Roman" panose="02020603050405020304" pitchFamily="18" charset="0"/>
                <a:cs typeface="Times New Roman" panose="02020603050405020304" pitchFamily="18" charset="0"/>
              </a:rPr>
              <a:t>;</a:t>
            </a:r>
          </a:p>
          <a:p>
            <a:pPr marL="342900" indent="-342900" algn="just">
              <a:lnSpc>
                <a:spcPct val="200000"/>
              </a:lnSpc>
              <a:buFont typeface="Arial" panose="020B0604020202020204" pitchFamily="34" charset="0"/>
              <a:buChar char="•"/>
            </a:pPr>
            <a:r>
              <a:rPr lang="ru-RU" sz="2000" dirty="0" err="1">
                <a:solidFill>
                  <a:srgbClr val="002060"/>
                </a:solidFill>
                <a:latin typeface="Times New Roman" panose="02020603050405020304" pitchFamily="18" charset="0"/>
                <a:cs typeface="Times New Roman" panose="02020603050405020304" pitchFamily="18" charset="0"/>
              </a:rPr>
              <a:t>організаційному</a:t>
            </a:r>
            <a:r>
              <a:rPr lang="ru-RU" sz="2000" dirty="0">
                <a:solidFill>
                  <a:srgbClr val="002060"/>
                </a:solidFill>
                <a:latin typeface="Times New Roman" panose="02020603050405020304" pitchFamily="18" charset="0"/>
                <a:cs typeface="Times New Roman" panose="02020603050405020304" pitchFamily="18" charset="0"/>
              </a:rPr>
              <a:t>.</a:t>
            </a:r>
            <a:endParaRPr lang="uk-UA" sz="2000" dirty="0">
              <a:solidFill>
                <a:srgbClr val="002060"/>
              </a:solidFill>
              <a:latin typeface="Times New Roman" panose="02020603050405020304" pitchFamily="18" charset="0"/>
              <a:cs typeface="Times New Roman" panose="02020603050405020304" pitchFamily="18" charset="0"/>
            </a:endParaRPr>
          </a:p>
        </p:txBody>
      </p:sp>
      <p:pic>
        <p:nvPicPr>
          <p:cNvPr id="1026" name="Picture 2" descr="Управління знаннями – головний інструмент досягнення цілей">
            <a:extLst>
              <a:ext uri="{FF2B5EF4-FFF2-40B4-BE49-F238E27FC236}">
                <a16:creationId xmlns:a16="http://schemas.microsoft.com/office/drawing/2014/main" id="{EF5C735A-E06C-3B58-9028-1D4F342406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9450" y="3983053"/>
            <a:ext cx="2907086" cy="28309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dividual or team resilience? | Umbrella Wellbeing Ltd">
            <a:extLst>
              <a:ext uri="{FF2B5EF4-FFF2-40B4-BE49-F238E27FC236}">
                <a16:creationId xmlns:a16="http://schemas.microsoft.com/office/drawing/2014/main" id="{03FFFA53-2ED0-5391-B246-427D120AED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1700808"/>
            <a:ext cx="3132936" cy="313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265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The Psychology of Change: Understanding How Individuals Cope with Change -  Quirk Solutions">
            <a:extLst>
              <a:ext uri="{FF2B5EF4-FFF2-40B4-BE49-F238E27FC236}">
                <a16:creationId xmlns:a16="http://schemas.microsoft.com/office/drawing/2014/main" id="{5C9CEECE-4321-4F3F-0297-A17DC26DA3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577216"/>
            <a:ext cx="6516216" cy="3353136"/>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Personal Change Management | Jo McDermott">
            <a:extLst>
              <a:ext uri="{FF2B5EF4-FFF2-40B4-BE49-F238E27FC236}">
                <a16:creationId xmlns:a16="http://schemas.microsoft.com/office/drawing/2014/main" id="{2B34A7D1-0C24-CEF3-FD08-F6E66C074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99" y="1249015"/>
            <a:ext cx="4251901" cy="25922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29A27A4-F337-471B-2AAD-4E55622BCF26}"/>
              </a:ext>
            </a:extLst>
          </p:cNvPr>
          <p:cNvSpPr txBox="1"/>
          <p:nvPr/>
        </p:nvSpPr>
        <p:spPr>
          <a:xfrm>
            <a:off x="17038" y="806805"/>
            <a:ext cx="9062631" cy="400110"/>
          </a:xfrm>
          <a:prstGeom prst="rect">
            <a:avLst/>
          </a:prstGeom>
          <a:noFill/>
        </p:spPr>
        <p:txBody>
          <a:bodyPr wrap="square">
            <a:spAutoFit/>
          </a:bodyPr>
          <a:lstStyle/>
          <a:p>
            <a:pPr algn="ctr"/>
            <a:r>
              <a:rPr lang="ru-RU" sz="2000" b="1" dirty="0">
                <a:solidFill>
                  <a:srgbClr val="002060"/>
                </a:solidFill>
                <a:latin typeface="Times New Roman" panose="02020603050405020304" pitchFamily="18" charset="0"/>
                <a:cs typeface="Times New Roman" panose="02020603050405020304" pitchFamily="18" charset="0"/>
              </a:rPr>
              <a:t>МОДЕЛІ ТИПОВОЇ РЕАКЦІЇ ЛЮДИНИ НА ЗМІНУ (ІННОВАЦІЮ)</a:t>
            </a:r>
            <a:endParaRPr lang="uk-UA" sz="2000" b="1" dirty="0">
              <a:solidFill>
                <a:srgbClr val="002060"/>
              </a:solidFill>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AF0464E8-FE44-7B3C-B7A2-AE321B11C0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64288" y="44000"/>
            <a:ext cx="1915382" cy="579404"/>
          </a:xfrm>
          <a:prstGeom prst="rect">
            <a:avLst/>
          </a:prstGeom>
          <a:solidFill>
            <a:srgbClr val="FFFFFF"/>
          </a:solidFill>
        </p:spPr>
      </p:pic>
      <p:cxnSp>
        <p:nvCxnSpPr>
          <p:cNvPr id="6" name="Пряма сполучна лінія 5">
            <a:extLst>
              <a:ext uri="{FF2B5EF4-FFF2-40B4-BE49-F238E27FC236}">
                <a16:creationId xmlns:a16="http://schemas.microsoft.com/office/drawing/2014/main" id="{5CC80262-B8F7-2D82-88B5-E63157288DCF}"/>
              </a:ext>
            </a:extLst>
          </p:cNvPr>
          <p:cNvCxnSpPr/>
          <p:nvPr/>
        </p:nvCxnSpPr>
        <p:spPr>
          <a:xfrm>
            <a:off x="17038" y="764704"/>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435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DB610C51-9775-FC42-65ED-9DA4FA1E58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164288" y="44000"/>
            <a:ext cx="1915382" cy="579404"/>
          </a:xfrm>
          <a:prstGeom prst="rect">
            <a:avLst/>
          </a:prstGeom>
          <a:solidFill>
            <a:srgbClr val="FFFFFF"/>
          </a:solidFill>
        </p:spPr>
      </p:pic>
      <p:cxnSp>
        <p:nvCxnSpPr>
          <p:cNvPr id="18" name="Пряма сполучна лінія 17">
            <a:extLst>
              <a:ext uri="{FF2B5EF4-FFF2-40B4-BE49-F238E27FC236}">
                <a16:creationId xmlns:a16="http://schemas.microsoft.com/office/drawing/2014/main" id="{91335BA7-2427-13FE-C45D-D3FD533FD925}"/>
              </a:ext>
            </a:extLst>
          </p:cNvPr>
          <p:cNvCxnSpPr/>
          <p:nvPr/>
        </p:nvCxnSpPr>
        <p:spPr>
          <a:xfrm>
            <a:off x="17038" y="764704"/>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4" name="Rectangle 1"/>
          <p:cNvSpPr>
            <a:spLocks noChangeArrowheads="1"/>
          </p:cNvSpPr>
          <p:nvPr/>
        </p:nvSpPr>
        <p:spPr bwMode="auto">
          <a:xfrm>
            <a:off x="2566988" y="3733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sz="1800" b="0" i="0" u="none" strike="noStrike" cap="none" normalizeH="0" baseline="0">
                <a:ln>
                  <a:noFill/>
                </a:ln>
                <a:solidFill>
                  <a:schemeClr val="tx1"/>
                </a:solidFill>
                <a:effectLst/>
                <a:latin typeface="Arial" pitchFamily="34" charset="0"/>
                <a:cs typeface="Arial" pitchFamily="34" charset="0"/>
              </a:rPr>
              <a:t/>
            </a:r>
            <a:br>
              <a:rPr kumimoji="0" lang="uk-UA" altLang="uk-UA" sz="1800" b="0" i="0" u="none" strike="noStrike" cap="none" normalizeH="0" baseline="0">
                <a:ln>
                  <a:noFill/>
                </a:ln>
                <a:solidFill>
                  <a:schemeClr val="tx1"/>
                </a:solidFill>
                <a:effectLst/>
                <a:latin typeface="Arial" pitchFamily="34" charset="0"/>
                <a:cs typeface="Arial" pitchFamily="34" charset="0"/>
              </a:rPr>
            </a:b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a:extLst>
              <a:ext uri="{FF2B5EF4-FFF2-40B4-BE49-F238E27FC236}">
                <a16:creationId xmlns:a16="http://schemas.microsoft.com/office/drawing/2014/main" id="{E4E4F07A-9033-8562-DA11-0BEBB35C78DF}"/>
              </a:ext>
            </a:extLst>
          </p:cNvPr>
          <p:cNvSpPr txBox="1"/>
          <p:nvPr/>
        </p:nvSpPr>
        <p:spPr>
          <a:xfrm>
            <a:off x="449542" y="938797"/>
            <a:ext cx="8244916" cy="646331"/>
          </a:xfrm>
          <a:prstGeom prst="rect">
            <a:avLst/>
          </a:prstGeom>
          <a:noFill/>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Елізабет </a:t>
            </a:r>
            <a:r>
              <a:rPr lang="uk-UA" b="1" dirty="0" err="1">
                <a:solidFill>
                  <a:srgbClr val="002060"/>
                </a:solidFill>
                <a:latin typeface="Times New Roman" panose="02020603050405020304" pitchFamily="18" charset="0"/>
                <a:cs typeface="Times New Roman" panose="02020603050405020304" pitchFamily="18" charset="0"/>
              </a:rPr>
              <a:t>Кюблер</a:t>
            </a:r>
            <a:r>
              <a:rPr lang="uk-UA" b="1" dirty="0">
                <a:solidFill>
                  <a:srgbClr val="002060"/>
                </a:solidFill>
                <a:latin typeface="Times New Roman" panose="02020603050405020304" pitchFamily="18" charset="0"/>
                <a:cs typeface="Times New Roman" panose="02020603050405020304" pitchFamily="18" charset="0"/>
              </a:rPr>
              <a:t>-Росс </a:t>
            </a:r>
            <a:r>
              <a:rPr lang="uk-UA" dirty="0">
                <a:solidFill>
                  <a:srgbClr val="002060"/>
                </a:solidFill>
                <a:latin typeface="Times New Roman" panose="02020603050405020304" pitchFamily="18" charset="0"/>
                <a:cs typeface="Times New Roman" panose="02020603050405020304" pitchFamily="18" charset="0"/>
              </a:rPr>
              <a:t>(</a:t>
            </a:r>
            <a:r>
              <a:rPr lang="en-US" dirty="0">
                <a:solidFill>
                  <a:srgbClr val="002060"/>
                </a:solidFill>
                <a:latin typeface="Times New Roman" panose="02020603050405020304" pitchFamily="18" charset="0"/>
                <a:cs typeface="Times New Roman" panose="02020603050405020304" pitchFamily="18" charset="0"/>
              </a:rPr>
              <a:t>Kubler Ross) </a:t>
            </a:r>
            <a:r>
              <a:rPr lang="uk-UA" dirty="0">
                <a:solidFill>
                  <a:srgbClr val="002060"/>
                </a:solidFill>
                <a:latin typeface="Times New Roman" panose="02020603050405020304" pitchFamily="18" charset="0"/>
                <a:cs typeface="Times New Roman" panose="02020603050405020304" pitchFamily="18" charset="0"/>
              </a:rPr>
              <a:t>в 1969 році описала індивідуальну динаміку сприйняття зміни як послідовність із наступних кроків. </a:t>
            </a:r>
          </a:p>
        </p:txBody>
      </p:sp>
      <p:pic>
        <p:nvPicPr>
          <p:cNvPr id="14338" name="Picture 2" descr="Kubler Ross Change Curve for PowerPoint">
            <a:extLst>
              <a:ext uri="{FF2B5EF4-FFF2-40B4-BE49-F238E27FC236}">
                <a16:creationId xmlns:a16="http://schemas.microsoft.com/office/drawing/2014/main" id="{52473EC4-D92F-78F0-3D48-751116AE7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434" y="1988840"/>
            <a:ext cx="7937991" cy="446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766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0F077C-0193-FCC7-0C2B-628D0E01A786}"/>
              </a:ext>
            </a:extLst>
          </p:cNvPr>
          <p:cNvSpPr txBox="1"/>
          <p:nvPr/>
        </p:nvSpPr>
        <p:spPr>
          <a:xfrm>
            <a:off x="251520" y="980728"/>
            <a:ext cx="8712968" cy="5693866"/>
          </a:xfrm>
          <a:prstGeom prst="rect">
            <a:avLst/>
          </a:prstGeom>
          <a:noFill/>
        </p:spPr>
        <p:txBody>
          <a:bodyPr wrap="square">
            <a:spAutoFit/>
          </a:bodyPr>
          <a:lstStyle/>
          <a:p>
            <a:pPr algn="just">
              <a:spcAft>
                <a:spcPts val="1200"/>
              </a:spcAft>
            </a:pPr>
            <a:r>
              <a:rPr lang="uk-UA" b="1" dirty="0">
                <a:solidFill>
                  <a:srgbClr val="002060"/>
                </a:solidFill>
                <a:latin typeface="Times New Roman" panose="02020603050405020304" pitchFamily="18" charset="0"/>
                <a:cs typeface="Times New Roman" panose="02020603050405020304" pitchFamily="18" charset="0"/>
              </a:rPr>
              <a:t>1. «Заперечення» </a:t>
            </a:r>
            <a:r>
              <a:rPr lang="uk-UA" dirty="0">
                <a:solidFill>
                  <a:srgbClr val="002060"/>
                </a:solidFill>
                <a:latin typeface="Times New Roman" panose="02020603050405020304" pitchFamily="18" charset="0"/>
                <a:cs typeface="Times New Roman" panose="02020603050405020304" pitchFamily="18" charset="0"/>
              </a:rPr>
              <a:t>– людина, що зіткнулася з катастрофічними змінами, часто не може їх повністю прийняти і сприйняти. Вона не визнає, що це трапилося насправді, тобто виникає захисна реакція організму – відчуття недовір’я та заперечення. Це пов’язано з неспроможністю психіки людини сприймати погані новини і відчувати душевний біль. </a:t>
            </a:r>
            <a:endParaRPr lang="en-US" dirty="0">
              <a:solidFill>
                <a:srgbClr val="002060"/>
              </a:solidFill>
              <a:latin typeface="Times New Roman" panose="02020603050405020304" pitchFamily="18" charset="0"/>
              <a:cs typeface="Times New Roman" panose="02020603050405020304" pitchFamily="18" charset="0"/>
            </a:endParaRPr>
          </a:p>
          <a:p>
            <a:pPr algn="just">
              <a:spcAft>
                <a:spcPts val="1200"/>
              </a:spcAft>
            </a:pPr>
            <a:r>
              <a:rPr lang="uk-UA" b="1" dirty="0">
                <a:solidFill>
                  <a:srgbClr val="002060"/>
                </a:solidFill>
                <a:latin typeface="Times New Roman" panose="02020603050405020304" pitchFamily="18" charset="0"/>
                <a:cs typeface="Times New Roman" panose="02020603050405020304" pitchFamily="18" charset="0"/>
              </a:rPr>
              <a:t>2. «Гнів» </a:t>
            </a:r>
            <a:r>
              <a:rPr lang="uk-UA" dirty="0">
                <a:solidFill>
                  <a:srgbClr val="002060"/>
                </a:solidFill>
                <a:latin typeface="Times New Roman" panose="02020603050405020304" pitchFamily="18" charset="0"/>
                <a:cs typeface="Times New Roman" panose="02020603050405020304" pitchFamily="18" charset="0"/>
              </a:rPr>
              <a:t>– змирившись через деякий час із тим, що трапилося, людина починає ставити собі запитання: «Чому я?», «Як таке могло відбутися саме зі мною?» тощо. Виникає почуття злості, розчарування та гніву, що можуть бути направлені як на оточуючих, так і на самого себе: «Чому я завчасно не кинув палити?». Через стимулювання цих почуттів людина намагається витіснити дійсні відчуття. </a:t>
            </a:r>
            <a:endParaRPr lang="en-US" dirty="0">
              <a:solidFill>
                <a:srgbClr val="002060"/>
              </a:solidFill>
              <a:latin typeface="Times New Roman" panose="02020603050405020304" pitchFamily="18" charset="0"/>
              <a:cs typeface="Times New Roman" panose="02020603050405020304" pitchFamily="18" charset="0"/>
            </a:endParaRPr>
          </a:p>
          <a:p>
            <a:pPr algn="just">
              <a:spcAft>
                <a:spcPts val="1200"/>
              </a:spcAft>
            </a:pPr>
            <a:r>
              <a:rPr lang="uk-UA" b="1" dirty="0">
                <a:solidFill>
                  <a:srgbClr val="002060"/>
                </a:solidFill>
                <a:latin typeface="Times New Roman" panose="02020603050405020304" pitchFamily="18" charset="0"/>
                <a:cs typeface="Times New Roman" panose="02020603050405020304" pitchFamily="18" charset="0"/>
              </a:rPr>
              <a:t>3. «Торг» </a:t>
            </a:r>
            <a:r>
              <a:rPr lang="uk-UA" dirty="0">
                <a:solidFill>
                  <a:srgbClr val="002060"/>
                </a:solidFill>
                <a:latin typeface="Times New Roman" panose="02020603050405020304" pitchFamily="18" charset="0"/>
                <a:cs typeface="Times New Roman" panose="02020603050405020304" pitchFamily="18" charset="0"/>
              </a:rPr>
              <a:t>– внутрішній діалогом, розмова з Богом, якого просять почекати з неминучим: «Я обіцяю… тільки нехай...». Намагання відхилитися від справжньої реальності. </a:t>
            </a:r>
            <a:endParaRPr lang="en-US" dirty="0">
              <a:solidFill>
                <a:srgbClr val="002060"/>
              </a:solidFill>
              <a:latin typeface="Times New Roman" panose="02020603050405020304" pitchFamily="18" charset="0"/>
              <a:cs typeface="Times New Roman" panose="02020603050405020304" pitchFamily="18" charset="0"/>
            </a:endParaRPr>
          </a:p>
          <a:p>
            <a:pPr algn="just">
              <a:spcAft>
                <a:spcPts val="1200"/>
              </a:spcAft>
            </a:pPr>
            <a:r>
              <a:rPr lang="uk-UA" b="1" dirty="0">
                <a:solidFill>
                  <a:srgbClr val="002060"/>
                </a:solidFill>
                <a:latin typeface="Times New Roman" panose="02020603050405020304" pitchFamily="18" charset="0"/>
                <a:cs typeface="Times New Roman" panose="02020603050405020304" pitchFamily="18" charset="0"/>
              </a:rPr>
              <a:t>4. «Депресія» </a:t>
            </a:r>
            <a:r>
              <a:rPr lang="uk-UA" dirty="0">
                <a:solidFill>
                  <a:srgbClr val="002060"/>
                </a:solidFill>
                <a:latin typeface="Times New Roman" panose="02020603050405020304" pitchFamily="18" charset="0"/>
                <a:cs typeface="Times New Roman" panose="02020603050405020304" pitchFamily="18" charset="0"/>
              </a:rPr>
              <a:t>– коли стає ясно, що ніякі благання положення не виправлять, приходить розуміння дійсної важливості ситуації. Більшість впадає у депресію – відчуття смутку, скорботи, відсутності майбутнього. Людина готова на все махнути рукою. </a:t>
            </a:r>
            <a:endParaRPr lang="en-US" dirty="0">
              <a:solidFill>
                <a:srgbClr val="002060"/>
              </a:solidFill>
              <a:latin typeface="Times New Roman" panose="02020603050405020304" pitchFamily="18" charset="0"/>
              <a:cs typeface="Times New Roman" panose="02020603050405020304" pitchFamily="18" charset="0"/>
            </a:endParaRPr>
          </a:p>
          <a:p>
            <a:pPr algn="just">
              <a:spcAft>
                <a:spcPts val="1200"/>
              </a:spcAft>
            </a:pPr>
            <a:r>
              <a:rPr lang="uk-UA" b="1" dirty="0">
                <a:solidFill>
                  <a:srgbClr val="002060"/>
                </a:solidFill>
                <a:latin typeface="Times New Roman" panose="02020603050405020304" pitchFamily="18" charset="0"/>
                <a:cs typeface="Times New Roman" panose="02020603050405020304" pitchFamily="18" charset="0"/>
              </a:rPr>
              <a:t>5. «Прийняття» </a:t>
            </a:r>
            <a:r>
              <a:rPr lang="uk-UA" dirty="0">
                <a:solidFill>
                  <a:srgbClr val="002060"/>
                </a:solidFill>
                <a:latin typeface="Times New Roman" panose="02020603050405020304" pitchFamily="18" charset="0"/>
                <a:cs typeface="Times New Roman" panose="02020603050405020304" pitchFamily="18" charset="0"/>
              </a:rPr>
              <a:t>– у людини, яка змогла подолати депресію, виникає почуття спокою та розуміння неминучості того, що відбулося. Вона готова до подальшого життя.</a:t>
            </a:r>
          </a:p>
        </p:txBody>
      </p:sp>
      <p:pic>
        <p:nvPicPr>
          <p:cNvPr id="6" name="Picture 2">
            <a:extLst>
              <a:ext uri="{FF2B5EF4-FFF2-40B4-BE49-F238E27FC236}">
                <a16:creationId xmlns:a16="http://schemas.microsoft.com/office/drawing/2014/main" id="{A5398B8F-089B-9351-D870-B014EC3A7C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164288" y="44000"/>
            <a:ext cx="1915382" cy="579404"/>
          </a:xfrm>
          <a:prstGeom prst="rect">
            <a:avLst/>
          </a:prstGeom>
          <a:solidFill>
            <a:srgbClr val="FFFFFF"/>
          </a:solidFill>
        </p:spPr>
      </p:pic>
      <p:cxnSp>
        <p:nvCxnSpPr>
          <p:cNvPr id="7" name="Пряма сполучна лінія 6">
            <a:extLst>
              <a:ext uri="{FF2B5EF4-FFF2-40B4-BE49-F238E27FC236}">
                <a16:creationId xmlns:a16="http://schemas.microsoft.com/office/drawing/2014/main" id="{D3A3E706-FB01-AB65-4A9F-307D96688620}"/>
              </a:ext>
            </a:extLst>
          </p:cNvPr>
          <p:cNvCxnSpPr/>
          <p:nvPr/>
        </p:nvCxnSpPr>
        <p:spPr>
          <a:xfrm>
            <a:off x="0" y="698482"/>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994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657AF36-C98F-9159-F2F1-AAD3B5370C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164288" y="44000"/>
            <a:ext cx="1915382" cy="579404"/>
          </a:xfrm>
          <a:prstGeom prst="rect">
            <a:avLst/>
          </a:prstGeom>
          <a:solidFill>
            <a:srgbClr val="FFFFFF"/>
          </a:solidFill>
        </p:spPr>
      </p:pic>
      <p:cxnSp>
        <p:nvCxnSpPr>
          <p:cNvPr id="7" name="Пряма сполучна лінія 6">
            <a:extLst>
              <a:ext uri="{FF2B5EF4-FFF2-40B4-BE49-F238E27FC236}">
                <a16:creationId xmlns:a16="http://schemas.microsoft.com/office/drawing/2014/main" id="{9BBFA1EC-BDE0-7352-4517-EC6153777BFB}"/>
              </a:ext>
            </a:extLst>
          </p:cNvPr>
          <p:cNvCxnSpPr/>
          <p:nvPr/>
        </p:nvCxnSpPr>
        <p:spPr>
          <a:xfrm>
            <a:off x="0" y="698482"/>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2FCE617-C845-30C2-14F3-2E3C06A9A454}"/>
              </a:ext>
            </a:extLst>
          </p:cNvPr>
          <p:cNvSpPr txBox="1"/>
          <p:nvPr/>
        </p:nvSpPr>
        <p:spPr>
          <a:xfrm>
            <a:off x="282751" y="836712"/>
            <a:ext cx="8578498" cy="5632311"/>
          </a:xfrm>
          <a:prstGeom prst="rect">
            <a:avLst/>
          </a:prstGeom>
          <a:noFill/>
        </p:spPr>
        <p:txBody>
          <a:bodyPr wrap="square">
            <a:spAutoFit/>
          </a:bodyPr>
          <a:lstStyle/>
          <a:p>
            <a:pPr algn="ctr"/>
            <a:r>
              <a:rPr lang="uk-UA" sz="2000" b="1" dirty="0">
                <a:solidFill>
                  <a:srgbClr val="002060"/>
                </a:solidFill>
                <a:latin typeface="Times New Roman" panose="02020603050405020304" pitchFamily="18" charset="0"/>
                <a:cs typeface="Times New Roman" panose="02020603050405020304" pitchFamily="18" charset="0"/>
              </a:rPr>
              <a:t>Модель процесу адаптації </a:t>
            </a:r>
            <a:r>
              <a:rPr lang="uk-UA" sz="2000" b="1" dirty="0" err="1">
                <a:solidFill>
                  <a:srgbClr val="002060"/>
                </a:solidFill>
                <a:latin typeface="Times New Roman" panose="02020603050405020304" pitchFamily="18" charset="0"/>
                <a:cs typeface="Times New Roman" panose="02020603050405020304" pitchFamily="18" charset="0"/>
              </a:rPr>
              <a:t>Вейса</a:t>
            </a:r>
            <a:r>
              <a:rPr lang="uk-UA" sz="2000" b="1" dirty="0">
                <a:solidFill>
                  <a:srgbClr val="002060"/>
                </a:solidFill>
                <a:latin typeface="Times New Roman" panose="02020603050405020304" pitchFamily="18" charset="0"/>
                <a:cs typeface="Times New Roman" panose="02020603050405020304" pitchFamily="18" charset="0"/>
              </a:rPr>
              <a:t> </a:t>
            </a:r>
          </a:p>
          <a:p>
            <a:pPr algn="just"/>
            <a:r>
              <a:rPr lang="uk-UA" sz="2000" dirty="0">
                <a:solidFill>
                  <a:srgbClr val="002060"/>
                </a:solidFill>
                <a:latin typeface="Times New Roman" panose="02020603050405020304" pitchFamily="18" charset="0"/>
                <a:cs typeface="Times New Roman" panose="02020603050405020304" pitchFamily="18" charset="0"/>
              </a:rPr>
              <a:t>У 1996 році </a:t>
            </a:r>
            <a:r>
              <a:rPr lang="uk-UA" sz="2000" dirty="0" err="1">
                <a:solidFill>
                  <a:srgbClr val="002060"/>
                </a:solidFill>
                <a:latin typeface="Times New Roman" panose="02020603050405020304" pitchFamily="18" charset="0"/>
                <a:cs typeface="Times New Roman" panose="02020603050405020304" pitchFamily="18" charset="0"/>
              </a:rPr>
              <a:t>Вейс</a:t>
            </a:r>
            <a:r>
              <a:rPr lang="uk-UA"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Weiss) </a:t>
            </a:r>
            <a:r>
              <a:rPr lang="uk-UA" sz="2000" dirty="0">
                <a:solidFill>
                  <a:srgbClr val="002060"/>
                </a:solidFill>
                <a:latin typeface="Times New Roman" panose="02020603050405020304" pitchFamily="18" charset="0"/>
                <a:cs typeface="Times New Roman" panose="02020603050405020304" pitchFamily="18" charset="0"/>
              </a:rPr>
              <a:t>запропонував модель </a:t>
            </a:r>
            <a:r>
              <a:rPr lang="uk-UA" sz="2000" dirty="0" err="1">
                <a:solidFill>
                  <a:srgbClr val="002060"/>
                </a:solidFill>
                <a:latin typeface="Times New Roman" panose="02020603050405020304" pitchFamily="18" charset="0"/>
                <a:cs typeface="Times New Roman" panose="02020603050405020304" pitchFamily="18" charset="0"/>
              </a:rPr>
              <a:t>п'ятиступінчастого</a:t>
            </a:r>
            <a:r>
              <a:rPr lang="uk-UA" sz="2000" dirty="0">
                <a:solidFill>
                  <a:srgbClr val="002060"/>
                </a:solidFill>
                <a:latin typeface="Times New Roman" panose="02020603050405020304" pitchFamily="18" charset="0"/>
                <a:cs typeface="Times New Roman" panose="02020603050405020304" pitchFamily="18" charset="0"/>
              </a:rPr>
              <a:t> процесу адаптації людини до організаційних змін. Він писав, що кожна людина, залучена до процесу змін, йде від заперечення через звикання до асиміляції або прийняття змін, просуваючись послідовно за наступними кроками: </a:t>
            </a:r>
          </a:p>
          <a:p>
            <a:pPr algn="just"/>
            <a:r>
              <a:rPr lang="uk-UA" sz="2000" b="1" dirty="0">
                <a:solidFill>
                  <a:srgbClr val="002060"/>
                </a:solidFill>
                <a:latin typeface="Times New Roman" panose="02020603050405020304" pitchFamily="18" charset="0"/>
                <a:cs typeface="Times New Roman" panose="02020603050405020304" pitchFamily="18" charset="0"/>
              </a:rPr>
              <a:t>1 крок: Ігнорування зміни. </a:t>
            </a:r>
            <a:r>
              <a:rPr lang="uk-UA" sz="2000" dirty="0">
                <a:solidFill>
                  <a:srgbClr val="002060"/>
                </a:solidFill>
                <a:latin typeface="Times New Roman" panose="02020603050405020304" pitchFamily="18" charset="0"/>
                <a:cs typeface="Times New Roman" panose="02020603050405020304" pitchFamily="18" charset="0"/>
              </a:rPr>
              <a:t>Не знаю, навіщо потрібна ця зміна і не хочу в ній брати участь. Не вірю, що вона взагалі потрібна, і що у нас є сили для її реалізації. </a:t>
            </a:r>
          </a:p>
          <a:p>
            <a:pPr algn="just"/>
            <a:r>
              <a:rPr lang="uk-UA" sz="2000" b="1" dirty="0">
                <a:solidFill>
                  <a:srgbClr val="002060"/>
                </a:solidFill>
                <a:latin typeface="Times New Roman" panose="02020603050405020304" pitchFamily="18" charset="0"/>
                <a:cs typeface="Times New Roman" panose="02020603050405020304" pitchFamily="18" charset="0"/>
              </a:rPr>
              <a:t>2 крок: Очікування зміни. </a:t>
            </a:r>
            <a:r>
              <a:rPr lang="uk-UA" sz="2000" dirty="0">
                <a:solidFill>
                  <a:srgbClr val="002060"/>
                </a:solidFill>
                <a:latin typeface="Times New Roman" panose="02020603050405020304" pitchFamily="18" charset="0"/>
                <a:cs typeface="Times New Roman" panose="02020603050405020304" pitchFamily="18" charset="0"/>
              </a:rPr>
              <a:t>Розумію, навіщо зміна потрібна. Але не готовий діяти прямо зараз. Знаю, що потрібно саме зараз прийняти рішення: мінятися мені або ні. </a:t>
            </a:r>
          </a:p>
          <a:p>
            <a:pPr algn="just"/>
            <a:r>
              <a:rPr lang="uk-UA" sz="2000" b="1" dirty="0">
                <a:solidFill>
                  <a:srgbClr val="002060"/>
                </a:solidFill>
                <a:latin typeface="Times New Roman" panose="02020603050405020304" pitchFamily="18" charset="0"/>
                <a:cs typeface="Times New Roman" panose="02020603050405020304" pitchFamily="18" charset="0"/>
              </a:rPr>
              <a:t>3 крок: Планування зміни. </a:t>
            </a:r>
            <a:r>
              <a:rPr lang="uk-UA" sz="2000" dirty="0">
                <a:solidFill>
                  <a:srgbClr val="002060"/>
                </a:solidFill>
                <a:latin typeface="Times New Roman" panose="02020603050405020304" pitchFamily="18" charset="0"/>
                <a:cs typeface="Times New Roman" panose="02020603050405020304" pitchFamily="18" charset="0"/>
              </a:rPr>
              <a:t>Маю намір вдатися до дій. Інвестую ресурси в розробку планів дій. </a:t>
            </a:r>
          </a:p>
          <a:p>
            <a:pPr algn="just"/>
            <a:r>
              <a:rPr lang="uk-UA" sz="2000" b="1" dirty="0">
                <a:solidFill>
                  <a:srgbClr val="002060"/>
                </a:solidFill>
                <a:latin typeface="Times New Roman" panose="02020603050405020304" pitchFamily="18" charset="0"/>
                <a:cs typeface="Times New Roman" panose="02020603050405020304" pitchFamily="18" charset="0"/>
              </a:rPr>
              <a:t>4 крок: Реалізація зміни. </a:t>
            </a:r>
            <a:r>
              <a:rPr lang="uk-UA" sz="2000" dirty="0">
                <a:solidFill>
                  <a:srgbClr val="002060"/>
                </a:solidFill>
                <a:latin typeface="Times New Roman" panose="02020603050405020304" pitchFamily="18" charset="0"/>
                <a:cs typeface="Times New Roman" panose="02020603050405020304" pitchFamily="18" charset="0"/>
              </a:rPr>
              <a:t>Міняю свою поведінку. Витрачаю багато особистого часу і сил. </a:t>
            </a:r>
          </a:p>
          <a:p>
            <a:pPr algn="just"/>
            <a:r>
              <a:rPr lang="uk-UA" sz="2000" b="1" dirty="0">
                <a:solidFill>
                  <a:srgbClr val="002060"/>
                </a:solidFill>
                <a:latin typeface="Times New Roman" panose="02020603050405020304" pitchFamily="18" charset="0"/>
                <a:cs typeface="Times New Roman" panose="02020603050405020304" pitchFamily="18" charset="0"/>
              </a:rPr>
              <a:t>5 крок: Завершення процесу змін. </a:t>
            </a:r>
            <a:r>
              <a:rPr lang="uk-UA" sz="2000" dirty="0">
                <a:solidFill>
                  <a:srgbClr val="002060"/>
                </a:solidFill>
                <a:latin typeface="Times New Roman" panose="02020603050405020304" pitchFamily="18" charset="0"/>
                <a:cs typeface="Times New Roman" panose="02020603050405020304" pitchFamily="18" charset="0"/>
              </a:rPr>
              <a:t>Способи дій, що здавалися новими до цих пір, стають рутиною, повсякденністю і можуть бути першим кроком до ініціювання нових змін.</a:t>
            </a:r>
          </a:p>
        </p:txBody>
      </p:sp>
    </p:spTree>
    <p:extLst>
      <p:ext uri="{BB962C8B-B14F-4D97-AF65-F5344CB8AC3E}">
        <p14:creationId xmlns:p14="http://schemas.microsoft.com/office/powerpoint/2010/main" val="1060457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657AF36-C98F-9159-F2F1-AAD3B5370C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164288" y="44000"/>
            <a:ext cx="1915382" cy="579404"/>
          </a:xfrm>
          <a:prstGeom prst="rect">
            <a:avLst/>
          </a:prstGeom>
          <a:solidFill>
            <a:srgbClr val="FFFFFF"/>
          </a:solidFill>
        </p:spPr>
      </p:pic>
      <p:cxnSp>
        <p:nvCxnSpPr>
          <p:cNvPr id="7" name="Пряма сполучна лінія 6">
            <a:extLst>
              <a:ext uri="{FF2B5EF4-FFF2-40B4-BE49-F238E27FC236}">
                <a16:creationId xmlns:a16="http://schemas.microsoft.com/office/drawing/2014/main" id="{9BBFA1EC-BDE0-7352-4517-EC6153777BFB}"/>
              </a:ext>
            </a:extLst>
          </p:cNvPr>
          <p:cNvCxnSpPr/>
          <p:nvPr/>
        </p:nvCxnSpPr>
        <p:spPr>
          <a:xfrm>
            <a:off x="0" y="698482"/>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C753590-1A30-EE78-7BFF-64A6D8775810}"/>
              </a:ext>
            </a:extLst>
          </p:cNvPr>
          <p:cNvSpPr txBox="1"/>
          <p:nvPr/>
        </p:nvSpPr>
        <p:spPr>
          <a:xfrm>
            <a:off x="323528" y="843677"/>
            <a:ext cx="8496944" cy="1938992"/>
          </a:xfrm>
          <a:prstGeom prst="rect">
            <a:avLst/>
          </a:prstGeom>
          <a:noFill/>
        </p:spPr>
        <p:txBody>
          <a:bodyPr wrap="square">
            <a:spAutoFit/>
          </a:bodyPr>
          <a:lstStyle/>
          <a:p>
            <a:pPr algn="just"/>
            <a:r>
              <a:rPr lang="uk-UA" sz="2000" b="1" dirty="0">
                <a:solidFill>
                  <a:srgbClr val="002060"/>
                </a:solidFill>
                <a:latin typeface="Times New Roman" panose="02020603050405020304" pitchFamily="18" charset="0"/>
                <a:cs typeface="Times New Roman" panose="02020603050405020304" pitchFamily="18" charset="0"/>
              </a:rPr>
              <a:t>Дослідження </a:t>
            </a:r>
            <a:r>
              <a:rPr lang="uk-UA" sz="2000" b="1" dirty="0" err="1">
                <a:solidFill>
                  <a:srgbClr val="002060"/>
                </a:solidFill>
                <a:latin typeface="Times New Roman" panose="02020603050405020304" pitchFamily="18" charset="0"/>
                <a:cs typeface="Times New Roman" panose="02020603050405020304" pitchFamily="18" charset="0"/>
              </a:rPr>
              <a:t>Куперс</a:t>
            </a:r>
            <a:r>
              <a:rPr lang="uk-UA" sz="2000" b="1" dirty="0">
                <a:solidFill>
                  <a:srgbClr val="002060"/>
                </a:solidFill>
                <a:latin typeface="Times New Roman" panose="02020603050405020304" pitchFamily="18" charset="0"/>
                <a:cs typeface="Times New Roman" panose="02020603050405020304" pitchFamily="18" charset="0"/>
              </a:rPr>
              <a:t> і </a:t>
            </a:r>
            <a:r>
              <a:rPr lang="uk-UA" sz="2000" b="1" dirty="0" err="1">
                <a:solidFill>
                  <a:srgbClr val="002060"/>
                </a:solidFill>
                <a:latin typeface="Times New Roman" panose="02020603050405020304" pitchFamily="18" charset="0"/>
                <a:cs typeface="Times New Roman" panose="02020603050405020304" pitchFamily="18" charset="0"/>
              </a:rPr>
              <a:t>Лубран</a:t>
            </a:r>
            <a:r>
              <a:rPr lang="uk-UA" sz="2000" b="1" dirty="0">
                <a:solidFill>
                  <a:srgbClr val="002060"/>
                </a:solidFill>
                <a:latin typeface="Times New Roman" panose="02020603050405020304" pitchFamily="18" charset="0"/>
                <a:cs typeface="Times New Roman" panose="02020603050405020304" pitchFamily="18" charset="0"/>
              </a:rPr>
              <a:t> </a:t>
            </a:r>
            <a:r>
              <a:rPr lang="uk-UA" sz="2000" dirty="0">
                <a:solidFill>
                  <a:srgbClr val="002060"/>
                </a:solidFill>
                <a:latin typeface="Times New Roman" panose="02020603050405020304" pitchFamily="18" charset="0"/>
                <a:cs typeface="Times New Roman" panose="02020603050405020304" pitchFamily="18" charset="0"/>
              </a:rPr>
              <a:t>(С</a:t>
            </a:r>
            <a:r>
              <a:rPr lang="en-US" sz="2000" dirty="0" err="1">
                <a:solidFill>
                  <a:srgbClr val="002060"/>
                </a:solidFill>
                <a:latin typeface="Times New Roman" panose="02020603050405020304" pitchFamily="18" charset="0"/>
                <a:cs typeface="Times New Roman" panose="02020603050405020304" pitchFamily="18" charset="0"/>
              </a:rPr>
              <a:t>oopers</a:t>
            </a:r>
            <a:r>
              <a:rPr lang="en-US" sz="2000" dirty="0">
                <a:solidFill>
                  <a:srgbClr val="002060"/>
                </a:solidFill>
                <a:latin typeface="Times New Roman" panose="02020603050405020304" pitchFamily="18" charset="0"/>
                <a:cs typeface="Times New Roman" panose="02020603050405020304" pitchFamily="18" charset="0"/>
              </a:rPr>
              <a:t> and Lybrand ): </a:t>
            </a:r>
            <a:r>
              <a:rPr lang="uk-UA" sz="2000" dirty="0">
                <a:solidFill>
                  <a:srgbClr val="002060"/>
                </a:solidFill>
                <a:latin typeface="Times New Roman" panose="02020603050405020304" pitchFamily="18" charset="0"/>
                <a:cs typeface="Times New Roman" panose="02020603050405020304" pitchFamily="18" charset="0"/>
              </a:rPr>
              <a:t>прибічники змін і тих що "змирилися" </a:t>
            </a:r>
          </a:p>
          <a:p>
            <a:pPr algn="just"/>
            <a:r>
              <a:rPr lang="uk-UA" sz="2000" dirty="0">
                <a:solidFill>
                  <a:srgbClr val="002060"/>
                </a:solidFill>
                <a:latin typeface="Times New Roman" panose="02020603050405020304" pitchFamily="18" charset="0"/>
                <a:cs typeface="Times New Roman" panose="02020603050405020304" pitchFamily="18" charset="0"/>
              </a:rPr>
              <a:t>У 90-х роках консалтингова компанія С</a:t>
            </a:r>
            <a:r>
              <a:rPr lang="en-US" sz="2000" dirty="0" err="1">
                <a:solidFill>
                  <a:srgbClr val="002060"/>
                </a:solidFill>
                <a:latin typeface="Times New Roman" panose="02020603050405020304" pitchFamily="18" charset="0"/>
                <a:cs typeface="Times New Roman" panose="02020603050405020304" pitchFamily="18" charset="0"/>
              </a:rPr>
              <a:t>oopers</a:t>
            </a:r>
            <a:r>
              <a:rPr lang="en-US" sz="2000" dirty="0">
                <a:solidFill>
                  <a:srgbClr val="002060"/>
                </a:solidFill>
                <a:latin typeface="Times New Roman" panose="02020603050405020304" pitchFamily="18" charset="0"/>
                <a:cs typeface="Times New Roman" panose="02020603050405020304" pitchFamily="18" charset="0"/>
              </a:rPr>
              <a:t> &amp; Lybrand </a:t>
            </a:r>
            <a:r>
              <a:rPr lang="uk-UA" sz="2000" dirty="0">
                <a:solidFill>
                  <a:srgbClr val="002060"/>
                </a:solidFill>
                <a:latin typeface="Times New Roman" panose="02020603050405020304" pitchFamily="18" charset="0"/>
                <a:cs typeface="Times New Roman" panose="02020603050405020304" pitchFamily="18" charset="0"/>
              </a:rPr>
              <a:t>провела дослідження відносно індивідуальних реакцій на організаційні зміни, виявивши два типи реакції, одна з яких робить людину прибічником змін, а інша - примушує його усього лише миритися із змінами</a:t>
            </a:r>
          </a:p>
        </p:txBody>
      </p:sp>
      <p:pic>
        <p:nvPicPr>
          <p:cNvPr id="9" name="Рисунок 8">
            <a:extLst>
              <a:ext uri="{FF2B5EF4-FFF2-40B4-BE49-F238E27FC236}">
                <a16:creationId xmlns:a16="http://schemas.microsoft.com/office/drawing/2014/main" id="{2DDF9580-3F1F-CAD8-9E4F-7FBB2873013E}"/>
              </a:ext>
            </a:extLst>
          </p:cNvPr>
          <p:cNvPicPr>
            <a:picLocks noChangeAspect="1"/>
          </p:cNvPicPr>
          <p:nvPr/>
        </p:nvPicPr>
        <p:blipFill>
          <a:blip r:embed="rId4"/>
          <a:stretch>
            <a:fillRect/>
          </a:stretch>
        </p:blipFill>
        <p:spPr>
          <a:xfrm>
            <a:off x="1589278" y="2956371"/>
            <a:ext cx="6325483" cy="3057952"/>
          </a:xfrm>
          <a:prstGeom prst="rect">
            <a:avLst/>
          </a:prstGeom>
        </p:spPr>
      </p:pic>
    </p:spTree>
    <p:extLst>
      <p:ext uri="{BB962C8B-B14F-4D97-AF65-F5344CB8AC3E}">
        <p14:creationId xmlns:p14="http://schemas.microsoft.com/office/powerpoint/2010/main" val="3519912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657AF36-C98F-9159-F2F1-AAD3B5370C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164288" y="44000"/>
            <a:ext cx="1915382" cy="579404"/>
          </a:xfrm>
          <a:prstGeom prst="rect">
            <a:avLst/>
          </a:prstGeom>
          <a:solidFill>
            <a:srgbClr val="FFFFFF"/>
          </a:solidFill>
        </p:spPr>
      </p:pic>
      <p:cxnSp>
        <p:nvCxnSpPr>
          <p:cNvPr id="7" name="Пряма сполучна лінія 6">
            <a:extLst>
              <a:ext uri="{FF2B5EF4-FFF2-40B4-BE49-F238E27FC236}">
                <a16:creationId xmlns:a16="http://schemas.microsoft.com/office/drawing/2014/main" id="{9BBFA1EC-BDE0-7352-4517-EC6153777BFB}"/>
              </a:ext>
            </a:extLst>
          </p:cNvPr>
          <p:cNvCxnSpPr/>
          <p:nvPr/>
        </p:nvCxnSpPr>
        <p:spPr>
          <a:xfrm>
            <a:off x="0" y="667275"/>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1CA5E6E-8A8D-2D38-DBC1-ED7F51D1475C}"/>
              </a:ext>
            </a:extLst>
          </p:cNvPr>
          <p:cNvSpPr txBox="1"/>
          <p:nvPr/>
        </p:nvSpPr>
        <p:spPr>
          <a:xfrm>
            <a:off x="467544" y="801913"/>
            <a:ext cx="8208912" cy="1631216"/>
          </a:xfrm>
          <a:prstGeom prst="rect">
            <a:avLst/>
          </a:prstGeom>
          <a:noFill/>
        </p:spPr>
        <p:txBody>
          <a:bodyPr wrap="square">
            <a:spAutoFit/>
          </a:bodyPr>
          <a:lstStyle/>
          <a:p>
            <a:pPr algn="just"/>
            <a:r>
              <a:rPr lang="uk-UA" sz="2000" b="1" dirty="0">
                <a:solidFill>
                  <a:srgbClr val="002060"/>
                </a:solidFill>
                <a:latin typeface="Times New Roman" panose="02020603050405020304" pitchFamily="18" charset="0"/>
                <a:cs typeface="Times New Roman" panose="02020603050405020304" pitchFamily="18" charset="0"/>
              </a:rPr>
              <a:t>Модель трансформаційних (глибоких) змін </a:t>
            </a:r>
            <a:r>
              <a:rPr lang="uk-UA" sz="2000" b="1" dirty="0" err="1">
                <a:solidFill>
                  <a:srgbClr val="002060"/>
                </a:solidFill>
                <a:latin typeface="Times New Roman" panose="02020603050405020304" pitchFamily="18" charset="0"/>
                <a:cs typeface="Times New Roman" panose="02020603050405020304" pitchFamily="18" charset="0"/>
              </a:rPr>
              <a:t>Е.Шайна</a:t>
            </a:r>
            <a:r>
              <a:rPr lang="uk-UA" sz="2000" b="1" dirty="0">
                <a:solidFill>
                  <a:srgbClr val="002060"/>
                </a:solidFill>
                <a:latin typeface="Times New Roman" panose="02020603050405020304" pitchFamily="18" charset="0"/>
                <a:cs typeface="Times New Roman" panose="02020603050405020304" pitchFamily="18" charset="0"/>
              </a:rPr>
              <a:t> </a:t>
            </a:r>
            <a:r>
              <a:rPr lang="uk-UA" sz="2000" dirty="0">
                <a:solidFill>
                  <a:srgbClr val="002060"/>
                </a:solidFill>
                <a:latin typeface="Times New Roman" panose="02020603050405020304" pitchFamily="18" charset="0"/>
                <a:cs typeface="Times New Roman" panose="02020603050405020304" pitchFamily="18" charset="0"/>
              </a:rPr>
              <a:t>(</a:t>
            </a:r>
            <a:r>
              <a:rPr lang="en-US" sz="2000" dirty="0">
                <a:solidFill>
                  <a:srgbClr val="002060"/>
                </a:solidFill>
                <a:latin typeface="Times New Roman" panose="02020603050405020304" pitchFamily="18" charset="0"/>
                <a:cs typeface="Times New Roman" panose="02020603050405020304" pitchFamily="18" charset="0"/>
              </a:rPr>
              <a:t>Schein, Edgar) </a:t>
            </a:r>
            <a:endParaRPr lang="uk-UA" sz="2000" dirty="0">
              <a:solidFill>
                <a:srgbClr val="002060"/>
              </a:solidFill>
              <a:latin typeface="Times New Roman" panose="02020603050405020304" pitchFamily="18" charset="0"/>
              <a:cs typeface="Times New Roman" panose="02020603050405020304" pitchFamily="18" charset="0"/>
            </a:endParaRPr>
          </a:p>
          <a:p>
            <a:pPr algn="just"/>
            <a:endParaRPr lang="uk-UA" sz="2000" dirty="0">
              <a:solidFill>
                <a:srgbClr val="002060"/>
              </a:solidFill>
              <a:latin typeface="Times New Roman" panose="02020603050405020304" pitchFamily="18" charset="0"/>
              <a:cs typeface="Times New Roman" panose="02020603050405020304" pitchFamily="18" charset="0"/>
            </a:endParaRPr>
          </a:p>
          <a:p>
            <a:pPr algn="just"/>
            <a:r>
              <a:rPr lang="uk-UA" sz="2000" dirty="0" err="1">
                <a:solidFill>
                  <a:srgbClr val="002060"/>
                </a:solidFill>
                <a:latin typeface="Times New Roman" panose="02020603050405020304" pitchFamily="18" charset="0"/>
                <a:cs typeface="Times New Roman" panose="02020603050405020304" pitchFamily="18" charset="0"/>
              </a:rPr>
              <a:t>Е.Шайн</a:t>
            </a:r>
            <a:r>
              <a:rPr lang="uk-UA" sz="2000" dirty="0">
                <a:solidFill>
                  <a:srgbClr val="002060"/>
                </a:solidFill>
                <a:latin typeface="Times New Roman" panose="02020603050405020304" pitchFamily="18" charset="0"/>
                <a:cs typeface="Times New Roman" panose="02020603050405020304" pitchFamily="18" charset="0"/>
              </a:rPr>
              <a:t>, взявши за основу модель К. Левіна, удосконалив її, і для кожної стадії визначив психологічні механізми її протікання. Так, трансформаційні зміни проходять три стадії: </a:t>
            </a:r>
          </a:p>
        </p:txBody>
      </p:sp>
      <p:pic>
        <p:nvPicPr>
          <p:cNvPr id="15362" name="Picture 2" descr="The Lewin's Change Management Theory. Source: Adopted from [15] | Download  Scientific Diagram">
            <a:extLst>
              <a:ext uri="{FF2B5EF4-FFF2-40B4-BE49-F238E27FC236}">
                <a16:creationId xmlns:a16="http://schemas.microsoft.com/office/drawing/2014/main" id="{230F24A8-F422-95AE-B8AC-890454ED33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536559"/>
            <a:ext cx="7761498" cy="407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777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EC489C-92B7-8660-AB89-C96AFF797D7C}"/>
              </a:ext>
            </a:extLst>
          </p:cNvPr>
          <p:cNvSpPr txBox="1"/>
          <p:nvPr/>
        </p:nvSpPr>
        <p:spPr>
          <a:xfrm>
            <a:off x="539552" y="1772816"/>
            <a:ext cx="8424936" cy="4197559"/>
          </a:xfrm>
          <a:prstGeom prst="rect">
            <a:avLst/>
          </a:prstGeom>
          <a:noFill/>
        </p:spPr>
        <p:txBody>
          <a:bodyPr wrap="square">
            <a:spAutoFit/>
          </a:bodyPr>
          <a:lstStyle/>
          <a:p>
            <a:pPr algn="just">
              <a:lnSpc>
                <a:spcPct val="150000"/>
              </a:lnSpc>
            </a:pPr>
            <a:r>
              <a:rPr lang="uk-UA" sz="1800" b="1" dirty="0">
                <a:solidFill>
                  <a:srgbClr val="002060"/>
                </a:solidFill>
                <a:latin typeface="Times New Roman" panose="02020603050405020304" pitchFamily="18" charset="0"/>
                <a:cs typeface="Times New Roman" panose="02020603050405020304" pitchFamily="18" charset="0"/>
              </a:rPr>
              <a:t>1 стадія: Розморожування. Створення мотивів до змін: </a:t>
            </a:r>
          </a:p>
          <a:p>
            <a:pPr algn="just">
              <a:lnSpc>
                <a:spcPct val="150000"/>
              </a:lnSpc>
            </a:pPr>
            <a:r>
              <a:rPr lang="uk-UA" sz="1800" dirty="0">
                <a:solidFill>
                  <a:srgbClr val="002060"/>
                </a:solidFill>
                <a:latin typeface="Times New Roman" panose="02020603050405020304" pitchFamily="18" charset="0"/>
                <a:cs typeface="Times New Roman" panose="02020603050405020304" pitchFamily="18" charset="0"/>
              </a:rPr>
              <a:t>• спростування; </a:t>
            </a:r>
          </a:p>
          <a:p>
            <a:pPr algn="just">
              <a:lnSpc>
                <a:spcPct val="150000"/>
              </a:lnSpc>
            </a:pPr>
            <a:r>
              <a:rPr lang="uk-UA" sz="1800" dirty="0">
                <a:solidFill>
                  <a:srgbClr val="002060"/>
                </a:solidFill>
                <a:latin typeface="Times New Roman" panose="02020603050405020304" pitchFamily="18" charset="0"/>
                <a:cs typeface="Times New Roman" panose="02020603050405020304" pitchFamily="18" charset="0"/>
              </a:rPr>
              <a:t>• виникнення пов'язаної з виживанням тривоги або провини; </a:t>
            </a:r>
          </a:p>
          <a:p>
            <a:pPr algn="just">
              <a:lnSpc>
                <a:spcPct val="150000"/>
              </a:lnSpc>
            </a:pPr>
            <a:r>
              <a:rPr lang="uk-UA" sz="1800" dirty="0">
                <a:solidFill>
                  <a:srgbClr val="002060"/>
                </a:solidFill>
                <a:latin typeface="Times New Roman" panose="02020603050405020304" pitchFamily="18" charset="0"/>
                <a:cs typeface="Times New Roman" panose="02020603050405020304" pitchFamily="18" charset="0"/>
              </a:rPr>
              <a:t>• створення психологічної безпеки для подолання тривоги, пов'язаної з навчанням. </a:t>
            </a:r>
          </a:p>
          <a:p>
            <a:pPr algn="just">
              <a:lnSpc>
                <a:spcPct val="150000"/>
              </a:lnSpc>
            </a:pPr>
            <a:r>
              <a:rPr lang="uk-UA" sz="1800" b="1" dirty="0">
                <a:solidFill>
                  <a:srgbClr val="002060"/>
                </a:solidFill>
                <a:latin typeface="Times New Roman" panose="02020603050405020304" pitchFamily="18" charset="0"/>
                <a:cs typeface="Times New Roman" panose="02020603050405020304" pitchFamily="18" charset="0"/>
              </a:rPr>
              <a:t>2 стадія: Освоєння нових концепцій і нових значень старих концепцій: </a:t>
            </a:r>
          </a:p>
          <a:p>
            <a:pPr algn="just">
              <a:lnSpc>
                <a:spcPct val="150000"/>
              </a:lnSpc>
            </a:pPr>
            <a:r>
              <a:rPr lang="uk-UA" sz="1800" dirty="0">
                <a:solidFill>
                  <a:srgbClr val="002060"/>
                </a:solidFill>
                <a:latin typeface="Times New Roman" panose="02020603050405020304" pitchFamily="18" charset="0"/>
                <a:cs typeface="Times New Roman" panose="02020603050405020304" pitchFamily="18" charset="0"/>
              </a:rPr>
              <a:t>• імітація та ідентифікація моделей для наслідування; </a:t>
            </a:r>
          </a:p>
          <a:p>
            <a:pPr algn="just">
              <a:lnSpc>
                <a:spcPct val="150000"/>
              </a:lnSpc>
            </a:pPr>
            <a:r>
              <a:rPr lang="uk-UA" sz="1800" dirty="0">
                <a:solidFill>
                  <a:srgbClr val="002060"/>
                </a:solidFill>
                <a:latin typeface="Times New Roman" panose="02020603050405020304" pitchFamily="18" charset="0"/>
                <a:cs typeface="Times New Roman" panose="02020603050405020304" pitchFamily="18" charset="0"/>
              </a:rPr>
              <a:t>• пошук рішень та метод проб і помилок. </a:t>
            </a:r>
          </a:p>
          <a:p>
            <a:pPr algn="just">
              <a:lnSpc>
                <a:spcPct val="150000"/>
              </a:lnSpc>
            </a:pPr>
            <a:r>
              <a:rPr lang="uk-UA" sz="1800" b="1" dirty="0">
                <a:solidFill>
                  <a:srgbClr val="002060"/>
                </a:solidFill>
                <a:latin typeface="Times New Roman" panose="02020603050405020304" pitchFamily="18" charset="0"/>
                <a:cs typeface="Times New Roman" panose="02020603050405020304" pitchFamily="18" charset="0"/>
              </a:rPr>
              <a:t>3 стадія:  Повторне заморожування. Засвоєння нових концепцій і значень: </a:t>
            </a:r>
          </a:p>
          <a:p>
            <a:pPr algn="just">
              <a:lnSpc>
                <a:spcPct val="150000"/>
              </a:lnSpc>
            </a:pPr>
            <a:r>
              <a:rPr lang="uk-UA" sz="1800" dirty="0">
                <a:solidFill>
                  <a:srgbClr val="002060"/>
                </a:solidFill>
                <a:latin typeface="Times New Roman" panose="02020603050405020304" pitchFamily="18" charset="0"/>
                <a:cs typeface="Times New Roman" panose="02020603050405020304" pitchFamily="18" charset="0"/>
              </a:rPr>
              <a:t>• прийняття розуміння самого себе; </a:t>
            </a:r>
          </a:p>
          <a:p>
            <a:pPr algn="just">
              <a:lnSpc>
                <a:spcPct val="150000"/>
              </a:lnSpc>
            </a:pPr>
            <a:r>
              <a:rPr lang="uk-UA" sz="1800" dirty="0">
                <a:solidFill>
                  <a:srgbClr val="002060"/>
                </a:solidFill>
                <a:latin typeface="Times New Roman" panose="02020603050405020304" pitchFamily="18" charset="0"/>
                <a:cs typeface="Times New Roman" panose="02020603050405020304" pitchFamily="18" charset="0"/>
              </a:rPr>
              <a:t>• злиття з поточними відносинами. </a:t>
            </a:r>
          </a:p>
        </p:txBody>
      </p:sp>
      <p:pic>
        <p:nvPicPr>
          <p:cNvPr id="8" name="Picture 2">
            <a:extLst>
              <a:ext uri="{FF2B5EF4-FFF2-40B4-BE49-F238E27FC236}">
                <a16:creationId xmlns:a16="http://schemas.microsoft.com/office/drawing/2014/main" id="{AC8E4B04-044B-2502-9980-CDAC13E584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164288" y="44000"/>
            <a:ext cx="1915382" cy="579404"/>
          </a:xfrm>
          <a:prstGeom prst="rect">
            <a:avLst/>
          </a:prstGeom>
          <a:solidFill>
            <a:srgbClr val="FFFFFF"/>
          </a:solidFill>
        </p:spPr>
      </p:pic>
      <p:cxnSp>
        <p:nvCxnSpPr>
          <p:cNvPr id="9" name="Пряма сполучна лінія 8">
            <a:extLst>
              <a:ext uri="{FF2B5EF4-FFF2-40B4-BE49-F238E27FC236}">
                <a16:creationId xmlns:a16="http://schemas.microsoft.com/office/drawing/2014/main" id="{4E34158A-13E3-A506-A1D9-5262D9CE9F15}"/>
              </a:ext>
            </a:extLst>
          </p:cNvPr>
          <p:cNvCxnSpPr/>
          <p:nvPr/>
        </p:nvCxnSpPr>
        <p:spPr>
          <a:xfrm>
            <a:off x="0" y="667275"/>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D1A94A6-CE93-73EB-9158-62D1298A7DA4}"/>
              </a:ext>
            </a:extLst>
          </p:cNvPr>
          <p:cNvSpPr txBox="1"/>
          <p:nvPr/>
        </p:nvSpPr>
        <p:spPr>
          <a:xfrm>
            <a:off x="611560" y="878105"/>
            <a:ext cx="8280920" cy="369332"/>
          </a:xfrm>
          <a:prstGeom prst="rect">
            <a:avLst/>
          </a:prstGeom>
          <a:noFill/>
        </p:spPr>
        <p:txBody>
          <a:bodyPr wrap="square">
            <a:spAutoFit/>
          </a:bodyPr>
          <a:lstStyle/>
          <a:p>
            <a:pPr algn="just"/>
            <a:r>
              <a:rPr lang="uk-UA" sz="1800" b="1" dirty="0">
                <a:solidFill>
                  <a:srgbClr val="002060"/>
                </a:solidFill>
                <a:latin typeface="Times New Roman" panose="02020603050405020304" pitchFamily="18" charset="0"/>
                <a:cs typeface="Times New Roman" panose="02020603050405020304" pitchFamily="18" charset="0"/>
              </a:rPr>
              <a:t>Модель трансформаційних (глибоких) змін </a:t>
            </a:r>
            <a:r>
              <a:rPr lang="uk-UA" sz="1800" b="1" dirty="0" err="1">
                <a:solidFill>
                  <a:srgbClr val="002060"/>
                </a:solidFill>
                <a:latin typeface="Times New Roman" panose="02020603050405020304" pitchFamily="18" charset="0"/>
                <a:cs typeface="Times New Roman" panose="02020603050405020304" pitchFamily="18" charset="0"/>
              </a:rPr>
              <a:t>Е.Шайна</a:t>
            </a:r>
            <a:r>
              <a:rPr lang="uk-UA" sz="1800" b="1" dirty="0">
                <a:solidFill>
                  <a:srgbClr val="002060"/>
                </a:solidFill>
                <a:latin typeface="Times New Roman" panose="02020603050405020304" pitchFamily="18" charset="0"/>
                <a:cs typeface="Times New Roman" panose="02020603050405020304" pitchFamily="18" charset="0"/>
              </a:rPr>
              <a:t> </a:t>
            </a:r>
            <a:r>
              <a:rPr lang="uk-UA" sz="1800" dirty="0">
                <a:solidFill>
                  <a:srgbClr val="002060"/>
                </a:solidFill>
                <a:latin typeface="Times New Roman" panose="02020603050405020304" pitchFamily="18" charset="0"/>
                <a:cs typeface="Times New Roman" panose="02020603050405020304" pitchFamily="18" charset="0"/>
              </a:rPr>
              <a:t>(</a:t>
            </a:r>
            <a:r>
              <a:rPr lang="en-US" sz="1800" dirty="0">
                <a:solidFill>
                  <a:srgbClr val="002060"/>
                </a:solidFill>
                <a:latin typeface="Times New Roman" panose="02020603050405020304" pitchFamily="18" charset="0"/>
                <a:cs typeface="Times New Roman" panose="02020603050405020304" pitchFamily="18" charset="0"/>
              </a:rPr>
              <a:t>Schein, Edgar) </a:t>
            </a:r>
            <a:endParaRPr lang="uk-UA"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2633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hange Management: 8 Proven Strategies for 2024 Success!">
            <a:extLst>
              <a:ext uri="{FF2B5EF4-FFF2-40B4-BE49-F238E27FC236}">
                <a16:creationId xmlns:a16="http://schemas.microsoft.com/office/drawing/2014/main" id="{6E2DFDF5-E06F-6EC9-AEE5-46A44C426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596568"/>
            <a:ext cx="7662824" cy="44647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99C3C13-5458-02FD-3F07-68C8DFCAF12C}"/>
              </a:ext>
            </a:extLst>
          </p:cNvPr>
          <p:cNvSpPr txBox="1"/>
          <p:nvPr/>
        </p:nvSpPr>
        <p:spPr>
          <a:xfrm>
            <a:off x="1403648" y="476672"/>
            <a:ext cx="5832648" cy="400110"/>
          </a:xfrm>
          <a:prstGeom prst="rect">
            <a:avLst/>
          </a:prstGeom>
          <a:noFill/>
        </p:spPr>
        <p:txBody>
          <a:bodyPr wrap="square">
            <a:spAutoFit/>
          </a:bodyPr>
          <a:lstStyle/>
          <a:p>
            <a:pPr algn="ctr"/>
            <a:r>
              <a:rPr lang="uk-UA" sz="2000" b="1" dirty="0">
                <a:latin typeface="Times New Roman" panose="02020603050405020304" pitchFamily="18" charset="0"/>
                <a:cs typeface="Times New Roman" panose="02020603050405020304" pitchFamily="18" charset="0"/>
              </a:rPr>
              <a:t>Модель реакції на зміни Вірджинії </a:t>
            </a:r>
            <a:r>
              <a:rPr lang="uk-UA" sz="2000" b="1" dirty="0" err="1">
                <a:latin typeface="Times New Roman" panose="02020603050405020304" pitchFamily="18" charset="0"/>
                <a:cs typeface="Times New Roman" panose="02020603050405020304" pitchFamily="18" charset="0"/>
              </a:rPr>
              <a:t>Сатір</a:t>
            </a:r>
            <a:r>
              <a:rPr lang="uk-UA" sz="2000" b="1"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8475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657AF36-C98F-9159-F2F1-AAD3B5370C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164288" y="44000"/>
            <a:ext cx="1915382" cy="579404"/>
          </a:xfrm>
          <a:prstGeom prst="rect">
            <a:avLst/>
          </a:prstGeom>
          <a:solidFill>
            <a:srgbClr val="FFFFFF"/>
          </a:solidFill>
        </p:spPr>
      </p:pic>
      <p:cxnSp>
        <p:nvCxnSpPr>
          <p:cNvPr id="7" name="Пряма сполучна лінія 6">
            <a:extLst>
              <a:ext uri="{FF2B5EF4-FFF2-40B4-BE49-F238E27FC236}">
                <a16:creationId xmlns:a16="http://schemas.microsoft.com/office/drawing/2014/main" id="{9BBFA1EC-BDE0-7352-4517-EC6153777BFB}"/>
              </a:ext>
            </a:extLst>
          </p:cNvPr>
          <p:cNvCxnSpPr/>
          <p:nvPr/>
        </p:nvCxnSpPr>
        <p:spPr>
          <a:xfrm>
            <a:off x="0" y="698482"/>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4D14514-38D9-6674-19FB-1BA80050FC96}"/>
              </a:ext>
            </a:extLst>
          </p:cNvPr>
          <p:cNvSpPr txBox="1"/>
          <p:nvPr/>
        </p:nvSpPr>
        <p:spPr>
          <a:xfrm>
            <a:off x="1" y="836712"/>
            <a:ext cx="6563016" cy="5847755"/>
          </a:xfrm>
          <a:prstGeom prst="rect">
            <a:avLst/>
          </a:prstGeom>
          <a:noFill/>
        </p:spPr>
        <p:txBody>
          <a:bodyPr wrap="square">
            <a:spAutoFit/>
          </a:bodyPr>
          <a:lstStyle/>
          <a:p>
            <a:pPr algn="ctr"/>
            <a:r>
              <a:rPr lang="uk-UA" sz="1700" b="1" dirty="0">
                <a:solidFill>
                  <a:srgbClr val="002060"/>
                </a:solidFill>
                <a:latin typeface="Times New Roman" panose="02020603050405020304" pitchFamily="18" charset="0"/>
                <a:cs typeface="Times New Roman" panose="02020603050405020304" pitchFamily="18" charset="0"/>
              </a:rPr>
              <a:t>Модель реакції на зміни Вірджинії </a:t>
            </a:r>
            <a:r>
              <a:rPr lang="uk-UA" sz="1700" b="1" dirty="0" err="1">
                <a:solidFill>
                  <a:srgbClr val="002060"/>
                </a:solidFill>
                <a:latin typeface="Times New Roman" panose="02020603050405020304" pitchFamily="18" charset="0"/>
                <a:cs typeface="Times New Roman" panose="02020603050405020304" pitchFamily="18" charset="0"/>
              </a:rPr>
              <a:t>Сатір</a:t>
            </a:r>
            <a:endParaRPr lang="en-US" sz="1700" b="1" dirty="0">
              <a:solidFill>
                <a:srgbClr val="002060"/>
              </a:solidFill>
              <a:latin typeface="Times New Roman" panose="02020603050405020304" pitchFamily="18" charset="0"/>
              <a:cs typeface="Times New Roman" panose="02020603050405020304" pitchFamily="18" charset="0"/>
            </a:endParaRPr>
          </a:p>
          <a:p>
            <a:pPr algn="ctr"/>
            <a:r>
              <a:rPr lang="uk-UA" sz="1700" b="1" dirty="0">
                <a:solidFill>
                  <a:srgbClr val="002060"/>
                </a:solidFill>
                <a:latin typeface="Times New Roman" panose="02020603050405020304" pitchFamily="18" charset="0"/>
                <a:cs typeface="Times New Roman" panose="02020603050405020304" pitchFamily="18" charset="0"/>
              </a:rPr>
              <a:t> </a:t>
            </a:r>
            <a:endParaRPr lang="en-US" sz="1700" b="1" dirty="0">
              <a:solidFill>
                <a:srgbClr val="002060"/>
              </a:solidFill>
              <a:latin typeface="Times New Roman" panose="02020603050405020304" pitchFamily="18" charset="0"/>
              <a:cs typeface="Times New Roman" panose="02020603050405020304" pitchFamily="18" charset="0"/>
            </a:endParaRPr>
          </a:p>
          <a:p>
            <a:pPr algn="just"/>
            <a:r>
              <a:rPr lang="en-US" sz="1700" dirty="0">
                <a:solidFill>
                  <a:srgbClr val="002060"/>
                </a:solidFill>
                <a:latin typeface="Times New Roman" panose="02020603050405020304" pitchFamily="18" charset="0"/>
                <a:cs typeface="Times New Roman" panose="02020603050405020304" pitchFamily="18" charset="0"/>
              </a:rPr>
              <a:t>1</a:t>
            </a:r>
            <a:r>
              <a:rPr lang="en-US" sz="1700" b="1" dirty="0">
                <a:solidFill>
                  <a:srgbClr val="002060"/>
                </a:solidFill>
                <a:latin typeface="Times New Roman" panose="02020603050405020304" pitchFamily="18" charset="0"/>
                <a:cs typeface="Times New Roman" panose="02020603050405020304" pitchFamily="18" charset="0"/>
              </a:rPr>
              <a:t>. </a:t>
            </a:r>
            <a:r>
              <a:rPr lang="uk-UA" sz="1700" b="1" dirty="0">
                <a:solidFill>
                  <a:srgbClr val="002060"/>
                </a:solidFill>
                <a:latin typeface="Times New Roman" panose="02020603050405020304" pitchFamily="18" charset="0"/>
                <a:cs typeface="Times New Roman" panose="02020603050405020304" pitchFamily="18" charset="0"/>
              </a:rPr>
              <a:t>«Початкова стадія» </a:t>
            </a:r>
            <a:r>
              <a:rPr lang="uk-UA" sz="1700" dirty="0">
                <a:solidFill>
                  <a:srgbClr val="002060"/>
                </a:solidFill>
                <a:latin typeface="Times New Roman" panose="02020603050405020304" pitchFamily="18" charset="0"/>
                <a:cs typeface="Times New Roman" panose="02020603050405020304" pitchFamily="18" charset="0"/>
              </a:rPr>
              <a:t>– стан, коли людина отримуєте все те, що отримувала раніше, продовжує робити те, що робила. Відносна рівновага за відносної гармонії всіх компонентів системи. Присутня деяка незадоволеність, проте ніхто не вносить зміни. </a:t>
            </a:r>
            <a:endParaRPr lang="en-US" sz="1700" dirty="0">
              <a:solidFill>
                <a:srgbClr val="002060"/>
              </a:solidFill>
              <a:latin typeface="Times New Roman" panose="02020603050405020304" pitchFamily="18" charset="0"/>
              <a:cs typeface="Times New Roman" panose="02020603050405020304" pitchFamily="18" charset="0"/>
            </a:endParaRPr>
          </a:p>
          <a:p>
            <a:pPr algn="just"/>
            <a:r>
              <a:rPr lang="uk-UA" sz="1700" dirty="0">
                <a:solidFill>
                  <a:srgbClr val="002060"/>
                </a:solidFill>
                <a:latin typeface="Times New Roman" panose="02020603050405020304" pitchFamily="18" charset="0"/>
                <a:cs typeface="Times New Roman" panose="02020603050405020304" pitchFamily="18" charset="0"/>
              </a:rPr>
              <a:t>2</a:t>
            </a:r>
            <a:r>
              <a:rPr lang="uk-UA" sz="1700" b="1" dirty="0">
                <a:solidFill>
                  <a:srgbClr val="002060"/>
                </a:solidFill>
                <a:latin typeface="Times New Roman" panose="02020603050405020304" pitchFamily="18" charset="0"/>
                <a:cs typeface="Times New Roman" panose="02020603050405020304" pitchFamily="18" charset="0"/>
              </a:rPr>
              <a:t>. «Чужорідний елемент» </a:t>
            </a:r>
            <a:r>
              <a:rPr lang="uk-UA" sz="1700" dirty="0">
                <a:solidFill>
                  <a:srgbClr val="002060"/>
                </a:solidFill>
                <a:latin typeface="Times New Roman" panose="02020603050405020304" pitchFamily="18" charset="0"/>
                <a:cs typeface="Times New Roman" panose="02020603050405020304" pitchFamily="18" charset="0"/>
              </a:rPr>
              <a:t>– попадання в діючу систему нового елемента-подразника (співробітник, закон, система мотивації та ін.), що кардинально змінює розстановку сил. </a:t>
            </a:r>
            <a:endParaRPr lang="en-US" sz="1700" dirty="0">
              <a:solidFill>
                <a:srgbClr val="002060"/>
              </a:solidFill>
              <a:latin typeface="Times New Roman" panose="02020603050405020304" pitchFamily="18" charset="0"/>
              <a:cs typeface="Times New Roman" panose="02020603050405020304" pitchFamily="18" charset="0"/>
            </a:endParaRPr>
          </a:p>
          <a:p>
            <a:pPr algn="just"/>
            <a:r>
              <a:rPr lang="uk-UA" sz="1700" b="1" dirty="0">
                <a:solidFill>
                  <a:srgbClr val="002060"/>
                </a:solidFill>
                <a:latin typeface="Times New Roman" panose="02020603050405020304" pitchFamily="18" charset="0"/>
                <a:cs typeface="Times New Roman" panose="02020603050405020304" pitchFamily="18" charset="0"/>
              </a:rPr>
              <a:t>3. «Хаос» </a:t>
            </a:r>
            <a:r>
              <a:rPr lang="uk-UA" sz="1700" dirty="0">
                <a:solidFill>
                  <a:srgbClr val="002060"/>
                </a:solidFill>
                <a:latin typeface="Times New Roman" panose="02020603050405020304" pitchFamily="18" charset="0"/>
                <a:cs typeface="Times New Roman" panose="02020603050405020304" pitchFamily="18" charset="0"/>
              </a:rPr>
              <a:t>– наслідки дії нового елемента в системі. Зовнішній світ залишається майже без змін, тоді як внутрішній світ людини значно перетворюється. Спочатку людина відчуває недовіру, заперечення або емоційний ступор. Вона заперечує зміни, іноді навіть подвоює зусилля, щоб зберегти колишній стан, саботує впровадження нових ідей. Перестає довіряти людям. Переважають гнів, паніка, які різко змінюються депресією. </a:t>
            </a:r>
            <a:endParaRPr lang="en-US" sz="1700" dirty="0">
              <a:solidFill>
                <a:srgbClr val="002060"/>
              </a:solidFill>
              <a:latin typeface="Times New Roman" panose="02020603050405020304" pitchFamily="18" charset="0"/>
              <a:cs typeface="Times New Roman" panose="02020603050405020304" pitchFamily="18" charset="0"/>
            </a:endParaRPr>
          </a:p>
          <a:p>
            <a:pPr algn="just"/>
            <a:r>
              <a:rPr lang="uk-UA" sz="1700" b="1" dirty="0">
                <a:solidFill>
                  <a:srgbClr val="002060"/>
                </a:solidFill>
                <a:latin typeface="Times New Roman" panose="02020603050405020304" pitchFamily="18" charset="0"/>
                <a:cs typeface="Times New Roman" panose="02020603050405020304" pitchFamily="18" charset="0"/>
              </a:rPr>
              <a:t>4. «Ідея» </a:t>
            </a:r>
            <a:r>
              <a:rPr lang="uk-UA" sz="1700" dirty="0">
                <a:solidFill>
                  <a:srgbClr val="002060"/>
                </a:solidFill>
                <a:latin typeface="Times New Roman" panose="02020603050405020304" pitchFamily="18" charset="0"/>
                <a:cs typeface="Times New Roman" panose="02020603050405020304" pitchFamily="18" charset="0"/>
              </a:rPr>
              <a:t>– у найбільш тяжку хвилину з самих глибин розуму народжується ідея, яка стає першим кроком на шляху до примирення зі змінами. </a:t>
            </a:r>
            <a:endParaRPr lang="en-US" sz="1700" dirty="0">
              <a:solidFill>
                <a:srgbClr val="002060"/>
              </a:solidFill>
              <a:latin typeface="Times New Roman" panose="02020603050405020304" pitchFamily="18" charset="0"/>
              <a:cs typeface="Times New Roman" panose="02020603050405020304" pitchFamily="18" charset="0"/>
            </a:endParaRPr>
          </a:p>
          <a:p>
            <a:pPr algn="just"/>
            <a:r>
              <a:rPr lang="uk-UA" sz="1700" b="1" dirty="0">
                <a:solidFill>
                  <a:srgbClr val="002060"/>
                </a:solidFill>
                <a:latin typeface="Times New Roman" panose="02020603050405020304" pitchFamily="18" charset="0"/>
                <a:cs typeface="Times New Roman" panose="02020603050405020304" pitchFamily="18" charset="0"/>
              </a:rPr>
              <a:t>5. «Інтеграція» </a:t>
            </a:r>
            <a:r>
              <a:rPr lang="uk-UA" sz="1700" dirty="0">
                <a:solidFill>
                  <a:srgbClr val="002060"/>
                </a:solidFill>
                <a:latin typeface="Times New Roman" panose="02020603050405020304" pitchFamily="18" charset="0"/>
                <a:cs typeface="Times New Roman" panose="02020603050405020304" pitchFamily="18" charset="0"/>
              </a:rPr>
              <a:t>– внутрішній світ людини поступово пристосовується до нового порядку існування зовнішнього середовища.</a:t>
            </a:r>
          </a:p>
        </p:txBody>
      </p:sp>
      <p:pic>
        <p:nvPicPr>
          <p:cNvPr id="20482" name="Picture 2" descr="The Satir Change Model for Business Success">
            <a:extLst>
              <a:ext uri="{FF2B5EF4-FFF2-40B4-BE49-F238E27FC236}">
                <a16:creationId xmlns:a16="http://schemas.microsoft.com/office/drawing/2014/main" id="{0A92E478-D92F-E377-A15C-D574C3B94D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3017" y="1124744"/>
            <a:ext cx="2580983" cy="5157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237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DB610C51-9775-FC42-65ED-9DA4FA1E58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164288" y="44000"/>
            <a:ext cx="1915382" cy="579404"/>
          </a:xfrm>
          <a:prstGeom prst="rect">
            <a:avLst/>
          </a:prstGeom>
          <a:solidFill>
            <a:srgbClr val="FFFFFF"/>
          </a:solidFill>
        </p:spPr>
      </p:pic>
      <p:cxnSp>
        <p:nvCxnSpPr>
          <p:cNvPr id="18" name="Пряма сполучна лінія 17">
            <a:extLst>
              <a:ext uri="{FF2B5EF4-FFF2-40B4-BE49-F238E27FC236}">
                <a16:creationId xmlns:a16="http://schemas.microsoft.com/office/drawing/2014/main" id="{91335BA7-2427-13FE-C45D-D3FD533FD925}"/>
              </a:ext>
            </a:extLst>
          </p:cNvPr>
          <p:cNvCxnSpPr/>
          <p:nvPr/>
        </p:nvCxnSpPr>
        <p:spPr>
          <a:xfrm>
            <a:off x="17038" y="764704"/>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4" name="Rectangle 1"/>
          <p:cNvSpPr>
            <a:spLocks noChangeArrowheads="1"/>
          </p:cNvSpPr>
          <p:nvPr/>
        </p:nvSpPr>
        <p:spPr bwMode="auto">
          <a:xfrm>
            <a:off x="2566988" y="3733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sz="1800" b="0" i="0" u="none" strike="noStrike" cap="none" normalizeH="0" baseline="0">
                <a:ln>
                  <a:noFill/>
                </a:ln>
                <a:solidFill>
                  <a:schemeClr val="tx1"/>
                </a:solidFill>
                <a:effectLst/>
                <a:latin typeface="Arial" pitchFamily="34" charset="0"/>
                <a:cs typeface="Arial" pitchFamily="34" charset="0"/>
              </a:rPr>
              <a:t/>
            </a:r>
            <a:br>
              <a:rPr kumimoji="0" lang="uk-UA" altLang="uk-UA" sz="1800" b="0" i="0" u="none" strike="noStrike" cap="none" normalizeH="0" baseline="0">
                <a:ln>
                  <a:noFill/>
                </a:ln>
                <a:solidFill>
                  <a:schemeClr val="tx1"/>
                </a:solidFill>
                <a:effectLst/>
                <a:latin typeface="Arial" pitchFamily="34" charset="0"/>
                <a:cs typeface="Arial" pitchFamily="34" charset="0"/>
              </a:rPr>
            </a:b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33299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efining Organizational Change — WENDY HIRSCH">
            <a:extLst>
              <a:ext uri="{FF2B5EF4-FFF2-40B4-BE49-F238E27FC236}">
                <a16:creationId xmlns:a16="http://schemas.microsoft.com/office/drawing/2014/main" id="{E5CECFCB-472F-5BD8-BB06-D624AF4FB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332" y="260648"/>
            <a:ext cx="6453336" cy="645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236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DB610C51-9775-FC42-65ED-9DA4FA1E58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164288" y="44000"/>
            <a:ext cx="1915382" cy="579404"/>
          </a:xfrm>
          <a:prstGeom prst="rect">
            <a:avLst/>
          </a:prstGeom>
          <a:solidFill>
            <a:srgbClr val="FFFFFF"/>
          </a:solidFill>
        </p:spPr>
      </p:pic>
      <p:cxnSp>
        <p:nvCxnSpPr>
          <p:cNvPr id="18" name="Пряма сполучна лінія 17">
            <a:extLst>
              <a:ext uri="{FF2B5EF4-FFF2-40B4-BE49-F238E27FC236}">
                <a16:creationId xmlns:a16="http://schemas.microsoft.com/office/drawing/2014/main" id="{91335BA7-2427-13FE-C45D-D3FD533FD925}"/>
              </a:ext>
            </a:extLst>
          </p:cNvPr>
          <p:cNvCxnSpPr/>
          <p:nvPr/>
        </p:nvCxnSpPr>
        <p:spPr>
          <a:xfrm>
            <a:off x="17038" y="764704"/>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4" name="Rectangle 1"/>
          <p:cNvSpPr>
            <a:spLocks noChangeArrowheads="1"/>
          </p:cNvSpPr>
          <p:nvPr/>
        </p:nvSpPr>
        <p:spPr bwMode="auto">
          <a:xfrm>
            <a:off x="2566988" y="3733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sz="1800" b="0" i="0" u="none" strike="noStrike" cap="none" normalizeH="0" baseline="0">
                <a:ln>
                  <a:noFill/>
                </a:ln>
                <a:solidFill>
                  <a:schemeClr val="tx1"/>
                </a:solidFill>
                <a:effectLst/>
                <a:latin typeface="Arial" pitchFamily="34" charset="0"/>
                <a:cs typeface="Arial" pitchFamily="34" charset="0"/>
              </a:rPr>
              <a:t/>
            </a:r>
            <a:br>
              <a:rPr kumimoji="0" lang="uk-UA" altLang="uk-UA" sz="1800" b="0" i="0" u="none" strike="noStrike" cap="none" normalizeH="0" baseline="0">
                <a:ln>
                  <a:noFill/>
                </a:ln>
                <a:solidFill>
                  <a:schemeClr val="tx1"/>
                </a:solidFill>
                <a:effectLst/>
                <a:latin typeface="Arial" pitchFamily="34" charset="0"/>
                <a:cs typeface="Arial" pitchFamily="34" charset="0"/>
              </a:rPr>
            </a:b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87738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DB610C51-9775-FC42-65ED-9DA4FA1E58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164288" y="44000"/>
            <a:ext cx="1915382" cy="579404"/>
          </a:xfrm>
          <a:prstGeom prst="rect">
            <a:avLst/>
          </a:prstGeom>
          <a:solidFill>
            <a:srgbClr val="FFFFFF"/>
          </a:solidFill>
        </p:spPr>
      </p:pic>
      <p:cxnSp>
        <p:nvCxnSpPr>
          <p:cNvPr id="18" name="Пряма сполучна лінія 17">
            <a:extLst>
              <a:ext uri="{FF2B5EF4-FFF2-40B4-BE49-F238E27FC236}">
                <a16:creationId xmlns:a16="http://schemas.microsoft.com/office/drawing/2014/main" id="{91335BA7-2427-13FE-C45D-D3FD533FD925}"/>
              </a:ext>
            </a:extLst>
          </p:cNvPr>
          <p:cNvCxnSpPr/>
          <p:nvPr/>
        </p:nvCxnSpPr>
        <p:spPr>
          <a:xfrm>
            <a:off x="17038" y="764704"/>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4" name="Rectangle 1"/>
          <p:cNvSpPr>
            <a:spLocks noChangeArrowheads="1"/>
          </p:cNvSpPr>
          <p:nvPr/>
        </p:nvSpPr>
        <p:spPr bwMode="auto">
          <a:xfrm>
            <a:off x="2566988" y="3733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sz="1800" b="0" i="0" u="none" strike="noStrike" cap="none" normalizeH="0" baseline="0">
                <a:ln>
                  <a:noFill/>
                </a:ln>
                <a:solidFill>
                  <a:schemeClr val="tx1"/>
                </a:solidFill>
                <a:effectLst/>
                <a:latin typeface="Arial" pitchFamily="34" charset="0"/>
                <a:cs typeface="Arial" pitchFamily="34" charset="0"/>
              </a:rPr>
              <a:t/>
            </a:r>
            <a:br>
              <a:rPr kumimoji="0" lang="uk-UA" altLang="uk-UA" sz="1800" b="0" i="0" u="none" strike="noStrike" cap="none" normalizeH="0" baseline="0">
                <a:ln>
                  <a:noFill/>
                </a:ln>
                <a:solidFill>
                  <a:schemeClr val="tx1"/>
                </a:solidFill>
                <a:effectLst/>
                <a:latin typeface="Arial" pitchFamily="34" charset="0"/>
                <a:cs typeface="Arial" pitchFamily="34" charset="0"/>
              </a:rPr>
            </a:b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5" name="TextBox 4">
            <a:extLst>
              <a:ext uri="{FF2B5EF4-FFF2-40B4-BE49-F238E27FC236}">
                <a16:creationId xmlns:a16="http://schemas.microsoft.com/office/drawing/2014/main" id="{0BE3A5EB-872F-ADCA-1549-0BFA9FE580BD}"/>
              </a:ext>
            </a:extLst>
          </p:cNvPr>
          <p:cNvSpPr txBox="1"/>
          <p:nvPr/>
        </p:nvSpPr>
        <p:spPr>
          <a:xfrm>
            <a:off x="539552" y="751310"/>
            <a:ext cx="8424936" cy="2345322"/>
          </a:xfrm>
          <a:prstGeom prst="rect">
            <a:avLst/>
          </a:prstGeom>
          <a:noFill/>
        </p:spPr>
        <p:txBody>
          <a:bodyPr wrap="square">
            <a:spAutoFit/>
          </a:bodyPr>
          <a:lstStyle/>
          <a:p>
            <a:pPr algn="just">
              <a:lnSpc>
                <a:spcPct val="150000"/>
              </a:lnSpc>
            </a:pPr>
            <a:r>
              <a:rPr lang="uk-UA" sz="2000" dirty="0">
                <a:solidFill>
                  <a:srgbClr val="002060"/>
                </a:solidFill>
                <a:latin typeface="Times New Roman" panose="02020603050405020304" pitchFamily="18" charset="0"/>
                <a:cs typeface="Times New Roman" panose="02020603050405020304" pitchFamily="18" charset="0"/>
              </a:rPr>
              <a:t>При розгляді змін з точки зору організації, завжди потрібно враховувати, як сприймають зміни окремі люди. </a:t>
            </a:r>
          </a:p>
          <a:p>
            <a:pPr algn="just">
              <a:lnSpc>
                <a:spcPct val="150000"/>
              </a:lnSpc>
            </a:pPr>
            <a:r>
              <a:rPr lang="uk-UA" sz="2000" dirty="0">
                <a:solidFill>
                  <a:srgbClr val="002060"/>
                </a:solidFill>
                <a:latin typeface="Times New Roman" panose="02020603050405020304" pitchFamily="18" charset="0"/>
                <a:cs typeface="Times New Roman" panose="02020603050405020304" pitchFamily="18" charset="0"/>
              </a:rPr>
              <a:t>Необхідно пам'ятати, що не лише оточення впливає на людей, але і люди чинять вплив на своє оточення. </a:t>
            </a:r>
          </a:p>
          <a:p>
            <a:pPr algn="just">
              <a:lnSpc>
                <a:spcPct val="150000"/>
              </a:lnSpc>
            </a:pPr>
            <a:r>
              <a:rPr lang="uk-UA" sz="2000" dirty="0">
                <a:solidFill>
                  <a:srgbClr val="002060"/>
                </a:solidFill>
                <a:latin typeface="Times New Roman" panose="02020603050405020304" pitchFamily="18" charset="0"/>
                <a:cs typeface="Times New Roman" panose="02020603050405020304" pitchFamily="18" charset="0"/>
              </a:rPr>
              <a:t>Отже, організаційна зміна неможлива без індивідуальних змін.</a:t>
            </a:r>
          </a:p>
        </p:txBody>
      </p:sp>
      <p:pic>
        <p:nvPicPr>
          <p:cNvPr id="3" name="Рисунок 2">
            <a:extLst>
              <a:ext uri="{FF2B5EF4-FFF2-40B4-BE49-F238E27FC236}">
                <a16:creationId xmlns:a16="http://schemas.microsoft.com/office/drawing/2014/main" id="{E844765E-FD69-7DAD-43BF-F78E150674F8}"/>
              </a:ext>
            </a:extLst>
          </p:cNvPr>
          <p:cNvPicPr>
            <a:picLocks noChangeAspect="1"/>
          </p:cNvPicPr>
          <p:nvPr/>
        </p:nvPicPr>
        <p:blipFill>
          <a:blip r:embed="rId3"/>
          <a:stretch>
            <a:fillRect/>
          </a:stretch>
        </p:blipFill>
        <p:spPr>
          <a:xfrm>
            <a:off x="1331640" y="3097044"/>
            <a:ext cx="6027497" cy="3716956"/>
          </a:xfrm>
          <a:prstGeom prst="rect">
            <a:avLst/>
          </a:prstGeom>
        </p:spPr>
      </p:pic>
    </p:spTree>
    <p:extLst>
      <p:ext uri="{BB962C8B-B14F-4D97-AF65-F5344CB8AC3E}">
        <p14:creationId xmlns:p14="http://schemas.microsoft.com/office/powerpoint/2010/main" val="2692524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7C14EE-952A-598E-1FD7-F68749E57409}"/>
              </a:ext>
            </a:extLst>
          </p:cNvPr>
          <p:cNvSpPr txBox="1"/>
          <p:nvPr/>
        </p:nvSpPr>
        <p:spPr>
          <a:xfrm>
            <a:off x="272440" y="2852936"/>
            <a:ext cx="8280920" cy="3816429"/>
          </a:xfrm>
          <a:prstGeom prst="rect">
            <a:avLst/>
          </a:prstGeom>
          <a:noFill/>
        </p:spPr>
        <p:txBody>
          <a:bodyPr wrap="square">
            <a:spAutoFit/>
          </a:bodyPr>
          <a:lstStyle/>
          <a:p>
            <a:pPr algn="just"/>
            <a:r>
              <a:rPr lang="uk-UA" sz="2200" dirty="0">
                <a:solidFill>
                  <a:srgbClr val="002060"/>
                </a:solidFill>
                <a:latin typeface="Times New Roman" panose="02020603050405020304" pitchFamily="18" charset="0"/>
                <a:cs typeface="Times New Roman" panose="02020603050405020304" pitchFamily="18" charset="0"/>
              </a:rPr>
              <a:t>Індивідуальний рівень характеризується змінами, що стосуються безпосередньо окремого індивіда. Людина, яка зіткнулася зі змінами, самостійно розв’язує </a:t>
            </a:r>
            <a:r>
              <a:rPr lang="uk-UA" sz="2200" b="1" dirty="0">
                <a:solidFill>
                  <a:srgbClr val="002060"/>
                </a:solidFill>
                <a:latin typeface="Times New Roman" panose="02020603050405020304" pitchFamily="18" charset="0"/>
                <a:cs typeface="Times New Roman" panose="02020603050405020304" pitchFamily="18" charset="0"/>
              </a:rPr>
              <a:t>низку складних питань</a:t>
            </a:r>
            <a:r>
              <a:rPr lang="uk-UA" sz="2200" dirty="0">
                <a:solidFill>
                  <a:srgbClr val="002060"/>
                </a:solidFill>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uk-UA" sz="2200" dirty="0">
                <a:solidFill>
                  <a:srgbClr val="002060"/>
                </a:solidFill>
                <a:latin typeface="Times New Roman" panose="02020603050405020304" pitchFamily="18" charset="0"/>
                <a:cs typeface="Times New Roman" panose="02020603050405020304" pitchFamily="18" charset="0"/>
              </a:rPr>
              <a:t>по-перше, вона має сформувати власну думку про доцільність, необхідність та якість пропонованих змін в організації;</a:t>
            </a:r>
          </a:p>
          <a:p>
            <a:pPr marL="342900" indent="-342900" algn="just">
              <a:buFont typeface="Wingdings" panose="05000000000000000000" pitchFamily="2" charset="2"/>
              <a:buChar char="Ø"/>
            </a:pPr>
            <a:r>
              <a:rPr lang="uk-UA" sz="2200" dirty="0">
                <a:solidFill>
                  <a:srgbClr val="002060"/>
                </a:solidFill>
                <a:latin typeface="Times New Roman" panose="02020603050405020304" pitchFamily="18" charset="0"/>
                <a:cs typeface="Times New Roman" panose="02020603050405020304" pitchFamily="18" charset="0"/>
              </a:rPr>
              <a:t>по-друге, людині необхідно буде з’ясувати, яким чином оцінюють доцільність та необхідність запропонованих змін її колеги;</a:t>
            </a:r>
          </a:p>
          <a:p>
            <a:pPr marL="342900" indent="-342900" algn="just">
              <a:buFont typeface="Wingdings" panose="05000000000000000000" pitchFamily="2" charset="2"/>
              <a:buChar char="Ø"/>
            </a:pPr>
            <a:r>
              <a:rPr lang="uk-UA" sz="2200" dirty="0">
                <a:solidFill>
                  <a:srgbClr val="002060"/>
                </a:solidFill>
                <a:latin typeface="Times New Roman" panose="02020603050405020304" pitchFamily="18" charset="0"/>
                <a:cs typeface="Times New Roman" panose="02020603050405020304" pitchFamily="18" charset="0"/>
              </a:rPr>
              <a:t>по-третє, людині необхідно зміритися з новими методами роботи, які між тим можуть бути не до кінця відпрацьованими та мати побічні неочікувані негативні ефекти.</a:t>
            </a:r>
          </a:p>
        </p:txBody>
      </p:sp>
      <p:pic>
        <p:nvPicPr>
          <p:cNvPr id="2050" name="Picture 2" descr="Зміни юридичної особи - Юридичні послуги в Хмельницькому. Юрист. Фурман  Руслан Вікторович">
            <a:extLst>
              <a:ext uri="{FF2B5EF4-FFF2-40B4-BE49-F238E27FC236}">
                <a16:creationId xmlns:a16="http://schemas.microsoft.com/office/drawing/2014/main" id="{431AEB6B-1F07-A301-EAC1-A51E60576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39" y="623404"/>
            <a:ext cx="2387953" cy="19103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9D266E3-FE05-F5E7-9A1F-5D510B5D08F5}"/>
              </a:ext>
            </a:extLst>
          </p:cNvPr>
          <p:cNvSpPr txBox="1"/>
          <p:nvPr/>
        </p:nvSpPr>
        <p:spPr>
          <a:xfrm>
            <a:off x="3275856" y="947499"/>
            <a:ext cx="5277504" cy="1446550"/>
          </a:xfrm>
          <a:prstGeom prst="rect">
            <a:avLst/>
          </a:prstGeom>
          <a:noFill/>
        </p:spPr>
        <p:txBody>
          <a:bodyPr wrap="square">
            <a:spAutoFit/>
          </a:bodyPr>
          <a:lstStyle/>
          <a:p>
            <a:pPr algn="just"/>
            <a:r>
              <a:rPr lang="uk-UA" sz="2200" b="1" dirty="0">
                <a:solidFill>
                  <a:srgbClr val="002060"/>
                </a:solidFill>
                <a:latin typeface="Times New Roman" panose="02020603050405020304" pitchFamily="18" charset="0"/>
                <a:cs typeface="Times New Roman" panose="02020603050405020304" pitchFamily="18" charset="0"/>
              </a:rPr>
              <a:t>Індивідуальні зміни </a:t>
            </a:r>
            <a:r>
              <a:rPr lang="uk-UA" sz="2200" dirty="0">
                <a:solidFill>
                  <a:srgbClr val="002060"/>
                </a:solidFill>
                <a:latin typeface="Times New Roman" panose="02020603050405020304" pitchFamily="18" charset="0"/>
                <a:cs typeface="Times New Roman" panose="02020603050405020304" pitchFamily="18" charset="0"/>
              </a:rPr>
              <a:t>проявляються у вигляді індивідуальної реакції особи на очікувані нововведення або на неочікувані ситуації. </a:t>
            </a:r>
          </a:p>
        </p:txBody>
      </p:sp>
      <p:cxnSp>
        <p:nvCxnSpPr>
          <p:cNvPr id="9" name="Пряма сполучна лінія 8">
            <a:extLst>
              <a:ext uri="{FF2B5EF4-FFF2-40B4-BE49-F238E27FC236}">
                <a16:creationId xmlns:a16="http://schemas.microsoft.com/office/drawing/2014/main" id="{CB2005C2-2281-9998-1CEC-FD436AAFD786}"/>
              </a:ext>
            </a:extLst>
          </p:cNvPr>
          <p:cNvCxnSpPr>
            <a:cxnSpLocks/>
          </p:cNvCxnSpPr>
          <p:nvPr/>
        </p:nvCxnSpPr>
        <p:spPr>
          <a:xfrm>
            <a:off x="179512" y="2618656"/>
            <a:ext cx="8856984" cy="0"/>
          </a:xfrm>
          <a:prstGeom prst="line">
            <a:avLst/>
          </a:prstGeom>
          <a:ln w="25400" cmpd="dbl"/>
        </p:spPr>
        <p:style>
          <a:lnRef idx="1">
            <a:schemeClr val="accent1"/>
          </a:lnRef>
          <a:fillRef idx="0">
            <a:schemeClr val="accent1"/>
          </a:fillRef>
          <a:effectRef idx="0">
            <a:schemeClr val="accent1"/>
          </a:effectRef>
          <a:fontRef idx="minor">
            <a:schemeClr val="tx1"/>
          </a:fontRef>
        </p:style>
      </p:cxnSp>
      <p:pic>
        <p:nvPicPr>
          <p:cNvPr id="11" name="Picture 2">
            <a:extLst>
              <a:ext uri="{FF2B5EF4-FFF2-40B4-BE49-F238E27FC236}">
                <a16:creationId xmlns:a16="http://schemas.microsoft.com/office/drawing/2014/main" id="{5E593FAA-9374-B4D2-965F-BB8995BA5F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164288" y="44000"/>
            <a:ext cx="1915382" cy="579404"/>
          </a:xfrm>
          <a:prstGeom prst="rect">
            <a:avLst/>
          </a:prstGeom>
          <a:solidFill>
            <a:srgbClr val="FFFFFF"/>
          </a:solidFill>
        </p:spPr>
      </p:pic>
      <p:cxnSp>
        <p:nvCxnSpPr>
          <p:cNvPr id="12" name="Пряма сполучна лінія 11">
            <a:extLst>
              <a:ext uri="{FF2B5EF4-FFF2-40B4-BE49-F238E27FC236}">
                <a16:creationId xmlns:a16="http://schemas.microsoft.com/office/drawing/2014/main" id="{6EF33AAE-94C3-5E42-9AED-FADFC8552900}"/>
              </a:ext>
            </a:extLst>
          </p:cNvPr>
          <p:cNvCxnSpPr/>
          <p:nvPr/>
        </p:nvCxnSpPr>
        <p:spPr>
          <a:xfrm>
            <a:off x="17038" y="764704"/>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551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88751D-1253-E3BD-DB63-0FB1F09CE730}"/>
              </a:ext>
            </a:extLst>
          </p:cNvPr>
          <p:cNvSpPr txBox="1"/>
          <p:nvPr/>
        </p:nvSpPr>
        <p:spPr>
          <a:xfrm>
            <a:off x="611560" y="843322"/>
            <a:ext cx="8136904" cy="1323439"/>
          </a:xfrm>
          <a:prstGeom prst="rect">
            <a:avLst/>
          </a:prstGeom>
          <a:noFill/>
        </p:spPr>
        <p:txBody>
          <a:bodyPr wrap="square">
            <a:spAutoFit/>
          </a:bodyPr>
          <a:lstStyle/>
          <a:p>
            <a:pPr algn="just"/>
            <a:r>
              <a:rPr lang="uk-UA" sz="2000" dirty="0">
                <a:solidFill>
                  <a:srgbClr val="002060"/>
                </a:solidFill>
                <a:latin typeface="Times New Roman" panose="02020603050405020304" pitchFamily="18" charset="0"/>
                <a:cs typeface="Times New Roman" panose="02020603050405020304" pitchFamily="18" charset="0"/>
              </a:rPr>
              <a:t>Процес індивідуальних змін описує так звана </a:t>
            </a:r>
            <a:r>
              <a:rPr lang="uk-UA" sz="2000" dirty="0" err="1">
                <a:solidFill>
                  <a:srgbClr val="002060"/>
                </a:solidFill>
                <a:latin typeface="Times New Roman" panose="02020603050405020304" pitchFamily="18" charset="0"/>
                <a:cs typeface="Times New Roman" panose="02020603050405020304" pitchFamily="18" charset="0"/>
              </a:rPr>
              <a:t>чотирьохфазна</a:t>
            </a:r>
            <a:r>
              <a:rPr lang="uk-UA" sz="2000" dirty="0">
                <a:solidFill>
                  <a:srgbClr val="002060"/>
                </a:solidFill>
                <a:latin typeface="Times New Roman" panose="02020603050405020304" pitchFamily="18" charset="0"/>
                <a:cs typeface="Times New Roman" panose="02020603050405020304" pitchFamily="18" charset="0"/>
              </a:rPr>
              <a:t> модель, у рамках якої процес трансформації для окремої людини представлено чотирма фазами (етапами) із умовними назвами «заперечення», «опір», «розвідка» і «прихильність».</a:t>
            </a:r>
          </a:p>
        </p:txBody>
      </p:sp>
      <p:sp>
        <p:nvSpPr>
          <p:cNvPr id="9" name="TextBox 8">
            <a:extLst>
              <a:ext uri="{FF2B5EF4-FFF2-40B4-BE49-F238E27FC236}">
                <a16:creationId xmlns:a16="http://schemas.microsoft.com/office/drawing/2014/main" id="{A3677812-3F61-253E-84C7-864D1D878190}"/>
              </a:ext>
            </a:extLst>
          </p:cNvPr>
          <p:cNvSpPr txBox="1"/>
          <p:nvPr/>
        </p:nvSpPr>
        <p:spPr>
          <a:xfrm>
            <a:off x="1979712" y="5814623"/>
            <a:ext cx="5850396" cy="400110"/>
          </a:xfrm>
          <a:prstGeom prst="rect">
            <a:avLst/>
          </a:prstGeom>
          <a:noFill/>
        </p:spPr>
        <p:txBody>
          <a:bodyPr wrap="square">
            <a:spAutoFit/>
          </a:bodyPr>
          <a:lstStyle/>
          <a:p>
            <a:r>
              <a:rPr lang="uk-UA" sz="2000" b="1" dirty="0" err="1">
                <a:solidFill>
                  <a:srgbClr val="002060"/>
                </a:solidFill>
                <a:latin typeface="Times New Roman" panose="02020603050405020304" pitchFamily="18" charset="0"/>
                <a:cs typeface="Times New Roman" panose="02020603050405020304" pitchFamily="18" charset="0"/>
              </a:rPr>
              <a:t>Чотирьохфазна</a:t>
            </a:r>
            <a:r>
              <a:rPr lang="uk-UA" sz="2000" b="1" dirty="0">
                <a:solidFill>
                  <a:srgbClr val="002060"/>
                </a:solidFill>
                <a:latin typeface="Times New Roman" panose="02020603050405020304" pitchFamily="18" charset="0"/>
                <a:cs typeface="Times New Roman" panose="02020603050405020304" pitchFamily="18" charset="0"/>
              </a:rPr>
              <a:t> модель індивідуальних змін</a:t>
            </a:r>
          </a:p>
        </p:txBody>
      </p:sp>
      <p:pic>
        <p:nvPicPr>
          <p:cNvPr id="11" name="Рисунок 10">
            <a:extLst>
              <a:ext uri="{FF2B5EF4-FFF2-40B4-BE49-F238E27FC236}">
                <a16:creationId xmlns:a16="http://schemas.microsoft.com/office/drawing/2014/main" id="{7E182743-43ED-47A7-04BB-0935C21D5698}"/>
              </a:ext>
            </a:extLst>
          </p:cNvPr>
          <p:cNvPicPr>
            <a:picLocks noChangeAspect="1"/>
          </p:cNvPicPr>
          <p:nvPr/>
        </p:nvPicPr>
        <p:blipFill>
          <a:blip r:embed="rId2"/>
          <a:stretch>
            <a:fillRect/>
          </a:stretch>
        </p:blipFill>
        <p:spPr>
          <a:xfrm>
            <a:off x="1403648" y="2198481"/>
            <a:ext cx="6586694" cy="3456384"/>
          </a:xfrm>
          <a:prstGeom prst="rect">
            <a:avLst/>
          </a:prstGeom>
        </p:spPr>
      </p:pic>
      <p:pic>
        <p:nvPicPr>
          <p:cNvPr id="12" name="Picture 2">
            <a:extLst>
              <a:ext uri="{FF2B5EF4-FFF2-40B4-BE49-F238E27FC236}">
                <a16:creationId xmlns:a16="http://schemas.microsoft.com/office/drawing/2014/main" id="{6F1A0959-BA74-8AA1-7230-8F68FDFD6E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164288" y="44000"/>
            <a:ext cx="1915382" cy="579404"/>
          </a:xfrm>
          <a:prstGeom prst="rect">
            <a:avLst/>
          </a:prstGeom>
          <a:solidFill>
            <a:srgbClr val="FFFFFF"/>
          </a:solidFill>
        </p:spPr>
      </p:pic>
      <p:cxnSp>
        <p:nvCxnSpPr>
          <p:cNvPr id="13" name="Пряма сполучна лінія 12">
            <a:extLst>
              <a:ext uri="{FF2B5EF4-FFF2-40B4-BE49-F238E27FC236}">
                <a16:creationId xmlns:a16="http://schemas.microsoft.com/office/drawing/2014/main" id="{4FF6820D-7C7D-1143-45C4-62BEF1CF6599}"/>
              </a:ext>
            </a:extLst>
          </p:cNvPr>
          <p:cNvCxnSpPr/>
          <p:nvPr/>
        </p:nvCxnSpPr>
        <p:spPr>
          <a:xfrm>
            <a:off x="17038" y="764704"/>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333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59FE31-7C4B-7473-5D68-BD8401C77A5B}"/>
              </a:ext>
            </a:extLst>
          </p:cNvPr>
          <p:cNvSpPr txBox="1"/>
          <p:nvPr/>
        </p:nvSpPr>
        <p:spPr>
          <a:xfrm>
            <a:off x="323528" y="2780928"/>
            <a:ext cx="8496944" cy="3477875"/>
          </a:xfrm>
          <a:prstGeom prst="rect">
            <a:avLst/>
          </a:prstGeom>
          <a:noFill/>
        </p:spPr>
        <p:txBody>
          <a:bodyPr wrap="square">
            <a:spAutoFit/>
          </a:bodyPr>
          <a:lstStyle/>
          <a:p>
            <a:pPr marL="342900" indent="-342900" algn="just">
              <a:buFont typeface="Wingdings" panose="05000000000000000000" pitchFamily="2" charset="2"/>
              <a:buChar char="Ø"/>
            </a:pPr>
            <a:r>
              <a:rPr lang="uk-UA" sz="2000" dirty="0">
                <a:solidFill>
                  <a:srgbClr val="002060"/>
                </a:solidFill>
                <a:latin typeface="Times New Roman" panose="02020603050405020304" pitchFamily="18" charset="0"/>
                <a:cs typeface="Times New Roman" panose="02020603050405020304" pitchFamily="18" charset="0"/>
              </a:rPr>
              <a:t>Дві фази, розташовані вище горизонтальної лінії (заперечення і прихильність), характеризуються зовні спокійною поведінкою людини, позитивними емоціями. </a:t>
            </a:r>
          </a:p>
          <a:p>
            <a:pPr marL="342900" indent="-342900" algn="just">
              <a:buFont typeface="Wingdings" panose="05000000000000000000" pitchFamily="2" charset="2"/>
              <a:buChar char="Ø"/>
            </a:pPr>
            <a:r>
              <a:rPr lang="uk-UA" sz="2000" dirty="0">
                <a:solidFill>
                  <a:srgbClr val="002060"/>
                </a:solidFill>
                <a:latin typeface="Times New Roman" panose="02020603050405020304" pitchFamily="18" charset="0"/>
                <a:cs typeface="Times New Roman" panose="02020603050405020304" pitchFamily="18" charset="0"/>
              </a:rPr>
              <a:t>Дві фази, розташовані нижче горизонтальної лінії (опір і розвідка), характеризуються сильним емоційним проявом почуттів. </a:t>
            </a:r>
          </a:p>
          <a:p>
            <a:pPr marL="342900" indent="-342900" algn="just">
              <a:buFont typeface="Wingdings" panose="05000000000000000000" pitchFamily="2" charset="2"/>
              <a:buChar char="Ø"/>
            </a:pPr>
            <a:r>
              <a:rPr lang="uk-UA" sz="2000" dirty="0">
                <a:solidFill>
                  <a:srgbClr val="002060"/>
                </a:solidFill>
                <a:latin typeface="Times New Roman" panose="02020603050405020304" pitchFamily="18" charset="0"/>
                <a:cs typeface="Times New Roman" panose="02020603050405020304" pitchFamily="18" charset="0"/>
              </a:rPr>
              <a:t>Дві фази, розташовані ліворуч від вертикальної лінії (заперечення й опір), характеризуються побоюванням людини щось втратити, незадоволеністю.</a:t>
            </a:r>
          </a:p>
          <a:p>
            <a:pPr marL="342900" indent="-342900" algn="just">
              <a:buFont typeface="Wingdings" panose="05000000000000000000" pitchFamily="2" charset="2"/>
              <a:buChar char="Ø"/>
            </a:pPr>
            <a:r>
              <a:rPr lang="uk-UA" sz="2000" dirty="0">
                <a:solidFill>
                  <a:srgbClr val="002060"/>
                </a:solidFill>
                <a:latin typeface="Times New Roman" panose="02020603050405020304" pitchFamily="18" charset="0"/>
                <a:cs typeface="Times New Roman" panose="02020603050405020304" pitchFamily="18" charset="0"/>
              </a:rPr>
              <a:t>Дві фази, розташовані праворуч від вертикальної лінії (розвідка і прихильність), характеризуються надією, очікуваннями та ін. позитивними емоціями.</a:t>
            </a:r>
          </a:p>
        </p:txBody>
      </p:sp>
      <p:pic>
        <p:nvPicPr>
          <p:cNvPr id="7" name="Рисунок 6">
            <a:extLst>
              <a:ext uri="{FF2B5EF4-FFF2-40B4-BE49-F238E27FC236}">
                <a16:creationId xmlns:a16="http://schemas.microsoft.com/office/drawing/2014/main" id="{F2E046C9-7B28-D6DB-7B96-D137F9B71254}"/>
              </a:ext>
            </a:extLst>
          </p:cNvPr>
          <p:cNvPicPr>
            <a:picLocks noChangeAspect="1"/>
          </p:cNvPicPr>
          <p:nvPr/>
        </p:nvPicPr>
        <p:blipFill>
          <a:blip r:embed="rId2"/>
          <a:stretch>
            <a:fillRect/>
          </a:stretch>
        </p:blipFill>
        <p:spPr>
          <a:xfrm>
            <a:off x="4355976" y="742194"/>
            <a:ext cx="3690456" cy="1936576"/>
          </a:xfrm>
          <a:prstGeom prst="rect">
            <a:avLst/>
          </a:prstGeom>
        </p:spPr>
      </p:pic>
      <p:pic>
        <p:nvPicPr>
          <p:cNvPr id="3074" name="Picture 2" descr="Зміни до земельного законодавства – Головне управління Держгеокадастру у  Херсонській області">
            <a:extLst>
              <a:ext uri="{FF2B5EF4-FFF2-40B4-BE49-F238E27FC236}">
                <a16:creationId xmlns:a16="http://schemas.microsoft.com/office/drawing/2014/main" id="{066AA63B-DC64-E0B2-A2AE-B1A4CFBAE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844352"/>
            <a:ext cx="2359648" cy="17322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BB7B1329-16D1-3592-C25A-5D62EB1119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64288" y="44000"/>
            <a:ext cx="1915382" cy="579404"/>
          </a:xfrm>
          <a:prstGeom prst="rect">
            <a:avLst/>
          </a:prstGeom>
          <a:solidFill>
            <a:srgbClr val="FFFFFF"/>
          </a:solidFill>
        </p:spPr>
      </p:pic>
      <p:cxnSp>
        <p:nvCxnSpPr>
          <p:cNvPr id="9" name="Пряма сполучна лінія 8">
            <a:extLst>
              <a:ext uri="{FF2B5EF4-FFF2-40B4-BE49-F238E27FC236}">
                <a16:creationId xmlns:a16="http://schemas.microsoft.com/office/drawing/2014/main" id="{834F4745-A79C-ED07-374B-0F22D9D6AABA}"/>
              </a:ext>
            </a:extLst>
          </p:cNvPr>
          <p:cNvCxnSpPr/>
          <p:nvPr/>
        </p:nvCxnSpPr>
        <p:spPr>
          <a:xfrm>
            <a:off x="17038" y="764704"/>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554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2E046C9-7B28-D6DB-7B96-D137F9B71254}"/>
              </a:ext>
            </a:extLst>
          </p:cNvPr>
          <p:cNvPicPr>
            <a:picLocks noChangeAspect="1"/>
          </p:cNvPicPr>
          <p:nvPr/>
        </p:nvPicPr>
        <p:blipFill>
          <a:blip r:embed="rId2"/>
          <a:stretch>
            <a:fillRect/>
          </a:stretch>
        </p:blipFill>
        <p:spPr>
          <a:xfrm>
            <a:off x="4355976" y="742194"/>
            <a:ext cx="3690456" cy="1936576"/>
          </a:xfrm>
          <a:prstGeom prst="rect">
            <a:avLst/>
          </a:prstGeom>
        </p:spPr>
      </p:pic>
      <p:pic>
        <p:nvPicPr>
          <p:cNvPr id="3074" name="Picture 2" descr="Зміни до земельного законодавства – Головне управління Держгеокадастру у  Херсонській області">
            <a:extLst>
              <a:ext uri="{FF2B5EF4-FFF2-40B4-BE49-F238E27FC236}">
                <a16:creationId xmlns:a16="http://schemas.microsoft.com/office/drawing/2014/main" id="{066AA63B-DC64-E0B2-A2AE-B1A4CFBAE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068" y="840056"/>
            <a:ext cx="2359648" cy="17322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A28E9B4-8484-0B74-E11C-DFE504A098BC}"/>
              </a:ext>
            </a:extLst>
          </p:cNvPr>
          <p:cNvSpPr txBox="1"/>
          <p:nvPr/>
        </p:nvSpPr>
        <p:spPr>
          <a:xfrm>
            <a:off x="535808" y="2678770"/>
            <a:ext cx="8284664" cy="2031325"/>
          </a:xfrm>
          <a:prstGeom prst="rect">
            <a:avLst/>
          </a:prstGeom>
          <a:noFill/>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Фаза «заперечення» </a:t>
            </a:r>
            <a:r>
              <a:rPr lang="uk-UA" dirty="0">
                <a:solidFill>
                  <a:srgbClr val="002060"/>
                </a:solidFill>
                <a:latin typeface="Times New Roman" panose="02020603050405020304" pitchFamily="18" charset="0"/>
                <a:cs typeface="Times New Roman" panose="02020603050405020304" pitchFamily="18" charset="0"/>
              </a:rPr>
              <a:t>виявляється в неприйнятті або ігноруванні людиною тих змін, які її безпосередньо не стосуються. Працівники, які знаходяться на цій фазі, зайняті виконанням поточної роботи і реагують виключно на термінові та важливі зміни, що мають безпосереднє відношення до них. При цьому кожній людині потрібний певний час для усвідомлення того, що відбувається. Помилкою керівництва буде оцінювати таку поведінку персоналу за принципом «мовчання – знак згоди».</a:t>
            </a:r>
          </a:p>
        </p:txBody>
      </p:sp>
      <p:pic>
        <p:nvPicPr>
          <p:cNvPr id="4" name="Picture 2">
            <a:extLst>
              <a:ext uri="{FF2B5EF4-FFF2-40B4-BE49-F238E27FC236}">
                <a16:creationId xmlns:a16="http://schemas.microsoft.com/office/drawing/2014/main" id="{1FA58C69-3A28-1DCC-12EE-CA48F86775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64288" y="44000"/>
            <a:ext cx="1915382" cy="579404"/>
          </a:xfrm>
          <a:prstGeom prst="rect">
            <a:avLst/>
          </a:prstGeom>
          <a:solidFill>
            <a:srgbClr val="FFFFFF"/>
          </a:solidFill>
        </p:spPr>
      </p:pic>
      <p:cxnSp>
        <p:nvCxnSpPr>
          <p:cNvPr id="6" name="Пряма сполучна лінія 5">
            <a:extLst>
              <a:ext uri="{FF2B5EF4-FFF2-40B4-BE49-F238E27FC236}">
                <a16:creationId xmlns:a16="http://schemas.microsoft.com/office/drawing/2014/main" id="{7FB72752-EA3B-D3BD-96DA-DB0065DE5A67}"/>
              </a:ext>
            </a:extLst>
          </p:cNvPr>
          <p:cNvCxnSpPr/>
          <p:nvPr/>
        </p:nvCxnSpPr>
        <p:spPr>
          <a:xfrm>
            <a:off x="17038" y="764704"/>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3368A8B-8CE3-A6F8-0C54-9F81D67AF475}"/>
              </a:ext>
            </a:extLst>
          </p:cNvPr>
          <p:cNvSpPr txBox="1"/>
          <p:nvPr/>
        </p:nvSpPr>
        <p:spPr>
          <a:xfrm>
            <a:off x="535808" y="4889597"/>
            <a:ext cx="8354792" cy="1754326"/>
          </a:xfrm>
          <a:prstGeom prst="rect">
            <a:avLst/>
          </a:prstGeom>
          <a:noFill/>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Фаза «опір» </a:t>
            </a:r>
            <a:r>
              <a:rPr lang="uk-UA" dirty="0">
                <a:solidFill>
                  <a:srgbClr val="002060"/>
                </a:solidFill>
                <a:latin typeface="Times New Roman" panose="02020603050405020304" pitchFamily="18" charset="0"/>
                <a:cs typeface="Times New Roman" panose="02020603050405020304" pitchFamily="18" charset="0"/>
              </a:rPr>
              <a:t>проявляється у вигляді різких виразів, неприємних коментарів, аргументованого заперечення працівниками необхідності та доцільності здійснення тих чи інших змін в організації. Прояв таких реакцій є ознакою початку безпосереднього впровадження перетворень, та саме вони дозволяють керівникам отримати зворотній зв’язок від колективу, скоригувати у разі необхідності процедуру.</a:t>
            </a:r>
          </a:p>
        </p:txBody>
      </p:sp>
    </p:spTree>
    <p:extLst>
      <p:ext uri="{BB962C8B-B14F-4D97-AF65-F5344CB8AC3E}">
        <p14:creationId xmlns:p14="http://schemas.microsoft.com/office/powerpoint/2010/main" val="1715348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2E046C9-7B28-D6DB-7B96-D137F9B71254}"/>
              </a:ext>
            </a:extLst>
          </p:cNvPr>
          <p:cNvPicPr>
            <a:picLocks noChangeAspect="1"/>
          </p:cNvPicPr>
          <p:nvPr/>
        </p:nvPicPr>
        <p:blipFill>
          <a:blip r:embed="rId2"/>
          <a:stretch>
            <a:fillRect/>
          </a:stretch>
        </p:blipFill>
        <p:spPr>
          <a:xfrm>
            <a:off x="4355976" y="742194"/>
            <a:ext cx="3690456" cy="1936576"/>
          </a:xfrm>
          <a:prstGeom prst="rect">
            <a:avLst/>
          </a:prstGeom>
        </p:spPr>
      </p:pic>
      <p:pic>
        <p:nvPicPr>
          <p:cNvPr id="3074" name="Picture 2" descr="Зміни до земельного законодавства – Головне управління Держгеокадастру у  Херсонській області">
            <a:extLst>
              <a:ext uri="{FF2B5EF4-FFF2-40B4-BE49-F238E27FC236}">
                <a16:creationId xmlns:a16="http://schemas.microsoft.com/office/drawing/2014/main" id="{066AA63B-DC64-E0B2-A2AE-B1A4CFBAE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068" y="840056"/>
            <a:ext cx="2359648" cy="17322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1FA58C69-3A28-1DCC-12EE-CA48F86775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64288" y="44000"/>
            <a:ext cx="1915382" cy="579404"/>
          </a:xfrm>
          <a:prstGeom prst="rect">
            <a:avLst/>
          </a:prstGeom>
          <a:solidFill>
            <a:srgbClr val="FFFFFF"/>
          </a:solidFill>
        </p:spPr>
      </p:pic>
      <p:cxnSp>
        <p:nvCxnSpPr>
          <p:cNvPr id="6" name="Пряма сполучна лінія 5">
            <a:extLst>
              <a:ext uri="{FF2B5EF4-FFF2-40B4-BE49-F238E27FC236}">
                <a16:creationId xmlns:a16="http://schemas.microsoft.com/office/drawing/2014/main" id="{7FB72752-EA3B-D3BD-96DA-DB0065DE5A67}"/>
              </a:ext>
            </a:extLst>
          </p:cNvPr>
          <p:cNvCxnSpPr/>
          <p:nvPr/>
        </p:nvCxnSpPr>
        <p:spPr>
          <a:xfrm>
            <a:off x="17038" y="764704"/>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0C78045-DEED-B1BE-2E68-510EE7F16FCD}"/>
              </a:ext>
            </a:extLst>
          </p:cNvPr>
          <p:cNvSpPr txBox="1"/>
          <p:nvPr/>
        </p:nvSpPr>
        <p:spPr>
          <a:xfrm>
            <a:off x="340113" y="3212976"/>
            <a:ext cx="8408351" cy="2862322"/>
          </a:xfrm>
          <a:prstGeom prst="rect">
            <a:avLst/>
          </a:prstGeom>
          <a:noFill/>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Фаза «розвідка» </a:t>
            </a:r>
            <a:r>
              <a:rPr lang="uk-UA" dirty="0">
                <a:solidFill>
                  <a:srgbClr val="002060"/>
                </a:solidFill>
                <a:latin typeface="Times New Roman" panose="02020603050405020304" pitchFamily="18" charset="0"/>
                <a:cs typeface="Times New Roman" panose="02020603050405020304" pitchFamily="18" charset="0"/>
              </a:rPr>
              <a:t>характеризується переважним проявом позитивних емоційних настроїв у поведінці людини. Відбувається активний пошук працівником наявних можливостей посісти належне місце у змінах, які впроваджуються в організації. Спостерігається народження нових позитивних ідей та ефективних рішень проблем.</a:t>
            </a:r>
          </a:p>
          <a:p>
            <a:pPr algn="just"/>
            <a:endParaRPr lang="uk-UA" dirty="0">
              <a:solidFill>
                <a:srgbClr val="002060"/>
              </a:solidFill>
              <a:latin typeface="Times New Roman" panose="02020603050405020304" pitchFamily="18" charset="0"/>
              <a:cs typeface="Times New Roman" panose="02020603050405020304" pitchFamily="18" charset="0"/>
            </a:endParaRPr>
          </a:p>
          <a:p>
            <a:pPr algn="just"/>
            <a:r>
              <a:rPr lang="uk-UA" b="1" dirty="0">
                <a:solidFill>
                  <a:srgbClr val="002060"/>
                </a:solidFill>
                <a:latin typeface="Times New Roman" panose="02020603050405020304" pitchFamily="18" charset="0"/>
                <a:cs typeface="Times New Roman" panose="02020603050405020304" pitchFamily="18" charset="0"/>
              </a:rPr>
              <a:t>Фаза «прихильність» </a:t>
            </a:r>
            <a:r>
              <a:rPr lang="uk-UA" dirty="0">
                <a:solidFill>
                  <a:srgbClr val="002060"/>
                </a:solidFill>
                <a:latin typeface="Times New Roman" panose="02020603050405020304" pitchFamily="18" charset="0"/>
                <a:cs typeface="Times New Roman" panose="02020603050405020304" pitchFamily="18" charset="0"/>
              </a:rPr>
              <a:t>наступає після того, як короткострокові цілі змін досягнуто та здійснюється пошук і обґрунтування нових цілей, які будуть покладено в основу подальших змін. При цьому настрій людини може коливатися від піднесеного до позитивно спокійного залежно від переваг, які отримав працівник під час змін. </a:t>
            </a:r>
          </a:p>
        </p:txBody>
      </p:sp>
    </p:spTree>
    <p:extLst>
      <p:ext uri="{BB962C8B-B14F-4D97-AF65-F5344CB8AC3E}">
        <p14:creationId xmlns:p14="http://schemas.microsoft.com/office/powerpoint/2010/main" val="2655362467"/>
      </p:ext>
    </p:extLst>
  </p:cSld>
  <p:clrMapOvr>
    <a:masterClrMapping/>
  </p:clrMapOvr>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12768</TotalTime>
  <Words>2476</Words>
  <Application>Microsoft Office PowerPoint</Application>
  <PresentationFormat>Экран (4:3)</PresentationFormat>
  <Paragraphs>122</Paragraphs>
  <Slides>30</Slides>
  <Notes>7</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30</vt:i4>
      </vt:variant>
    </vt:vector>
  </HeadingPairs>
  <TitlesOfParts>
    <vt:vector size="35" baseType="lpstr">
      <vt:lpstr>Arial</vt:lpstr>
      <vt:lpstr>Calibri</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admin</dc:creator>
  <cp:lastModifiedBy>Пользователь Windows</cp:lastModifiedBy>
  <cp:revision>66</cp:revision>
  <dcterms:created xsi:type="dcterms:W3CDTF">2023-09-03T04:43:35Z</dcterms:created>
  <dcterms:modified xsi:type="dcterms:W3CDTF">2024-10-15T09:11:28Z</dcterms:modified>
</cp:coreProperties>
</file>