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3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uk-UA" smtClean="0"/>
              <a:t>Зразок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uk-UA" smtClean="0"/>
              <a:t>Зразок підзаголовка</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03.04.2024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Vertical Text Placeholder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03.04.2024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03.04.2024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Content Placeholder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03.04.2024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uk-UA" smtClean="0"/>
              <a:t>Зразок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uk-UA" smtClean="0"/>
              <a:t>Зразок тексту</a:t>
            </a:r>
          </a:p>
        </p:txBody>
      </p:sp>
      <p:sp>
        <p:nvSpPr>
          <p:cNvPr id="4" name="Date Placeholder 3"/>
          <p:cNvSpPr>
            <a:spLocks noGrp="1"/>
          </p:cNvSpPr>
          <p:nvPr>
            <p:ph type="dt" sz="half" idx="10"/>
          </p:nvPr>
        </p:nvSpPr>
        <p:spPr/>
        <p:txBody>
          <a:bodyPr/>
          <a:lstStyle/>
          <a:p>
            <a:fld id="{C90A66AE-81F5-474A-B74B-EE41E9320F19}" type="datetimeFigureOut">
              <a:rPr lang="uk-UA" smtClean="0"/>
              <a:t>03.04.2024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C90A66AE-81F5-474A-B74B-EE41E9320F19}" type="datetimeFigureOut">
              <a:rPr lang="uk-UA" smtClean="0"/>
              <a:t>03.04.2024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
        <p:nvSpPr>
          <p:cNvPr id="8" name="Title 7"/>
          <p:cNvSpPr>
            <a:spLocks noGrp="1"/>
          </p:cNvSpPr>
          <p:nvPr>
            <p:ph type="title"/>
          </p:nvPr>
        </p:nvSpPr>
        <p:spPr/>
        <p:txBody>
          <a:bodyPr/>
          <a:lstStyle/>
          <a:p>
            <a:r>
              <a:rPr lang="uk-UA" smtClean="0"/>
              <a:t>Зразок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uk-UA" smtClean="0"/>
              <a:t>Зразок тексту</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uk-UA" smtClean="0"/>
              <a:t>Зразок тексту</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C90A66AE-81F5-474A-B74B-EE41E9320F19}" type="datetimeFigureOut">
              <a:rPr lang="uk-UA" smtClean="0"/>
              <a:t>03.04.2024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Date Placeholder 2"/>
          <p:cNvSpPr>
            <a:spLocks noGrp="1"/>
          </p:cNvSpPr>
          <p:nvPr>
            <p:ph type="dt" sz="half" idx="10"/>
          </p:nvPr>
        </p:nvSpPr>
        <p:spPr/>
        <p:txBody>
          <a:bodyPr/>
          <a:lstStyle/>
          <a:p>
            <a:fld id="{C90A66AE-81F5-474A-B74B-EE41E9320F19}" type="datetimeFigureOut">
              <a:rPr lang="uk-UA" smtClean="0"/>
              <a:t>03.04.2024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A66AE-81F5-474A-B74B-EE41E9320F19}" type="datetimeFigureOut">
              <a:rPr lang="uk-UA" smtClean="0"/>
              <a:t>03.04.2024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uk-UA" smtClean="0"/>
              <a:t>Зразок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uk-UA" smtClean="0"/>
              <a:t>Зразок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03.04.2024</a:t>
            </a:fld>
            <a:endParaRPr lang="uk-U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uk-U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64F593F-0D5B-4CF0-BEE2-6583C73E727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uk-UA" smtClean="0"/>
              <a:t>Клацніть піктограму, щоб додати зображення</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uk-UA" smtClean="0"/>
              <a:t>Зразок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03.04.2024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uk-UA" smtClean="0"/>
              <a:t>Зразок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90A66AE-81F5-474A-B74B-EE41E9320F19}" type="datetimeFigureOut">
              <a:rPr lang="uk-UA" smtClean="0"/>
              <a:t>03.04.2024</a:t>
            </a:fld>
            <a:endParaRPr lang="uk-U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uk-U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64F593F-0D5B-4CF0-BEE2-6583C73E727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365760"/>
            <a:ext cx="7520940" cy="1047016"/>
          </a:xfrm>
        </p:spPr>
        <p:txBody>
          <a:bodyPr>
            <a:normAutofit fontScale="90000"/>
          </a:bodyPr>
          <a:lstStyle/>
          <a:p>
            <a:pPr algn="ctr"/>
            <a:r>
              <a:rPr lang="uk-UA" sz="3300" dirty="0" smtClean="0"/>
              <a:t/>
            </a:r>
            <a:br>
              <a:rPr lang="uk-UA" sz="3300" dirty="0" smtClean="0"/>
            </a:br>
            <a:r>
              <a:rPr lang="uk-UA" sz="3300" dirty="0" smtClean="0">
                <a:solidFill>
                  <a:srgbClr val="0070C0"/>
                </a:solidFill>
              </a:rPr>
              <a:t>Тема 4. </a:t>
            </a:r>
            <a:r>
              <a:rPr lang="uk-UA" sz="3300" b="1" dirty="0">
                <a:solidFill>
                  <a:srgbClr val="0070C0"/>
                </a:solidFill>
              </a:rPr>
              <a:t>Теорія корисності та поведінка споживача.</a:t>
            </a:r>
            <a:r>
              <a:rPr lang="uk-UA" dirty="0"/>
              <a:t/>
            </a:r>
            <a:br>
              <a:rPr lang="uk-UA" dirty="0"/>
            </a:br>
            <a:endParaRPr lang="uk-UA" dirty="0"/>
          </a:p>
        </p:txBody>
      </p:sp>
      <p:sp>
        <p:nvSpPr>
          <p:cNvPr id="3" name="Місце для вмісту 2"/>
          <p:cNvSpPr>
            <a:spLocks noGrp="1"/>
          </p:cNvSpPr>
          <p:nvPr>
            <p:ph idx="1"/>
          </p:nvPr>
        </p:nvSpPr>
        <p:spPr>
          <a:xfrm>
            <a:off x="899592" y="1772816"/>
            <a:ext cx="6984776" cy="2664296"/>
          </a:xfrm>
        </p:spPr>
        <p:txBody>
          <a:bodyPr/>
          <a:lstStyle/>
          <a:p>
            <a:r>
              <a:rPr lang="uk-UA" sz="2000" b="0" dirty="0">
                <a:latin typeface="Times New Roman" pitchFamily="18" charset="0"/>
                <a:cs typeface="Times New Roman" pitchFamily="18" charset="0"/>
              </a:rPr>
              <a:t>1. Корисність як чинник формування ринкового попиту.</a:t>
            </a:r>
          </a:p>
          <a:p>
            <a:r>
              <a:rPr lang="uk-UA" sz="2000" b="0" dirty="0">
                <a:latin typeface="Times New Roman" pitchFamily="18" charset="0"/>
                <a:cs typeface="Times New Roman" pitchFamily="18" charset="0"/>
              </a:rPr>
              <a:t>2. Криві байдужості та їх основні властивості.</a:t>
            </a:r>
          </a:p>
          <a:p>
            <a:r>
              <a:rPr lang="uk-UA" sz="2000" b="0" dirty="0">
                <a:latin typeface="Times New Roman" pitchFamily="18" charset="0"/>
                <a:cs typeface="Times New Roman" pitchFamily="18" charset="0"/>
              </a:rPr>
              <a:t>3. Бюджетні лінії та їх основні властивості.</a:t>
            </a:r>
          </a:p>
          <a:p>
            <a:endParaRPr lang="uk-UA" dirty="0"/>
          </a:p>
        </p:txBody>
      </p:sp>
    </p:spTree>
    <p:extLst>
      <p:ext uri="{BB962C8B-B14F-4D97-AF65-F5344CB8AC3E}">
        <p14:creationId xmlns:p14="http://schemas.microsoft.com/office/powerpoint/2010/main" val="2788595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normAutofit/>
          </a:bodyPr>
          <a:lstStyle/>
          <a:p>
            <a:pPr marL="0" algn="ctr">
              <a:spcBef>
                <a:spcPts val="0"/>
              </a:spcBef>
            </a:pPr>
            <a:r>
              <a:rPr lang="uk-UA" sz="2000" i="1" dirty="0">
                <a:solidFill>
                  <a:schemeClr val="accent3">
                    <a:lumMod val="75000"/>
                  </a:schemeClr>
                </a:solidFill>
                <a:latin typeface="Times New Roman" pitchFamily="18" charset="0"/>
                <a:cs typeface="Times New Roman" pitchFamily="18" charset="0"/>
              </a:rPr>
              <a:t>Криві байдужості мають певні властивості</a:t>
            </a:r>
            <a:r>
              <a:rPr lang="uk-UA" sz="2000" i="1" dirty="0" smtClean="0">
                <a:solidFill>
                  <a:schemeClr val="accent3">
                    <a:lumMod val="75000"/>
                  </a:schemeClr>
                </a:solidFill>
                <a:latin typeface="Times New Roman" pitchFamily="18" charset="0"/>
                <a:cs typeface="Times New Roman" pitchFamily="18" charset="0"/>
              </a:rPr>
              <a:t>:</a:t>
            </a:r>
          </a:p>
          <a:p>
            <a:pPr marL="0" algn="ctr">
              <a:spcBef>
                <a:spcPts val="0"/>
              </a:spcBef>
            </a:pPr>
            <a:endParaRPr lang="uk-UA" sz="2000" i="1" dirty="0">
              <a:solidFill>
                <a:schemeClr val="accent3">
                  <a:lumMod val="75000"/>
                </a:schemeClr>
              </a:solidFill>
              <a:latin typeface="Times New Roman" pitchFamily="18" charset="0"/>
              <a:cs typeface="Times New Roman" pitchFamily="18" charset="0"/>
            </a:endParaRPr>
          </a:p>
          <a:p>
            <a:pPr marL="0" algn="just">
              <a:spcBef>
                <a:spcPts val="0"/>
              </a:spcBef>
              <a:buFont typeface="Wingdings" pitchFamily="2" charset="2"/>
              <a:buChar char="v"/>
            </a:pPr>
            <a:r>
              <a:rPr lang="uk-UA" sz="1800" b="0" dirty="0" smtClean="0">
                <a:latin typeface="Times New Roman" pitchFamily="18" charset="0"/>
                <a:cs typeface="Times New Roman" pitchFamily="18" charset="0"/>
              </a:rPr>
              <a:t>Криві </a:t>
            </a:r>
            <a:r>
              <a:rPr lang="uk-UA" sz="1800" b="0" dirty="0">
                <a:latin typeface="Times New Roman" pitchFamily="18" charset="0"/>
                <a:cs typeface="Times New Roman" pitchFamily="18" charset="0"/>
              </a:rPr>
              <a:t>байдужості мають від’ємний нахил.</a:t>
            </a:r>
          </a:p>
          <a:p>
            <a:pPr marL="0" algn="just">
              <a:spcBef>
                <a:spcPts val="0"/>
              </a:spcBef>
              <a:buFont typeface="Wingdings" pitchFamily="2" charset="2"/>
              <a:buChar char="v"/>
            </a:pPr>
            <a:r>
              <a:rPr lang="uk-UA" sz="1800" b="0" dirty="0">
                <a:latin typeface="Times New Roman" pitchFamily="18" charset="0"/>
                <a:cs typeface="Times New Roman" pitchFamily="18" charset="0"/>
              </a:rPr>
              <a:t>Криві байдужості випуклі до початку координат. Це означає, що кут нахилу кривій байдужості до горизонтальної осі зменшується при збільшенні споживання блага, величина якого відображається на цій осі.</a:t>
            </a:r>
          </a:p>
          <a:p>
            <a:pPr marL="0" algn="just">
              <a:spcBef>
                <a:spcPts val="0"/>
              </a:spcBef>
              <a:buFont typeface="Wingdings" pitchFamily="2" charset="2"/>
              <a:buChar char="v"/>
            </a:pPr>
            <a:r>
              <a:rPr lang="uk-UA" sz="1800" b="0" dirty="0">
                <a:latin typeface="Times New Roman" pitchFamily="18" charset="0"/>
                <a:cs typeface="Times New Roman" pitchFamily="18" charset="0"/>
              </a:rPr>
              <a:t>Криві байдужості не перетинаються, через будь яку точку можна провести лише одну криву байдужості.</a:t>
            </a:r>
          </a:p>
          <a:p>
            <a:pPr marL="0" algn="just">
              <a:spcBef>
                <a:spcPts val="0"/>
              </a:spcBef>
              <a:buFont typeface="Wingdings" pitchFamily="2" charset="2"/>
              <a:buChar char="v"/>
            </a:pPr>
            <a:r>
              <a:rPr lang="uk-UA" sz="1800" b="0" dirty="0">
                <a:latin typeface="Times New Roman" pitchFamily="18" charset="0"/>
                <a:cs typeface="Times New Roman" pitchFamily="18" charset="0"/>
              </a:rPr>
              <a:t>Набори товарів на кривих, більш віддалених від початку координат, відповідають вищому ступеню споживчого задоволення. Ця властивість випливає з самих умов надання переваг.</a:t>
            </a:r>
          </a:p>
          <a:p>
            <a:pPr marL="0" algn="just">
              <a:spcBef>
                <a:spcPts val="0"/>
              </a:spcBef>
              <a:buFont typeface="Wingdings" pitchFamily="2" charset="2"/>
              <a:buChar char="v"/>
            </a:pPr>
            <a:endParaRPr lang="uk-UA" sz="1800" dirty="0">
              <a:latin typeface="Times New Roman" pitchFamily="18" charset="0"/>
              <a:cs typeface="Times New Roman" pitchFamily="18" charset="0"/>
            </a:endParaRPr>
          </a:p>
        </p:txBody>
      </p:sp>
    </p:spTree>
    <p:extLst>
      <p:ext uri="{BB962C8B-B14F-4D97-AF65-F5344CB8AC3E}">
        <p14:creationId xmlns:p14="http://schemas.microsoft.com/office/powerpoint/2010/main" val="3622708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95536" y="404664"/>
            <a:ext cx="8280920" cy="6264696"/>
          </a:xfrm>
        </p:spPr>
        <p:txBody>
          <a:bodyPr>
            <a:noAutofit/>
          </a:bodyPr>
          <a:lstStyle/>
          <a:p>
            <a:pPr marL="0" algn="just">
              <a:spcBef>
                <a:spcPts val="0"/>
              </a:spcBef>
            </a:pPr>
            <a:r>
              <a:rPr lang="ru-RU" sz="1500" b="0" dirty="0">
                <a:latin typeface="Times New Roman" pitchFamily="18" charset="0"/>
                <a:cs typeface="Times New Roman" pitchFamily="18" charset="0"/>
              </a:rPr>
              <a:t>Ми уже </a:t>
            </a:r>
            <a:r>
              <a:rPr lang="ru-RU" sz="1500" b="0" dirty="0" err="1">
                <a:latin typeface="Times New Roman" pitchFamily="18" charset="0"/>
                <a:cs typeface="Times New Roman" pitchFamily="18" charset="0"/>
              </a:rPr>
              <a:t>з’ясували</a:t>
            </a:r>
            <a:r>
              <a:rPr lang="ru-RU" sz="1500" b="0" dirty="0">
                <a:latin typeface="Times New Roman" pitchFamily="18" charset="0"/>
                <a:cs typeface="Times New Roman" pitchFamily="18" charset="0"/>
              </a:rPr>
              <a:t> яку </a:t>
            </a:r>
            <a:r>
              <a:rPr lang="ru-RU" sz="1500" b="0" dirty="0" err="1">
                <a:latin typeface="Times New Roman" pitchFamily="18" charset="0"/>
                <a:cs typeface="Times New Roman" pitchFamily="18" charset="0"/>
              </a:rPr>
              <a:t>користь</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може</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отримати</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індивід</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від</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споживання</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різних</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наборів</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товарів</a:t>
            </a:r>
            <a:r>
              <a:rPr lang="ru-RU" sz="1500" b="0" dirty="0">
                <a:latin typeface="Times New Roman" pitchFamily="18" charset="0"/>
                <a:cs typeface="Times New Roman" pitchFamily="18" charset="0"/>
              </a:rPr>
              <a:t> Х та У. Настав час </a:t>
            </a:r>
            <a:r>
              <a:rPr lang="ru-RU" sz="1500" b="0" dirty="0" err="1">
                <a:latin typeface="Times New Roman" pitchFamily="18" charset="0"/>
                <a:cs typeface="Times New Roman" pitchFamily="18" charset="0"/>
              </a:rPr>
              <a:t>врахувати</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що</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споживач</a:t>
            </a:r>
            <a:r>
              <a:rPr lang="ru-RU" sz="1500" b="0" dirty="0">
                <a:latin typeface="Times New Roman" pitchFamily="18" charset="0"/>
                <a:cs typeface="Times New Roman" pitchFamily="18" charset="0"/>
              </a:rPr>
              <a:t> повинен плати </a:t>
            </a:r>
            <a:r>
              <a:rPr lang="ru-RU" sz="1500" b="0" dirty="0" err="1">
                <a:latin typeface="Times New Roman" pitchFamily="18" charset="0"/>
                <a:cs typeface="Times New Roman" pitchFamily="18" charset="0"/>
              </a:rPr>
              <a:t>певну</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ціну</a:t>
            </a:r>
            <a:r>
              <a:rPr lang="ru-RU" sz="1500" b="0" dirty="0">
                <a:latin typeface="Times New Roman" pitchFamily="18" charset="0"/>
                <a:cs typeface="Times New Roman" pitchFamily="18" charset="0"/>
              </a:rPr>
              <a:t> за </a:t>
            </a:r>
            <a:r>
              <a:rPr lang="ru-RU" sz="1500" b="0" dirty="0" err="1">
                <a:latin typeface="Times New Roman" pitchFamily="18" charset="0"/>
                <a:cs typeface="Times New Roman" pitchFamily="18" charset="0"/>
              </a:rPr>
              <a:t>кожен</a:t>
            </a:r>
            <a:r>
              <a:rPr lang="ru-RU" sz="1500" b="0" dirty="0">
                <a:latin typeface="Times New Roman" pitchFamily="18" charset="0"/>
                <a:cs typeface="Times New Roman" pitchFamily="18" charset="0"/>
              </a:rPr>
              <a:t> з тих </a:t>
            </a:r>
            <a:r>
              <a:rPr lang="ru-RU" sz="1500" b="0" dirty="0" err="1">
                <a:latin typeface="Times New Roman" pitchFamily="18" charset="0"/>
                <a:cs typeface="Times New Roman" pitchFamily="18" charset="0"/>
              </a:rPr>
              <a:t>товарів</a:t>
            </a:r>
            <a:r>
              <a:rPr lang="ru-RU" sz="1500" b="0" dirty="0">
                <a:latin typeface="Times New Roman" pitchFamily="18" charset="0"/>
                <a:cs typeface="Times New Roman" pitchFamily="18" charset="0"/>
              </a:rPr>
              <a:t> і тому </a:t>
            </a:r>
            <a:r>
              <a:rPr lang="ru-RU" sz="1500" b="0" dirty="0" err="1">
                <a:latin typeface="Times New Roman" pitchFamily="18" charset="0"/>
                <a:cs typeface="Times New Roman" pitchFamily="18" charset="0"/>
              </a:rPr>
              <a:t>він</a:t>
            </a:r>
            <a:r>
              <a:rPr lang="ru-RU" sz="1500" b="0" dirty="0">
                <a:latin typeface="Times New Roman" pitchFamily="18" charset="0"/>
                <a:cs typeface="Times New Roman" pitchFamily="18" charset="0"/>
              </a:rPr>
              <a:t> не </a:t>
            </a:r>
            <a:r>
              <a:rPr lang="ru-RU" sz="1500" b="0" dirty="0" err="1">
                <a:latin typeface="Times New Roman" pitchFamily="18" charset="0"/>
                <a:cs typeface="Times New Roman" pitchFamily="18" charset="0"/>
              </a:rPr>
              <a:t>може</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купити</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довільний</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набір</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товарів</a:t>
            </a:r>
            <a:r>
              <a:rPr lang="ru-RU" sz="1500" b="0" dirty="0">
                <a:latin typeface="Times New Roman" pitchFamily="18" charset="0"/>
                <a:cs typeface="Times New Roman" pitchFamily="18" charset="0"/>
              </a:rPr>
              <a:t>, а </a:t>
            </a:r>
            <a:r>
              <a:rPr lang="ru-RU" sz="1500" b="0" dirty="0" err="1">
                <a:latin typeface="Times New Roman" pitchFamily="18" charset="0"/>
                <a:cs typeface="Times New Roman" pitchFamily="18" charset="0"/>
              </a:rPr>
              <a:t>лише</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такий</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що</a:t>
            </a:r>
            <a:r>
              <a:rPr lang="ru-RU" sz="1500" b="0" dirty="0">
                <a:latin typeface="Times New Roman" pitchFamily="18" charset="0"/>
                <a:cs typeface="Times New Roman" pitchFamily="18" charset="0"/>
              </a:rPr>
              <a:t> не </a:t>
            </a:r>
            <a:r>
              <a:rPr lang="ru-RU" sz="1500" b="0" dirty="0" err="1">
                <a:latin typeface="Times New Roman" pitchFamily="18" charset="0"/>
                <a:cs typeface="Times New Roman" pitchFamily="18" charset="0"/>
              </a:rPr>
              <a:t>перевищує</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його</a:t>
            </a:r>
            <a:r>
              <a:rPr lang="ru-RU" sz="1500" b="0" dirty="0">
                <a:latin typeface="Times New Roman" pitchFamily="18" charset="0"/>
                <a:cs typeface="Times New Roman" pitchFamily="18" charset="0"/>
              </a:rPr>
              <a:t> бюджет</a:t>
            </a:r>
            <a:r>
              <a:rPr lang="ru-RU" sz="1500" b="0" dirty="0" smtClean="0">
                <a:latin typeface="Times New Roman" pitchFamily="18" charset="0"/>
                <a:cs typeface="Times New Roman" pitchFamily="18" charset="0"/>
              </a:rPr>
              <a:t>.</a:t>
            </a:r>
          </a:p>
          <a:p>
            <a:pPr marL="0" algn="just">
              <a:spcBef>
                <a:spcPts val="0"/>
              </a:spcBef>
            </a:pPr>
            <a:endParaRPr lang="ru-RU" sz="1500" b="0" dirty="0" smtClean="0">
              <a:latin typeface="Times New Roman" pitchFamily="18" charset="0"/>
              <a:cs typeface="Times New Roman" pitchFamily="18" charset="0"/>
            </a:endParaRPr>
          </a:p>
          <a:p>
            <a:pPr marL="0" algn="ctr">
              <a:spcBef>
                <a:spcPts val="0"/>
              </a:spcBef>
            </a:pPr>
            <a:r>
              <a:rPr lang="ru-RU" sz="2000" dirty="0" smtClean="0">
                <a:solidFill>
                  <a:srgbClr val="FF0000"/>
                </a:solidFill>
                <a:latin typeface="Times New Roman" pitchFamily="18" charset="0"/>
                <a:cs typeface="Times New Roman" pitchFamily="18" charset="0"/>
              </a:rPr>
              <a:t>3. </a:t>
            </a:r>
            <a:r>
              <a:rPr lang="uk-UA" sz="2000" dirty="0" smtClean="0">
                <a:solidFill>
                  <a:srgbClr val="FF0000"/>
                </a:solidFill>
                <a:latin typeface="Times New Roman" pitchFamily="18" charset="0"/>
                <a:cs typeface="Times New Roman" pitchFamily="18" charset="0"/>
              </a:rPr>
              <a:t>Бюджетні лінії та їх основні властивості.</a:t>
            </a:r>
          </a:p>
          <a:p>
            <a:pPr marL="0" algn="just">
              <a:spcBef>
                <a:spcPts val="0"/>
              </a:spcBef>
            </a:pPr>
            <a:endParaRPr lang="ru-RU" sz="1500" b="0" dirty="0" smtClean="0">
              <a:latin typeface="Times New Roman" pitchFamily="18" charset="0"/>
              <a:cs typeface="Times New Roman" pitchFamily="18" charset="0"/>
            </a:endParaRPr>
          </a:p>
          <a:p>
            <a:pPr algn="ctr"/>
            <a:r>
              <a:rPr lang="uk-UA" sz="1500" i="1" dirty="0" smtClean="0">
                <a:solidFill>
                  <a:schemeClr val="accent3">
                    <a:lumMod val="75000"/>
                  </a:schemeClr>
                </a:solidFill>
                <a:latin typeface="Times New Roman" pitchFamily="18" charset="0"/>
                <a:cs typeface="Times New Roman" pitchFamily="18" charset="0"/>
              </a:rPr>
              <a:t>Бюджетна </a:t>
            </a:r>
            <a:r>
              <a:rPr lang="uk-UA" sz="1500" i="1" dirty="0">
                <a:solidFill>
                  <a:schemeClr val="accent3">
                    <a:lumMod val="75000"/>
                  </a:schemeClr>
                </a:solidFill>
                <a:latin typeface="Times New Roman" pitchFamily="18" charset="0"/>
                <a:cs typeface="Times New Roman" pitchFamily="18" charset="0"/>
              </a:rPr>
              <a:t>лінія (БЛ)</a:t>
            </a:r>
            <a:r>
              <a:rPr lang="uk-UA" sz="1500" b="0" dirty="0">
                <a:latin typeface="Times New Roman" pitchFamily="18" charset="0"/>
                <a:cs typeface="Times New Roman" pitchFamily="18" charset="0"/>
              </a:rPr>
              <a:t> - пряма, чиї точки показують набори благ, на чиє придбання виділений бюджет витрачається повністю. Вона перетинає координатні осі У і Х в точках, які свідчать про найбільшу можливу кількість продукції, яку можна придбати на конкретний дохід при актуальних цінах</a:t>
            </a:r>
            <a:r>
              <a:rPr lang="uk-UA" sz="1500" b="0" dirty="0" smtClean="0">
                <a:latin typeface="Times New Roman" pitchFamily="18" charset="0"/>
                <a:cs typeface="Times New Roman" pitchFamily="18" charset="0"/>
              </a:rPr>
              <a:t>. </a:t>
            </a:r>
            <a:r>
              <a:rPr lang="ru-RU" sz="1500" b="0" dirty="0">
                <a:latin typeface="Times New Roman" pitchFamily="18" charset="0"/>
                <a:cs typeface="Times New Roman" pitchFamily="18" charset="0"/>
              </a:rPr>
              <a:t>Таким чином, БЛ </a:t>
            </a:r>
            <a:r>
              <a:rPr lang="ru-RU" sz="1500" b="0" dirty="0" err="1">
                <a:latin typeface="Times New Roman" pitchFamily="18" charset="0"/>
                <a:cs typeface="Times New Roman" pitchFamily="18" charset="0"/>
              </a:rPr>
              <a:t>демонструє</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різні</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комбінації</a:t>
            </a:r>
            <a:r>
              <a:rPr lang="ru-RU" sz="1500" b="0" dirty="0">
                <a:latin typeface="Times New Roman" pitchFamily="18" charset="0"/>
                <a:cs typeface="Times New Roman" pitchFamily="18" charset="0"/>
              </a:rPr>
              <a:t> 2-ох </a:t>
            </a:r>
            <a:r>
              <a:rPr lang="ru-RU" sz="1500" b="0" dirty="0" err="1">
                <a:latin typeface="Times New Roman" pitchFamily="18" charset="0"/>
                <a:cs typeface="Times New Roman" pitchFamily="18" charset="0"/>
              </a:rPr>
              <a:t>наборів</a:t>
            </a:r>
            <a:r>
              <a:rPr lang="ru-RU" sz="1500" b="0" dirty="0">
                <a:latin typeface="Times New Roman" pitchFamily="18" charset="0"/>
                <a:cs typeface="Times New Roman" pitchFamily="18" charset="0"/>
              </a:rPr>
              <a:t> будь-</a:t>
            </a:r>
            <a:r>
              <a:rPr lang="ru-RU" sz="1500" b="0" dirty="0" err="1">
                <a:latin typeface="Times New Roman" pitchFamily="18" charset="0"/>
                <a:cs typeface="Times New Roman" pitchFamily="18" charset="0"/>
              </a:rPr>
              <a:t>яких</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товарів</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які</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купуються</a:t>
            </a:r>
            <a:r>
              <a:rPr lang="ru-RU" sz="1500" b="0" dirty="0">
                <a:latin typeface="Times New Roman" pitchFamily="18" charset="0"/>
                <a:cs typeface="Times New Roman" pitchFamily="18" charset="0"/>
              </a:rPr>
              <a:t> при </a:t>
            </a:r>
            <a:r>
              <a:rPr lang="ru-RU" sz="1500" b="0" dirty="0" err="1">
                <a:latin typeface="Times New Roman" pitchFamily="18" charset="0"/>
                <a:cs typeface="Times New Roman" pitchFamily="18" charset="0"/>
              </a:rPr>
              <a:t>певному</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прибутку</a:t>
            </a:r>
            <a:r>
              <a:rPr lang="ru-RU" sz="1500" b="0" dirty="0">
                <a:latin typeface="Times New Roman" pitchFamily="18" charset="0"/>
                <a:cs typeface="Times New Roman" pitchFamily="18" charset="0"/>
              </a:rPr>
              <a:t> і </a:t>
            </a:r>
            <a:r>
              <a:rPr lang="ru-RU" sz="1500" b="0" dirty="0" err="1">
                <a:latin typeface="Times New Roman" pitchFamily="18" charset="0"/>
                <a:cs typeface="Times New Roman" pitchFamily="18" charset="0"/>
              </a:rPr>
              <a:t>фіксованій</a:t>
            </a:r>
            <a:r>
              <a:rPr lang="ru-RU" sz="1500" b="0" dirty="0">
                <a:latin typeface="Times New Roman" pitchFamily="18" charset="0"/>
                <a:cs typeface="Times New Roman" pitchFamily="18" charset="0"/>
              </a:rPr>
              <a:t> </a:t>
            </a:r>
            <a:r>
              <a:rPr lang="ru-RU" sz="1500" b="0" dirty="0" err="1">
                <a:latin typeface="Times New Roman" pitchFamily="18" charset="0"/>
                <a:cs typeface="Times New Roman" pitchFamily="18" charset="0"/>
              </a:rPr>
              <a:t>вартості</a:t>
            </a:r>
            <a:r>
              <a:rPr lang="ru-RU" sz="1500" b="0" dirty="0" smtClean="0">
                <a:latin typeface="Times New Roman" pitchFamily="18" charset="0"/>
                <a:cs typeface="Times New Roman" pitchFamily="18" charset="0"/>
              </a:rPr>
              <a:t>.</a:t>
            </a:r>
          </a:p>
          <a:p>
            <a:r>
              <a:rPr lang="uk-UA" sz="1500" dirty="0">
                <a:latin typeface="Times New Roman" pitchFamily="18" charset="0"/>
                <a:cs typeface="Times New Roman" pitchFamily="18" charset="0"/>
              </a:rPr>
              <a:t>Властивості БЛ</a:t>
            </a:r>
          </a:p>
          <a:p>
            <a:pPr marL="0" algn="just">
              <a:spcBef>
                <a:spcPts val="0"/>
              </a:spcBef>
            </a:pPr>
            <a:r>
              <a:rPr lang="uk-UA" sz="1400" b="0" dirty="0" smtClean="0">
                <a:latin typeface="Times New Roman" pitchFamily="18" charset="0"/>
                <a:cs typeface="Times New Roman" pitchFamily="18" charset="0"/>
              </a:rPr>
              <a:t>1</a:t>
            </a:r>
            <a:r>
              <a:rPr lang="uk-UA" sz="1400" b="0" dirty="0">
                <a:latin typeface="Times New Roman" pitchFamily="18" charset="0"/>
                <a:cs typeface="Times New Roman" pitchFamily="18" charset="0"/>
              </a:rPr>
              <a:t>. Мають лише негативний нахил. Так як набори благ, що знаходяться на БЛ, мають однакові ціни, то збільшення числа придбань одного веде до скорочення покупок іншого. Згадаймо, що кривий, який демонструє зворотний </a:t>
            </a:r>
            <a:r>
              <a:rPr lang="uk-UA" sz="1400" b="0" dirty="0" err="1">
                <a:latin typeface="Times New Roman" pitchFamily="18" charset="0"/>
                <a:cs typeface="Times New Roman" pitchFamily="18" charset="0"/>
              </a:rPr>
              <a:t>зв</a:t>
            </a:r>
            <a:r>
              <a:rPr lang="uk-UA" sz="1400" b="0" dirty="0">
                <a:latin typeface="Times New Roman" pitchFamily="18" charset="0"/>
                <a:cs typeface="Times New Roman" pitchFamily="18" charset="0"/>
              </a:rPr>
              <a:t> </a:t>
            </a:r>
            <a:r>
              <a:rPr lang="uk-UA" sz="1400" b="0" dirty="0" err="1">
                <a:latin typeface="Times New Roman" pitchFamily="18" charset="0"/>
                <a:cs typeface="Times New Roman" pitchFamily="18" charset="0"/>
              </a:rPr>
              <a:t>'язок</a:t>
            </a:r>
            <a:r>
              <a:rPr lang="uk-UA" sz="1400" b="0" dirty="0">
                <a:latin typeface="Times New Roman" pitchFamily="18" charset="0"/>
                <a:cs typeface="Times New Roman" pitchFamily="18" charset="0"/>
              </a:rPr>
              <a:t> двох змінних, завжди відрізняється негативним видом нахилу.</a:t>
            </a:r>
          </a:p>
          <a:p>
            <a:pPr marL="0" algn="just">
              <a:spcBef>
                <a:spcPts val="0"/>
              </a:spcBef>
            </a:pPr>
            <a:r>
              <a:rPr lang="uk-UA" sz="1400" b="0" dirty="0">
                <a:latin typeface="Times New Roman" pitchFamily="18" charset="0"/>
                <a:cs typeface="Times New Roman" pitchFamily="18" charset="0"/>
              </a:rPr>
              <a:t>2. Розташування БЛ залежне від величини прибутку споживача. Якщо збільшується його дохід, а ціни залишаються колишніми, то бюджетна лінія буде переміщатися вправо, паралельно колишній прямій. Якщо прибуток зменшується при незмінних цінах, то БЛ йде вліво, але як і раніше паралельно старій лінії.</a:t>
            </a:r>
          </a:p>
          <a:p>
            <a:pPr marL="0" algn="just">
              <a:spcBef>
                <a:spcPts val="0"/>
              </a:spcBef>
            </a:pPr>
            <a:r>
              <a:rPr lang="uk-UA" sz="1400" b="0" dirty="0">
                <a:latin typeface="Times New Roman" pitchFamily="18" charset="0"/>
                <a:cs typeface="Times New Roman" pitchFamily="18" charset="0"/>
              </a:rPr>
              <a:t>Таким чином, зміна доходів споживача не буде призводити до зміни кута нахилу БЛ. Змінюються лише точки її перетину з координатними осями Х і У.</a:t>
            </a:r>
          </a:p>
          <a:p>
            <a:pPr marL="0" algn="just">
              <a:spcBef>
                <a:spcPts val="0"/>
              </a:spcBef>
            </a:pPr>
            <a:r>
              <a:rPr lang="uk-UA" sz="1400" b="0" dirty="0">
                <a:latin typeface="Times New Roman" pitchFamily="18" charset="0"/>
                <a:cs typeface="Times New Roman" pitchFamily="18" charset="0"/>
              </a:rPr>
              <a:t>3. Коефіцієнт нахилу БЛ дорівнює співвідношенню вартості економічних благ з протилежним знаком. Пояснимо цю властивість. Коефіцієнт нахилу БЛ - це відношення ціни продукту, що відраховується по горизонталі, до ціни продукту, що відраховується по вертикалі. Звідси крутизна такого нахилу: </a:t>
            </a:r>
            <a:r>
              <a:rPr lang="en-US" sz="1400" b="0" dirty="0" err="1">
                <a:latin typeface="Times New Roman" pitchFamily="18" charset="0"/>
                <a:cs typeface="Times New Roman" pitchFamily="18" charset="0"/>
              </a:rPr>
              <a:t>Px</a:t>
            </a:r>
            <a:r>
              <a:rPr lang="en-US" sz="1400" b="0" dirty="0">
                <a:latin typeface="Times New Roman" pitchFamily="18" charset="0"/>
                <a:cs typeface="Times New Roman" pitchFamily="18" charset="0"/>
              </a:rPr>
              <a:t>/</a:t>
            </a:r>
            <a:r>
              <a:rPr lang="en-US" sz="1400" b="0" dirty="0" err="1">
                <a:latin typeface="Times New Roman" pitchFamily="18" charset="0"/>
                <a:cs typeface="Times New Roman" pitchFamily="18" charset="0"/>
              </a:rPr>
              <a:t>Py</a:t>
            </a:r>
            <a:r>
              <a:rPr lang="en-US" sz="1400" b="0" dirty="0">
                <a:latin typeface="Times New Roman" pitchFamily="18" charset="0"/>
                <a:cs typeface="Times New Roman" pitchFamily="18" charset="0"/>
              </a:rPr>
              <a:t> (</a:t>
            </a:r>
            <a:r>
              <a:rPr lang="uk-UA" sz="1400" b="0" dirty="0">
                <a:latin typeface="Times New Roman" pitchFamily="18" charset="0"/>
                <a:cs typeface="Times New Roman" pitchFamily="18" charset="0"/>
              </a:rPr>
              <a:t>ціна продукту Х, ціна продукту У).</a:t>
            </a:r>
          </a:p>
          <a:p>
            <a:endParaRPr lang="uk-UA" sz="1500" dirty="0">
              <a:latin typeface="Times New Roman" pitchFamily="18" charset="0"/>
              <a:cs typeface="Times New Roman" pitchFamily="18" charset="0"/>
            </a:endParaRPr>
          </a:p>
        </p:txBody>
      </p:sp>
    </p:spTree>
    <p:extLst>
      <p:ext uri="{BB962C8B-B14F-4D97-AF65-F5344CB8AC3E}">
        <p14:creationId xmlns:p14="http://schemas.microsoft.com/office/powerpoint/2010/main" val="629440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r>
              <a:rPr lang="ru-RU" dirty="0" err="1"/>
              <a:t>Рівняння</a:t>
            </a:r>
            <a:r>
              <a:rPr lang="ru-RU" dirty="0"/>
              <a:t> </a:t>
            </a:r>
            <a:r>
              <a:rPr lang="ru-RU" dirty="0" err="1"/>
              <a:t>лінії</a:t>
            </a:r>
            <a:r>
              <a:rPr lang="ru-RU" dirty="0"/>
              <a:t> </a:t>
            </a:r>
            <a:r>
              <a:rPr lang="ru-RU" dirty="0" err="1"/>
              <a:t>бюджетних</a:t>
            </a:r>
            <a:r>
              <a:rPr lang="ru-RU" dirty="0"/>
              <a:t> </a:t>
            </a:r>
            <a:r>
              <a:rPr lang="ru-RU" dirty="0" err="1"/>
              <a:t>обмежень</a:t>
            </a:r>
            <a:r>
              <a:rPr lang="ru-RU" dirty="0"/>
              <a:t> </a:t>
            </a:r>
            <a:r>
              <a:rPr lang="ru-RU" dirty="0" err="1"/>
              <a:t>має</a:t>
            </a:r>
            <a:r>
              <a:rPr lang="ru-RU" dirty="0"/>
              <a:t> </a:t>
            </a:r>
            <a:r>
              <a:rPr lang="ru-RU" dirty="0" err="1"/>
              <a:t>такий</a:t>
            </a:r>
            <a:r>
              <a:rPr lang="ru-RU" dirty="0"/>
              <a:t> </a:t>
            </a:r>
            <a:r>
              <a:rPr lang="ru-RU" dirty="0" err="1"/>
              <a:t>вигляд</a:t>
            </a:r>
            <a:r>
              <a:rPr lang="ru-RU" dirty="0" smtClean="0"/>
              <a:t>:</a:t>
            </a:r>
          </a:p>
          <a:p>
            <a:pPr algn="ctr"/>
            <a:r>
              <a:rPr lang="es-ES" dirty="0"/>
              <a:t>ΡX • Χ + Ρ Y • Υ = I</a:t>
            </a:r>
            <a:r>
              <a:rPr lang="es-ES" dirty="0" smtClean="0"/>
              <a:t>.</a:t>
            </a:r>
            <a:endParaRPr lang="uk-UA" dirty="0" smtClean="0"/>
          </a:p>
          <a:p>
            <a:r>
              <a:rPr lang="uk-UA" dirty="0"/>
              <a:t>РХ і Р</a:t>
            </a:r>
            <a:r>
              <a:rPr lang="en-US" dirty="0"/>
              <a:t>Y – </a:t>
            </a:r>
            <a:r>
              <a:rPr lang="uk-UA" dirty="0"/>
              <a:t>ціни відповідних товарів; </a:t>
            </a:r>
            <a:endParaRPr lang="uk-UA" dirty="0" smtClean="0"/>
          </a:p>
          <a:p>
            <a:r>
              <a:rPr lang="en-US" dirty="0" smtClean="0"/>
              <a:t>I </a:t>
            </a:r>
            <a:r>
              <a:rPr lang="en-US" dirty="0"/>
              <a:t>– </a:t>
            </a:r>
            <a:r>
              <a:rPr lang="uk-UA" dirty="0" smtClean="0"/>
              <a:t>дохід</a:t>
            </a:r>
          </a:p>
          <a:p>
            <a:pPr algn="ctr"/>
            <a:r>
              <a:rPr lang="ru-RU" b="0" dirty="0">
                <a:latin typeface="Times New Roman" pitchFamily="18" charset="0"/>
                <a:cs typeface="Times New Roman" pitchFamily="18" charset="0"/>
              </a:rPr>
              <a:t>Так, </a:t>
            </a:r>
            <a:r>
              <a:rPr lang="ru-RU" b="0" dirty="0" err="1">
                <a:latin typeface="Times New Roman" pitchFamily="18" charset="0"/>
                <a:cs typeface="Times New Roman" pitchFamily="18" charset="0"/>
              </a:rPr>
              <a:t>наприклад</a:t>
            </a:r>
            <a:r>
              <a:rPr lang="ru-RU" b="0" dirty="0">
                <a:latin typeface="Times New Roman" pitchFamily="18" charset="0"/>
                <a:cs typeface="Times New Roman" pitchFamily="18" charset="0"/>
              </a:rPr>
              <a:t>, ми </a:t>
            </a:r>
            <a:r>
              <a:rPr lang="ru-RU" b="0" dirty="0" err="1">
                <a:latin typeface="Times New Roman" pitchFamily="18" charset="0"/>
                <a:cs typeface="Times New Roman" pitchFamily="18" charset="0"/>
              </a:rPr>
              <a:t>маємо</a:t>
            </a:r>
            <a:r>
              <a:rPr lang="ru-RU" b="0" dirty="0">
                <a:latin typeface="Times New Roman" pitchFamily="18" charset="0"/>
                <a:cs typeface="Times New Roman" pitchFamily="18" charset="0"/>
              </a:rPr>
              <a:t> два </a:t>
            </a:r>
            <a:r>
              <a:rPr lang="ru-RU" b="0" dirty="0" err="1">
                <a:latin typeface="Times New Roman" pitchFamily="18" charset="0"/>
                <a:cs typeface="Times New Roman" pitchFamily="18" charset="0"/>
              </a:rPr>
              <a:t>товари</a:t>
            </a:r>
            <a:r>
              <a:rPr lang="ru-RU" b="0" dirty="0">
                <a:latin typeface="Times New Roman" pitchFamily="18" charset="0"/>
                <a:cs typeface="Times New Roman" pitchFamily="18" charset="0"/>
              </a:rPr>
              <a:t>: товар Х – </a:t>
            </a:r>
            <a:r>
              <a:rPr lang="ru-RU" b="0" dirty="0" err="1">
                <a:latin typeface="Times New Roman" pitchFamily="18" charset="0"/>
                <a:cs typeface="Times New Roman" pitchFamily="18" charset="0"/>
              </a:rPr>
              <a:t>печиво</a:t>
            </a:r>
            <a:r>
              <a:rPr lang="ru-RU" b="0" dirty="0">
                <a:latin typeface="Times New Roman" pitchFamily="18" charset="0"/>
                <a:cs typeface="Times New Roman" pitchFamily="18" charset="0"/>
              </a:rPr>
              <a:t>, а товар Y – </a:t>
            </a:r>
            <a:r>
              <a:rPr lang="ru-RU" b="0" dirty="0" err="1">
                <a:latin typeface="Times New Roman" pitchFamily="18" charset="0"/>
                <a:cs typeface="Times New Roman" pitchFamily="18" charset="0"/>
              </a:rPr>
              <a:t>солодощі</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Ціна</a:t>
            </a:r>
            <a:r>
              <a:rPr lang="ru-RU" b="0" dirty="0">
                <a:latin typeface="Times New Roman" pitchFamily="18" charset="0"/>
                <a:cs typeface="Times New Roman" pitchFamily="18" charset="0"/>
              </a:rPr>
              <a:t> товару Х становить 20 </a:t>
            </a:r>
            <a:r>
              <a:rPr lang="ru-RU" b="0" dirty="0" err="1">
                <a:latin typeface="Times New Roman" pitchFamily="18" charset="0"/>
                <a:cs typeface="Times New Roman" pitchFamily="18" charset="0"/>
              </a:rPr>
              <a:t>гривень</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ціна</a:t>
            </a:r>
            <a:r>
              <a:rPr lang="ru-RU" b="0" dirty="0">
                <a:latin typeface="Times New Roman" pitchFamily="18" charset="0"/>
                <a:cs typeface="Times New Roman" pitchFamily="18" charset="0"/>
              </a:rPr>
              <a:t> товару Y – 10 </a:t>
            </a:r>
            <a:r>
              <a:rPr lang="ru-RU" b="0" dirty="0" err="1">
                <a:latin typeface="Times New Roman" pitchFamily="18" charset="0"/>
                <a:cs typeface="Times New Roman" pitchFamily="18" charset="0"/>
              </a:rPr>
              <a:t>гривень</a:t>
            </a:r>
            <a:r>
              <a:rPr lang="ru-RU" b="0" dirty="0">
                <a:latin typeface="Times New Roman" pitchFamily="18" charset="0"/>
                <a:cs typeface="Times New Roman" pitchFamily="18" charset="0"/>
              </a:rPr>
              <a:t>, а </a:t>
            </a:r>
            <a:r>
              <a:rPr lang="ru-RU" b="0" dirty="0" err="1">
                <a:latin typeface="Times New Roman" pitchFamily="18" charset="0"/>
                <a:cs typeface="Times New Roman" pitchFamily="18" charset="0"/>
              </a:rPr>
              <a:t>дохід</a:t>
            </a:r>
            <a:r>
              <a:rPr lang="ru-RU" b="0" dirty="0">
                <a:latin typeface="Times New Roman" pitchFamily="18" charset="0"/>
                <a:cs typeface="Times New Roman" pitchFamily="18" charset="0"/>
              </a:rPr>
              <a:t> – 100 </a:t>
            </a:r>
            <a:r>
              <a:rPr lang="ru-RU" b="0" dirty="0" err="1">
                <a:latin typeface="Times New Roman" pitchFamily="18" charset="0"/>
                <a:cs typeface="Times New Roman" pitchFamily="18" charset="0"/>
              </a:rPr>
              <a:t>гривень</a:t>
            </a:r>
            <a:r>
              <a:rPr lang="ru-RU" b="0" dirty="0">
                <a:latin typeface="Times New Roman" pitchFamily="18" charset="0"/>
                <a:cs typeface="Times New Roman" pitchFamily="18" charset="0"/>
              </a:rPr>
              <a:t>. За </a:t>
            </a:r>
            <a:r>
              <a:rPr lang="ru-RU" b="0" dirty="0" err="1">
                <a:latin typeface="Times New Roman" pitchFamily="18" charset="0"/>
                <a:cs typeface="Times New Roman" pitchFamily="18" charset="0"/>
              </a:rPr>
              <a:t>дані</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кошти</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споживач</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може</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купити</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тільки</a:t>
            </a:r>
            <a:r>
              <a:rPr lang="ru-RU" b="0" dirty="0">
                <a:latin typeface="Times New Roman" pitchFamily="18" charset="0"/>
                <a:cs typeface="Times New Roman" pitchFamily="18" charset="0"/>
              </a:rPr>
              <a:t> 10 </a:t>
            </a:r>
            <a:r>
              <a:rPr lang="ru-RU" b="0" dirty="0" err="1">
                <a:latin typeface="Times New Roman" pitchFamily="18" charset="0"/>
                <a:cs typeface="Times New Roman" pitchFamily="18" charset="0"/>
              </a:rPr>
              <a:t>товарів</a:t>
            </a:r>
            <a:r>
              <a:rPr lang="ru-RU" b="0" dirty="0">
                <a:latin typeface="Times New Roman" pitchFamily="18" charset="0"/>
                <a:cs typeface="Times New Roman" pitchFamily="18" charset="0"/>
              </a:rPr>
              <a:t> Y </a:t>
            </a:r>
            <a:r>
              <a:rPr lang="ru-RU" b="0" dirty="0" err="1">
                <a:latin typeface="Times New Roman" pitchFamily="18" charset="0"/>
                <a:cs typeface="Times New Roman" pitchFamily="18" charset="0"/>
              </a:rPr>
              <a:t>або</a:t>
            </a:r>
            <a:r>
              <a:rPr lang="ru-RU" b="0" dirty="0">
                <a:latin typeface="Times New Roman" pitchFamily="18" charset="0"/>
                <a:cs typeface="Times New Roman" pitchFamily="18" charset="0"/>
              </a:rPr>
              <a:t> </a:t>
            </a:r>
            <a:r>
              <a:rPr lang="ru-RU" b="0" dirty="0" err="1">
                <a:latin typeface="Times New Roman" pitchFamily="18" charset="0"/>
                <a:cs typeface="Times New Roman" pitchFamily="18" charset="0"/>
              </a:rPr>
              <a:t>тільки</a:t>
            </a:r>
            <a:r>
              <a:rPr lang="ru-RU" b="0" dirty="0">
                <a:latin typeface="Times New Roman" pitchFamily="18" charset="0"/>
                <a:cs typeface="Times New Roman" pitchFamily="18" charset="0"/>
              </a:rPr>
              <a:t> 5 </a:t>
            </a:r>
            <a:r>
              <a:rPr lang="ru-RU" b="0" dirty="0" err="1">
                <a:latin typeface="Times New Roman" pitchFamily="18" charset="0"/>
                <a:cs typeface="Times New Roman" pitchFamily="18" charset="0"/>
              </a:rPr>
              <a:t>товарів</a:t>
            </a:r>
            <a:r>
              <a:rPr lang="ru-RU" b="0" dirty="0">
                <a:latin typeface="Times New Roman" pitchFamily="18" charset="0"/>
                <a:cs typeface="Times New Roman" pitchFamily="18" charset="0"/>
              </a:rPr>
              <a:t> Х</a:t>
            </a:r>
            <a:r>
              <a:rPr lang="ru-RU" b="0" dirty="0" smtClean="0">
                <a:latin typeface="Times New Roman" pitchFamily="18" charset="0"/>
                <a:cs typeface="Times New Roman" pitchFamily="18" charset="0"/>
              </a:rPr>
              <a:t>.</a:t>
            </a:r>
          </a:p>
          <a:p>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3717033"/>
            <a:ext cx="4122814" cy="2935014"/>
          </a:xfrm>
          <a:prstGeom prst="rect">
            <a:avLst/>
          </a:prstGeom>
        </p:spPr>
      </p:pic>
    </p:spTree>
    <p:extLst>
      <p:ext uri="{BB962C8B-B14F-4D97-AF65-F5344CB8AC3E}">
        <p14:creationId xmlns:p14="http://schemas.microsoft.com/office/powerpoint/2010/main" val="3742178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67544" y="332656"/>
            <a:ext cx="8280920" cy="6120680"/>
          </a:xfrm>
        </p:spPr>
        <p:txBody>
          <a:bodyPr/>
          <a:lstStyle/>
          <a:p>
            <a:pPr marL="0" algn="just">
              <a:spcBef>
                <a:spcPts val="0"/>
              </a:spcBef>
            </a:pPr>
            <a:r>
              <a:rPr lang="uk-UA" b="0" dirty="0"/>
              <a:t>Позначивши та з’єднавши дані точки, отримаємо лінію бюджетних обмежень. Отримана лінія показує різні можливі комбінації товарів Х та </a:t>
            </a:r>
            <a:r>
              <a:rPr lang="en-US" b="0" dirty="0"/>
              <a:t>Y, </a:t>
            </a:r>
            <a:r>
              <a:rPr lang="uk-UA" b="0" dirty="0"/>
              <a:t>які споживач може придбати, враховуючи ціни даних товарів та свій дохід. Загалом споживач може купити будь-яку комбінацію товарів Х, тобто печива, та </a:t>
            </a:r>
            <a:r>
              <a:rPr lang="en-US" b="0" dirty="0"/>
              <a:t>Y, </a:t>
            </a:r>
            <a:r>
              <a:rPr lang="uk-UA" b="0" dirty="0"/>
              <a:t>а саме солодощів, які лежать на бюджетній лінії. Так, наприклад, точка М показує, що покупець може придбати 4 товари Х ціною 20 грн. та 2 товари </a:t>
            </a:r>
            <a:r>
              <a:rPr lang="en-US" b="0" dirty="0"/>
              <a:t>Y </a:t>
            </a:r>
            <a:r>
              <a:rPr lang="uk-UA" b="0" dirty="0"/>
              <a:t>ціною 10 грн. В точці В зображена можливість покупки 2 товарів Х та 6 товарів </a:t>
            </a:r>
            <a:r>
              <a:rPr lang="en-US" b="0" dirty="0"/>
              <a:t>Y. </a:t>
            </a:r>
            <a:r>
              <a:rPr lang="uk-UA" b="0" dirty="0"/>
              <a:t>Проте точка Н відображає те, що споживач може купити 2 товари Х, що в сумі коштують 40 гривень, та 3 товари </a:t>
            </a:r>
            <a:r>
              <a:rPr lang="en-US" b="0" dirty="0"/>
              <a:t>Y </a:t>
            </a:r>
            <a:r>
              <a:rPr lang="uk-UA" b="0" dirty="0"/>
              <a:t>за ціною 30 гривень разом. Тобто споживач на дані товари витрачає 70 гривень та має змогу заощадити 30 гривень. Також враховуючи дохід та ціни на вибрані товари, покупець не може купити комбінацію товарів, які вище бюджетної лінії. Наприклад, точка </a:t>
            </a:r>
            <a:r>
              <a:rPr lang="en-US" b="0" dirty="0"/>
              <a:t>G </a:t>
            </a:r>
            <a:r>
              <a:rPr lang="uk-UA" b="0" dirty="0"/>
              <a:t>показує те, що покупець не може купити 4 товари Х та 6 товарів </a:t>
            </a:r>
            <a:r>
              <a:rPr lang="en-US" b="0" dirty="0"/>
              <a:t>Y, </a:t>
            </a:r>
            <a:r>
              <a:rPr lang="uk-UA" b="0" dirty="0"/>
              <a:t>адже сума даних товарів перевищує його дохід</a:t>
            </a:r>
            <a:r>
              <a:rPr lang="uk-UA" b="0" dirty="0" smtClean="0"/>
              <a:t>.</a:t>
            </a:r>
          </a:p>
          <a:p>
            <a:r>
              <a:rPr lang="uk-UA" dirty="0"/>
              <a:t>Великий вплив на зміну лінії бюджетних обмежень спричиняють зміни доходу та цін. Адже при інших цінах на дані товари та отриманому доході змінюються можливості споживача. Так, наприклад, у випадку постійних цін, але зміні доходу виділяють 2 випадки: дохід зростає та дохід зменшується. Це зображено на рисунку </a:t>
            </a:r>
            <a:endParaRPr lang="uk-UA" dirty="0" smtClean="0"/>
          </a:p>
          <a:p>
            <a:endParaRPr lang="uk-UA" b="0" dirty="0"/>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947" y="4725144"/>
            <a:ext cx="2821530" cy="1973956"/>
          </a:xfrm>
          <a:prstGeom prst="rect">
            <a:avLst/>
          </a:prstGeom>
        </p:spPr>
      </p:pic>
      <p:sp>
        <p:nvSpPr>
          <p:cNvPr id="3" name="TextBox 2"/>
          <p:cNvSpPr txBox="1"/>
          <p:nvPr/>
        </p:nvSpPr>
        <p:spPr>
          <a:xfrm>
            <a:off x="3707904" y="4437112"/>
            <a:ext cx="5328592" cy="2462213"/>
          </a:xfrm>
          <a:prstGeom prst="rect">
            <a:avLst/>
          </a:prstGeom>
          <a:noFill/>
        </p:spPr>
        <p:txBody>
          <a:bodyPr wrap="square" rtlCol="0">
            <a:spAutoFit/>
          </a:bodyPr>
          <a:lstStyle/>
          <a:p>
            <a:r>
              <a:rPr lang="uk-UA" sz="1400" dirty="0"/>
              <a:t>Тож можна зробити висновок, що коли збільшується дохід споживача то лінія бюджетних обмежень зміщується вверх і навпаки, коли дохід зменшується, бюджетна лінія зсувається вниз. Проте всі три бюджетні лінії паралельні і їх нахили рівні. Зміни цін на лінію бюджетних обмежень впливають по-різному. </a:t>
            </a:r>
            <a:r>
              <a:rPr lang="uk-UA" sz="1400" dirty="0" err="1"/>
              <a:t>Вбільшості</a:t>
            </a:r>
            <a:r>
              <a:rPr lang="uk-UA" sz="1400" dirty="0"/>
              <a:t> це залежить від того, на які товари та наскільки вони змінюються. Наприклад, якщо дохід споживача стабільний, а ціни на обидва товари зростають </a:t>
            </a:r>
            <a:r>
              <a:rPr lang="uk-UA" sz="1400" dirty="0" err="1"/>
              <a:t>одинаково</a:t>
            </a:r>
            <a:r>
              <a:rPr lang="uk-UA" sz="1400" dirty="0"/>
              <a:t>, то його купівельна спроможність зменшується. При зміні ціни одного з товарів змінюється нахил лінії бюджетних обмежень, а саме він збільшується при зростанні ціни на товар Х та зниженні ціни на товар </a:t>
            </a:r>
            <a:r>
              <a:rPr lang="en-US" sz="1400" dirty="0"/>
              <a:t>Y </a:t>
            </a:r>
            <a:r>
              <a:rPr lang="uk-UA" sz="1400" dirty="0"/>
              <a:t>і навпаки.</a:t>
            </a:r>
          </a:p>
        </p:txBody>
      </p:sp>
    </p:spTree>
    <p:extLst>
      <p:ext uri="{BB962C8B-B14F-4D97-AF65-F5344CB8AC3E}">
        <p14:creationId xmlns:p14="http://schemas.microsoft.com/office/powerpoint/2010/main" val="2070015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365760"/>
            <a:ext cx="7520940" cy="1119024"/>
          </a:xfrm>
        </p:spPr>
        <p:txBody>
          <a:bodyPr/>
          <a:lstStyle/>
          <a:p>
            <a:pPr algn="ctr"/>
            <a:r>
              <a:rPr lang="uk-UA" dirty="0" smtClean="0"/>
              <a:t/>
            </a:r>
            <a:br>
              <a:rPr lang="uk-UA" dirty="0" smtClean="0"/>
            </a:br>
            <a:r>
              <a:rPr lang="uk-UA" dirty="0" smtClean="0"/>
              <a:t>1</a:t>
            </a:r>
            <a:r>
              <a:rPr lang="uk-UA" dirty="0"/>
              <a:t>. Корисність як чинник формування ринкового попиту.</a:t>
            </a:r>
            <a:br>
              <a:rPr lang="uk-UA" dirty="0"/>
            </a:br>
            <a:endParaRPr lang="uk-UA" dirty="0"/>
          </a:p>
        </p:txBody>
      </p:sp>
      <p:sp>
        <p:nvSpPr>
          <p:cNvPr id="3" name="Місце для вмісту 2"/>
          <p:cNvSpPr>
            <a:spLocks noGrp="1"/>
          </p:cNvSpPr>
          <p:nvPr>
            <p:ph idx="1"/>
          </p:nvPr>
        </p:nvSpPr>
        <p:spPr>
          <a:xfrm>
            <a:off x="1187624" y="1412776"/>
            <a:ext cx="7416824" cy="4896544"/>
          </a:xfrm>
        </p:spPr>
        <p:txBody>
          <a:bodyPr>
            <a:noAutofit/>
          </a:bodyPr>
          <a:lstStyle/>
          <a:p>
            <a:pPr marL="0" algn="ctr">
              <a:spcBef>
                <a:spcPts val="0"/>
              </a:spcBef>
            </a:pPr>
            <a:r>
              <a:rPr lang="uk-UA" sz="1700" i="1" dirty="0">
                <a:solidFill>
                  <a:srgbClr val="0070C0"/>
                </a:solidFill>
              </a:rPr>
              <a:t>Корисність</a:t>
            </a:r>
            <a:r>
              <a:rPr lang="uk-UA" sz="1700" b="0" dirty="0"/>
              <a:t> — суб'єктивна міра задоволення, що його отримує індивід від споживання блага або набору благ. Іншими словами, корисність визначає, якою мірою індивід задовольнив свої потреби, споживши певні блага. </a:t>
            </a:r>
            <a:endParaRPr lang="uk-UA" sz="1700" b="0" dirty="0" smtClean="0"/>
          </a:p>
          <a:p>
            <a:pPr marL="0" algn="ctr">
              <a:spcBef>
                <a:spcPts val="0"/>
              </a:spcBef>
            </a:pPr>
            <a:r>
              <a:rPr lang="uk-UA" sz="1700" b="0" dirty="0" smtClean="0"/>
              <a:t>Термін </a:t>
            </a:r>
            <a:r>
              <a:rPr lang="uk-UA" sz="1700" b="0" dirty="0"/>
              <a:t>"корисність" ввів англійський вчений Ієремія </a:t>
            </a:r>
            <a:r>
              <a:rPr lang="uk-UA" sz="1700" b="0" dirty="0" err="1"/>
              <a:t>Бентам</a:t>
            </a:r>
            <a:r>
              <a:rPr lang="uk-UA" sz="1700" b="0" dirty="0"/>
              <a:t> (1748-1832). Корисність — поняття виключно індивідуальне: те, що для одного споживача може мати високу корисність, іншим може сприйматися як </a:t>
            </a:r>
            <a:r>
              <a:rPr lang="uk-UA" sz="1700" b="0" dirty="0" err="1"/>
              <a:t>антиблаго</a:t>
            </a:r>
            <a:r>
              <a:rPr lang="uk-UA" sz="1700" b="0" dirty="0"/>
              <a:t> (наприклад, кава, сигарети, алкоголь). Відносно цих благ термін "корисність" має певну невідповідність, тому економісти давно намагаються замінити його. </a:t>
            </a:r>
          </a:p>
          <a:p>
            <a:pPr marL="0" algn="just">
              <a:spcBef>
                <a:spcPts val="0"/>
              </a:spcBef>
            </a:pPr>
            <a:r>
              <a:rPr lang="uk-UA" sz="1700" b="0" dirty="0" smtClean="0"/>
              <a:t>Французький </a:t>
            </a:r>
            <a:r>
              <a:rPr lang="uk-UA" sz="1700" b="0" dirty="0"/>
              <a:t>економіст </a:t>
            </a:r>
            <a:r>
              <a:rPr lang="uk-UA" sz="1700" b="0" dirty="0" smtClean="0"/>
              <a:t>Шарль </a:t>
            </a:r>
            <a:r>
              <a:rPr lang="uk-UA" sz="1700" b="0" dirty="0" err="1"/>
              <a:t>Жид</a:t>
            </a:r>
            <a:r>
              <a:rPr lang="uk-UA" sz="1700" b="0" dirty="0"/>
              <a:t> пропонував термін "бажаність". На його думку, такий термін не може характеризуватися моральністю чи аморальністю, не може бути розумним чи безрозсудним. Термін "бажаність" підтримував також відомий американський економіст і статистик </a:t>
            </a:r>
            <a:r>
              <a:rPr lang="uk-UA" sz="1700" b="0" dirty="0" err="1" smtClean="0"/>
              <a:t>Ірвінг</a:t>
            </a:r>
            <a:r>
              <a:rPr lang="uk-UA" sz="1700" b="0" dirty="0" smtClean="0"/>
              <a:t> </a:t>
            </a:r>
            <a:r>
              <a:rPr lang="uk-UA" sz="1700" b="0" dirty="0"/>
              <a:t>Фішер. На думку багатьох сучасних дослідників, корисність не підлягає кількісному виміру (</a:t>
            </a:r>
            <a:r>
              <a:rPr lang="uk-UA" sz="1700" b="0" dirty="0" err="1"/>
              <a:t>ординаліетський</a:t>
            </a:r>
            <a:r>
              <a:rPr lang="uk-UA" sz="1700" b="0" dirty="0"/>
              <a:t> погляд), тому блага, я</a:t>
            </a:r>
            <a:r>
              <a:rPr lang="uk-UA" sz="1700" b="0" dirty="0" smtClean="0"/>
              <a:t>к </a:t>
            </a:r>
            <a:r>
              <a:rPr lang="uk-UA" sz="1700" b="0" dirty="0"/>
              <a:t>носії певної корисності для споживача, можуть бути виміряні тільки </a:t>
            </a:r>
            <a:r>
              <a:rPr lang="uk-UA" sz="1700" b="0" dirty="0" err="1"/>
              <a:t>порядково</a:t>
            </a:r>
            <a:r>
              <a:rPr lang="uk-UA" sz="1700" b="0" dirty="0"/>
              <a:t>: споживач здатний визначитися з черговістю, послідовністю, в якій би він обирав ці блага для задоволення своїх потреб.</a:t>
            </a:r>
            <a:endParaRPr lang="uk-UA" sz="1700" dirty="0"/>
          </a:p>
        </p:txBody>
      </p:sp>
    </p:spTree>
    <p:extLst>
      <p:ext uri="{BB962C8B-B14F-4D97-AF65-F5344CB8AC3E}">
        <p14:creationId xmlns:p14="http://schemas.microsoft.com/office/powerpoint/2010/main" val="748618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23528" y="332656"/>
            <a:ext cx="8352928" cy="6120680"/>
          </a:xfrm>
        </p:spPr>
        <p:txBody>
          <a:bodyPr/>
          <a:lstStyle/>
          <a:p>
            <a:pPr marL="0" algn="ctr">
              <a:spcBef>
                <a:spcPts val="0"/>
              </a:spcBef>
            </a:pPr>
            <a:r>
              <a:rPr lang="uk-UA" b="0" dirty="0"/>
              <a:t>Існує також інша думка (</a:t>
            </a:r>
            <a:r>
              <a:rPr lang="uk-UA" b="0" dirty="0" err="1"/>
              <a:t>кардиналістська</a:t>
            </a:r>
            <a:r>
              <a:rPr lang="uk-UA" b="0" dirty="0"/>
              <a:t>), яка допускає кількісне вимірювання корисності. Таке вимірювання досить умовне, оскільки не має чітко визначеної одиниці виміру. Для порівняння різних </a:t>
            </a:r>
            <a:r>
              <a:rPr lang="uk-UA" b="0" dirty="0" err="1"/>
              <a:t>корисностей</a:t>
            </a:r>
            <a:r>
              <a:rPr lang="uk-UA" b="0" dirty="0"/>
              <a:t> використовують умовні бали (</a:t>
            </a:r>
            <a:r>
              <a:rPr lang="uk-UA" b="0" dirty="0" err="1" smtClean="0"/>
              <a:t>ютилі</a:t>
            </a:r>
            <a:r>
              <a:rPr lang="uk-UA" b="0" dirty="0" smtClean="0"/>
              <a:t> </a:t>
            </a:r>
            <a:r>
              <a:rPr lang="uk-UA" b="0" dirty="0"/>
              <a:t>— від </a:t>
            </a:r>
            <a:r>
              <a:rPr lang="en-US" b="0" dirty="0"/>
              <a:t>utility (</a:t>
            </a:r>
            <a:r>
              <a:rPr lang="uk-UA" b="0" dirty="0"/>
              <a:t>корисність), які споживач присвоює благам.</a:t>
            </a:r>
          </a:p>
          <a:p>
            <a:pPr marL="0" algn="ctr">
              <a:spcBef>
                <a:spcPts val="0"/>
              </a:spcBef>
            </a:pPr>
            <a:r>
              <a:rPr lang="uk-UA" b="0" dirty="0"/>
              <a:t>Однією з концепцій чисельної кардинальної вимірності корисності є трактування корисності як </a:t>
            </a:r>
            <a:r>
              <a:rPr lang="uk-UA" b="0" dirty="0" smtClean="0"/>
              <a:t>«жертви». </a:t>
            </a:r>
            <a:r>
              <a:rPr lang="uk-UA" b="0" dirty="0"/>
              <a:t>Корисність певної кількості блага (певного набору благ) оцінюється величиною еталонного блага, яким особа здатна </a:t>
            </a:r>
            <a:r>
              <a:rPr lang="uk-UA" b="0" dirty="0" smtClean="0"/>
              <a:t>«пожертвувати» </a:t>
            </a:r>
            <a:r>
              <a:rPr lang="uk-UA" b="0" dirty="0"/>
              <a:t>заради отримання одиниці блага, яке оцінюється. Таким чином, на основі експертних опитувань, можна чисельно визначити корисність</a:t>
            </a:r>
            <a:r>
              <a:rPr lang="uk-UA" b="0" dirty="0" smtClean="0"/>
              <a:t>.</a:t>
            </a:r>
          </a:p>
          <a:p>
            <a:pPr marL="0" algn="ctr">
              <a:spcBef>
                <a:spcPts val="0"/>
              </a:spcBef>
            </a:pPr>
            <a:endParaRPr lang="uk-UA" b="0" dirty="0"/>
          </a:p>
          <a:p>
            <a:pPr marL="0" algn="ctr">
              <a:spcBef>
                <a:spcPts val="0"/>
              </a:spcBef>
            </a:pPr>
            <a:r>
              <a:rPr lang="ru-RU" b="0" dirty="0" err="1"/>
              <a:t>Розрізняють</a:t>
            </a:r>
            <a:r>
              <a:rPr lang="ru-RU" b="0" dirty="0"/>
              <a:t> </a:t>
            </a:r>
            <a:r>
              <a:rPr lang="ru-RU" dirty="0" err="1"/>
              <a:t>пряму</a:t>
            </a:r>
            <a:r>
              <a:rPr lang="ru-RU" dirty="0"/>
              <a:t>, </a:t>
            </a:r>
            <a:r>
              <a:rPr lang="ru-RU" dirty="0" err="1"/>
              <a:t>непряму</a:t>
            </a:r>
            <a:r>
              <a:rPr lang="ru-RU" dirty="0"/>
              <a:t> та </a:t>
            </a:r>
            <a:r>
              <a:rPr lang="ru-RU" dirty="0" err="1"/>
              <a:t>повну</a:t>
            </a:r>
            <a:r>
              <a:rPr lang="ru-RU" dirty="0"/>
              <a:t> </a:t>
            </a:r>
            <a:r>
              <a:rPr lang="ru-RU" dirty="0" err="1"/>
              <a:t>корисність</a:t>
            </a:r>
            <a:r>
              <a:rPr lang="ru-RU" dirty="0" smtClean="0"/>
              <a:t>.</a:t>
            </a:r>
          </a:p>
          <a:p>
            <a:pPr marL="0" algn="ctr">
              <a:spcBef>
                <a:spcPts val="0"/>
              </a:spcBef>
            </a:pPr>
            <a:r>
              <a:rPr lang="uk-UA" b="0" dirty="0"/>
              <a:t>Якщо благо безпосередньо впливає на умови життя людини, то вважається, що воно </a:t>
            </a:r>
            <a:r>
              <a:rPr lang="uk-UA" b="0" dirty="0" smtClean="0"/>
              <a:t>має </a:t>
            </a:r>
            <a:r>
              <a:rPr lang="uk-UA" dirty="0"/>
              <a:t>пряму</a:t>
            </a:r>
            <a:r>
              <a:rPr lang="uk-UA" b="0" dirty="0"/>
              <a:t> корисність.</a:t>
            </a:r>
          </a:p>
          <a:p>
            <a:pPr marL="0" algn="ctr">
              <a:spcBef>
                <a:spcPts val="0"/>
              </a:spcBef>
            </a:pPr>
            <a:r>
              <a:rPr lang="uk-UA" b="0" dirty="0"/>
              <a:t>Якщо благо безпосередньо не впливає на добробут людини, але використовується для виготовлення товарів, що мають пряму корисність, то вважається, що воно має </a:t>
            </a:r>
            <a:r>
              <a:rPr lang="uk-UA" dirty="0"/>
              <a:t>непряму</a:t>
            </a:r>
            <a:r>
              <a:rPr lang="uk-UA" b="0" dirty="0"/>
              <a:t> корисність.</a:t>
            </a:r>
          </a:p>
          <a:p>
            <a:pPr marL="0" algn="ctr">
              <a:spcBef>
                <a:spcPts val="0"/>
              </a:spcBef>
            </a:pPr>
            <a:r>
              <a:rPr lang="uk-UA" b="0" dirty="0"/>
              <a:t>Сукупність прямої та непрямої корисності є </a:t>
            </a:r>
            <a:r>
              <a:rPr lang="uk-UA" dirty="0"/>
              <a:t>повною</a:t>
            </a:r>
            <a:r>
              <a:rPr lang="uk-UA" b="0" dirty="0"/>
              <a:t> корисністю блага</a:t>
            </a:r>
            <a:r>
              <a:rPr lang="uk-UA" b="0" dirty="0" smtClean="0"/>
              <a:t>.</a:t>
            </a:r>
          </a:p>
          <a:p>
            <a:pPr algn="ctr"/>
            <a:r>
              <a:rPr lang="uk-UA" dirty="0"/>
              <a:t>Загальна (сукупна) корисність </a:t>
            </a:r>
            <a:r>
              <a:rPr lang="en-US" dirty="0" err="1"/>
              <a:t>tu</a:t>
            </a:r>
            <a:r>
              <a:rPr lang="en-US" dirty="0"/>
              <a:t> </a:t>
            </a:r>
            <a:r>
              <a:rPr lang="en-US" b="0" i="1" dirty="0"/>
              <a:t>(</a:t>
            </a:r>
            <a:r>
              <a:rPr lang="uk-UA" b="0" i="1" dirty="0"/>
              <a:t>То</a:t>
            </a:r>
            <a:r>
              <a:rPr lang="en-US" b="0" i="1" dirty="0"/>
              <a:t>t</a:t>
            </a:r>
            <a:r>
              <a:rPr lang="uk-UA" b="0" i="1" dirty="0"/>
              <a:t>а</a:t>
            </a:r>
            <a:r>
              <a:rPr lang="en-US" b="0" i="1" dirty="0"/>
              <a:t>l </a:t>
            </a:r>
            <a:r>
              <a:rPr lang="en-US" b="0" i="1" dirty="0" err="1"/>
              <a:t>Ut</a:t>
            </a:r>
            <a:r>
              <a:rPr lang="uk-UA" b="0" i="1" dirty="0"/>
              <a:t>і</a:t>
            </a:r>
            <a:r>
              <a:rPr lang="en-US" b="0" i="1" dirty="0"/>
              <a:t>l</a:t>
            </a:r>
            <a:r>
              <a:rPr lang="uk-UA" b="0" i="1" dirty="0"/>
              <a:t>і</a:t>
            </a:r>
            <a:r>
              <a:rPr lang="en-US" b="0" i="1" dirty="0"/>
              <a:t>t</a:t>
            </a:r>
            <a:r>
              <a:rPr lang="uk-UA" b="0" i="1" dirty="0"/>
              <a:t>у) - </a:t>
            </a:r>
            <a:r>
              <a:rPr lang="uk-UA" b="0" dirty="0"/>
              <a:t>це задоволення, що пов’язане з споживанням набору даного виду.</a:t>
            </a:r>
          </a:p>
          <a:p>
            <a:pPr algn="ctr"/>
            <a:r>
              <a:rPr lang="uk-UA" dirty="0"/>
              <a:t>Гранична корисність </a:t>
            </a:r>
            <a:r>
              <a:rPr lang="uk-UA" dirty="0" smtClean="0"/>
              <a:t>(</a:t>
            </a:r>
            <a:r>
              <a:rPr lang="en-US" dirty="0" smtClean="0"/>
              <a:t>mu</a:t>
            </a:r>
            <a:r>
              <a:rPr lang="uk-UA" dirty="0" smtClean="0"/>
              <a:t>)</a:t>
            </a:r>
            <a:r>
              <a:rPr lang="en-US" b="0" dirty="0"/>
              <a:t> </a:t>
            </a:r>
            <a:r>
              <a:rPr lang="en-US" b="0" i="1" dirty="0"/>
              <a:t>(</a:t>
            </a:r>
            <a:r>
              <a:rPr lang="uk-UA" b="0" i="1" dirty="0"/>
              <a:t>Ма</a:t>
            </a:r>
            <a:r>
              <a:rPr lang="en-US" b="0" i="1" dirty="0" err="1"/>
              <a:t>rg</a:t>
            </a:r>
            <a:r>
              <a:rPr lang="uk-UA" b="0" i="1" dirty="0" err="1"/>
              <a:t>іпаі</a:t>
            </a:r>
            <a:r>
              <a:rPr lang="uk-UA" b="0" i="1" dirty="0"/>
              <a:t> </a:t>
            </a:r>
            <a:r>
              <a:rPr lang="en-US" b="0" i="1" dirty="0" err="1"/>
              <a:t>Ut</a:t>
            </a:r>
            <a:r>
              <a:rPr lang="uk-UA" b="0" i="1" dirty="0"/>
              <a:t>і</a:t>
            </a:r>
            <a:r>
              <a:rPr lang="en-US" b="0" i="1" dirty="0"/>
              <a:t>l</a:t>
            </a:r>
            <a:r>
              <a:rPr lang="uk-UA" b="0" i="1" dirty="0"/>
              <a:t>і</a:t>
            </a:r>
            <a:r>
              <a:rPr lang="en-US" b="0" i="1" dirty="0"/>
              <a:t>t</a:t>
            </a:r>
            <a:r>
              <a:rPr lang="uk-UA" b="0" i="1" dirty="0"/>
              <a:t>у) - </a:t>
            </a:r>
            <a:r>
              <a:rPr lang="uk-UA" b="0" dirty="0"/>
              <a:t>це приріст корисності від споживання додаткової одиниці товару чи послуги у даний момент часу.</a:t>
            </a:r>
          </a:p>
          <a:p>
            <a:pPr marL="0" algn="ctr">
              <a:spcBef>
                <a:spcPts val="0"/>
              </a:spcBef>
            </a:pPr>
            <a:endParaRPr lang="uk-UA" b="0" dirty="0"/>
          </a:p>
          <a:p>
            <a:pPr marL="0" algn="ctr">
              <a:spcBef>
                <a:spcPts val="0"/>
              </a:spcBef>
            </a:pPr>
            <a:endParaRPr lang="uk-UA" dirty="0"/>
          </a:p>
          <a:p>
            <a:pPr marL="0" algn="ctr">
              <a:spcBef>
                <a:spcPts val="0"/>
              </a:spcBef>
            </a:pPr>
            <a:endParaRPr lang="uk-UA" dirty="0"/>
          </a:p>
        </p:txBody>
      </p:sp>
    </p:spTree>
    <p:extLst>
      <p:ext uri="{BB962C8B-B14F-4D97-AF65-F5344CB8AC3E}">
        <p14:creationId xmlns:p14="http://schemas.microsoft.com/office/powerpoint/2010/main" val="3928289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323528" y="260648"/>
            <a:ext cx="8352928" cy="6408712"/>
          </a:xfrm>
        </p:spPr>
        <p:txBody>
          <a:bodyPr>
            <a:normAutofit/>
          </a:bodyPr>
          <a:lstStyle/>
          <a:p>
            <a:pPr algn="ctr"/>
            <a:r>
              <a:rPr lang="uk-UA" dirty="0"/>
              <a:t>Функція корисності </a:t>
            </a:r>
            <a:r>
              <a:rPr lang="uk-UA" b="0" dirty="0"/>
              <a:t>— це співвідношення між обсягами товарів і послуг, що споживаються, і рівнем корисності (задоволеності від споживання товару), якого досягає споживач</a:t>
            </a:r>
            <a:r>
              <a:rPr lang="uk-UA" b="0" dirty="0" smtClean="0"/>
              <a:t>.</a:t>
            </a:r>
          </a:p>
          <a:p>
            <a:pPr algn="ctr"/>
            <a:r>
              <a:rPr lang="ru-RU" dirty="0" err="1"/>
              <a:t>Функція</a:t>
            </a:r>
            <a:r>
              <a:rPr lang="ru-RU" dirty="0"/>
              <a:t> </a:t>
            </a:r>
            <a:r>
              <a:rPr lang="ru-RU" dirty="0" err="1"/>
              <a:t>корисності</a:t>
            </a:r>
            <a:r>
              <a:rPr lang="ru-RU" dirty="0"/>
              <a:t> - </a:t>
            </a:r>
            <a:r>
              <a:rPr lang="ru-RU" dirty="0" err="1"/>
              <a:t>це</a:t>
            </a:r>
            <a:r>
              <a:rPr lang="ru-RU" dirty="0"/>
              <a:t> </a:t>
            </a:r>
            <a:r>
              <a:rPr lang="ru-RU" dirty="0" err="1"/>
              <a:t>математичне</a:t>
            </a:r>
            <a:r>
              <a:rPr lang="ru-RU" dirty="0"/>
              <a:t> </a:t>
            </a:r>
            <a:r>
              <a:rPr lang="ru-RU" dirty="0" err="1"/>
              <a:t>рівняння</a:t>
            </a:r>
            <a:r>
              <a:rPr lang="ru-RU" dirty="0"/>
              <a:t>, яке </a:t>
            </a:r>
            <a:r>
              <a:rPr lang="ru-RU" dirty="0" err="1"/>
              <a:t>представляє</a:t>
            </a:r>
            <a:r>
              <a:rPr lang="ru-RU" dirty="0"/>
              <a:t> "</a:t>
            </a:r>
            <a:r>
              <a:rPr lang="ru-RU" dirty="0" err="1"/>
              <a:t>задоволення</a:t>
            </a:r>
            <a:r>
              <a:rPr lang="ru-RU" dirty="0"/>
              <a:t>" </a:t>
            </a:r>
            <a:r>
              <a:rPr lang="ru-RU" dirty="0" err="1"/>
              <a:t>або</a:t>
            </a:r>
            <a:r>
              <a:rPr lang="ru-RU" dirty="0"/>
              <a:t> "</a:t>
            </a:r>
            <a:r>
              <a:rPr lang="ru-RU" dirty="0" err="1"/>
              <a:t>корисність</a:t>
            </a:r>
            <a:r>
              <a:rPr lang="ru-RU" dirty="0"/>
              <a:t>", яке </a:t>
            </a:r>
            <a:r>
              <a:rPr lang="ru-RU" dirty="0" err="1"/>
              <a:t>отримує</a:t>
            </a:r>
            <a:r>
              <a:rPr lang="ru-RU" dirty="0"/>
              <a:t> </a:t>
            </a:r>
            <a:r>
              <a:rPr lang="ru-RU" dirty="0" err="1"/>
              <a:t>споживач</a:t>
            </a:r>
            <a:r>
              <a:rPr lang="ru-RU" dirty="0"/>
              <a:t>, коли </a:t>
            </a:r>
            <a:r>
              <a:rPr lang="ru-RU" dirty="0" err="1"/>
              <a:t>користується</a:t>
            </a:r>
            <a:r>
              <a:rPr lang="ru-RU" dirty="0"/>
              <a:t> </a:t>
            </a:r>
            <a:r>
              <a:rPr lang="ru-RU" dirty="0" err="1"/>
              <a:t>певною</a:t>
            </a:r>
            <a:r>
              <a:rPr lang="ru-RU" dirty="0"/>
              <a:t> </a:t>
            </a:r>
            <a:r>
              <a:rPr lang="ru-RU" dirty="0" err="1"/>
              <a:t>кількістю</a:t>
            </a:r>
            <a:r>
              <a:rPr lang="ru-RU" dirty="0"/>
              <a:t> </a:t>
            </a:r>
            <a:r>
              <a:rPr lang="ru-RU" dirty="0" err="1"/>
              <a:t>товарів</a:t>
            </a:r>
            <a:r>
              <a:rPr lang="ru-RU" dirty="0"/>
              <a:t> </a:t>
            </a:r>
            <a:r>
              <a:rPr lang="ru-RU" dirty="0" err="1"/>
              <a:t>чи</a:t>
            </a:r>
            <a:r>
              <a:rPr lang="ru-RU" dirty="0"/>
              <a:t> </a:t>
            </a:r>
            <a:r>
              <a:rPr lang="ru-RU" dirty="0" err="1"/>
              <a:t>послуг</a:t>
            </a:r>
            <a:r>
              <a:rPr lang="ru-RU" dirty="0"/>
              <a:t>.</a:t>
            </a:r>
            <a:endParaRPr lang="uk-UA" b="0" dirty="0"/>
          </a:p>
          <a:p>
            <a:pPr algn="ctr"/>
            <a:r>
              <a:rPr lang="uk-UA" b="0" dirty="0"/>
              <a:t>Функція корисності може бути представлена як</a:t>
            </a:r>
            <a:r>
              <a:rPr lang="uk-UA" b="0" dirty="0" smtClean="0"/>
              <a:t>:</a:t>
            </a:r>
          </a:p>
          <a:p>
            <a:pPr algn="ctr"/>
            <a:endParaRPr lang="uk-UA" b="0" dirty="0" smtClean="0"/>
          </a:p>
          <a:p>
            <a:pPr algn="ctr"/>
            <a:endParaRPr lang="ru-RU" b="0" dirty="0" smtClean="0"/>
          </a:p>
          <a:p>
            <a:pPr algn="ctr"/>
            <a:r>
              <a:rPr lang="ru-RU" b="0" dirty="0" smtClean="0"/>
              <a:t>де </a:t>
            </a:r>
            <a:r>
              <a:rPr lang="ru-RU" b="0" dirty="0"/>
              <a:t>U — </a:t>
            </a:r>
            <a:r>
              <a:rPr lang="ru-RU" b="0" dirty="0" err="1"/>
              <a:t>корисність</a:t>
            </a:r>
            <a:r>
              <a:rPr lang="ru-RU" b="0" dirty="0"/>
              <a:t>;    </a:t>
            </a:r>
            <a:endParaRPr lang="ru-RU" b="0" dirty="0" smtClean="0"/>
          </a:p>
          <a:p>
            <a:pPr algn="ctr"/>
            <a:r>
              <a:rPr lang="ru-RU" b="0" dirty="0" smtClean="0"/>
              <a:t> </a:t>
            </a:r>
            <a:r>
              <a:rPr lang="en-US" b="0" dirty="0" err="1" smtClean="0"/>
              <a:t>Qx,Qy,Qn</a:t>
            </a:r>
            <a:r>
              <a:rPr lang="en-US" b="0" dirty="0" smtClean="0"/>
              <a:t> </a:t>
            </a:r>
            <a:r>
              <a:rPr lang="ru-RU" b="0" dirty="0" smtClean="0"/>
              <a:t>— </a:t>
            </a:r>
            <a:r>
              <a:rPr lang="ru-RU" b="0" dirty="0" err="1"/>
              <a:t>обсяги</a:t>
            </a:r>
            <a:r>
              <a:rPr lang="ru-RU" b="0" dirty="0"/>
              <a:t> </a:t>
            </a:r>
            <a:r>
              <a:rPr lang="ru-RU" b="0" dirty="0" err="1"/>
              <a:t>відповідних</a:t>
            </a:r>
            <a:r>
              <a:rPr lang="ru-RU" dirty="0"/>
              <a:t/>
            </a:r>
            <a:br>
              <a:rPr lang="ru-RU" dirty="0"/>
            </a:br>
            <a:r>
              <a:rPr lang="ru-RU" b="0" dirty="0" err="1"/>
              <a:t>спожитих</a:t>
            </a:r>
            <a:r>
              <a:rPr lang="ru-RU" b="0" dirty="0"/>
              <a:t> </a:t>
            </a:r>
            <a:r>
              <a:rPr lang="ru-RU" b="0" dirty="0" err="1" smtClean="0"/>
              <a:t>товарів</a:t>
            </a:r>
            <a:r>
              <a:rPr lang="en-US" b="0" dirty="0"/>
              <a:t> </a:t>
            </a:r>
            <a:r>
              <a:rPr lang="uk-UA" b="0" dirty="0" smtClean="0"/>
              <a:t>за певний період</a:t>
            </a:r>
            <a:endParaRPr lang="ru-RU" b="0" dirty="0" smtClean="0"/>
          </a:p>
          <a:p>
            <a:pPr algn="ctr"/>
            <a:endParaRPr lang="ru-RU" b="0" dirty="0"/>
          </a:p>
          <a:p>
            <a:r>
              <a:rPr lang="uk-UA" b="0" dirty="0"/>
              <a:t>Х</a:t>
            </a:r>
            <a:r>
              <a:rPr lang="uk-UA" b="0" dirty="0" smtClean="0"/>
              <a:t>арактеристиками </a:t>
            </a:r>
            <a:r>
              <a:rPr lang="uk-UA" b="0" dirty="0"/>
              <a:t>функції </a:t>
            </a:r>
            <a:r>
              <a:rPr lang="uk-UA" b="0" dirty="0" smtClean="0"/>
              <a:t>корисності:</a:t>
            </a:r>
            <a:endParaRPr lang="uk-UA" b="0" dirty="0"/>
          </a:p>
          <a:p>
            <a:r>
              <a:rPr lang="uk-UA" b="0" dirty="0" smtClean="0"/>
              <a:t>1. Корисність </a:t>
            </a:r>
            <a:r>
              <a:rPr lang="uk-UA" b="0" dirty="0"/>
              <a:t>збільшується, але зменшується, тобто вона має максимальне значення, і з цього моменту корисність </a:t>
            </a:r>
            <a:r>
              <a:rPr lang="uk-UA" b="0" dirty="0" smtClean="0"/>
              <a:t>починає зменшуватися.</a:t>
            </a:r>
            <a:endParaRPr lang="uk-UA" b="0" dirty="0"/>
          </a:p>
          <a:p>
            <a:r>
              <a:rPr lang="uk-UA" b="0" dirty="0" smtClean="0"/>
              <a:t>2. Якщо </a:t>
            </a:r>
            <a:r>
              <a:rPr lang="uk-UA" b="0" dirty="0"/>
              <a:t>споживання блага зростає, то загальне задоволення зростає. Однак у певний момент варіації корисності стають все меншими та меншими.</a:t>
            </a:r>
          </a:p>
          <a:p>
            <a:pPr algn="ctr"/>
            <a:endParaRPr lang="ru-RU" b="0" dirty="0"/>
          </a:p>
          <a:p>
            <a:endParaRPr lang="uk-UA" b="0" dirty="0"/>
          </a:p>
          <a:p>
            <a:endParaRPr lang="uk-UA"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9566" y="2204864"/>
            <a:ext cx="2838923" cy="392807"/>
          </a:xfrm>
          <a:prstGeom prst="rect">
            <a:avLst/>
          </a:prstGeom>
        </p:spPr>
      </p:pic>
    </p:spTree>
    <p:extLst>
      <p:ext uri="{BB962C8B-B14F-4D97-AF65-F5344CB8AC3E}">
        <p14:creationId xmlns:p14="http://schemas.microsoft.com/office/powerpoint/2010/main" val="577578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95536" y="404664"/>
            <a:ext cx="8208912" cy="5904656"/>
          </a:xfrm>
        </p:spPr>
        <p:txBody>
          <a:bodyPr/>
          <a:lstStyle/>
          <a:p>
            <a:pPr algn="ctr"/>
            <a:r>
              <a:rPr lang="ru-RU" i="1" dirty="0"/>
              <a:t>Чим </a:t>
            </a:r>
            <a:r>
              <a:rPr lang="ru-RU" i="1" dirty="0" err="1"/>
              <a:t>більше</a:t>
            </a:r>
            <a:r>
              <a:rPr lang="ru-RU" i="1" dirty="0"/>
              <a:t> </a:t>
            </a:r>
            <a:r>
              <a:rPr lang="ru-RU" i="1" dirty="0" err="1"/>
              <a:t>споживання</a:t>
            </a:r>
            <a:r>
              <a:rPr lang="ru-RU" i="1" dirty="0"/>
              <a:t> </a:t>
            </a:r>
            <a:r>
              <a:rPr lang="ru-RU" i="1" dirty="0" err="1"/>
              <a:t>деякого</a:t>
            </a:r>
            <a:r>
              <a:rPr lang="ru-RU" i="1" dirty="0"/>
              <a:t> блага, </a:t>
            </a:r>
            <a:r>
              <a:rPr lang="ru-RU" i="1" dirty="0" err="1"/>
              <a:t>тим</a:t>
            </a:r>
            <a:r>
              <a:rPr lang="ru-RU" i="1" dirty="0"/>
              <a:t> </a:t>
            </a:r>
            <a:r>
              <a:rPr lang="ru-RU" i="1" dirty="0" err="1"/>
              <a:t>менший</a:t>
            </a:r>
            <a:r>
              <a:rPr lang="ru-RU" i="1" dirty="0"/>
              <a:t> </a:t>
            </a:r>
            <a:r>
              <a:rPr lang="ru-RU" i="1" dirty="0" err="1"/>
              <a:t>приріст</a:t>
            </a:r>
            <a:r>
              <a:rPr lang="ru-RU" i="1" dirty="0"/>
              <a:t> </a:t>
            </a:r>
            <a:r>
              <a:rPr lang="ru-RU" i="1" dirty="0" err="1"/>
              <a:t>загальної</a:t>
            </a:r>
            <a:r>
              <a:rPr lang="ru-RU" i="1" dirty="0"/>
              <a:t> </a:t>
            </a:r>
            <a:r>
              <a:rPr lang="ru-RU" i="1" dirty="0" err="1"/>
              <a:t>корисності</a:t>
            </a:r>
            <a:r>
              <a:rPr lang="ru-RU" i="1" dirty="0"/>
              <a:t>, </a:t>
            </a:r>
            <a:r>
              <a:rPr lang="ru-RU" i="1" dirty="0" err="1"/>
              <a:t>отримуваний</a:t>
            </a:r>
            <a:r>
              <a:rPr lang="ru-RU" i="1" dirty="0"/>
              <a:t> </a:t>
            </a:r>
            <a:r>
              <a:rPr lang="ru-RU" i="1" dirty="0" err="1"/>
              <a:t>від</a:t>
            </a:r>
            <a:r>
              <a:rPr lang="ru-RU" i="1" dirty="0"/>
              <a:t> </a:t>
            </a:r>
            <a:r>
              <a:rPr lang="ru-RU" i="1" dirty="0" err="1"/>
              <a:t>одиничного</a:t>
            </a:r>
            <a:r>
              <a:rPr lang="ru-RU" i="1" dirty="0"/>
              <a:t> приросту </a:t>
            </a:r>
            <a:r>
              <a:rPr lang="ru-RU" i="1" dirty="0" err="1"/>
              <a:t>споживання</a:t>
            </a:r>
            <a:r>
              <a:rPr lang="ru-RU" i="1" dirty="0"/>
              <a:t> </a:t>
            </a:r>
            <a:r>
              <a:rPr lang="ru-RU" i="1" dirty="0" err="1"/>
              <a:t>цього</a:t>
            </a:r>
            <a:r>
              <a:rPr lang="ru-RU" i="1" dirty="0"/>
              <a:t> блага. </a:t>
            </a:r>
            <a:r>
              <a:rPr lang="ru-RU" i="1" dirty="0" err="1"/>
              <a:t>Вперше</a:t>
            </a:r>
            <a:r>
              <a:rPr lang="ru-RU" i="1" dirty="0"/>
              <a:t> </a:t>
            </a:r>
            <a:r>
              <a:rPr lang="ru-RU" i="1" dirty="0" err="1"/>
              <a:t>цей</a:t>
            </a:r>
            <a:r>
              <a:rPr lang="ru-RU" i="1" dirty="0"/>
              <a:t> принцип </a:t>
            </a:r>
            <a:r>
              <a:rPr lang="ru-RU" i="1" dirty="0" err="1"/>
              <a:t>був</a:t>
            </a:r>
            <a:r>
              <a:rPr lang="ru-RU" i="1" dirty="0"/>
              <a:t> </a:t>
            </a:r>
            <a:r>
              <a:rPr lang="ru-RU" i="1" dirty="0" err="1"/>
              <a:t>сформований</a:t>
            </a:r>
            <a:r>
              <a:rPr lang="ru-RU" i="1" dirty="0"/>
              <a:t> </a:t>
            </a:r>
            <a:r>
              <a:rPr lang="ru-RU" i="1" dirty="0" err="1"/>
              <a:t>німецьким</a:t>
            </a:r>
            <a:r>
              <a:rPr lang="ru-RU" i="1" dirty="0"/>
              <a:t> </a:t>
            </a:r>
            <a:r>
              <a:rPr lang="ru-RU" i="1" dirty="0" err="1"/>
              <a:t>економістом</a:t>
            </a:r>
            <a:r>
              <a:rPr lang="ru-RU" i="1" dirty="0"/>
              <a:t> </a:t>
            </a:r>
            <a:r>
              <a:rPr lang="ru-RU" i="1" dirty="0" smtClean="0"/>
              <a:t>Германом </a:t>
            </a:r>
            <a:r>
              <a:rPr lang="ru-RU" i="1" dirty="0" err="1" smtClean="0"/>
              <a:t>Генріхом</a:t>
            </a:r>
            <a:r>
              <a:rPr lang="ru-RU" i="1" dirty="0" smtClean="0"/>
              <a:t> </a:t>
            </a:r>
            <a:r>
              <a:rPr lang="ru-RU" i="1" dirty="0" err="1" smtClean="0"/>
              <a:t>Госсеном</a:t>
            </a:r>
            <a:r>
              <a:rPr lang="ru-RU" i="1" dirty="0" smtClean="0"/>
              <a:t> </a:t>
            </a:r>
            <a:r>
              <a:rPr lang="ru-RU" i="1" dirty="0"/>
              <a:t>в 1854р. </a:t>
            </a:r>
            <a:r>
              <a:rPr lang="ru-RU" i="1" dirty="0" err="1"/>
              <a:t>Це</a:t>
            </a:r>
            <a:r>
              <a:rPr lang="ru-RU" i="1" dirty="0"/>
              <a:t> і є закон </a:t>
            </a:r>
            <a:r>
              <a:rPr lang="ru-RU" i="1" dirty="0" err="1"/>
              <a:t>спадної</a:t>
            </a:r>
            <a:r>
              <a:rPr lang="ru-RU" i="1" dirty="0"/>
              <a:t> </a:t>
            </a:r>
            <a:r>
              <a:rPr lang="ru-RU" i="1" dirty="0" err="1"/>
              <a:t>граничної</a:t>
            </a:r>
            <a:r>
              <a:rPr lang="ru-RU" i="1" dirty="0"/>
              <a:t> </a:t>
            </a:r>
            <a:r>
              <a:rPr lang="ru-RU" i="1" dirty="0" err="1"/>
              <a:t>корисності</a:t>
            </a:r>
            <a:r>
              <a:rPr lang="ru-RU" i="1" dirty="0" smtClean="0"/>
              <a:t>.</a:t>
            </a:r>
          </a:p>
          <a:p>
            <a:pPr algn="ctr"/>
            <a:r>
              <a:rPr lang="ru-RU" b="0" dirty="0" smtClean="0"/>
              <a:t>Закон </a:t>
            </a:r>
            <a:r>
              <a:rPr lang="ru-RU" b="0" dirty="0" err="1"/>
              <a:t>спадної</a:t>
            </a:r>
            <a:r>
              <a:rPr lang="ru-RU" b="0" dirty="0"/>
              <a:t> </a:t>
            </a:r>
            <a:r>
              <a:rPr lang="ru-RU" b="0" dirty="0" err="1"/>
              <a:t>граничної</a:t>
            </a:r>
            <a:r>
              <a:rPr lang="ru-RU" b="0" dirty="0"/>
              <a:t> </a:t>
            </a:r>
            <a:r>
              <a:rPr lang="ru-RU" b="0" dirty="0" err="1"/>
              <a:t>корисності</a:t>
            </a:r>
            <a:r>
              <a:rPr lang="ru-RU" b="0" dirty="0"/>
              <a:t> </a:t>
            </a:r>
            <a:r>
              <a:rPr lang="ru-RU" b="0" dirty="0" err="1"/>
              <a:t>можна</a:t>
            </a:r>
            <a:r>
              <a:rPr lang="ru-RU" b="0" dirty="0"/>
              <a:t> </a:t>
            </a:r>
            <a:r>
              <a:rPr lang="ru-RU" b="0" dirty="0" err="1"/>
              <a:t>сформулювати</a:t>
            </a:r>
            <a:r>
              <a:rPr lang="ru-RU" b="0" dirty="0"/>
              <a:t> </a:t>
            </a:r>
            <a:r>
              <a:rPr lang="ru-RU" b="0" dirty="0" err="1"/>
              <a:t>ще</a:t>
            </a:r>
            <a:r>
              <a:rPr lang="ru-RU" b="0" dirty="0"/>
              <a:t> </a:t>
            </a:r>
            <a:r>
              <a:rPr lang="ru-RU" b="0" dirty="0" err="1"/>
              <a:t>наступним</a:t>
            </a:r>
            <a:r>
              <a:rPr lang="ru-RU" b="0" dirty="0"/>
              <a:t> чином: </a:t>
            </a:r>
            <a:r>
              <a:rPr lang="ru-RU" b="0" dirty="0" err="1"/>
              <a:t>гранична</a:t>
            </a:r>
            <a:r>
              <a:rPr lang="ru-RU" b="0" dirty="0"/>
              <a:t> </a:t>
            </a:r>
            <a:r>
              <a:rPr lang="ru-RU" b="0" dirty="0" err="1"/>
              <a:t>корисність</a:t>
            </a:r>
            <a:r>
              <a:rPr lang="ru-RU" b="0" dirty="0"/>
              <a:t> будь-</a:t>
            </a:r>
            <a:r>
              <a:rPr lang="ru-RU" b="0" dirty="0" err="1"/>
              <a:t>якого</a:t>
            </a:r>
            <a:r>
              <a:rPr lang="ru-RU" b="0" dirty="0"/>
              <a:t> блага </a:t>
            </a:r>
            <a:r>
              <a:rPr lang="ru-RU" b="0" dirty="0" err="1"/>
              <a:t>зменшується</a:t>
            </a:r>
            <a:r>
              <a:rPr lang="ru-RU" b="0" dirty="0"/>
              <a:t> </a:t>
            </a:r>
            <a:r>
              <a:rPr lang="ru-RU" b="0" dirty="0" err="1"/>
              <a:t>із</a:t>
            </a:r>
            <a:r>
              <a:rPr lang="ru-RU" b="0" dirty="0"/>
              <a:t> </a:t>
            </a:r>
            <a:r>
              <a:rPr lang="ru-RU" b="0" dirty="0" err="1"/>
              <a:t>збільшенням</a:t>
            </a:r>
            <a:r>
              <a:rPr lang="ru-RU" b="0" dirty="0"/>
              <a:t> </a:t>
            </a:r>
            <a:r>
              <a:rPr lang="ru-RU" b="0" dirty="0" err="1"/>
              <a:t>наявного</a:t>
            </a:r>
            <a:r>
              <a:rPr lang="ru-RU" b="0" dirty="0"/>
              <a:t> запасу блага. Як результат, тому </a:t>
            </a:r>
            <a:r>
              <a:rPr lang="ru-RU" b="0" dirty="0" err="1"/>
              <a:t>що</a:t>
            </a:r>
            <a:r>
              <a:rPr lang="ru-RU" b="0" dirty="0"/>
              <a:t> </a:t>
            </a:r>
            <a:r>
              <a:rPr lang="ru-RU" b="0" dirty="0" err="1"/>
              <a:t>споживач</a:t>
            </a:r>
            <a:r>
              <a:rPr lang="ru-RU" b="0" dirty="0"/>
              <a:t> </a:t>
            </a:r>
            <a:r>
              <a:rPr lang="ru-RU" b="0" dirty="0" err="1"/>
              <a:t>погоджується</a:t>
            </a:r>
            <a:r>
              <a:rPr lang="ru-RU" b="0" dirty="0"/>
              <a:t> </a:t>
            </a:r>
            <a:r>
              <a:rPr lang="ru-RU" b="0" dirty="0" err="1"/>
              <a:t>придбати</a:t>
            </a:r>
            <a:r>
              <a:rPr lang="ru-RU" b="0" dirty="0"/>
              <a:t> </a:t>
            </a:r>
            <a:r>
              <a:rPr lang="ru-RU" b="0" dirty="0" err="1"/>
              <a:t>кожну</a:t>
            </a:r>
            <a:r>
              <a:rPr lang="ru-RU" b="0" dirty="0"/>
              <a:t> </a:t>
            </a:r>
            <a:r>
              <a:rPr lang="ru-RU" b="0" dirty="0" err="1"/>
              <a:t>наступну</a:t>
            </a:r>
            <a:r>
              <a:rPr lang="ru-RU" b="0" dirty="0"/>
              <a:t> </a:t>
            </a:r>
            <a:r>
              <a:rPr lang="ru-RU" b="0" dirty="0" err="1"/>
              <a:t>одиницю</a:t>
            </a:r>
            <a:r>
              <a:rPr lang="ru-RU" b="0" dirty="0"/>
              <a:t> блага за </a:t>
            </a:r>
            <a:r>
              <a:rPr lang="ru-RU" b="0" dirty="0" err="1"/>
              <a:t>нижчою</a:t>
            </a:r>
            <a:r>
              <a:rPr lang="ru-RU" b="0" dirty="0"/>
              <a:t> </a:t>
            </a:r>
            <a:r>
              <a:rPr lang="ru-RU" b="0" dirty="0" err="1"/>
              <a:t>ціною</a:t>
            </a:r>
            <a:r>
              <a:rPr lang="ru-RU" b="0" dirty="0"/>
              <a:t>, </a:t>
            </a:r>
            <a:r>
              <a:rPr lang="ru-RU" b="0" dirty="0" err="1"/>
              <a:t>кожну</a:t>
            </a:r>
            <a:r>
              <a:rPr lang="ru-RU" b="0" dirty="0"/>
              <a:t> </a:t>
            </a:r>
            <a:r>
              <a:rPr lang="ru-RU" b="0" dirty="0" err="1"/>
              <a:t>наступну</a:t>
            </a:r>
            <a:r>
              <a:rPr lang="ru-RU" b="0" dirty="0"/>
              <a:t> </a:t>
            </a:r>
            <a:r>
              <a:rPr lang="ru-RU" b="0" dirty="0" err="1"/>
              <a:t>одиницю</a:t>
            </a:r>
            <a:r>
              <a:rPr lang="ru-RU" b="0" dirty="0"/>
              <a:t> </a:t>
            </a:r>
            <a:r>
              <a:rPr lang="ru-RU" b="0" dirty="0" err="1"/>
              <a:t>він</a:t>
            </a:r>
            <a:r>
              <a:rPr lang="ru-RU" b="0" dirty="0"/>
              <a:t> </a:t>
            </a:r>
            <a:r>
              <a:rPr lang="ru-RU" b="0" dirty="0" err="1"/>
              <a:t>оцінює</a:t>
            </a:r>
            <a:r>
              <a:rPr lang="ru-RU" b="0" dirty="0"/>
              <a:t> для себе </a:t>
            </a:r>
            <a:r>
              <a:rPr lang="ru-RU" b="0" dirty="0" err="1"/>
              <a:t>дешевше</a:t>
            </a:r>
            <a:r>
              <a:rPr lang="ru-RU" b="0" dirty="0" smtClean="0"/>
              <a:t>.</a:t>
            </a:r>
          </a:p>
          <a:p>
            <a:pPr algn="ctr"/>
            <a:r>
              <a:rPr lang="uk-UA" b="0" dirty="0"/>
              <a:t>Зараз розглянемо графіки загальної корисності та граничної корисності і проаналізуємо деякі їхні закономірності. Уявімо собі ситуацію </a:t>
            </a:r>
            <a:r>
              <a:rPr lang="uk-UA" b="0" dirty="0" err="1"/>
              <a:t>вгамування</a:t>
            </a:r>
            <a:r>
              <a:rPr lang="uk-UA" b="0" dirty="0"/>
              <a:t> спраги шляхом вживання мінеральної води в літній жаркий день. Нехай перший стакан води принесе нам задоволення в 20 ют., другий ─ 18 ют., третій ─ 15 ют., четвертий ─ 5 ют., п’ятий ─ 0 ют. Заповнюючи таблицю </a:t>
            </a:r>
            <a:r>
              <a:rPr lang="uk-UA" b="0" dirty="0" smtClean="0"/>
              <a:t>1 </a:t>
            </a:r>
            <a:r>
              <a:rPr lang="uk-UA" b="0" dirty="0"/>
              <a:t>будемо одразу визначати загальну корисність</a:t>
            </a:r>
            <a:r>
              <a:rPr lang="uk-UA" b="0" dirty="0" smtClean="0"/>
              <a:t>.</a:t>
            </a:r>
          </a:p>
          <a:p>
            <a:pPr algn="ctr"/>
            <a:endParaRPr lang="uk-UA" dirty="0"/>
          </a:p>
        </p:txBody>
      </p:sp>
      <p:graphicFrame>
        <p:nvGraphicFramePr>
          <p:cNvPr id="4" name="Таблиця 3"/>
          <p:cNvGraphicFramePr>
            <a:graphicFrameLocks noGrp="1"/>
          </p:cNvGraphicFramePr>
          <p:nvPr>
            <p:extLst>
              <p:ext uri="{D42A27DB-BD31-4B8C-83A1-F6EECF244321}">
                <p14:modId xmlns:p14="http://schemas.microsoft.com/office/powerpoint/2010/main" val="4083680993"/>
              </p:ext>
            </p:extLst>
          </p:nvPr>
        </p:nvGraphicFramePr>
        <p:xfrm>
          <a:off x="1259632" y="4581127"/>
          <a:ext cx="6984776" cy="2244560"/>
        </p:xfrm>
        <a:graphic>
          <a:graphicData uri="http://schemas.openxmlformats.org/drawingml/2006/table">
            <a:tbl>
              <a:tblPr/>
              <a:tblGrid>
                <a:gridCol w="2160161"/>
                <a:gridCol w="1951063"/>
                <a:gridCol w="2873552"/>
              </a:tblGrid>
              <a:tr h="464320">
                <a:tc>
                  <a:txBody>
                    <a:bodyPr/>
                    <a:lstStyle/>
                    <a:p>
                      <a:pPr algn="ctr" fontAlgn="t"/>
                      <a:r>
                        <a:rPr lang="uk-UA" b="1" dirty="0">
                          <a:effectLst/>
                          <a:latin typeface="verdana, sans-serif"/>
                        </a:rPr>
                        <a:t>№ стакана</a:t>
                      </a:r>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b="1" dirty="0">
                          <a:effectLst/>
                          <a:latin typeface="verdana, sans-serif"/>
                        </a:rPr>
                        <a:t>MU (</a:t>
                      </a:r>
                      <a:r>
                        <a:rPr lang="uk-UA" b="1" dirty="0">
                          <a:effectLst/>
                          <a:latin typeface="verdana, sans-serif"/>
                        </a:rPr>
                        <a:t>ют</a:t>
                      </a:r>
                      <a:r>
                        <a:rPr lang="uk-UA" b="1" dirty="0" smtClean="0">
                          <a:effectLst/>
                          <a:latin typeface="verdana, sans-serif"/>
                        </a:rPr>
                        <a:t>.), гранична</a:t>
                      </a:r>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b="1" dirty="0">
                          <a:effectLst/>
                          <a:latin typeface="verdana, sans-serif"/>
                        </a:rPr>
                        <a:t>TU (</a:t>
                      </a:r>
                      <a:r>
                        <a:rPr lang="uk-UA" b="1" dirty="0">
                          <a:effectLst/>
                          <a:latin typeface="verdana, sans-serif"/>
                        </a:rPr>
                        <a:t>ют</a:t>
                      </a:r>
                      <a:r>
                        <a:rPr lang="uk-UA" b="1" dirty="0" smtClean="0">
                          <a:effectLst/>
                          <a:latin typeface="verdana, sans-serif"/>
                        </a:rPr>
                        <a:t>.), загальна</a:t>
                      </a:r>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184">
                <a:tc>
                  <a:txBody>
                    <a:bodyPr/>
                    <a:lstStyle/>
                    <a:p>
                      <a:pPr algn="ctr" fontAlgn="t"/>
                      <a:r>
                        <a:rPr lang="uk-UA">
                          <a:effectLst/>
                          <a:latin typeface="verdana, sans-serif"/>
                        </a:rPr>
                        <a:t>1</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dirty="0">
                          <a:effectLst/>
                          <a:latin typeface="verdana, sans-serif"/>
                        </a:rPr>
                        <a:t>20</a:t>
                      </a:r>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a:effectLst/>
                          <a:latin typeface="verdana, sans-serif"/>
                        </a:rPr>
                        <a:t>20</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184">
                <a:tc>
                  <a:txBody>
                    <a:bodyPr/>
                    <a:lstStyle/>
                    <a:p>
                      <a:pPr algn="ctr" fontAlgn="t"/>
                      <a:r>
                        <a:rPr lang="uk-UA">
                          <a:effectLst/>
                          <a:latin typeface="verdana, sans-serif"/>
                        </a:rPr>
                        <a:t>2</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a:effectLst/>
                          <a:latin typeface="verdana, sans-serif"/>
                        </a:rPr>
                        <a:t>18</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dirty="0">
                          <a:effectLst/>
                          <a:latin typeface="verdana, sans-serif"/>
                        </a:rPr>
                        <a:t>38 (20+18)</a:t>
                      </a:r>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184">
                <a:tc>
                  <a:txBody>
                    <a:bodyPr/>
                    <a:lstStyle/>
                    <a:p>
                      <a:pPr algn="ctr" fontAlgn="t"/>
                      <a:r>
                        <a:rPr lang="uk-UA">
                          <a:effectLst/>
                          <a:latin typeface="verdana, sans-serif"/>
                        </a:rPr>
                        <a:t>3</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dirty="0">
                          <a:effectLst/>
                          <a:latin typeface="verdana, sans-serif"/>
                        </a:rPr>
                        <a:t>15</a:t>
                      </a:r>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a:effectLst/>
                          <a:latin typeface="verdana, sans-serif"/>
                        </a:rPr>
                        <a:t>53 (20+18+15)</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184">
                <a:tc>
                  <a:txBody>
                    <a:bodyPr/>
                    <a:lstStyle/>
                    <a:p>
                      <a:pPr algn="ctr" fontAlgn="t"/>
                      <a:r>
                        <a:rPr lang="uk-UA">
                          <a:effectLst/>
                          <a:latin typeface="verdana, sans-serif"/>
                        </a:rPr>
                        <a:t>4</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a:effectLst/>
                          <a:latin typeface="verdana, sans-serif"/>
                        </a:rPr>
                        <a:t>5</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a:effectLst/>
                          <a:latin typeface="verdana, sans-serif"/>
                        </a:rPr>
                        <a:t>58 (20+18+15+5)</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184">
                <a:tc>
                  <a:txBody>
                    <a:bodyPr/>
                    <a:lstStyle/>
                    <a:p>
                      <a:pPr algn="ctr" fontAlgn="t"/>
                      <a:r>
                        <a:rPr lang="uk-UA">
                          <a:effectLst/>
                          <a:latin typeface="verdana, sans-serif"/>
                        </a:rPr>
                        <a:t>5</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a:effectLst/>
                          <a:latin typeface="verdana, sans-serif"/>
                        </a:rPr>
                        <a:t>0</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dirty="0">
                          <a:effectLst/>
                          <a:latin typeface="verdana, sans-serif"/>
                        </a:rPr>
                        <a:t>58 (20+18+15+5+0)</a:t>
                      </a:r>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259632" y="3656057"/>
            <a:ext cx="705678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200" b="1" i="0" u="none" strike="noStrike" cap="none" normalizeH="0" baseline="0" dirty="0" smtClean="0">
              <a:ln>
                <a:noFill/>
              </a:ln>
              <a:solidFill>
                <a:srgbClr val="000000"/>
              </a:solidFill>
              <a:effectLst/>
              <a:latin typeface="Verdana"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200" b="1" i="0" u="none" strike="noStrike" cap="none" normalizeH="0" baseline="0" dirty="0" smtClean="0">
              <a:ln>
                <a:noFill/>
              </a:ln>
              <a:solidFill>
                <a:srgbClr val="000000"/>
              </a:solidFill>
              <a:effectLst/>
              <a:latin typeface="Verdana"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uk-UA" sz="1200" b="1" dirty="0" smtClean="0">
                <a:solidFill>
                  <a:srgbClr val="000000"/>
                </a:solidFill>
                <a:latin typeface="Verdana" pitchFamily="34" charset="0"/>
                <a:cs typeface="Arial" pitchFamily="34" charset="0"/>
              </a:rPr>
              <a:t>Таблиця 1. </a:t>
            </a: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solidFill>
                  <a:srgbClr val="000000"/>
                </a:solidFill>
                <a:effectLst/>
                <a:latin typeface="Verdana" pitchFamily="34" charset="0"/>
                <a:cs typeface="Arial" pitchFamily="34" charset="0"/>
              </a:rPr>
              <a:t>Загальна та гранична корисність. Закон спадної граничної корисності</a:t>
            </a:r>
            <a:endParaRPr kumimoji="0" lang="uk-UA"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74321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260648"/>
            <a:ext cx="5577840" cy="2592288"/>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9872" y="3356992"/>
            <a:ext cx="5270500" cy="2984500"/>
          </a:xfrm>
          <a:prstGeom prst="rect">
            <a:avLst/>
          </a:prstGeom>
        </p:spPr>
      </p:pic>
      <p:sp>
        <p:nvSpPr>
          <p:cNvPr id="6" name="TextBox 5"/>
          <p:cNvSpPr txBox="1"/>
          <p:nvPr/>
        </p:nvSpPr>
        <p:spPr>
          <a:xfrm>
            <a:off x="395536" y="2924944"/>
            <a:ext cx="3168352" cy="369332"/>
          </a:xfrm>
          <a:prstGeom prst="rect">
            <a:avLst/>
          </a:prstGeom>
          <a:noFill/>
        </p:spPr>
        <p:txBody>
          <a:bodyPr wrap="square" rtlCol="0">
            <a:spAutoFit/>
          </a:bodyPr>
          <a:lstStyle/>
          <a:p>
            <a:r>
              <a:rPr lang="uk-UA" dirty="0" smtClean="0"/>
              <a:t>Загальна корисність</a:t>
            </a:r>
            <a:r>
              <a:rPr lang="en-US" dirty="0" smtClean="0"/>
              <a:t> (</a:t>
            </a:r>
            <a:r>
              <a:rPr lang="uk-UA" dirty="0" smtClean="0"/>
              <a:t>Т</a:t>
            </a:r>
            <a:r>
              <a:rPr lang="en-US" dirty="0" smtClean="0"/>
              <a:t>U</a:t>
            </a:r>
            <a:r>
              <a:rPr lang="uk-UA" dirty="0" smtClean="0"/>
              <a:t>)</a:t>
            </a:r>
          </a:p>
        </p:txBody>
      </p:sp>
      <p:sp>
        <p:nvSpPr>
          <p:cNvPr id="7" name="TextBox 6"/>
          <p:cNvSpPr txBox="1"/>
          <p:nvPr/>
        </p:nvSpPr>
        <p:spPr>
          <a:xfrm>
            <a:off x="3923928" y="6453336"/>
            <a:ext cx="4968552" cy="369332"/>
          </a:xfrm>
          <a:prstGeom prst="rect">
            <a:avLst/>
          </a:prstGeom>
          <a:noFill/>
        </p:spPr>
        <p:txBody>
          <a:bodyPr wrap="square" rtlCol="0">
            <a:spAutoFit/>
          </a:bodyPr>
          <a:lstStyle/>
          <a:p>
            <a:r>
              <a:rPr lang="uk-UA" dirty="0" smtClean="0"/>
              <a:t>Гранична корисність (</a:t>
            </a:r>
            <a:r>
              <a:rPr lang="en-US" dirty="0" smtClean="0"/>
              <a:t>MU</a:t>
            </a:r>
            <a:r>
              <a:rPr lang="uk-UA" dirty="0" smtClean="0"/>
              <a:t>)</a:t>
            </a:r>
            <a:endParaRPr lang="uk-UA" dirty="0"/>
          </a:p>
        </p:txBody>
      </p:sp>
    </p:spTree>
    <p:extLst>
      <p:ext uri="{BB962C8B-B14F-4D97-AF65-F5344CB8AC3E}">
        <p14:creationId xmlns:p14="http://schemas.microsoft.com/office/powerpoint/2010/main" val="600779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395288" y="333375"/>
            <a:ext cx="8280400" cy="6191250"/>
          </a:xfrm>
        </p:spPr>
        <p:txBody>
          <a:bodyPr/>
          <a:lstStyle/>
          <a:p>
            <a:r>
              <a:rPr lang="uk-UA" i="1" dirty="0"/>
              <a:t>Проаналізуємо отримані графіки:</a:t>
            </a:r>
            <a:r>
              <a:rPr lang="uk-UA" dirty="0"/>
              <a:t/>
            </a:r>
            <a:br>
              <a:rPr lang="uk-UA" dirty="0"/>
            </a:br>
            <a:r>
              <a:rPr lang="uk-UA" b="0" dirty="0"/>
              <a:t>- Із збільшенням споживання блага на кожну наступну одиницю загальна корисність блага </a:t>
            </a:r>
            <a:r>
              <a:rPr lang="en-US" b="0" dirty="0"/>
              <a:t>TU </a:t>
            </a:r>
            <a:r>
              <a:rPr lang="uk-UA" b="0" dirty="0"/>
              <a:t>зростає, в той час , як гранична корисність </a:t>
            </a:r>
            <a:r>
              <a:rPr lang="en-US" b="0" dirty="0"/>
              <a:t>MU </a:t>
            </a:r>
            <a:r>
              <a:rPr lang="uk-UA" b="0" dirty="0"/>
              <a:t>зменшується.</a:t>
            </a:r>
            <a:r>
              <a:rPr lang="uk-UA" dirty="0"/>
              <a:t/>
            </a:r>
            <a:br>
              <a:rPr lang="uk-UA" dirty="0"/>
            </a:br>
            <a:r>
              <a:rPr lang="uk-UA" b="0" dirty="0"/>
              <a:t>- Із збільшенням споживання на кожну наступну одиницю зменшується приріст </a:t>
            </a:r>
            <a:r>
              <a:rPr lang="en-US" b="0" dirty="0"/>
              <a:t>TU, </a:t>
            </a:r>
            <a:r>
              <a:rPr lang="uk-UA" b="0" dirty="0"/>
              <a:t>графік стає </a:t>
            </a:r>
            <a:r>
              <a:rPr lang="uk-UA" b="0" dirty="0" err="1"/>
              <a:t>пологішим</a:t>
            </a:r>
            <a:r>
              <a:rPr lang="uk-UA" b="0" dirty="0"/>
              <a:t>.</a:t>
            </a:r>
            <a:r>
              <a:rPr lang="uk-UA" dirty="0"/>
              <a:t/>
            </a:r>
            <a:br>
              <a:rPr lang="uk-UA" dirty="0"/>
            </a:br>
            <a:r>
              <a:rPr lang="uk-UA" b="0" dirty="0"/>
              <a:t>- При значенні </a:t>
            </a:r>
            <a:r>
              <a:rPr lang="en-US" b="0" dirty="0"/>
              <a:t>Q, </a:t>
            </a:r>
            <a:r>
              <a:rPr lang="uk-UA" b="0" dirty="0"/>
              <a:t>де величина </a:t>
            </a:r>
            <a:r>
              <a:rPr lang="en-US" b="0" dirty="0"/>
              <a:t>TU </a:t>
            </a:r>
            <a:r>
              <a:rPr lang="uk-UA" b="0" dirty="0"/>
              <a:t>досягає максимуму, значення </a:t>
            </a:r>
            <a:r>
              <a:rPr lang="en-US" b="0" dirty="0"/>
              <a:t>MU =0 </a:t>
            </a:r>
            <a:r>
              <a:rPr lang="uk-UA" b="0" dirty="0"/>
              <a:t>ют</a:t>
            </a:r>
            <a:r>
              <a:rPr lang="uk-UA" b="0" dirty="0" smtClean="0"/>
              <a:t>.</a:t>
            </a:r>
          </a:p>
          <a:p>
            <a:endParaRPr lang="uk-UA" b="0" dirty="0"/>
          </a:p>
          <a:p>
            <a:pPr algn="ctr"/>
            <a:r>
              <a:rPr lang="ru-RU" b="0" dirty="0" err="1"/>
              <a:t>Кожен</a:t>
            </a:r>
            <a:r>
              <a:rPr lang="ru-RU" b="0" dirty="0"/>
              <a:t> </a:t>
            </a:r>
            <a:r>
              <a:rPr lang="ru-RU" b="0" dirty="0" err="1"/>
              <a:t>споживач</a:t>
            </a:r>
            <a:r>
              <a:rPr lang="ru-RU" b="0" dirty="0"/>
              <a:t> </a:t>
            </a:r>
            <a:r>
              <a:rPr lang="ru-RU" b="0" dirty="0" err="1"/>
              <a:t>прагне</a:t>
            </a:r>
            <a:r>
              <a:rPr lang="ru-RU" b="0" dirty="0"/>
              <a:t> </a:t>
            </a:r>
            <a:r>
              <a:rPr lang="ru-RU" b="0" dirty="0" err="1"/>
              <a:t>максимізувати</a:t>
            </a:r>
            <a:r>
              <a:rPr lang="ru-RU" b="0" dirty="0"/>
              <a:t> </a:t>
            </a:r>
            <a:r>
              <a:rPr lang="ru-RU" b="0" dirty="0" err="1"/>
              <a:t>свій</a:t>
            </a:r>
            <a:r>
              <a:rPr lang="ru-RU" b="0" dirty="0"/>
              <a:t> </a:t>
            </a:r>
            <a:r>
              <a:rPr lang="ru-RU" b="0" dirty="0" err="1"/>
              <a:t>добробут</a:t>
            </a:r>
            <a:r>
              <a:rPr lang="ru-RU" b="0" dirty="0"/>
              <a:t>, </a:t>
            </a:r>
            <a:r>
              <a:rPr lang="ru-RU" b="0" dirty="0" err="1"/>
              <a:t>максимізуючи</a:t>
            </a:r>
            <a:r>
              <a:rPr lang="ru-RU" b="0" dirty="0"/>
              <a:t> при </a:t>
            </a:r>
            <a:r>
              <a:rPr lang="ru-RU" b="0" dirty="0" err="1"/>
              <a:t>цьому</a:t>
            </a:r>
            <a:r>
              <a:rPr lang="ru-RU" b="0" dirty="0"/>
              <a:t> </a:t>
            </a:r>
            <a:r>
              <a:rPr lang="ru-RU" b="0" dirty="0" err="1"/>
              <a:t>загальну</a:t>
            </a:r>
            <a:r>
              <a:rPr lang="ru-RU" b="0" dirty="0"/>
              <a:t> </a:t>
            </a:r>
            <a:r>
              <a:rPr lang="ru-RU" b="0" dirty="0" err="1"/>
              <a:t>корисність</a:t>
            </a:r>
            <a:r>
              <a:rPr lang="ru-RU" b="0" dirty="0"/>
              <a:t>.</a:t>
            </a:r>
            <a:r>
              <a:rPr lang="ru-RU" dirty="0"/>
              <a:t/>
            </a:r>
            <a:br>
              <a:rPr lang="ru-RU" dirty="0"/>
            </a:br>
            <a:r>
              <a:rPr lang="ru-RU" i="1" dirty="0" err="1"/>
              <a:t>Максимізація</a:t>
            </a:r>
            <a:r>
              <a:rPr lang="ru-RU" i="1" dirty="0"/>
              <a:t> </a:t>
            </a:r>
            <a:r>
              <a:rPr lang="ru-RU" i="1" dirty="0" err="1"/>
              <a:t>корисності</a:t>
            </a:r>
            <a:r>
              <a:rPr lang="ru-RU" i="1" dirty="0"/>
              <a:t> </a:t>
            </a:r>
            <a:r>
              <a:rPr lang="ru-RU" i="1" dirty="0" err="1"/>
              <a:t>споживача</a:t>
            </a:r>
            <a:r>
              <a:rPr lang="ru-RU" i="1" dirty="0"/>
              <a:t>, за умов </a:t>
            </a:r>
            <a:r>
              <a:rPr lang="ru-RU" i="1" dirty="0" err="1"/>
              <a:t>обмеженого</a:t>
            </a:r>
            <a:r>
              <a:rPr lang="ru-RU" i="1" dirty="0"/>
              <a:t> бюджету </a:t>
            </a:r>
            <a:r>
              <a:rPr lang="ru-RU" i="1" dirty="0" err="1"/>
              <a:t>наступає</a:t>
            </a:r>
            <a:r>
              <a:rPr lang="ru-RU" i="1" dirty="0"/>
              <a:t> </a:t>
            </a:r>
            <a:r>
              <a:rPr lang="ru-RU" i="1" dirty="0" err="1"/>
              <a:t>тоді</a:t>
            </a:r>
            <a:r>
              <a:rPr lang="ru-RU" i="1" dirty="0"/>
              <a:t>, коли </a:t>
            </a:r>
            <a:r>
              <a:rPr lang="ru-RU" i="1" dirty="0" err="1"/>
              <a:t>остання</a:t>
            </a:r>
            <a:r>
              <a:rPr lang="ru-RU" i="1" dirty="0"/>
              <a:t> </a:t>
            </a:r>
            <a:r>
              <a:rPr lang="ru-RU" i="1" dirty="0" err="1"/>
              <a:t>витрачена</a:t>
            </a:r>
            <a:r>
              <a:rPr lang="ru-RU" i="1" dirty="0"/>
              <a:t> </a:t>
            </a:r>
            <a:r>
              <a:rPr lang="ru-RU" i="1" dirty="0" err="1"/>
              <a:t>грошова</a:t>
            </a:r>
            <a:r>
              <a:rPr lang="ru-RU" i="1" dirty="0"/>
              <a:t> </a:t>
            </a:r>
            <a:r>
              <a:rPr lang="ru-RU" i="1" dirty="0" err="1"/>
              <a:t>одиниця</a:t>
            </a:r>
            <a:r>
              <a:rPr lang="ru-RU" i="1" dirty="0"/>
              <a:t> на </a:t>
            </a:r>
            <a:r>
              <a:rPr lang="ru-RU" i="1" dirty="0" err="1"/>
              <a:t>придбання</a:t>
            </a:r>
            <a:r>
              <a:rPr lang="ru-RU" i="1" dirty="0"/>
              <a:t> того </a:t>
            </a:r>
            <a:r>
              <a:rPr lang="ru-RU" i="1" dirty="0" err="1"/>
              <a:t>чи</a:t>
            </a:r>
            <a:r>
              <a:rPr lang="ru-RU" i="1" dirty="0"/>
              <a:t> </a:t>
            </a:r>
            <a:r>
              <a:rPr lang="ru-RU" i="1" dirty="0" err="1"/>
              <a:t>іншого</a:t>
            </a:r>
            <a:r>
              <a:rPr lang="ru-RU" i="1" dirty="0"/>
              <a:t> блага приносить </a:t>
            </a:r>
            <a:r>
              <a:rPr lang="ru-RU" i="1" dirty="0" err="1"/>
              <a:t>однакову</a:t>
            </a:r>
            <a:r>
              <a:rPr lang="ru-RU" i="1" dirty="0"/>
              <a:t> </a:t>
            </a:r>
            <a:r>
              <a:rPr lang="ru-RU" i="1" dirty="0" err="1"/>
              <a:t>граничну</a:t>
            </a:r>
            <a:r>
              <a:rPr lang="ru-RU" i="1" dirty="0"/>
              <a:t> </a:t>
            </a:r>
            <a:r>
              <a:rPr lang="ru-RU" i="1" dirty="0" err="1"/>
              <a:t>корисність</a:t>
            </a:r>
            <a:r>
              <a:rPr lang="ru-RU" i="1" dirty="0"/>
              <a:t>.( </a:t>
            </a:r>
            <a:r>
              <a:rPr lang="ru-RU" i="1" dirty="0" err="1"/>
              <a:t>другий</a:t>
            </a:r>
            <a:r>
              <a:rPr lang="ru-RU" i="1" dirty="0"/>
              <a:t> закон </a:t>
            </a:r>
            <a:r>
              <a:rPr lang="ru-RU" i="1" dirty="0" err="1"/>
              <a:t>Госсена</a:t>
            </a:r>
            <a:r>
              <a:rPr lang="ru-RU" i="1" dirty="0" smtClean="0"/>
              <a:t>).</a:t>
            </a:r>
          </a:p>
          <a:p>
            <a:pPr algn="ctr"/>
            <a:r>
              <a:rPr lang="en-US" dirty="0" err="1" smtClean="0"/>
              <a:t>MUa</a:t>
            </a:r>
            <a:r>
              <a:rPr lang="en-US" dirty="0" smtClean="0"/>
              <a:t>/Pa=</a:t>
            </a:r>
            <a:r>
              <a:rPr lang="en-US" dirty="0" err="1" smtClean="0"/>
              <a:t>MUb</a:t>
            </a:r>
            <a:r>
              <a:rPr lang="en-US" dirty="0" smtClean="0"/>
              <a:t>/</a:t>
            </a:r>
            <a:r>
              <a:rPr lang="en-US" dirty="0" err="1" smtClean="0"/>
              <a:t>Pb</a:t>
            </a:r>
            <a:r>
              <a:rPr lang="en-US" dirty="0" smtClean="0"/>
              <a:t>=</a:t>
            </a:r>
            <a:r>
              <a:rPr lang="en-US" dirty="0" err="1" smtClean="0"/>
              <a:t>Mun</a:t>
            </a:r>
            <a:r>
              <a:rPr lang="en-US" dirty="0" smtClean="0"/>
              <a:t>/</a:t>
            </a:r>
            <a:r>
              <a:rPr lang="en-US" dirty="0" err="1" smtClean="0"/>
              <a:t>Pn</a:t>
            </a:r>
            <a:endParaRPr lang="en-US" dirty="0" smtClean="0"/>
          </a:p>
          <a:p>
            <a:pPr algn="ctr"/>
            <a:endParaRPr lang="en-US" dirty="0"/>
          </a:p>
          <a:p>
            <a:r>
              <a:rPr lang="uk-UA" b="0" dirty="0"/>
              <a:t>де</a:t>
            </a:r>
            <a:r>
              <a:rPr lang="uk-UA" dirty="0"/>
              <a:t> </a:t>
            </a:r>
            <a:r>
              <a:rPr lang="en-US" dirty="0"/>
              <a:t>MU</a:t>
            </a:r>
            <a:r>
              <a:rPr lang="en-US" baseline="-25000" dirty="0"/>
              <a:t>A</a:t>
            </a:r>
            <a:r>
              <a:rPr lang="en-US" dirty="0"/>
              <a:t> </a:t>
            </a:r>
            <a:r>
              <a:rPr lang="en-US" b="0" dirty="0"/>
              <a:t>─ </a:t>
            </a:r>
            <a:r>
              <a:rPr lang="uk-UA" b="0" dirty="0"/>
              <a:t>гранична корисність блага А;</a:t>
            </a:r>
          </a:p>
          <a:p>
            <a:r>
              <a:rPr lang="en-US" dirty="0"/>
              <a:t>MU</a:t>
            </a:r>
            <a:r>
              <a:rPr lang="en-US" baseline="-25000" dirty="0"/>
              <a:t>B</a:t>
            </a:r>
            <a:r>
              <a:rPr lang="en-US" dirty="0"/>
              <a:t> </a:t>
            </a:r>
            <a:r>
              <a:rPr lang="en-US" b="0" dirty="0"/>
              <a:t>─ </a:t>
            </a:r>
            <a:r>
              <a:rPr lang="uk-UA" b="0" dirty="0"/>
              <a:t>гранична корисність блага В;</a:t>
            </a:r>
          </a:p>
          <a:p>
            <a:r>
              <a:rPr lang="en-US" dirty="0"/>
              <a:t>P</a:t>
            </a:r>
            <a:r>
              <a:rPr lang="en-US" baseline="-25000" dirty="0"/>
              <a:t>A</a:t>
            </a:r>
            <a:r>
              <a:rPr lang="en-US" dirty="0"/>
              <a:t> </a:t>
            </a:r>
            <a:r>
              <a:rPr lang="en-US" b="0" dirty="0"/>
              <a:t>─ </a:t>
            </a:r>
            <a:r>
              <a:rPr lang="uk-UA" b="0" dirty="0"/>
              <a:t>ціна товару А;</a:t>
            </a:r>
          </a:p>
          <a:p>
            <a:r>
              <a:rPr lang="en-US" dirty="0"/>
              <a:t>P</a:t>
            </a:r>
            <a:r>
              <a:rPr lang="en-US" baseline="-25000" dirty="0"/>
              <a:t>B</a:t>
            </a:r>
            <a:r>
              <a:rPr lang="en-US" dirty="0"/>
              <a:t> </a:t>
            </a:r>
            <a:r>
              <a:rPr lang="en-US" b="0" dirty="0"/>
              <a:t>─ </a:t>
            </a:r>
            <a:r>
              <a:rPr lang="uk-UA" b="0" dirty="0"/>
              <a:t>ціна товару В;</a:t>
            </a:r>
          </a:p>
          <a:p>
            <a:r>
              <a:rPr lang="en-US" dirty="0"/>
              <a:t>MU</a:t>
            </a:r>
            <a:r>
              <a:rPr lang="en-US" baseline="-25000" dirty="0"/>
              <a:t>N</a:t>
            </a:r>
            <a:r>
              <a:rPr lang="en-US" dirty="0"/>
              <a:t> </a:t>
            </a:r>
            <a:r>
              <a:rPr lang="en-US" b="0" dirty="0"/>
              <a:t>─ </a:t>
            </a:r>
            <a:r>
              <a:rPr lang="uk-UA" b="0" dirty="0"/>
              <a:t>гранична корисність блага </a:t>
            </a:r>
            <a:r>
              <a:rPr lang="en-US" b="0" dirty="0"/>
              <a:t>N;</a:t>
            </a:r>
          </a:p>
          <a:p>
            <a:r>
              <a:rPr lang="en-US" dirty="0"/>
              <a:t>P</a:t>
            </a:r>
            <a:r>
              <a:rPr lang="en-US" baseline="-25000" dirty="0"/>
              <a:t>N</a:t>
            </a:r>
            <a:r>
              <a:rPr lang="en-US" dirty="0"/>
              <a:t> </a:t>
            </a:r>
            <a:r>
              <a:rPr lang="en-US" b="0" dirty="0"/>
              <a:t>─ </a:t>
            </a:r>
            <a:r>
              <a:rPr lang="uk-UA" b="0" dirty="0"/>
              <a:t>ціна одиниці блага </a:t>
            </a:r>
            <a:r>
              <a:rPr lang="en-US" b="0" dirty="0"/>
              <a:t>N.</a:t>
            </a:r>
          </a:p>
          <a:p>
            <a:pPr algn="ctr"/>
            <a:endParaRPr lang="uk-UA" dirty="0"/>
          </a:p>
        </p:txBody>
      </p:sp>
    </p:spTree>
    <p:extLst>
      <p:ext uri="{BB962C8B-B14F-4D97-AF65-F5344CB8AC3E}">
        <p14:creationId xmlns:p14="http://schemas.microsoft.com/office/powerpoint/2010/main" val="884391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p:cNvGraphicFramePr>
            <a:graphicFrameLocks noGrp="1"/>
          </p:cNvGraphicFramePr>
          <p:nvPr>
            <p:ph idx="1"/>
          </p:nvPr>
        </p:nvGraphicFramePr>
        <p:xfrm>
          <a:off x="1515586" y="2893060"/>
          <a:ext cx="53340" cy="548640"/>
        </p:xfrm>
        <a:graphic>
          <a:graphicData uri="http://schemas.openxmlformats.org/drawingml/2006/table">
            <a:tbl>
              <a:tblPr/>
              <a:tblGrid>
                <a:gridCol w="53340"/>
              </a:tblGrid>
              <a:tr h="0">
                <a:tc>
                  <a:txBody>
                    <a:bodyPr/>
                    <a:lstStyle/>
                    <a:p>
                      <a:pPr algn="l" fontAlgn="t"/>
                      <a:endParaRPr lang="uk-UA" dirty="0">
                        <a:effectLst/>
                      </a:endParaRPr>
                    </a:p>
                  </a:txBody>
                  <a:tcPr marL="0" marR="0" marT="0" marB="0">
                    <a:lnL>
                      <a:noFill/>
                    </a:lnL>
                    <a:lnR>
                      <a:noFill/>
                    </a:lnR>
                    <a:lnT>
                      <a:noFill/>
                    </a:lnT>
                    <a:lnB>
                      <a:noFill/>
                    </a:lnB>
                  </a:tcPr>
                </a:tc>
              </a:tr>
              <a:tr h="0">
                <a:tc>
                  <a:txBody>
                    <a:bodyPr/>
                    <a:lstStyle/>
                    <a:p>
                      <a:pPr algn="l" fontAlgn="t"/>
                      <a:endParaRPr lang="uk-UA" dirty="0">
                        <a:effectLst/>
                      </a:endParaRPr>
                    </a:p>
                  </a:txBody>
                  <a:tcPr marL="0" marR="0" marT="0" marB="0">
                    <a:lnL>
                      <a:noFill/>
                    </a:lnL>
                    <a:lnR>
                      <a:noFill/>
                    </a:lnR>
                    <a:lnT>
                      <a:noFill/>
                    </a:lnT>
                    <a:lnB>
                      <a:noFill/>
                    </a:lnB>
                  </a:tcPr>
                </a:tc>
              </a:tr>
            </a:tbl>
          </a:graphicData>
        </a:graphic>
      </p:graphicFrame>
      <p:graphicFrame>
        <p:nvGraphicFramePr>
          <p:cNvPr id="5" name="Таблиця 4"/>
          <p:cNvGraphicFramePr>
            <a:graphicFrameLocks noGrp="1"/>
          </p:cNvGraphicFramePr>
          <p:nvPr>
            <p:extLst>
              <p:ext uri="{D42A27DB-BD31-4B8C-83A1-F6EECF244321}">
                <p14:modId xmlns:p14="http://schemas.microsoft.com/office/powerpoint/2010/main" val="3333222982"/>
              </p:ext>
            </p:extLst>
          </p:nvPr>
        </p:nvGraphicFramePr>
        <p:xfrm>
          <a:off x="539552" y="2060848"/>
          <a:ext cx="4571999" cy="2381885"/>
        </p:xfrm>
        <a:graphic>
          <a:graphicData uri="http://schemas.openxmlformats.org/drawingml/2006/table">
            <a:tbl>
              <a:tblPr/>
              <a:tblGrid>
                <a:gridCol w="1412606"/>
                <a:gridCol w="651500"/>
                <a:gridCol w="873777"/>
                <a:gridCol w="760339"/>
                <a:gridCol w="873777"/>
              </a:tblGrid>
              <a:tr h="675823">
                <a:tc>
                  <a:txBody>
                    <a:bodyPr/>
                    <a:lstStyle/>
                    <a:p>
                      <a:pPr algn="ctr" fontAlgn="t"/>
                      <a:r>
                        <a:rPr lang="uk-UA" b="1" dirty="0" err="1">
                          <a:effectLst/>
                          <a:latin typeface="verdana, sans-serif"/>
                        </a:rPr>
                        <a:t>К-ть</a:t>
                      </a:r>
                      <a:r>
                        <a:rPr lang="uk-UA" b="1" dirty="0">
                          <a:effectLst/>
                          <a:latin typeface="verdana, sans-serif"/>
                        </a:rPr>
                        <a:t> одиниць</a:t>
                      </a:r>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b="1">
                          <a:effectLst/>
                          <a:latin typeface="verdana, sans-serif"/>
                        </a:rPr>
                        <a:t>MU</a:t>
                      </a:r>
                      <a:r>
                        <a:rPr lang="uk-UA" b="1">
                          <a:effectLst/>
                          <a:latin typeface="verdana, sans-serif"/>
                        </a:rPr>
                        <a:t>а</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b="1">
                          <a:effectLst/>
                          <a:latin typeface="verdana, sans-serif"/>
                        </a:rPr>
                        <a:t>MU</a:t>
                      </a:r>
                      <a:r>
                        <a:rPr lang="uk-UA" b="1">
                          <a:effectLst/>
                          <a:latin typeface="verdana, sans-serif"/>
                        </a:rPr>
                        <a:t>а/</a:t>
                      </a:r>
                      <a:r>
                        <a:rPr lang="en-US" b="1">
                          <a:effectLst/>
                          <a:latin typeface="verdana, sans-serif"/>
                        </a:rPr>
                        <a:t>P</a:t>
                      </a:r>
                      <a:r>
                        <a:rPr lang="uk-UA" b="1">
                          <a:effectLst/>
                          <a:latin typeface="verdana, sans-serif"/>
                        </a:rPr>
                        <a:t>а</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b="1">
                          <a:effectLst/>
                          <a:latin typeface="verdana, sans-serif"/>
                        </a:rPr>
                        <a:t>MU</a:t>
                      </a:r>
                      <a:r>
                        <a:rPr lang="uk-UA" b="1">
                          <a:effectLst/>
                          <a:latin typeface="verdana, sans-serif"/>
                        </a:rPr>
                        <a:t>в</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b="1">
                          <a:effectLst/>
                          <a:latin typeface="verdana, sans-serif"/>
                        </a:rPr>
                        <a:t>MU</a:t>
                      </a:r>
                      <a:r>
                        <a:rPr lang="uk-UA" b="1">
                          <a:effectLst/>
                          <a:latin typeface="verdana, sans-serif"/>
                        </a:rPr>
                        <a:t>в/</a:t>
                      </a:r>
                      <a:r>
                        <a:rPr lang="en-US" b="1">
                          <a:effectLst/>
                          <a:latin typeface="verdana, sans-serif"/>
                        </a:rPr>
                        <a:t>P</a:t>
                      </a:r>
                      <a:r>
                        <a:rPr lang="uk-UA" b="1">
                          <a:effectLst/>
                          <a:latin typeface="verdana, sans-serif"/>
                        </a:rPr>
                        <a:t>в</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911">
                <a:tc>
                  <a:txBody>
                    <a:bodyPr/>
                    <a:lstStyle/>
                    <a:p>
                      <a:pPr algn="ctr" fontAlgn="t"/>
                      <a:r>
                        <a:rPr lang="uk-UA">
                          <a:effectLst/>
                          <a:latin typeface="verdana, sans-serif"/>
                        </a:rPr>
                        <a:t>1</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a:effectLst/>
                          <a:latin typeface="verdana, sans-serif"/>
                        </a:rPr>
                        <a:t>10</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a:effectLst/>
                          <a:latin typeface="verdana, sans-serif"/>
                        </a:rPr>
                        <a:t>24</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uk-UA"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418">
                <a:tc>
                  <a:txBody>
                    <a:bodyPr/>
                    <a:lstStyle/>
                    <a:p>
                      <a:pPr algn="ctr" fontAlgn="t"/>
                      <a:r>
                        <a:rPr lang="uk-UA">
                          <a:effectLst/>
                          <a:latin typeface="verdana, sans-serif"/>
                        </a:rPr>
                        <a:t>2</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a:effectLst/>
                          <a:latin typeface="verdana, sans-serif"/>
                        </a:rPr>
                        <a:t>8</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a:effectLst/>
                          <a:latin typeface="verdana, sans-serif"/>
                        </a:rPr>
                        <a:t>20</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uk-UA"/>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911">
                <a:tc>
                  <a:txBody>
                    <a:bodyPr/>
                    <a:lstStyle/>
                    <a:p>
                      <a:pPr algn="ctr" fontAlgn="t"/>
                      <a:r>
                        <a:rPr lang="uk-UA">
                          <a:effectLst/>
                          <a:latin typeface="verdana, sans-serif"/>
                        </a:rPr>
                        <a:t>3</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a:effectLst/>
                          <a:latin typeface="verdana, sans-serif"/>
                        </a:rPr>
                        <a:t>6</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a:effectLst/>
                          <a:latin typeface="verdana, sans-serif"/>
                        </a:rPr>
                        <a:t>18</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uk-UA"/>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911">
                <a:tc>
                  <a:txBody>
                    <a:bodyPr/>
                    <a:lstStyle/>
                    <a:p>
                      <a:pPr algn="ctr" fontAlgn="t"/>
                      <a:r>
                        <a:rPr lang="uk-UA">
                          <a:effectLst/>
                          <a:latin typeface="verdana, sans-serif"/>
                        </a:rPr>
                        <a:t>4</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a:effectLst/>
                          <a:latin typeface="verdana, sans-serif"/>
                        </a:rPr>
                        <a:t>4</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a:effectLst/>
                          <a:latin typeface="verdana, sans-serif"/>
                        </a:rPr>
                        <a:t>16</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uk-UA"/>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911">
                <a:tc>
                  <a:txBody>
                    <a:bodyPr/>
                    <a:lstStyle/>
                    <a:p>
                      <a:pPr algn="ctr" fontAlgn="t"/>
                      <a:r>
                        <a:rPr lang="uk-UA">
                          <a:effectLst/>
                          <a:latin typeface="verdana, sans-serif"/>
                        </a:rPr>
                        <a:t>5</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a:effectLst/>
                          <a:latin typeface="verdana, sans-serif"/>
                        </a:rPr>
                        <a:t>2</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uk-UA">
                          <a:effectLst/>
                          <a:latin typeface="verdana, sans-serif"/>
                        </a:rPr>
                        <a:t>10</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uk-UA"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395536" y="188640"/>
            <a:ext cx="8748464" cy="2031325"/>
          </a:xfrm>
          <a:prstGeom prst="rect">
            <a:avLst/>
          </a:prstGeom>
          <a:noFill/>
        </p:spPr>
        <p:txBody>
          <a:bodyPr wrap="square" rtlCol="0">
            <a:spAutoFit/>
          </a:bodyPr>
          <a:lstStyle/>
          <a:p>
            <a:r>
              <a:rPr lang="ru-RU" dirty="0" err="1"/>
              <a:t>Проілюструємо</a:t>
            </a:r>
            <a:r>
              <a:rPr lang="ru-RU" dirty="0"/>
              <a:t> </a:t>
            </a:r>
            <a:r>
              <a:rPr lang="ru-RU" dirty="0" err="1"/>
              <a:t>дане</a:t>
            </a:r>
            <a:r>
              <a:rPr lang="ru-RU" dirty="0"/>
              <a:t> правило за </a:t>
            </a:r>
            <a:r>
              <a:rPr lang="ru-RU" dirty="0" err="1"/>
              <a:t>допомогою</a:t>
            </a:r>
            <a:r>
              <a:rPr lang="ru-RU" dirty="0"/>
              <a:t> прикладу: нехай у Вас в </a:t>
            </a:r>
            <a:r>
              <a:rPr lang="ru-RU" dirty="0" err="1"/>
              <a:t>кишені</a:t>
            </a:r>
            <a:r>
              <a:rPr lang="ru-RU" dirty="0"/>
              <a:t> 10 </a:t>
            </a:r>
            <a:r>
              <a:rPr lang="ru-RU" dirty="0" err="1"/>
              <a:t>гр.од</a:t>
            </a:r>
            <a:r>
              <a:rPr lang="ru-RU" dirty="0"/>
              <a:t>. Ви </a:t>
            </a:r>
            <a:r>
              <a:rPr lang="ru-RU" dirty="0" err="1"/>
              <a:t>хочете</a:t>
            </a:r>
            <a:r>
              <a:rPr lang="ru-RU" dirty="0"/>
              <a:t> </a:t>
            </a:r>
            <a:r>
              <a:rPr lang="ru-RU" dirty="0" err="1"/>
              <a:t>придбати</a:t>
            </a:r>
            <a:r>
              <a:rPr lang="ru-RU" dirty="0"/>
              <a:t> два </a:t>
            </a:r>
            <a:r>
              <a:rPr lang="ru-RU" dirty="0" err="1"/>
              <a:t>товари</a:t>
            </a:r>
            <a:r>
              <a:rPr lang="ru-RU" dirty="0"/>
              <a:t> А і В. </a:t>
            </a:r>
            <a:r>
              <a:rPr lang="ru-RU" dirty="0" err="1"/>
              <a:t>Ціна</a:t>
            </a:r>
            <a:r>
              <a:rPr lang="ru-RU" dirty="0"/>
              <a:t> за </a:t>
            </a:r>
            <a:r>
              <a:rPr lang="ru-RU" dirty="0" err="1"/>
              <a:t>одиницю</a:t>
            </a:r>
            <a:r>
              <a:rPr lang="ru-RU" dirty="0"/>
              <a:t> товару А </a:t>
            </a:r>
            <a:r>
              <a:rPr lang="ru-RU" dirty="0" err="1"/>
              <a:t>Pа</a:t>
            </a:r>
            <a:r>
              <a:rPr lang="ru-RU" dirty="0"/>
              <a:t>=1 </a:t>
            </a:r>
            <a:r>
              <a:rPr lang="ru-RU" dirty="0" err="1"/>
              <a:t>гр.од</a:t>
            </a:r>
            <a:r>
              <a:rPr lang="ru-RU" dirty="0"/>
              <a:t>. за </a:t>
            </a:r>
            <a:r>
              <a:rPr lang="ru-RU" dirty="0" err="1"/>
              <a:t>одиницю</a:t>
            </a:r>
            <a:r>
              <a:rPr lang="ru-RU" dirty="0"/>
              <a:t> товару В </a:t>
            </a:r>
            <a:r>
              <a:rPr lang="ru-RU" dirty="0" err="1"/>
              <a:t>Pв</a:t>
            </a:r>
            <a:r>
              <a:rPr lang="ru-RU" dirty="0"/>
              <a:t>= 2 </a:t>
            </a:r>
            <a:r>
              <a:rPr lang="ru-RU" dirty="0" err="1"/>
              <a:t>гр.од</a:t>
            </a:r>
            <a:r>
              <a:rPr lang="ru-RU" dirty="0"/>
              <a:t>. </a:t>
            </a:r>
            <a:r>
              <a:rPr lang="ru-RU" dirty="0" err="1"/>
              <a:t>Дані</a:t>
            </a:r>
            <a:r>
              <a:rPr lang="ru-RU" dirty="0"/>
              <a:t> про </a:t>
            </a:r>
            <a:r>
              <a:rPr lang="ru-RU" dirty="0" err="1"/>
              <a:t>граничну</a:t>
            </a:r>
            <a:r>
              <a:rPr lang="ru-RU" dirty="0"/>
              <a:t> </a:t>
            </a:r>
            <a:r>
              <a:rPr lang="ru-RU" dirty="0" err="1"/>
              <a:t>корисність</a:t>
            </a:r>
            <a:r>
              <a:rPr lang="ru-RU" dirty="0"/>
              <a:t> </a:t>
            </a:r>
            <a:r>
              <a:rPr lang="ru-RU" dirty="0" err="1"/>
              <a:t>наведені</a:t>
            </a:r>
            <a:r>
              <a:rPr lang="ru-RU" dirty="0"/>
              <a:t> в </a:t>
            </a:r>
            <a:r>
              <a:rPr lang="ru-RU" dirty="0" err="1"/>
              <a:t>таблиці</a:t>
            </a:r>
            <a:r>
              <a:rPr lang="ru-RU" dirty="0"/>
              <a:t>. Яку </a:t>
            </a:r>
            <a:r>
              <a:rPr lang="ru-RU" dirty="0" err="1"/>
              <a:t>кількість</a:t>
            </a:r>
            <a:r>
              <a:rPr lang="ru-RU" dirty="0"/>
              <a:t> товару А і В </a:t>
            </a:r>
            <a:r>
              <a:rPr lang="ru-RU" dirty="0" err="1"/>
              <a:t>ви</a:t>
            </a:r>
            <a:r>
              <a:rPr lang="ru-RU" dirty="0"/>
              <a:t> </a:t>
            </a:r>
            <a:r>
              <a:rPr lang="ru-RU" dirty="0" err="1"/>
              <a:t>придбаєте</a:t>
            </a:r>
            <a:r>
              <a:rPr lang="ru-RU" dirty="0"/>
              <a:t> </a:t>
            </a:r>
            <a:r>
              <a:rPr lang="ru-RU" dirty="0" err="1"/>
              <a:t>максимізуючи</a:t>
            </a:r>
            <a:r>
              <a:rPr lang="ru-RU" dirty="0"/>
              <a:t> </a:t>
            </a:r>
            <a:r>
              <a:rPr lang="ru-RU" dirty="0" err="1"/>
              <a:t>добробут</a:t>
            </a:r>
            <a:r>
              <a:rPr lang="ru-RU" dirty="0"/>
              <a:t>?</a:t>
            </a:r>
            <a:r>
              <a:rPr lang="ru-RU" b="1" dirty="0"/>
              <a:t> </a:t>
            </a:r>
            <a:endParaRPr lang="en-US" b="1" dirty="0"/>
          </a:p>
          <a:p>
            <a:pPr algn="ctr"/>
            <a:r>
              <a:rPr lang="ru-RU" b="1" dirty="0" err="1" smtClean="0"/>
              <a:t>Таблиця</a:t>
            </a:r>
            <a:r>
              <a:rPr lang="ru-RU" b="1" dirty="0" smtClean="0"/>
              <a:t> </a:t>
            </a:r>
            <a:r>
              <a:rPr lang="en-US" b="1" dirty="0" smtClean="0"/>
              <a:t> </a:t>
            </a:r>
            <a:r>
              <a:rPr lang="ru-RU" b="1" dirty="0" smtClean="0"/>
              <a:t>2 </a:t>
            </a:r>
            <a:endParaRPr lang="en-US" b="1" dirty="0" smtClean="0"/>
          </a:p>
          <a:p>
            <a:pPr algn="ctr"/>
            <a:r>
              <a:rPr lang="ru-RU" b="1" dirty="0" smtClean="0"/>
              <a:t> </a:t>
            </a:r>
            <a:r>
              <a:rPr lang="ru-RU" b="1" dirty="0" err="1"/>
              <a:t>Гранична</a:t>
            </a:r>
            <a:r>
              <a:rPr lang="ru-RU" b="1" dirty="0"/>
              <a:t> </a:t>
            </a:r>
            <a:r>
              <a:rPr lang="ru-RU" b="1" dirty="0" err="1"/>
              <a:t>корисність</a:t>
            </a:r>
            <a:r>
              <a:rPr lang="ru-RU" b="1" dirty="0"/>
              <a:t> (приклад)</a:t>
            </a:r>
            <a:endParaRPr lang="ru-RU" dirty="0"/>
          </a:p>
          <a:p>
            <a:endParaRPr lang="uk-UA" dirty="0"/>
          </a:p>
        </p:txBody>
      </p:sp>
      <p:sp>
        <p:nvSpPr>
          <p:cNvPr id="11" name="TextBox 10"/>
          <p:cNvSpPr txBox="1"/>
          <p:nvPr/>
        </p:nvSpPr>
        <p:spPr>
          <a:xfrm>
            <a:off x="5436096" y="1988840"/>
            <a:ext cx="3456384" cy="646331"/>
          </a:xfrm>
          <a:prstGeom prst="rect">
            <a:avLst/>
          </a:prstGeom>
          <a:noFill/>
        </p:spPr>
        <p:txBody>
          <a:bodyPr wrap="square" rtlCol="0">
            <a:spAutoFit/>
          </a:bodyPr>
          <a:lstStyle/>
          <a:p>
            <a:r>
              <a:rPr lang="ru-RU" dirty="0" err="1"/>
              <a:t>Розрахуємо</a:t>
            </a:r>
            <a:r>
              <a:rPr lang="ru-RU" dirty="0"/>
              <a:t> </a:t>
            </a:r>
            <a:r>
              <a:rPr lang="ru-RU" dirty="0" err="1"/>
              <a:t>граничну</a:t>
            </a:r>
            <a:r>
              <a:rPr lang="ru-RU" dirty="0"/>
              <a:t> </a:t>
            </a:r>
            <a:r>
              <a:rPr lang="ru-RU" dirty="0" err="1"/>
              <a:t>корисність</a:t>
            </a:r>
            <a:r>
              <a:rPr lang="ru-RU" dirty="0"/>
              <a:t> на одну </a:t>
            </a:r>
            <a:r>
              <a:rPr lang="ru-RU" dirty="0" err="1"/>
              <a:t>грошову</a:t>
            </a:r>
            <a:r>
              <a:rPr lang="ru-RU" dirty="0"/>
              <a:t> </a:t>
            </a:r>
            <a:r>
              <a:rPr lang="ru-RU" dirty="0" err="1"/>
              <a:t>одиницю</a:t>
            </a:r>
            <a:r>
              <a:rPr lang="ru-RU" dirty="0"/>
              <a:t>.</a:t>
            </a:r>
            <a:endParaRPr lang="uk-UA" dirty="0"/>
          </a:p>
        </p:txBody>
      </p:sp>
      <p:graphicFrame>
        <p:nvGraphicFramePr>
          <p:cNvPr id="13" name="Таблиця 12"/>
          <p:cNvGraphicFramePr>
            <a:graphicFrameLocks noGrp="1"/>
          </p:cNvGraphicFramePr>
          <p:nvPr>
            <p:extLst>
              <p:ext uri="{D42A27DB-BD31-4B8C-83A1-F6EECF244321}">
                <p14:modId xmlns:p14="http://schemas.microsoft.com/office/powerpoint/2010/main" val="235945370"/>
              </p:ext>
            </p:extLst>
          </p:nvPr>
        </p:nvGraphicFramePr>
        <p:xfrm>
          <a:off x="4754880" y="4389120"/>
          <a:ext cx="4320480" cy="2468880"/>
        </p:xfrm>
        <a:graphic>
          <a:graphicData uri="http://schemas.openxmlformats.org/drawingml/2006/table">
            <a:tbl>
              <a:tblPr/>
              <a:tblGrid>
                <a:gridCol w="607157"/>
                <a:gridCol w="909357"/>
                <a:gridCol w="931758"/>
                <a:gridCol w="962851"/>
                <a:gridCol w="909357"/>
              </a:tblGrid>
              <a:tr h="933132">
                <a:tc>
                  <a:txBody>
                    <a:bodyPr/>
                    <a:lstStyle/>
                    <a:p>
                      <a:pPr algn="ctr" fontAlgn="t"/>
                      <a:r>
                        <a:rPr lang="uk-UA" b="1" dirty="0" err="1">
                          <a:effectLst/>
                          <a:latin typeface="verdana, sans-serif"/>
                        </a:rPr>
                        <a:t>К-ть</a:t>
                      </a:r>
                      <a:r>
                        <a:rPr lang="uk-UA" b="1" dirty="0">
                          <a:effectLst/>
                          <a:latin typeface="verdana, sans-serif"/>
                        </a:rPr>
                        <a:t> одиниць</a:t>
                      </a:r>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en-US" b="1">
                          <a:effectLst/>
                          <a:latin typeface="verdana, sans-serif"/>
                        </a:rPr>
                        <a:t>MU</a:t>
                      </a:r>
                      <a:r>
                        <a:rPr lang="uk-UA" b="1">
                          <a:effectLst/>
                          <a:latin typeface="verdana, sans-serif"/>
                        </a:rPr>
                        <a:t>а</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en-US" b="1">
                          <a:effectLst/>
                          <a:latin typeface="verdana, sans-serif"/>
                        </a:rPr>
                        <a:t>MU</a:t>
                      </a:r>
                      <a:r>
                        <a:rPr lang="uk-UA" b="1">
                          <a:effectLst/>
                          <a:latin typeface="verdana, sans-serif"/>
                        </a:rPr>
                        <a:t>а/</a:t>
                      </a:r>
                      <a:r>
                        <a:rPr lang="en-US" b="1">
                          <a:effectLst/>
                          <a:latin typeface="verdana, sans-serif"/>
                        </a:rPr>
                        <a:t>P</a:t>
                      </a:r>
                      <a:r>
                        <a:rPr lang="uk-UA" b="1">
                          <a:effectLst/>
                          <a:latin typeface="verdana, sans-serif"/>
                        </a:rPr>
                        <a:t>а</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en-US" b="1" dirty="0">
                          <a:effectLst/>
                          <a:latin typeface="verdana, sans-serif"/>
                        </a:rPr>
                        <a:t>MU</a:t>
                      </a:r>
                      <a:r>
                        <a:rPr lang="uk-UA" b="1" dirty="0">
                          <a:effectLst/>
                          <a:latin typeface="verdana, sans-serif"/>
                        </a:rPr>
                        <a:t>в</a:t>
                      </a:r>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en-US" b="1" dirty="0">
                          <a:effectLst/>
                          <a:latin typeface="verdana, sans-serif"/>
                        </a:rPr>
                        <a:t>MU</a:t>
                      </a:r>
                      <a:r>
                        <a:rPr lang="uk-UA" b="1" dirty="0">
                          <a:effectLst/>
                          <a:latin typeface="verdana, sans-serif"/>
                        </a:rPr>
                        <a:t>в/</a:t>
                      </a:r>
                      <a:r>
                        <a:rPr lang="en-US" b="1" dirty="0">
                          <a:effectLst/>
                          <a:latin typeface="verdana, sans-serif"/>
                        </a:rPr>
                        <a:t>P</a:t>
                      </a:r>
                      <a:r>
                        <a:rPr lang="uk-UA" b="1" dirty="0">
                          <a:effectLst/>
                          <a:latin typeface="verdana, sans-serif"/>
                        </a:rPr>
                        <a:t>в</a:t>
                      </a:r>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r>
              <a:tr h="233283">
                <a:tc>
                  <a:txBody>
                    <a:bodyPr/>
                    <a:lstStyle/>
                    <a:p>
                      <a:pPr algn="ctr" fontAlgn="t"/>
                      <a:r>
                        <a:rPr lang="uk-UA">
                          <a:effectLst/>
                          <a:latin typeface="verdana, sans-serif"/>
                        </a:rPr>
                        <a:t>1</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a:effectLst/>
                          <a:latin typeface="verdana, sans-serif"/>
                        </a:rPr>
                        <a:t>10</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a:effectLst/>
                          <a:latin typeface="verdana, sans-serif"/>
                        </a:rPr>
                        <a:t>10</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a:effectLst/>
                          <a:latin typeface="verdana, sans-serif"/>
                        </a:rPr>
                        <a:t>24</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a:effectLst/>
                          <a:latin typeface="verdana, sans-serif"/>
                        </a:rPr>
                        <a:t>12</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r>
              <a:tr h="233283">
                <a:tc>
                  <a:txBody>
                    <a:bodyPr/>
                    <a:lstStyle/>
                    <a:p>
                      <a:pPr algn="ctr" fontAlgn="t"/>
                      <a:r>
                        <a:rPr lang="uk-UA">
                          <a:effectLst/>
                          <a:latin typeface="verdana, sans-serif"/>
                        </a:rPr>
                        <a:t>2</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dirty="0">
                          <a:effectLst/>
                          <a:latin typeface="verdana, sans-serif"/>
                        </a:rPr>
                        <a:t>8</a:t>
                      </a:r>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b="1">
                          <a:effectLst/>
                          <a:latin typeface="verdana, sans-serif"/>
                        </a:rPr>
                        <a:t>8</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fontAlgn="t"/>
                      <a:r>
                        <a:rPr lang="uk-UA">
                          <a:effectLst/>
                          <a:latin typeface="verdana, sans-serif"/>
                        </a:rPr>
                        <a:t>20</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a:effectLst/>
                          <a:latin typeface="verdana, sans-serif"/>
                        </a:rPr>
                        <a:t>10</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r>
              <a:tr h="233283">
                <a:tc>
                  <a:txBody>
                    <a:bodyPr/>
                    <a:lstStyle/>
                    <a:p>
                      <a:pPr algn="ctr" fontAlgn="t"/>
                      <a:r>
                        <a:rPr lang="uk-UA">
                          <a:effectLst/>
                          <a:latin typeface="verdana, sans-serif"/>
                        </a:rPr>
                        <a:t>3</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a:effectLst/>
                          <a:latin typeface="verdana, sans-serif"/>
                        </a:rPr>
                        <a:t>6</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a:effectLst/>
                          <a:latin typeface="verdana, sans-serif"/>
                        </a:rPr>
                        <a:t>6</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a:effectLst/>
                          <a:latin typeface="verdana, sans-serif"/>
                        </a:rPr>
                        <a:t>18</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a:effectLst/>
                          <a:latin typeface="verdana, sans-serif"/>
                        </a:rPr>
                        <a:t>9</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r>
              <a:tr h="233283">
                <a:tc>
                  <a:txBody>
                    <a:bodyPr/>
                    <a:lstStyle/>
                    <a:p>
                      <a:pPr algn="ctr" fontAlgn="t"/>
                      <a:r>
                        <a:rPr lang="uk-UA">
                          <a:effectLst/>
                          <a:latin typeface="verdana, sans-serif"/>
                        </a:rPr>
                        <a:t>4</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dirty="0">
                          <a:effectLst/>
                          <a:latin typeface="verdana, sans-serif"/>
                        </a:rPr>
                        <a:t>4</a:t>
                      </a:r>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a:effectLst/>
                          <a:latin typeface="verdana, sans-serif"/>
                        </a:rPr>
                        <a:t>4</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a:effectLst/>
                          <a:latin typeface="verdana, sans-serif"/>
                        </a:rPr>
                        <a:t>16</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b="1">
                          <a:effectLst/>
                          <a:latin typeface="verdana, sans-serif"/>
                        </a:rPr>
                        <a:t>8</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33283">
                <a:tc>
                  <a:txBody>
                    <a:bodyPr/>
                    <a:lstStyle/>
                    <a:p>
                      <a:pPr algn="ctr" fontAlgn="t"/>
                      <a:r>
                        <a:rPr lang="uk-UA">
                          <a:effectLst/>
                          <a:latin typeface="verdana, sans-serif"/>
                        </a:rPr>
                        <a:t>5</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a:effectLst/>
                          <a:latin typeface="verdana, sans-serif"/>
                        </a:rPr>
                        <a:t>2</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a:effectLst/>
                          <a:latin typeface="verdana, sans-serif"/>
                        </a:rPr>
                        <a:t>2</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a:effectLst/>
                          <a:latin typeface="verdana, sans-serif"/>
                        </a:rPr>
                        <a:t>10</a:t>
                      </a:r>
                      <a:endParaRPr lang="uk-UA">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c>
                  <a:txBody>
                    <a:bodyPr/>
                    <a:lstStyle/>
                    <a:p>
                      <a:pPr algn="ctr" fontAlgn="t"/>
                      <a:r>
                        <a:rPr lang="uk-UA" dirty="0">
                          <a:effectLst/>
                          <a:latin typeface="verdana, sans-serif"/>
                        </a:rPr>
                        <a:t>5</a:t>
                      </a:r>
                      <a:endParaRPr lang="uk-UA"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8395"/>
                    </a:solidFill>
                  </a:tcPr>
                </a:tc>
              </a:tr>
            </a:tbl>
          </a:graphicData>
        </a:graphic>
      </p:graphicFrame>
      <p:sp>
        <p:nvSpPr>
          <p:cNvPr id="14" name="TextBox 13"/>
          <p:cNvSpPr txBox="1"/>
          <p:nvPr/>
        </p:nvSpPr>
        <p:spPr>
          <a:xfrm>
            <a:off x="539552" y="4509120"/>
            <a:ext cx="3960440" cy="2292935"/>
          </a:xfrm>
          <a:prstGeom prst="rect">
            <a:avLst/>
          </a:prstGeom>
          <a:noFill/>
        </p:spPr>
        <p:txBody>
          <a:bodyPr wrap="square" rtlCol="0">
            <a:spAutoFit/>
          </a:bodyPr>
          <a:lstStyle/>
          <a:p>
            <a:r>
              <a:rPr lang="uk-UA" sz="1300" dirty="0"/>
              <a:t>Рівновага споживача досягається за умови рівності граничної корисності кожного придбаного нами блага на одну грошову одиницю витрат. Як показують дані таблиці, за даного бюджетного обмеження (10 </a:t>
            </a:r>
            <a:r>
              <a:rPr lang="uk-UA" sz="1300" dirty="0" err="1"/>
              <a:t>гр.од</a:t>
            </a:r>
            <a:r>
              <a:rPr lang="uk-UA" sz="1300" dirty="0"/>
              <a:t>.), максимізуючи добробут, споживач придбає 2 од. товару А та 4 од. товару В. Провівши розрахунки загальної корисності спожитих товарів (</a:t>
            </a:r>
            <a:r>
              <a:rPr lang="en-US" sz="1300" dirty="0"/>
              <a:t>TU=10+8+24+20+18+16=96 </a:t>
            </a:r>
            <a:r>
              <a:rPr lang="uk-UA" sz="1300" dirty="0"/>
              <a:t>ют.), переконуємось, що саме у такій комбінації за даного бюджету буде досягнуто максимізації корисності споживачем.</a:t>
            </a:r>
          </a:p>
        </p:txBody>
      </p:sp>
    </p:spTree>
    <p:extLst>
      <p:ext uri="{BB962C8B-B14F-4D97-AF65-F5344CB8AC3E}">
        <p14:creationId xmlns:p14="http://schemas.microsoft.com/office/powerpoint/2010/main" val="826194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7876356" cy="864096"/>
          </a:xfrm>
        </p:spPr>
        <p:txBody>
          <a:bodyPr/>
          <a:lstStyle/>
          <a:p>
            <a:pPr algn="ct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uk-UA" sz="2400" b="1" dirty="0" smtClean="0">
                <a:latin typeface="Times New Roman" pitchFamily="18" charset="0"/>
                <a:cs typeface="Times New Roman" pitchFamily="18" charset="0"/>
              </a:rPr>
              <a:t>2</a:t>
            </a:r>
            <a:r>
              <a:rPr lang="uk-UA" sz="2400" b="1" dirty="0">
                <a:latin typeface="Times New Roman" pitchFamily="18" charset="0"/>
                <a:cs typeface="Times New Roman" pitchFamily="18" charset="0"/>
              </a:rPr>
              <a:t>. Криві байдужості та їх </a:t>
            </a:r>
            <a:r>
              <a:rPr lang="uk-UA" sz="2400" b="1" dirty="0" smtClean="0">
                <a:latin typeface="Times New Roman" pitchFamily="18" charset="0"/>
                <a:cs typeface="Times New Roman" pitchFamily="18" charset="0"/>
              </a:rPr>
              <a:t>основні</a:t>
            </a:r>
            <a:r>
              <a:rPr lang="en-US" sz="2400" b="1" dirty="0" smtClean="0">
                <a:latin typeface="Times New Roman" pitchFamily="18" charset="0"/>
                <a:cs typeface="Times New Roman" pitchFamily="18" charset="0"/>
              </a:rPr>
              <a:t> </a:t>
            </a:r>
            <a:r>
              <a:rPr lang="uk-UA" sz="2400" b="1" dirty="0" smtClean="0">
                <a:latin typeface="Times New Roman" pitchFamily="18" charset="0"/>
                <a:cs typeface="Times New Roman" pitchFamily="18" charset="0"/>
              </a:rPr>
              <a:t>властивості</a:t>
            </a:r>
            <a:r>
              <a:rPr lang="uk-UA" sz="2400" b="1" dirty="0">
                <a:latin typeface="Times New Roman" pitchFamily="18" charset="0"/>
                <a:cs typeface="Times New Roman" pitchFamily="18" charset="0"/>
              </a:rPr>
              <a:t>.</a:t>
            </a:r>
            <a:r>
              <a:rPr lang="uk-UA" dirty="0">
                <a:latin typeface="Times New Roman" pitchFamily="18" charset="0"/>
                <a:cs typeface="Times New Roman" pitchFamily="18" charset="0"/>
              </a:rPr>
              <a:t/>
            </a:r>
            <a:br>
              <a:rPr lang="uk-UA" dirty="0">
                <a:latin typeface="Times New Roman" pitchFamily="18" charset="0"/>
                <a:cs typeface="Times New Roman" pitchFamily="18" charset="0"/>
              </a:rPr>
            </a:br>
            <a:endParaRPr lang="uk-UA" dirty="0"/>
          </a:p>
        </p:txBody>
      </p:sp>
      <p:sp>
        <p:nvSpPr>
          <p:cNvPr id="3" name="Місце для вмісту 2"/>
          <p:cNvSpPr>
            <a:spLocks noGrp="1"/>
          </p:cNvSpPr>
          <p:nvPr>
            <p:ph idx="1"/>
          </p:nvPr>
        </p:nvSpPr>
        <p:spPr>
          <a:xfrm>
            <a:off x="822960" y="1100628"/>
            <a:ext cx="7520940" cy="5424716"/>
          </a:xfrm>
        </p:spPr>
        <p:txBody>
          <a:bodyPr/>
          <a:lstStyle/>
          <a:p>
            <a:pPr marL="0" algn="ctr">
              <a:spcBef>
                <a:spcPts val="0"/>
              </a:spcBef>
            </a:pPr>
            <a:r>
              <a:rPr lang="uk-UA" sz="1500" b="0" dirty="0">
                <a:latin typeface="Times New Roman" pitchFamily="18" charset="0"/>
                <a:cs typeface="Times New Roman" pitchFamily="18" charset="0"/>
              </a:rPr>
              <a:t>Підхід до пояснення споживчої поведінки з позиції </a:t>
            </a:r>
            <a:r>
              <a:rPr lang="uk-UA" sz="1500" b="0" dirty="0" err="1">
                <a:latin typeface="Times New Roman" pitchFamily="18" charset="0"/>
                <a:cs typeface="Times New Roman" pitchFamily="18" charset="0"/>
              </a:rPr>
              <a:t>ординалістів</a:t>
            </a:r>
            <a:r>
              <a:rPr lang="uk-UA" sz="1500" b="0" dirty="0">
                <a:latin typeface="Times New Roman" pitchFamily="18" charset="0"/>
                <a:cs typeface="Times New Roman" pitchFamily="18" charset="0"/>
              </a:rPr>
              <a:t> ґрунтується на використанні лінії споживчого бюджету та кривих байдужості.</a:t>
            </a:r>
          </a:p>
          <a:p>
            <a:pPr marL="0" algn="ctr">
              <a:spcBef>
                <a:spcPts val="0"/>
              </a:spcBef>
            </a:pPr>
            <a:r>
              <a:rPr lang="uk-UA" sz="1500" b="0" dirty="0">
                <a:latin typeface="Times New Roman" pitchFamily="18" charset="0"/>
                <a:cs typeface="Times New Roman" pitchFamily="18" charset="0"/>
              </a:rPr>
              <a:t>З’ясувавши основні особливості споживчого вибору на основі граничної корисності блага, слід розглянути його здійснення за допомогою набору байдужості, тобто набору варіантів споживчого вибору, кожен з яких має однакову корисність. Графічним зображенням набору байдужості є крива байдужості, яка відображає сполучення двох різних благ, що змінюються в умовах, коли загальна їх корисність для споживача залишається незмінною.</a:t>
            </a:r>
          </a:p>
          <a:p>
            <a:pPr marL="0" algn="ctr">
              <a:spcBef>
                <a:spcPts val="0"/>
              </a:spcBef>
            </a:pPr>
            <a:r>
              <a:rPr lang="uk-UA" sz="1500" i="1" dirty="0">
                <a:solidFill>
                  <a:schemeClr val="accent3">
                    <a:lumMod val="75000"/>
                  </a:schemeClr>
                </a:solidFill>
                <a:latin typeface="Times New Roman" pitchFamily="18" charset="0"/>
                <a:cs typeface="Times New Roman" pitchFamily="18" charset="0"/>
              </a:rPr>
              <a:t>Крива </a:t>
            </a:r>
            <a:r>
              <a:rPr lang="uk-UA" sz="1500" i="1" dirty="0" err="1">
                <a:solidFill>
                  <a:schemeClr val="accent3">
                    <a:lumMod val="75000"/>
                  </a:schemeClr>
                </a:solidFill>
                <a:latin typeface="Times New Roman" pitchFamily="18" charset="0"/>
                <a:cs typeface="Times New Roman" pitchFamily="18" charset="0"/>
              </a:rPr>
              <a:t>байд</a:t>
            </a:r>
            <a:r>
              <a:rPr lang="uk-UA" sz="1500" i="1" dirty="0">
                <a:solidFill>
                  <a:schemeClr val="accent3">
                    <a:lumMod val="75000"/>
                  </a:schemeClr>
                </a:solidFill>
                <a:latin typeface="Times New Roman" pitchFamily="18" charset="0"/>
                <a:cs typeface="Times New Roman" pitchFamily="18" charset="0"/>
              </a:rPr>
              <a:t>ужості – </a:t>
            </a:r>
            <a:r>
              <a:rPr lang="uk-UA" sz="1500" dirty="0">
                <a:solidFill>
                  <a:schemeClr val="accent3">
                    <a:lumMod val="75000"/>
                  </a:schemeClr>
                </a:solidFill>
                <a:latin typeface="Times New Roman" pitchFamily="18" charset="0"/>
                <a:cs typeface="Times New Roman" pitchFamily="18" charset="0"/>
              </a:rPr>
              <a:t>це крива, яка виявляє комбінації економічних благ, які забезпечують однаковий рівень задоволення для споживача</a:t>
            </a:r>
            <a:r>
              <a:rPr lang="uk-UA" sz="1500" dirty="0" smtClean="0">
                <a:solidFill>
                  <a:schemeClr val="accent3">
                    <a:lumMod val="75000"/>
                  </a:schemeClr>
                </a:solidFill>
                <a:latin typeface="Times New Roman" pitchFamily="18" charset="0"/>
                <a:cs typeface="Times New Roman" pitchFamily="18" charset="0"/>
              </a:rPr>
              <a:t>.</a:t>
            </a:r>
            <a:endParaRPr lang="en-US" sz="1500" dirty="0" smtClean="0">
              <a:solidFill>
                <a:schemeClr val="accent3">
                  <a:lumMod val="75000"/>
                </a:schemeClr>
              </a:solidFill>
              <a:latin typeface="Times New Roman" pitchFamily="18" charset="0"/>
              <a:cs typeface="Times New Roman" pitchFamily="18" charset="0"/>
            </a:endParaRPr>
          </a:p>
          <a:p>
            <a:pPr marL="0" algn="just">
              <a:spcBef>
                <a:spcPts val="0"/>
              </a:spcBef>
            </a:pPr>
            <a:r>
              <a:rPr lang="ru-RU" sz="1500" dirty="0">
                <a:latin typeface="Times New Roman" pitchFamily="18" charset="0"/>
                <a:cs typeface="Times New Roman" pitchFamily="18" charset="0"/>
              </a:rPr>
              <a:t>Крива </a:t>
            </a:r>
            <a:r>
              <a:rPr lang="ru-RU" sz="1500" dirty="0" err="1">
                <a:latin typeface="Times New Roman" pitchFamily="18" charset="0"/>
                <a:cs typeface="Times New Roman" pitchFamily="18" charset="0"/>
              </a:rPr>
              <a:t>байдужості</a:t>
            </a:r>
            <a:r>
              <a:rPr lang="ru-RU" sz="1500" dirty="0">
                <a:latin typeface="Times New Roman" pitchFamily="18" charset="0"/>
                <a:cs typeface="Times New Roman" pitchFamily="18" charset="0"/>
              </a:rPr>
              <a:t> — </a:t>
            </a:r>
            <a:r>
              <a:rPr lang="ru-RU" sz="1500" dirty="0" err="1">
                <a:latin typeface="Times New Roman" pitchFamily="18" charset="0"/>
                <a:cs typeface="Times New Roman" pitchFamily="18" charset="0"/>
              </a:rPr>
              <a:t>це</a:t>
            </a:r>
            <a:r>
              <a:rPr lang="ru-RU" sz="1500" dirty="0">
                <a:latin typeface="Times New Roman" pitchFamily="18" charset="0"/>
                <a:cs typeface="Times New Roman" pitchFamily="18" charset="0"/>
              </a:rPr>
              <a:t> крива, </a:t>
            </a:r>
            <a:r>
              <a:rPr lang="ru-RU" sz="1500" dirty="0" err="1">
                <a:latin typeface="Times New Roman" pitchFamily="18" charset="0"/>
                <a:cs typeface="Times New Roman" pitchFamily="18" charset="0"/>
              </a:rPr>
              <a:t>кожна</a:t>
            </a:r>
            <a:r>
              <a:rPr lang="ru-RU" sz="1500" dirty="0">
                <a:latin typeface="Times New Roman" pitchFamily="18" charset="0"/>
                <a:cs typeface="Times New Roman" pitchFamily="18" charset="0"/>
              </a:rPr>
              <a:t> точка </a:t>
            </a:r>
            <a:r>
              <a:rPr lang="ru-RU" sz="1500" dirty="0" err="1">
                <a:latin typeface="Times New Roman" pitchFamily="18" charset="0"/>
                <a:cs typeface="Times New Roman" pitchFamily="18" charset="0"/>
              </a:rPr>
              <a:t>якої</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характеризує</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споживацький</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вибір</a:t>
            </a:r>
            <a:r>
              <a:rPr lang="ru-RU" sz="1500" dirty="0">
                <a:latin typeface="Times New Roman" pitchFamily="18" charset="0"/>
                <a:cs typeface="Times New Roman" pitchFamily="18" charset="0"/>
              </a:rPr>
              <a:t> у </a:t>
            </a:r>
            <a:r>
              <a:rPr lang="ru-RU" sz="1500" dirty="0" err="1">
                <a:latin typeface="Times New Roman" pitchFamily="18" charset="0"/>
                <a:cs typeface="Times New Roman" pitchFamily="18" charset="0"/>
              </a:rPr>
              <a:t>вигляді</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певного</a:t>
            </a:r>
            <a:r>
              <a:rPr lang="ru-RU" sz="1500" dirty="0">
                <a:latin typeface="Times New Roman" pitchFamily="18" charset="0"/>
                <a:cs typeface="Times New Roman" pitchFamily="18" charset="0"/>
              </a:rPr>
              <a:t> набору </a:t>
            </a:r>
            <a:r>
              <a:rPr lang="ru-RU" sz="1500" dirty="0" err="1">
                <a:latin typeface="Times New Roman" pitchFamily="18" charset="0"/>
                <a:cs typeface="Times New Roman" pitchFamily="18" charset="0"/>
              </a:rPr>
              <a:t>товарів</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чи</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послуг</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ринковий</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кошик</a:t>
            </a:r>
            <a:r>
              <a:rPr lang="ru-RU" sz="1500" dirty="0">
                <a:latin typeface="Times New Roman" pitchFamily="18" charset="0"/>
                <a:cs typeface="Times New Roman" pitchFamily="18" charset="0"/>
              </a:rPr>
              <a:t> </a:t>
            </a:r>
            <a:r>
              <a:rPr lang="ru-RU" sz="1500" dirty="0" err="1">
                <a:latin typeface="Times New Roman" pitchFamily="18" charset="0"/>
                <a:cs typeface="Times New Roman" pitchFamily="18" charset="0"/>
              </a:rPr>
              <a:t>або</a:t>
            </a:r>
            <a:r>
              <a:rPr lang="ru-RU" sz="1500" dirty="0">
                <a:latin typeface="Times New Roman" pitchFamily="18" charset="0"/>
                <a:cs typeface="Times New Roman" pitchFamily="18" charset="0"/>
              </a:rPr>
              <a:t> </a:t>
            </a:r>
            <a:r>
              <a:rPr lang="ru-RU" sz="1500" dirty="0" err="1" smtClean="0">
                <a:latin typeface="Times New Roman" pitchFamily="18" charset="0"/>
                <a:cs typeface="Times New Roman" pitchFamily="18" charset="0"/>
              </a:rPr>
              <a:t>кошик</a:t>
            </a:r>
            <a:r>
              <a:rPr lang="ru-RU" sz="1500" dirty="0" smtClean="0">
                <a:latin typeface="Times New Roman" pitchFamily="18" charset="0"/>
                <a:cs typeface="Times New Roman" pitchFamily="18" charset="0"/>
              </a:rPr>
              <a:t> </a:t>
            </a:r>
            <a:r>
              <a:rPr lang="ru-RU" sz="1500" dirty="0" err="1" smtClean="0">
                <a:latin typeface="Times New Roman" pitchFamily="18" charset="0"/>
                <a:cs typeface="Times New Roman" pitchFamily="18" charset="0"/>
              </a:rPr>
              <a:t>споживача</a:t>
            </a:r>
            <a:r>
              <a:rPr lang="ru-RU" sz="1500" dirty="0">
                <a:latin typeface="Times New Roman" pitchFamily="18" charset="0"/>
                <a:cs typeface="Times New Roman" pitchFamily="18" charset="0"/>
              </a:rPr>
              <a:t>) </a:t>
            </a:r>
            <a:endParaRPr lang="en-US" sz="1500" dirty="0" smtClean="0">
              <a:latin typeface="Times New Roman" pitchFamily="18" charset="0"/>
              <a:cs typeface="Times New Roman" pitchFamily="18" charset="0"/>
            </a:endParaRPr>
          </a:p>
          <a:p>
            <a:pPr marL="0" algn="ctr">
              <a:spcBef>
                <a:spcPts val="0"/>
              </a:spcBef>
            </a:pPr>
            <a:endParaRPr lang="uk-UA" dirty="0">
              <a:latin typeface="Times New Roman" pitchFamily="18" charset="0"/>
              <a:cs typeface="Times New Roman" pitchFamily="18" charset="0"/>
            </a:endParaRPr>
          </a:p>
          <a:p>
            <a:endParaRPr lang="uk-UA" dirty="0">
              <a:latin typeface="Times New Roman" pitchFamily="18" charset="0"/>
              <a:cs typeface="Times New Roman"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3100" y="4005064"/>
            <a:ext cx="5257800" cy="2705100"/>
          </a:xfrm>
          <a:prstGeom prst="rect">
            <a:avLst/>
          </a:prstGeom>
        </p:spPr>
      </p:pic>
    </p:spTree>
    <p:extLst>
      <p:ext uri="{BB962C8B-B14F-4D97-AF65-F5344CB8AC3E}">
        <p14:creationId xmlns:p14="http://schemas.microsoft.com/office/powerpoint/2010/main" val="203591782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ути">
  <a:themeElements>
    <a:clrScheme name="Кути">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Кути">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ути">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124</TotalTime>
  <Words>1666</Words>
  <Application>Microsoft Office PowerPoint</Application>
  <PresentationFormat>Екран (4:3)</PresentationFormat>
  <Paragraphs>152</Paragraphs>
  <Slides>13</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13</vt:i4>
      </vt:variant>
    </vt:vector>
  </HeadingPairs>
  <TitlesOfParts>
    <vt:vector size="14" baseType="lpstr">
      <vt:lpstr>Кути</vt:lpstr>
      <vt:lpstr> Тема 4. Теорія корисності та поведінка споживача. </vt:lpstr>
      <vt:lpstr> 1. Корисність як чинник формування ринкового попиту.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 2. Криві байдужості та їх основні властивості. </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Теорія корисності та поведінка споживача.</dc:title>
  <dc:creator>Sara Yasmeen (Wipro Technologies)</dc:creator>
  <cp:lastModifiedBy>User</cp:lastModifiedBy>
  <cp:revision>23</cp:revision>
  <dcterms:created xsi:type="dcterms:W3CDTF">2010-02-23T11:30:32Z</dcterms:created>
  <dcterms:modified xsi:type="dcterms:W3CDTF">2024-04-03T09:32:59Z</dcterms:modified>
</cp:coreProperties>
</file>