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0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74" r:id="rId11"/>
    <p:sldId id="275" r:id="rId12"/>
    <p:sldId id="264" r:id="rId13"/>
    <p:sldId id="266" r:id="rId14"/>
    <p:sldId id="272" r:id="rId15"/>
    <p:sldId id="269" r:id="rId16"/>
    <p:sldId id="270" r:id="rId17"/>
  </p:sldIdLst>
  <p:sldSz cx="14630400" cy="8229600"/>
  <p:notesSz cx="8229600" cy="146304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4020202020204" charset="0"/>
      <p:regular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4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397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0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1" y="7680960"/>
            <a:ext cx="1462659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9" y="7601179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6736" y="910742"/>
            <a:ext cx="12070080" cy="427939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9600" spc="-6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061" y="5346745"/>
            <a:ext cx="12070080" cy="13716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880" cap="all" spc="240" baseline="0">
                <a:solidFill>
                  <a:schemeClr val="tx2"/>
                </a:solidFill>
                <a:latin typeface="+mj-lt"/>
              </a:defRPr>
            </a:lvl1pPr>
            <a:lvl2pPr marL="548640" indent="0" algn="ctr">
              <a:buNone/>
              <a:defRPr sz="2880"/>
            </a:lvl2pPr>
            <a:lvl3pPr marL="1097280" indent="0" algn="ctr">
              <a:buNone/>
              <a:defRPr sz="2880"/>
            </a:lvl3pPr>
            <a:lvl4pPr marL="1645920" indent="0" algn="ctr">
              <a:buNone/>
              <a:defRPr sz="2400"/>
            </a:lvl4pPr>
            <a:lvl5pPr marL="2194560" indent="0" algn="ctr">
              <a:buNone/>
              <a:defRPr sz="2400"/>
            </a:lvl5pPr>
            <a:lvl6pPr marL="2743200" indent="0" algn="ctr">
              <a:buNone/>
              <a:defRPr sz="2400"/>
            </a:lvl6pPr>
            <a:lvl7pPr marL="3291840" indent="0" algn="ctr">
              <a:buNone/>
              <a:defRPr sz="2400"/>
            </a:lvl7pPr>
            <a:lvl8pPr marL="3840480" indent="0" algn="ctr">
              <a:buNone/>
              <a:defRPr sz="2400"/>
            </a:lvl8pPr>
            <a:lvl9pPr marL="4389120" indent="0" algn="ctr">
              <a:buNone/>
              <a:defRPr sz="2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49190" y="5212080"/>
            <a:ext cx="1185062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91920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3975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1" y="7680960"/>
            <a:ext cx="1462659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9" y="7601179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94762"/>
            <a:ext cx="3154680" cy="69118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94762"/>
            <a:ext cx="9281160" cy="691187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3730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107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445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219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511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998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825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1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33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4130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297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216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011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77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1" y="7680960"/>
            <a:ext cx="1462659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9" y="7601179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36" y="910742"/>
            <a:ext cx="12070080" cy="427939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9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6736" y="5343754"/>
            <a:ext cx="12070080" cy="13716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880" cap="all" spc="240" baseline="0">
                <a:solidFill>
                  <a:schemeClr val="tx2"/>
                </a:solidFill>
                <a:latin typeface="+mj-lt"/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49190" y="5212080"/>
            <a:ext cx="1185062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8908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16736" y="343924"/>
            <a:ext cx="12070080" cy="174090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6734" y="2214881"/>
            <a:ext cx="5925312" cy="48280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1504" y="2214882"/>
            <a:ext cx="5925312" cy="48280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758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16736" y="343924"/>
            <a:ext cx="12070080" cy="174090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6736" y="2215263"/>
            <a:ext cx="5925312" cy="88353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6736" y="3098801"/>
            <a:ext cx="5925312" cy="4053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61504" y="2215263"/>
            <a:ext cx="5925312" cy="88353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61504" y="3098801"/>
            <a:ext cx="5925312" cy="4053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0415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9790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1" y="7680960"/>
            <a:ext cx="1462659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9" y="7601179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3331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" y="0"/>
            <a:ext cx="4860949" cy="82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848085" y="0"/>
            <a:ext cx="76810" cy="822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713231"/>
            <a:ext cx="3840480" cy="2743200"/>
          </a:xfrm>
        </p:spPr>
        <p:txBody>
          <a:bodyPr anchor="b">
            <a:normAutofit/>
          </a:bodyPr>
          <a:lstStyle>
            <a:lvl1pPr>
              <a:defRPr sz="432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0" y="877824"/>
            <a:ext cx="7790688" cy="6309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3511296"/>
            <a:ext cx="3840480" cy="405494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8614" y="7751743"/>
            <a:ext cx="3142212" cy="438150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60720" y="7751743"/>
            <a:ext cx="5577840" cy="43815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69595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943600"/>
            <a:ext cx="1462659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9" y="5898091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37" y="6089904"/>
            <a:ext cx="12136374" cy="987552"/>
          </a:xfrm>
        </p:spPr>
        <p:txBody>
          <a:bodyPr lIns="91440" tIns="0" rIns="91440" bIns="0" anchor="b">
            <a:noAutofit/>
          </a:bodyPr>
          <a:lstStyle>
            <a:lvl1pPr>
              <a:defRPr sz="432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" y="0"/>
            <a:ext cx="14630382" cy="5898091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6736" y="7088429"/>
            <a:ext cx="12135917" cy="71323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720"/>
              </a:spcAft>
              <a:buNone/>
              <a:defRPr sz="1800">
                <a:solidFill>
                  <a:srgbClr val="FFFFFF"/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509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80960"/>
            <a:ext cx="1463040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9" y="7601179"/>
            <a:ext cx="14630382" cy="797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6736" y="343924"/>
            <a:ext cx="12070080" cy="1740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6736" y="2214881"/>
            <a:ext cx="12070080" cy="48280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16737" y="7751743"/>
            <a:ext cx="29667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3422" y="7751743"/>
            <a:ext cx="578736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80550" y="7751743"/>
            <a:ext cx="157443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432238" y="2085414"/>
            <a:ext cx="1196035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45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28" r:id="rId20"/>
    <p:sldLayoutId id="2147483830" r:id="rId21"/>
    <p:sldLayoutId id="2147483833" r:id="rId22"/>
    <p:sldLayoutId id="2147483834" r:id="rId23"/>
  </p:sldLayoutIdLst>
  <p:hf sldNum="0" hdr="0" ftr="0" dt="0"/>
  <p:txStyles>
    <p:titleStyle>
      <a:lvl1pPr algn="l" defTabSz="1097280" rtl="0" eaLnBrk="1" latinLnBrk="0" hangingPunct="1">
        <a:lnSpc>
          <a:spcPct val="85000"/>
        </a:lnSpc>
        <a:spcBef>
          <a:spcPct val="0"/>
        </a:spcBef>
        <a:buNone/>
        <a:defRPr sz="5760" kern="1200" spc="-6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9728" indent="-109728" algn="l" defTabSz="1097280" rtl="0" eaLnBrk="1" latinLnBrk="0" hangingPunct="1">
        <a:lnSpc>
          <a:spcPct val="90000"/>
        </a:lnSpc>
        <a:spcBef>
          <a:spcPts val="1440"/>
        </a:spcBef>
        <a:spcAft>
          <a:spcPts val="24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60858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21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0314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99770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19226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2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56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0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4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2469-19#Text" TargetMode="Externa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946638" y="422229"/>
            <a:ext cx="10582820" cy="2714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300"/>
              </a:lnSpc>
              <a:buNone/>
            </a:pPr>
            <a:r>
              <a:rPr lang="en-US" sz="425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Академічна доброчесність: цінність для сучасного студента</a:t>
            </a:r>
            <a:endParaRPr lang="en-US" sz="4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933807" y="2442005"/>
            <a:ext cx="5466993" cy="1389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70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Академічна доброчесність - це не просто правила, які потрібно дотримуватися. Це цінність, яка формує особистість і визначає успіх у житті. У сучасному світі, де інформація доступна 24/7, важливо вміти критично мислити, перевіряти джерела та формувати власну думку.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933807" y="4380709"/>
            <a:ext cx="5466993" cy="1389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70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Студенти, які дотримуються академічної доброчесності, демонструють відповідальність, чесність та повагу до знань. Вони розуміють, що справжній успіх досягається завдяки власним зусиллям, а не шляхом обману.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60095" y="7095292"/>
            <a:ext cx="347424" cy="347424"/>
          </a:xfrm>
          <a:prstGeom prst="roundRect">
            <a:avLst>
              <a:gd name="adj" fmla="val 26316793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1" y="2442005"/>
            <a:ext cx="7818664" cy="4378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49548"/>
            <a:ext cx="1188720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Приклади оформлення різних видів джерел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402562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ДСТУ 8302:2015 визначає правила оформлення бібліографічного опису для різних видів джерел. Стандарт містить чіткі інструкції для книг, статей, електронних ресурсів та інших типів документів.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058245"/>
            <a:ext cx="624470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Наведені приклади ілюструють правильне оформлення бібліографічного опису відповідно до вимог ДСТУ 8302:2015. Вони допоможуть уніфікувати оформлення списку літератури у наукових роботах, дисертаціях, звітах та інших документах.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521" y="2453640"/>
            <a:ext cx="6244709" cy="437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88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9597" y="2242848"/>
            <a:ext cx="4494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виданні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18515" y="2242848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Олексунь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Н.О. Основні тенденції світової продовольчої безпеки: наслідки російської агресії. Наука і оборона. 2024. Вип.1. С. 27-30.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9597" y="3200791"/>
            <a:ext cx="1520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Тези доповіді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18515" y="3107008"/>
            <a:ext cx="73152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Олексунь</a:t>
            </a:r>
            <a:r>
              <a:rPr lang="uk-UA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Н., Мартинюк Р. Транскордонна злочинність як фактор </a:t>
            </a:r>
            <a:r>
              <a:rPr lang="uk-UA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тінізації</a:t>
            </a:r>
            <a:r>
              <a:rPr lang="uk-UA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економіки України в умовах воєнного стану. Реалії та перспективи розбудови правової держави в </a:t>
            </a:r>
            <a:r>
              <a:rPr lang="uk-UA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uk-UA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світі : Матеріали 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ІІ </a:t>
            </a:r>
            <a:r>
              <a:rPr lang="uk-UA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Міжнар</a:t>
            </a:r>
            <a:r>
              <a:rPr lang="uk-UA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науково-</a:t>
            </a:r>
            <a:r>
              <a:rPr lang="uk-UA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uk-UA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uk-UA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uk-UA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</a:t>
            </a:r>
            <a:r>
              <a:rPr lang="uk-UA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100-річчю заснування Сум. </a:t>
            </a:r>
            <a:r>
              <a:rPr lang="uk-UA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</a:t>
            </a:r>
            <a:r>
              <a:rPr lang="uk-UA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пед. ун-ту ім. А.С. Макаренка (31 трав. 2024 р.–01 черв. 2024 р.), м. Суми.</a:t>
            </a:r>
            <a:endParaRPr lang="uk-UA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9597" y="4861334"/>
            <a:ext cx="2556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Закон, нормативний акт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18515" y="4861334"/>
            <a:ext cx="73152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: Закон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21.06.2018 № 2469-VIII : станом на 9 серп. 2024 р. URL: 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https://zakon.rada.gov.ua/laws/show/2469-19#Text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(дата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19.11.2024).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5126" y="1105269"/>
            <a:ext cx="7800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95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79872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Етика співпраці під час групових проєктів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864406"/>
            <a:ext cx="28570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Спільна робота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445550"/>
            <a:ext cx="3978116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Групові проєкти – це можливість розвивати навички командної роботи. Кожен член групи має внести свій вклад, розподілити завдання й спільно досягти успіху. Важливо пам'ятати, що результати мають відображати внесок кожного учасника.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32928" y="2864406"/>
            <a:ext cx="317182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Відповідальність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32928" y="3445550"/>
            <a:ext cx="3978116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Успіх групового проєкту залежить від відповідальності кожного. Необхідно виконувати свої завдання вчасно, якісно й у відповідності до встановлених стандартів. Довіра й взаємоповага – це ключові елементи успішної співпраці.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067" y="2892743"/>
            <a:ext cx="3978116" cy="4201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1963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171989" y="2874773"/>
            <a:ext cx="13051393" cy="140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0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Відповідальність студентів за порушення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91532" y="3586717"/>
            <a:ext cx="13051393" cy="7219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00"/>
              </a:lnSpc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порушення академічної доброчесності та етики академічних взаємовідносин науково-педагогічні, наукові працівники та співробітники Університету можуть бути притягнені до такої академічної відповідальності: </a:t>
            </a:r>
          </a:p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попередження;</a:t>
            </a:r>
          </a:p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 права брати участь у роботі колегіальних органів управління університетом на певний термін; </a:t>
            </a:r>
          </a:p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 права брати участь у конкурсах на отримання фінансування для проведення наукових досліджень та реалізації освітніх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стипендій, грантів тощо;</a:t>
            </a:r>
          </a:p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 почесних звань, нагород, стипендій, присуджених Університетом. </a:t>
            </a:r>
          </a:p>
          <a:p>
            <a:pPr>
              <a:lnSpc>
                <a:spcPts val="2800"/>
              </a:lnSpc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Дії, в яких наявні ознаки порушення академічної доброчесності та етики академічних взаємовідносин можуть бути також підставою для притягнення особи до дисциплінарної, цивільно-правової, адміністративної, кримінальної відповідальності у випадках та порядку, встановлених законодавством. Притягнення особи до відповідальності за порушення академічної доброчесності та етики академічних взаємовідносин може здійснюватися незалежно від притягнення її до інших видів відповідальності.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1971" y="2241513"/>
            <a:ext cx="121266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 результатів оцінювання контрольної роботи, екзамену, заліку тощо;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повторне проходження оцінювання (контрольна робота, екзамен, залік тощо); 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повторне проходження відповідного освітнього компонента освітньої програми; 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 додаткових контрольних заходів (додаткові індивідуальні завдання, додаткові контрольні роботи, тести тощо); 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додаткової перевірки усіх робіт авторства порушника; 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 наданих Університетом пільг з оплати навчання; 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 права брати участь у конкурсах на отримання стипендій, грантів тощо; 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 суб’єкта, який здійснює фінансування навчання (проведення наукового дослідження), установи, що видала грант на навчання (дослідження), потенційних роботодавців, батьків здобувача вищої освіти про вчинене порушення; 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 участі порушника в наукових дослідження, виключення його з окремих наукових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 догани із занесенням до особової справи порушника; 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відрахування з Університету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6372" y="1175658"/>
            <a:ext cx="9731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 ПОРУШЕННЯ АКАДЕМІЧНОЇ ДОБРОЧЕСНОСТІ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814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35304" y="539932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Інституційні ініціативи щодо популяризації доброчесності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860953"/>
            <a:ext cx="624470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Університети та інші навчальні заклади відіграють важливу роль у формуванні культури академічної доброчесності. Для цього вони запроваджують різні ініціативи, спрямовані на підвищення обізнаності студентів, викладачів та адміністрації.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879538"/>
            <a:ext cx="624470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Серед таких ініціатив можна виділити: розробку етичних кодексів, проведення навчальних семінарів та тренінгів, створення онлайн-ресурсів з академічної доброчесності, впровадження систем контролю та запобігання плагіату.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521" y="2912031"/>
            <a:ext cx="6244709" cy="4163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3406" y="723781"/>
            <a:ext cx="9805987" cy="104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100"/>
              </a:lnSpc>
              <a:buNone/>
            </a:pPr>
            <a:r>
              <a:rPr lang="en-US" sz="325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Висновки та рекомендації для студентів</a:t>
            </a:r>
            <a:endParaRPr lang="en-US" sz="3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06" y="2015609"/>
            <a:ext cx="416719" cy="41671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83406" y="2599015"/>
            <a:ext cx="5366980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Важливість академічної доброчесності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583407" y="2959417"/>
            <a:ext cx="7178108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Академічна доброчесність – це фундамент успішної кар'єри та особистісного зростання. Дотримання принципів доброчесності сприяє формуванню навичок критичного мислення, самостійності та відповідальності.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406" y="3992880"/>
            <a:ext cx="416719" cy="41671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183183" y="4084557"/>
            <a:ext cx="2083713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Шлях до успіху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554041" y="4559618"/>
            <a:ext cx="819048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Студенти мають розуміти, що академічна доброчесність – це не просто дотримання правил, а інвестиція в майбутнє. Навчання в чесній та прозорій атмосфері сприяє розвитку компетенцій, які будуть цінними в будь-якій сфері життя.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1" y="0"/>
            <a:ext cx="5333999" cy="39928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401" y="3992880"/>
            <a:ext cx="5334000" cy="4236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72562" y="1137524"/>
            <a:ext cx="11468695" cy="6050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Що таке академічна доброчесність?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2822189" y="5598929"/>
            <a:ext cx="3041213" cy="302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 err="1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Принципи</a:t>
            </a:r>
            <a:r>
              <a:rPr lang="en-US" sz="190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 </a:t>
            </a:r>
            <a:r>
              <a:rPr lang="uk-UA" sz="1900" b="1" dirty="0" smtClean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ч</a:t>
            </a:r>
            <a:r>
              <a:rPr lang="en-US" sz="1900" b="1" dirty="0" err="1" smtClean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есності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77704" y="5966809"/>
            <a:ext cx="6492240" cy="1548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40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Академічна доброчесність - це набір принципів та стандартів, що визначають чесне та відповідальне виконання навчальних завдань. Студенти, які дотримуються академічної доброчесності, демонструють інтелектуальну цілісність, повагу до навчального процесу та прагнення до знань, а не до обману.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8806909" y="5476637"/>
            <a:ext cx="4742498" cy="302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Відповідальність </a:t>
            </a:r>
            <a:r>
              <a:rPr lang="en-US" sz="1900" b="1" dirty="0" err="1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за</a:t>
            </a:r>
            <a:r>
              <a:rPr lang="en-US" sz="190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 </a:t>
            </a:r>
            <a:r>
              <a:rPr lang="uk-UA" sz="1900" b="1" dirty="0" smtClean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н</a:t>
            </a:r>
            <a:r>
              <a:rPr lang="en-US" sz="1900" b="1" dirty="0" err="1" smtClean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авчання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460337" y="5981521"/>
            <a:ext cx="6492359" cy="12387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40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Академічна доброчесність означає, що студенти беруть на себе відповідальність за власне навчання. Вони усвідомлюють, що отримують знання та навички, які допоможуть їм у майбутньому, і не намагаються отримати перевагу нечесним шляхом.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178" y="2219325"/>
            <a:ext cx="6195765" cy="33142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157" y="2219325"/>
            <a:ext cx="6772385" cy="3292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0812" y="615196"/>
            <a:ext cx="13068776" cy="1394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Основні принципи академічної доброчесності</a:t>
            </a:r>
            <a:endParaRPr lang="en-US" sz="4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80812" y="2567226"/>
            <a:ext cx="2788801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Чесність</a:t>
            </a:r>
            <a:endParaRPr lang="en-US" sz="2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80812" y="3138726"/>
            <a:ext cx="2858929" cy="28555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Чесність є основою академічної доброчесності. Студенти повинні виконувати всі завдання чесно, не використовуючи нечесні методи для отримання позитивних результатів.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4191714" y="2567226"/>
            <a:ext cx="2858929" cy="6969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Відповідальність</a:t>
            </a:r>
            <a:endParaRPr lang="en-US" sz="2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191713" y="3138726"/>
            <a:ext cx="2858929" cy="39264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Студенти несуть відповідальність за свої дії та наслідки, що виникають в результаті порушення правил академічної доброчесності. Вони повинні розуміти наслідки плагіату та інших форм нечесного ведення.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602617" y="2567226"/>
            <a:ext cx="2788801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Повага</a:t>
            </a:r>
            <a:endParaRPr lang="en-US" sz="2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602617" y="3138726"/>
            <a:ext cx="2858929" cy="32125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Студенти повинні поважати інтелектуальну власність інших людей, посилаючись на джерела інформації та не присвоюючи чужі ідеї. Вони повинні поважати праці викладачів та колег.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1013519" y="2567226"/>
            <a:ext cx="2788801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Цілісність</a:t>
            </a:r>
            <a:endParaRPr lang="en-US" sz="2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1013519" y="3131481"/>
            <a:ext cx="2858929" cy="32125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Цілісність означає підтримку високих етичних стандартів у навчанні. Студенти повинні дбати про свої особисті цінності та принципи, а також про їхнє відображення в академічному житті.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89514" y="559236"/>
            <a:ext cx="7862649" cy="1716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Чому академічна доброчесність важлива для студентів?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38648" y="2510314"/>
            <a:ext cx="7164382" cy="878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0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Академічна доброчесність є фундаментом для успішної академічної кар’єри та подальшого професійного розвитку. Вона дозволяє студентам розвивати критичне мислення, набувати цінні навички, будувати довіру до себе та своїх знань.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38647" y="3623430"/>
            <a:ext cx="7164384" cy="585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0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Доброчесність сприяє формуванню відповідальності за власні дії, виховує повагу до інтелектуальної власності та вчить чесно грати за правилами.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633054" y="4816674"/>
            <a:ext cx="7862649" cy="1655921"/>
          </a:xfrm>
          <a:prstGeom prst="roundRect">
            <a:avLst>
              <a:gd name="adj" fmla="val 4643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648295" y="4831913"/>
            <a:ext cx="7537763" cy="82034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8" name="Text 5"/>
          <p:cNvSpPr/>
          <p:nvPr/>
        </p:nvSpPr>
        <p:spPr>
          <a:xfrm>
            <a:off x="831533" y="4949309"/>
            <a:ext cx="1591985" cy="585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Довіра до себе та своїх знань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797135" y="4949309"/>
            <a:ext cx="1588175" cy="585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Навчання та розвиток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758928" y="4949309"/>
            <a:ext cx="1588175" cy="292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Повага до інших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460180" y="4949309"/>
            <a:ext cx="1591985" cy="585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Професійний успіх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648296" y="5652254"/>
            <a:ext cx="7537762" cy="82034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831533" y="5769650"/>
            <a:ext cx="1591985" cy="292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Відповідальність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2797135" y="5769650"/>
            <a:ext cx="1588175" cy="292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Чесність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758928" y="5769650"/>
            <a:ext cx="1588175" cy="292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Етика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6470588" y="5748100"/>
            <a:ext cx="1591985" cy="585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Здобуття цінних знань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323409" y="6707387"/>
            <a:ext cx="7862649" cy="585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Виховуючи академічну доброчесність у собі, студенти формують фундамент для успішного майбутнього, заснованого на чесних, працьовитих та етичних принципах.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107" y="1"/>
            <a:ext cx="6614293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52172" cy="677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16387" y="1036039"/>
            <a:ext cx="13524038" cy="1100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300"/>
              </a:lnSpc>
              <a:buNone/>
            </a:pPr>
            <a:r>
              <a:rPr lang="en-US" sz="345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Види порушень академічної доброчесності</a:t>
            </a:r>
            <a:endParaRPr lang="en-US" sz="3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16387" y="2273975"/>
            <a:ext cx="3867626" cy="2438400"/>
          </a:xfrm>
          <a:prstGeom prst="roundRect">
            <a:avLst>
              <a:gd name="adj" fmla="val 303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401502" y="2436384"/>
            <a:ext cx="2201347" cy="2751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150"/>
              </a:lnSpc>
            </a:pPr>
            <a:r>
              <a:rPr lang="uk-UA" sz="170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А</a:t>
            </a:r>
            <a:r>
              <a:rPr lang="uk-UA" sz="1700" b="1" dirty="0" smtClean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кадемічний плагіат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00100" y="2838450"/>
            <a:ext cx="3500199" cy="16902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35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Найпоширеніше порушення. Це використання чужих ідей або текстів без належного цитування. Студенти можуть використовувати тексти з Інтернету, книг або робіт інших студентів без зазначення джерела.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660106" y="2273975"/>
            <a:ext cx="3867626" cy="2438400"/>
          </a:xfrm>
          <a:prstGeom prst="roundRect">
            <a:avLst>
              <a:gd name="adj" fmla="val 303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541270" y="2427982"/>
            <a:ext cx="2201347" cy="2751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Списування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843820" y="2838450"/>
            <a:ext cx="3500199" cy="1408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35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Це копіювання відповідей або розв'язків з інших джерел під час іспитів, контрольних робіт або тестів. Списування може бути як повним, так і частковим.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16387" y="4888468"/>
            <a:ext cx="3867626" cy="2431852"/>
          </a:xfrm>
          <a:prstGeom prst="roundRect">
            <a:avLst>
              <a:gd name="adj" fmla="val 304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31616" y="5072182"/>
            <a:ext cx="3037165" cy="2751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150"/>
              </a:lnSpc>
            </a:pPr>
            <a:r>
              <a:rPr lang="uk-UA" sz="170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Ф</a:t>
            </a:r>
            <a:r>
              <a:rPr lang="uk-UA" sz="1700" b="1" dirty="0" smtClean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абрикація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52075" y="5749069"/>
            <a:ext cx="3500199" cy="1408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200"/>
              </a:lnSpc>
            </a:pPr>
            <a:r>
              <a:rPr lang="ru-RU" sz="1350" dirty="0" err="1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В</a:t>
            </a:r>
            <a:r>
              <a:rPr lang="ru-RU" sz="1350" dirty="0" err="1" smtClean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игадування</a:t>
            </a:r>
            <a:r>
              <a:rPr lang="ru-RU" sz="1350" dirty="0" smtClean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даних</a:t>
            </a:r>
            <a:r>
              <a:rPr lang="ru-RU" sz="1350" dirty="0" smtClean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чи</a:t>
            </a:r>
            <a:r>
              <a:rPr lang="ru-RU" sz="1350" dirty="0" smtClean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фактів</a:t>
            </a:r>
            <a:r>
              <a:rPr lang="ru-RU" sz="1350" dirty="0" smtClean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, </a:t>
            </a:r>
            <a:r>
              <a:rPr lang="ru-RU" sz="1350" dirty="0" err="1" smtClean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що</a:t>
            </a:r>
            <a:endParaRPr lang="ru-RU" sz="1350" dirty="0" smtClean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</a:pPr>
            <a:r>
              <a:rPr lang="ru-RU" sz="1350" dirty="0" err="1" smtClean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використовуються</a:t>
            </a:r>
            <a:r>
              <a:rPr lang="ru-RU" sz="1350" dirty="0" smtClean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в </a:t>
            </a:r>
            <a:r>
              <a:rPr lang="ru-RU" sz="1350" dirty="0" err="1" smtClean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освітньо-науковому</a:t>
            </a:r>
            <a:r>
              <a:rPr lang="ru-RU" sz="1350" dirty="0" smtClean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процесі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4660106" y="4888468"/>
            <a:ext cx="3867626" cy="2431852"/>
          </a:xfrm>
          <a:prstGeom prst="roundRect">
            <a:avLst>
              <a:gd name="adj" fmla="val 304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843820" y="5072182"/>
            <a:ext cx="3500199" cy="5503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150"/>
              </a:lnSpc>
            </a:pPr>
            <a:r>
              <a:rPr lang="uk-UA" sz="170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Х</a:t>
            </a:r>
            <a:r>
              <a:rPr lang="uk-UA" sz="1700" b="1" dirty="0" smtClean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абарництво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756155" y="5400139"/>
            <a:ext cx="3771577" cy="1408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200"/>
              </a:lnSpc>
            </a:pPr>
            <a:r>
              <a:rPr lang="uk-UA" sz="1350" dirty="0" smtClean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надання (отримання) учасником освітнього процесу чи пропозиція щодо надання (отримання) коштів, майна, послуг, пільг чи будь-яких інших благ матеріального або нематеріального характеру з метою отримання неправомірної переваги в </a:t>
            </a:r>
            <a:r>
              <a:rPr lang="uk-UA" sz="1350" dirty="0" err="1" smtClean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освітньо</a:t>
            </a:r>
            <a:r>
              <a:rPr lang="uk-UA" sz="1350" dirty="0" smtClean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-науковому процесі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874" y="2457688"/>
            <a:ext cx="5558383" cy="4862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0658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815" y="2416194"/>
            <a:ext cx="9775865" cy="551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00"/>
              </a:lnSpc>
              <a:buNone/>
            </a:pPr>
            <a:r>
              <a:rPr lang="en-US" sz="345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Плагіат: розуміння та запобігання</a:t>
            </a:r>
            <a:endParaRPr lang="en-US" sz="3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15" y="3508415"/>
            <a:ext cx="882610" cy="129218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65221" y="3684865"/>
            <a:ext cx="3019663" cy="2757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Визначення плагіату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1765221" y="4066461"/>
            <a:ext cx="12247364" cy="564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Плагіат - це використання чужого тексту, ідей або досліджень без належного цитування. Це включає копіювання, перефразування, парафразування або використання чужого матеріалу без належного визначення авторства.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15" y="4920615"/>
            <a:ext cx="882610" cy="120804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65221" y="5097066"/>
            <a:ext cx="2637234" cy="2757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Наслідки плагіату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1765221" y="5478661"/>
            <a:ext cx="12247364" cy="564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Плагіат є серйозним порушенням академічної доброчесності, яке може призвести до несприятливих наслідків, таких як отримання незадовільної оцінки, виключення з університету або втрата репутації.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815" y="6332815"/>
            <a:ext cx="882610" cy="122187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765221" y="6509266"/>
            <a:ext cx="3066574" cy="2757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Запобігання плагіату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1765221" y="6890861"/>
            <a:ext cx="12247364" cy="564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Щоб уникнути плагіату, студенти повинні навчитися правильно цитувати джерела, використовуючи відповідні стилі цитування, та завжди вказувати джерела інформації, яку вони використовують у своїх роботах.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577618" y="730738"/>
            <a:ext cx="9518809" cy="1298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100"/>
              </a:lnSpc>
              <a:buNone/>
            </a:pPr>
            <a:r>
              <a:rPr lang="en-US" sz="405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Самостійність у виконанні навчальних завдань</a:t>
            </a:r>
            <a:endParaRPr lang="en-US" sz="4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26996" y="2870835"/>
            <a:ext cx="467320" cy="467320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79634" y="2948702"/>
            <a:ext cx="162044" cy="311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1</a:t>
            </a:r>
            <a:endParaRPr lang="en-US" sz="2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401961" y="2870835"/>
            <a:ext cx="3725228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1. Розуміння завдання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401961" y="3319939"/>
            <a:ext cx="3980617" cy="19945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Успішна самостійна робота починається з чіткого розуміння завдань. Студент має уважно проаналізувати вимоги, визначити межі дослідження та методи, які потрібно застосувати.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590223" y="2870835"/>
            <a:ext cx="467320" cy="467320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693807" y="2948702"/>
            <a:ext cx="260152" cy="311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2</a:t>
            </a:r>
            <a:endParaRPr lang="en-US" sz="2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265188" y="2870835"/>
            <a:ext cx="3724632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2. Планування роботи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265189" y="3319939"/>
            <a:ext cx="3512582" cy="19945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Ефективне планування часу, ресурсів та етапів виконання завдання – важливий складовий елемент. Це дозволить уникнути нав'язливої квапливості і забезпечити краще засвоєння матеріалу.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726996" y="5755719"/>
            <a:ext cx="467320" cy="467320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29985" y="5833586"/>
            <a:ext cx="261342" cy="311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3</a:t>
            </a:r>
            <a:endParaRPr lang="en-US" sz="2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401961" y="5755719"/>
            <a:ext cx="5706070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3. Відповідальність за результати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401961" y="6204823"/>
            <a:ext cx="8843843" cy="997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Самостійність означає готовність не тільки виконувати завдання, але й брати на себе відповідальність за якісь результати. Це виховує критичне мислення та збільшує мотивацію.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5417" y="2079171"/>
            <a:ext cx="4644983" cy="304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5417" y="5127171"/>
            <a:ext cx="4644983" cy="309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3114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7338" y="477202"/>
            <a:ext cx="9758124" cy="108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250"/>
              </a:lnSpc>
              <a:buNone/>
            </a:pPr>
            <a:r>
              <a:rPr lang="en-US" sz="340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Коректне цитування та оформлення посилань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38" y="1822132"/>
            <a:ext cx="433745" cy="43374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07338" y="2429351"/>
            <a:ext cx="2948464" cy="2711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Відзначення джерел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07338" y="2804517"/>
            <a:ext cx="9758124" cy="832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35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Кожне висловлювання, що не є власним, має бути позначене як чуже. Це означає, що необхідно вказати автора, назву джерела та сторінку, де знайдено інформацію. Це важливо для того, щоб читач міг перевірити достовірність наведених фактів.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38" y="4158020"/>
            <a:ext cx="433745" cy="43374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07338" y="4243685"/>
            <a:ext cx="4278392" cy="2711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Список використаних джерел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607338" y="4955976"/>
            <a:ext cx="9758124" cy="555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35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Список використаних джерел – це перелік усіх матеріалів, які були використані під час підготовки роботи. Цей список дозволяє читачеві краще зрозуміти контекст дослідження та простежити за логікою викладу.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338" y="6216253"/>
            <a:ext cx="433745" cy="43374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24210" y="6298950"/>
            <a:ext cx="3328154" cy="2711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Посилання на джерела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607338" y="6892885"/>
            <a:ext cx="9758124" cy="555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350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Посилання на джерела можуть бути оформлені у вигляді приміток, виносок або внутрішнього тексту. Важливо, щоб стиль оформлення був послідовним та відповідав вимогам до оформлення наукових робіт.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</TotalTime>
  <Words>1498</Words>
  <Application>Microsoft Office PowerPoint</Application>
  <PresentationFormat>Произвольный</PresentationFormat>
  <Paragraphs>118</Paragraphs>
  <Slides>16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Unbounded Bold</vt:lpstr>
      <vt:lpstr>Calibri</vt:lpstr>
      <vt:lpstr>Open Sans</vt:lpstr>
      <vt:lpstr>Times New Roman</vt:lpstr>
      <vt:lpstr>Roboto</vt:lpstr>
      <vt:lpstr>Calibri Light</vt:lpstr>
      <vt:lpstr>Raleway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Учетная запись Майкрософт</cp:lastModifiedBy>
  <cp:revision>7</cp:revision>
  <dcterms:created xsi:type="dcterms:W3CDTF">2024-11-19T11:27:30Z</dcterms:created>
  <dcterms:modified xsi:type="dcterms:W3CDTF">2024-11-19T12:22:30Z</dcterms:modified>
</cp:coreProperties>
</file>