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258" r:id="rId5"/>
    <p:sldId id="296" r:id="rId6"/>
    <p:sldId id="297" r:id="rId7"/>
    <p:sldId id="259" r:id="rId8"/>
    <p:sldId id="260" r:id="rId9"/>
    <p:sldId id="261" r:id="rId10"/>
    <p:sldId id="262" r:id="rId11"/>
    <p:sldId id="263" r:id="rId12"/>
    <p:sldId id="264" r:id="rId13"/>
    <p:sldId id="298" r:id="rId14"/>
    <p:sldId id="299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82" r:id="rId23"/>
    <p:sldId id="283" r:id="rId24"/>
    <p:sldId id="284" r:id="rId25"/>
    <p:sldId id="28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864DE22-63E1-4552-810B-5D6CC3E376D4}">
          <p14:sldIdLst>
            <p14:sldId id="256"/>
            <p14:sldId id="257"/>
            <p14:sldId id="300"/>
          </p14:sldIdLst>
        </p14:section>
        <p14:section name="Поняття фінансів підприємств, їх функції" id="{8B154BA3-4FD0-4054-8B7C-294CC9F03210}">
          <p14:sldIdLst>
            <p14:sldId id="258"/>
            <p14:sldId id="296"/>
            <p14:sldId id="297"/>
            <p14:sldId id="259"/>
            <p14:sldId id="260"/>
          </p14:sldIdLst>
        </p14:section>
        <p14:section name="Сфери фінансових відносин підприємств" id="{5AA02DF3-41E5-461C-9DC9-73C39519B93C}">
          <p14:sldIdLst>
            <p14:sldId id="261"/>
            <p14:sldId id="262"/>
            <p14:sldId id="263"/>
            <p14:sldId id="264"/>
            <p14:sldId id="298"/>
            <p14:sldId id="299"/>
            <p14:sldId id="265"/>
            <p14:sldId id="266"/>
            <p14:sldId id="267"/>
            <p14:sldId id="268"/>
            <p14:sldId id="269"/>
            <p14:sldId id="270"/>
            <p14:sldId id="271"/>
            <p14:sldId id="282"/>
            <p14:sldId id="283"/>
            <p14:sldId id="284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70" autoAdjust="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68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68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63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04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40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1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97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7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41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19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93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15086-4F7C-4FA5-A62D-471BD1A5CA78}" type="datetimeFigureOut">
              <a:rPr lang="ru-RU" smtClean="0"/>
              <a:t>пт 10.03.23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8CE43-6CDB-4A0B-A13A-B55CB252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8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52700"/>
            <a:ext cx="6400800" cy="17526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uk-UA" sz="5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Тема 1. Основи фінансів </a:t>
            </a:r>
            <a:r>
              <a:rPr lang="uk-UA" sz="54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суб</a:t>
            </a:r>
            <a:r>
              <a:rPr lang="en-US" sz="5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’</a:t>
            </a:r>
            <a:r>
              <a:rPr lang="uk-UA" sz="54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єктів</a:t>
            </a:r>
            <a:r>
              <a:rPr lang="uk-UA" sz="5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господарювання</a:t>
            </a:r>
            <a:endParaRPr lang="ru-RU" sz="5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998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Сфери фінансових відносин підприємств</a:t>
            </a:r>
            <a:br>
              <a:rPr lang="ru-RU" sz="3600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/>
              <a:t>Сфери фінансових відносин підприємств:</a:t>
            </a:r>
            <a:endParaRPr lang="ru-RU" sz="1800" b="1" dirty="0"/>
          </a:p>
          <a:p>
            <a:pPr marL="0" indent="0">
              <a:buNone/>
            </a:pPr>
            <a:endParaRPr lang="ru-RU" sz="1800" b="1" i="1" dirty="0"/>
          </a:p>
          <a:p>
            <a:pPr lvl="0" algn="just"/>
            <a:r>
              <a:rPr lang="uk-UA" sz="2000" dirty="0"/>
              <a:t>фінансові відносини з приводу формування статутного капіталу підприємства;</a:t>
            </a:r>
            <a:endParaRPr lang="ru-RU" sz="2000" dirty="0"/>
          </a:p>
          <a:p>
            <a:pPr lvl="0" algn="just"/>
            <a:r>
              <a:rPr lang="uk-UA" sz="2000" dirty="0"/>
              <a:t>фінансові відносини, пов`язані з утворенням та розподілом первинних грошових доходів (виручки, прибутку, грошових фондів).</a:t>
            </a:r>
            <a:endParaRPr lang="uk-UA" sz="2000" b="1" dirty="0"/>
          </a:p>
          <a:p>
            <a:pPr lvl="0" algn="just"/>
            <a:r>
              <a:rPr lang="uk-UA" sz="2000" dirty="0"/>
              <a:t>фінансові відносини , які виникають між суб`єктами господарювання у зв`язку з продажем та реалізації продукції, здійсненням пайових внесків, одержанням та сплатою штрафних санкцій;</a:t>
            </a:r>
            <a:endParaRPr lang="ru-RU" sz="2000" dirty="0"/>
          </a:p>
          <a:p>
            <a:pPr lvl="0" algn="just"/>
            <a:r>
              <a:rPr lang="uk-UA" sz="2000" dirty="0"/>
              <a:t>фінансові відносини , які виникають між підприємствами та банківськими установами з приводу розрахунково-касового обслуговування, кредитування та надання інших касових послуг;</a:t>
            </a:r>
            <a:endParaRPr lang="ru-RU" sz="2000" dirty="0"/>
          </a:p>
          <a:p>
            <a:pPr lvl="0" algn="just"/>
            <a:r>
              <a:rPr lang="uk-UA" sz="2000" dirty="0"/>
              <a:t>взаємовідносини з страховими компаніями;</a:t>
            </a:r>
            <a:endParaRPr lang="ru-RU" sz="2000" dirty="0"/>
          </a:p>
          <a:p>
            <a:pPr algn="just"/>
            <a:r>
              <a:rPr lang="uk-UA" sz="2000" dirty="0"/>
              <a:t>фінансові відносини  між підприємством та державою з приводу податкових  та інших платежів, бюджетного фінансування.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25543461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2. Сфери фінансових відносин підприємств</a:t>
            </a:r>
            <a:br>
              <a:rPr lang="ru-RU" sz="3600" dirty="0"/>
            </a:br>
            <a:r>
              <a:rPr lang="uk-UA" sz="2700" dirty="0"/>
              <a:t>Система суб’єктів та видів внутрішніх фінансових відносин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787382"/>
              </p:ext>
            </p:extLst>
          </p:nvPr>
        </p:nvGraphicFramePr>
        <p:xfrm>
          <a:off x="251520" y="1340768"/>
          <a:ext cx="8712969" cy="52425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5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1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Сфера фінансових відносин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Суб’єкт фінансових відносин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 фінансових відносин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705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Внутрішні фінансові відносини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Підприємство і його засновники (власники)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Формування та використання  статутного капіталу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частини прибутку на вкладений капітал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Підприємство і його структурні підрозділи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Розподіл фінансових ресурсів на фінансування та формування необоротних та оборотних активів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7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Підприємство і його працівники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Формування фонду оплати праці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Матеріальне заохочення та стимулювання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Розподіл частини фінансових ресурсів на матеріальну допомогу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Фінансування соціально-культурних заходів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49737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2. Сфери фінансових відносин підприємств</a:t>
            </a:r>
            <a:br>
              <a:rPr lang="ru-RU" sz="3600" dirty="0"/>
            </a:br>
            <a:r>
              <a:rPr lang="uk-UA" sz="2700" dirty="0"/>
              <a:t>Система суб’єктів та видів зовнішніх фінансових відносин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684253"/>
              </p:ext>
            </p:extLst>
          </p:nvPr>
        </p:nvGraphicFramePr>
        <p:xfrm>
          <a:off x="179512" y="1412776"/>
          <a:ext cx="8784976" cy="50232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21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Сфера фінансових відносин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Суб’єкт фінансових відносин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 фінансових відносин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915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Зовнішні фінансові відносини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Підприємство і держава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Платежі до бюджету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Відрахування до різних фондів державного, регіонального та галузевого значення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Бюджетне фінансування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Підприємство і банківські установи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Розрахунково-касове обслуговування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і погашення кредитів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Відкриття депозитних рахунків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Підприємство і інші суб’єкти господарювання (постачальники, клієнти)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Виконання господарських договорів та зобов’язань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Реалізація продукції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виручки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Здійснення платіжних розрахунків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17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Підприємство і страхові компанії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Виплата страхових платежів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страхових відшкодувань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410" marR="404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658790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br>
              <a:rPr lang="ru-RU" sz="3600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b="1" dirty="0"/>
              <a:t>Принципи організації фінансів суб'єктів господарювання:</a:t>
            </a:r>
          </a:p>
          <a:p>
            <a:pPr lvl="0"/>
            <a:r>
              <a:rPr lang="uk-UA" sz="2000" b="1" dirty="0"/>
              <a:t>плановості</a:t>
            </a:r>
            <a:r>
              <a:rPr lang="uk-UA" sz="2000" dirty="0"/>
              <a:t> – забезпечує відповідність обсягів продажу та витрат, інвестицій вимогам ринку, стану кон’юнктури та платоспроможного попиту, тобто можливість здійснення своєчасних розрахунків; даний принцип у найбільшому обсязі реалізується при впровадженні сучасних методів внутрішнього фінансового планування (бюджетування) та контролю</a:t>
            </a:r>
            <a:r>
              <a:rPr lang="en-US" sz="2000"/>
              <a:t>;</a:t>
            </a:r>
            <a:endParaRPr lang="ru-RU" sz="2000" dirty="0"/>
          </a:p>
          <a:p>
            <a:pPr lvl="0"/>
            <a:r>
              <a:rPr lang="uk-UA" sz="2000" b="1" dirty="0"/>
              <a:t>фінансового співвідношення термінів (строків) </a:t>
            </a:r>
            <a:r>
              <a:rPr lang="uk-UA" sz="2000" dirty="0"/>
              <a:t>– забезпечує мінімальний розрив у часі між отриманням та використанням коштів, що досить важливо в умовах нестійкого податкового режиму та в умовах інфляції; при цьому під використанням коштів розуміють і можливості їх збереження при розміщенні в активи, що легко реалізуються (цінні папери, депозити тощо);</a:t>
            </a:r>
            <a:endParaRPr lang="ru-RU" sz="2000" dirty="0"/>
          </a:p>
          <a:p>
            <a:pPr lvl="0"/>
            <a:r>
              <a:rPr lang="uk-UA" sz="2000" b="1" dirty="0"/>
              <a:t>взаємозалежності фінансових показників</a:t>
            </a:r>
            <a:r>
              <a:rPr lang="uk-UA" sz="2000" dirty="0"/>
              <a:t> –  забезпечує врахування змін в діючому законодавстві, регулює підприємницьку діяльність, оподаткування, обліковий процес, обов’язкову фінансову звітність тощо;</a:t>
            </a:r>
            <a:endParaRPr lang="ru-RU" sz="2000" dirty="0"/>
          </a:p>
          <a:p>
            <a:pPr marL="0" indent="0">
              <a:buNone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353097902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br>
              <a:rPr lang="ru-RU" sz="3600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b="1" dirty="0"/>
              <a:t>Принципи організації фінансів суб'єктів господарювання:</a:t>
            </a:r>
            <a:endParaRPr lang="uk-UA" sz="2000" b="1" dirty="0"/>
          </a:p>
          <a:p>
            <a:pPr lvl="0"/>
            <a:r>
              <a:rPr lang="uk-UA" sz="2400" b="1" dirty="0"/>
              <a:t>гнучкість (маневреність) </a:t>
            </a:r>
            <a:r>
              <a:rPr lang="uk-UA" sz="2400" dirty="0"/>
              <a:t>– забезпечує можливість маневру у випадку недосяжності планових обсягів продаж, перевищення планових витрат за поточною та інвестиційною діяльністю;</a:t>
            </a:r>
            <a:endParaRPr lang="ru-RU" sz="2400" dirty="0"/>
          </a:p>
          <a:p>
            <a:pPr lvl="0"/>
            <a:r>
              <a:rPr lang="uk-UA" sz="2400" b="1" dirty="0"/>
              <a:t>мінімізація фінансових витрат </a:t>
            </a:r>
            <a:r>
              <a:rPr lang="uk-UA" sz="2400" dirty="0"/>
              <a:t>– забезпечує те, що будь-які інвестиції та інші витрати повинні бути найбільш “дешевими”;</a:t>
            </a:r>
            <a:endParaRPr lang="ru-RU" sz="2400" dirty="0"/>
          </a:p>
          <a:p>
            <a:pPr lvl="0"/>
            <a:r>
              <a:rPr lang="uk-UA" sz="2400" b="1" dirty="0"/>
              <a:t>раціональності </a:t>
            </a:r>
            <a:r>
              <a:rPr lang="uk-UA" sz="2400" dirty="0"/>
              <a:t>– забезпечує вкладення капіталу в найбільш ефективні інвестиції та мінімізує фінансові ризики;</a:t>
            </a:r>
          </a:p>
          <a:p>
            <a:r>
              <a:rPr lang="uk-UA" sz="2400" b="1" dirty="0"/>
              <a:t>фінансової стійкості </a:t>
            </a:r>
            <a:r>
              <a:rPr lang="uk-UA" sz="2400" dirty="0"/>
              <a:t>– забезпечує фінансову незалежність від інших джерел фінансування, тобто сприяє дотриманню критичної точки питомої ваги власного капіталу в загальній його величині та платоспроможності підприємства (його здатності до термінового погашення короткострокових зобов’язань).</a:t>
            </a:r>
            <a:endParaRPr lang="ru-RU" sz="2400" dirty="0"/>
          </a:p>
          <a:p>
            <a:pPr lvl="0"/>
            <a:endParaRPr lang="ru-RU" sz="2000" dirty="0"/>
          </a:p>
          <a:p>
            <a:pPr marL="0" indent="0">
              <a:buNone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500648171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 Сутність фінансових ресурсів </a:t>
            </a:r>
            <a:r>
              <a:rPr lang="uk-UA" sz="3200" b="1" dirty="0" err="1"/>
              <a:t>суб</a:t>
            </a:r>
            <a:r>
              <a:rPr lang="en-US" sz="3200" b="1" dirty="0"/>
              <a:t>’</a:t>
            </a:r>
            <a:r>
              <a:rPr lang="uk-UA" sz="3200" b="1" dirty="0" err="1"/>
              <a:t>єктів</a:t>
            </a:r>
            <a:r>
              <a:rPr lang="uk-UA" sz="3200" b="1" dirty="0"/>
              <a:t> господарювання, їх характеристика та напрямки використання</a:t>
            </a:r>
            <a:br>
              <a:rPr lang="ru-RU" sz="3600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179512" y="1412776"/>
          <a:ext cx="8712967" cy="50396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9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5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5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Визначення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Примітки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2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Павлюк К. В.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грошові нагромадження і доходи, які створюються в процесі розподілу й перерозподілу виручки та прибутку й зосереджуються у відповідних фондах для забезпечення безперервності розширеного відтворення й задоволення інших суспільних потреб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дане визначення зводиться до формування фондів грошових засобів, що значно скорочує склад фінансових ресурсів, оскільки в розпорядженні підприємства можуть бути кошти і не фондові формі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Сенчагов В.К. 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сукупність грошових нагромаджень, амортизаційних відрахувань та інших грошових засобів, які формуються в процесі створення, розподілу і перерозподілу сукупного суспільного продукту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відсутнє призначення фінансових ресурсів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3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Бірман О.М.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виражену в грошах частину національного доходу, сконцентровану безпосередньо в державі чи підприємствах для використання на цілі розширеного відтворення і на загальнодержавні потреби.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необхідне уточнення, оскільки не всі грошові фонди, які формуються,  є фінансовими ресурсами (фонд заробітної плати); крім того відсутнє призначення фінансових ресурсів.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9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Сичов М. Г.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грошові нагромадження і грошові фонди створюються підприємствами, об’єднаннями, організаціями, державою в порядку розподілу й перерозподілу суспільного продукту і національного доходу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88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Коробов М.Я.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 грошові фонди цільового направлення, які формуються в процесі розподілу і перерозподілу національного багатства, сукупного загального продукту, національного доходу і використовуються у цілях підприємства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фінансові ресурси виступають у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„вигляді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фондів грошових засобів”, не даючи принципово уточнення: використаних за призначенням фондів або ж не використаних взагалі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Загородній А.Г.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 сукупність коштів,  що є в розпорядженні держави та суб’єкта господарювання 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зводить поняття «фінансові ресурси» до сукупної маси коштів на підприємстві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6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Родіонова В.М.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 грошові доходи і нагромадження, які перебувають у розпорядженні суб’єкта господарювання і призначені для виконання фінансових зобов’язань, здійснення витрат розширеного відтворення та економічного стимулювання працюючих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відображено джерела формування фінансових ресурсів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750" marR="54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00825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Сутність фінансових ресурсів </a:t>
            </a:r>
            <a:r>
              <a:rPr lang="uk-UA" sz="3200" b="1" dirty="0" err="1"/>
              <a:t>суб</a:t>
            </a:r>
            <a:r>
              <a:rPr lang="en-US" sz="3200" b="1" dirty="0"/>
              <a:t>’</a:t>
            </a:r>
            <a:r>
              <a:rPr lang="uk-UA" sz="3200" b="1" dirty="0" err="1"/>
              <a:t>єктів</a:t>
            </a:r>
            <a:r>
              <a:rPr lang="uk-UA" sz="3200" b="1" dirty="0"/>
              <a:t> господарювання, їх характеристика та напрямки використання</a:t>
            </a:r>
            <a:br>
              <a:rPr lang="ru-RU" sz="36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sz="2400" b="1" dirty="0"/>
              <a:t>Фінансові ресурси </a:t>
            </a:r>
            <a:r>
              <a:rPr lang="uk-UA" sz="2400" dirty="0"/>
              <a:t>– це </a:t>
            </a:r>
            <a:r>
              <a:rPr lang="uk-UA" sz="2400" b="1" i="1" dirty="0"/>
              <a:t>частина грошових доходів та надходжень </a:t>
            </a:r>
            <a:r>
              <a:rPr lang="uk-UA" sz="2400" dirty="0"/>
              <a:t>суб’єктів господарювання, що використовуються </a:t>
            </a:r>
            <a:r>
              <a:rPr lang="uk-UA" sz="2400" b="1" i="1" dirty="0"/>
              <a:t>для формування децентралізованих фондів </a:t>
            </a:r>
            <a:r>
              <a:rPr lang="uk-UA" sz="2400" dirty="0"/>
              <a:t>фінансових ресурсів та </a:t>
            </a:r>
            <a:r>
              <a:rPr lang="uk-UA" sz="2400" b="1" i="1" dirty="0"/>
              <a:t>в нефондовій формі </a:t>
            </a:r>
            <a:r>
              <a:rPr lang="uk-UA" sz="2400" dirty="0"/>
              <a:t>для забезпечення процесів розширеного відтворення та для виконання фінансових зобов’язань підприємств.</a:t>
            </a:r>
          </a:p>
          <a:p>
            <a:pPr algn="just"/>
            <a:r>
              <a:rPr lang="uk-UA" sz="2400" b="1" dirty="0"/>
              <a:t>Фінансові ресурси підприємств</a:t>
            </a:r>
            <a:r>
              <a:rPr lang="uk-UA" sz="2400" dirty="0"/>
              <a:t> – це сукупність власного, позикового та залученого грошового капіталу, який використовується для формування активів підприємства та здійснення виробничо-фінансової діяльності з метою отримання відповідного доходу, прибутку.</a:t>
            </a:r>
            <a:endParaRPr lang="ru-RU" sz="2400" dirty="0"/>
          </a:p>
          <a:p>
            <a:pPr algn="just"/>
            <a:r>
              <a:rPr lang="uk-UA" sz="2400" dirty="0"/>
              <a:t> </a:t>
            </a:r>
            <a:r>
              <a:rPr lang="uk-UA" sz="2400" b="1" dirty="0"/>
              <a:t>Грошові фонди </a:t>
            </a:r>
            <a:r>
              <a:rPr lang="uk-UA" sz="2400" dirty="0"/>
              <a:t>- це частина фінансових ресурсів, які </a:t>
            </a:r>
            <a:r>
              <a:rPr lang="uk-UA" sz="2400" b="1" i="1" dirty="0"/>
              <a:t>мають цільове використання</a:t>
            </a:r>
            <a:r>
              <a:rPr lang="uk-UA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0975308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Сутність фінансових ресурсів, їх характеристика та напрямки використання</a:t>
            </a:r>
            <a:br>
              <a:rPr lang="ru-RU" sz="3600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988840"/>
            <a:ext cx="2088232" cy="1329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Класифікація фінансових ресурсів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2251036" y="1268760"/>
            <a:ext cx="6655834" cy="104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30506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Основи організації фінансів підприємств</a:t>
            </a:r>
            <a:br>
              <a:rPr lang="ru-RU" sz="28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dirty="0"/>
              <a:t>Організація фінансів підприємств - </a:t>
            </a:r>
            <a:r>
              <a:rPr lang="uk-UA" dirty="0"/>
              <a:t>форми, методи; способи формування та використання фінансових ресурсів, контроль за їх кругообігом задля досягнення економічних цілей підприємств.</a:t>
            </a:r>
            <a:endParaRPr lang="ru-RU" dirty="0"/>
          </a:p>
          <a:p>
            <a:pPr marL="0" indent="0" algn="just">
              <a:buNone/>
            </a:pPr>
            <a:r>
              <a:rPr lang="uk-UA" b="1" dirty="0"/>
              <a:t>Методи організації фінансів підприємств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uk-UA" dirty="0"/>
              <a:t>комерційний розрахунок;</a:t>
            </a:r>
            <a:endParaRPr lang="ru-RU" dirty="0"/>
          </a:p>
          <a:p>
            <a:pPr lvl="0"/>
            <a:r>
              <a:rPr lang="uk-UA" dirty="0"/>
              <a:t>неприбуткова діяльність;</a:t>
            </a:r>
            <a:endParaRPr lang="ru-RU" dirty="0"/>
          </a:p>
          <a:p>
            <a:pPr lvl="0"/>
            <a:r>
              <a:rPr lang="uk-UA" dirty="0"/>
              <a:t>кошторисне фінансування.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439414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Основи організації фінансів підприємств</a:t>
            </a:r>
            <a:br>
              <a:rPr lang="ru-RU" sz="28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dirty="0"/>
              <a:t>Комерційний розрахунок </a:t>
            </a:r>
            <a:r>
              <a:rPr lang="uk-UA" sz="2400" dirty="0"/>
              <a:t>передбачає постійне порівняння (у грошовому вираженні) витрат і результатів комерційної діяльності з метою одержання максимального прибутку за мінімальних витрат капіталу та мінімально можливого ризику.   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Принципи комерційного розрахунку:</a:t>
            </a:r>
            <a:endParaRPr lang="ru-RU" sz="2400" b="1" dirty="0"/>
          </a:p>
          <a:p>
            <a:pPr lvl="0" algn="just"/>
            <a:r>
              <a:rPr lang="uk-UA" sz="2400" dirty="0"/>
              <a:t>повна господарська і юридична відокремленість;</a:t>
            </a:r>
            <a:endParaRPr lang="ru-RU" sz="2400" dirty="0"/>
          </a:p>
          <a:p>
            <a:pPr lvl="0" algn="just"/>
            <a:r>
              <a:rPr lang="uk-UA" sz="2400" dirty="0"/>
              <a:t>самоокупність;</a:t>
            </a:r>
            <a:endParaRPr lang="ru-RU" sz="2400" dirty="0"/>
          </a:p>
          <a:p>
            <a:pPr lvl="0" algn="just"/>
            <a:r>
              <a:rPr lang="uk-UA" sz="2400" dirty="0"/>
              <a:t>прибутковість;</a:t>
            </a:r>
            <a:endParaRPr lang="ru-RU" sz="2400" dirty="0"/>
          </a:p>
          <a:p>
            <a:pPr lvl="0" algn="just"/>
            <a:r>
              <a:rPr lang="uk-UA" sz="2400" dirty="0"/>
              <a:t>самофінансування;</a:t>
            </a:r>
            <a:endParaRPr lang="ru-RU" sz="2400" dirty="0"/>
          </a:p>
          <a:p>
            <a:pPr algn="just"/>
            <a:r>
              <a:rPr lang="uk-UA" sz="2400" dirty="0"/>
              <a:t>фінансова відповідальність.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72150352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План лекції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Різні підходи до визначення поняття «фінанси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господарювання».</a:t>
            </a:r>
            <a:endParaRPr lang="en-US" dirty="0"/>
          </a:p>
          <a:p>
            <a:pPr lvl="0"/>
            <a:r>
              <a:rPr lang="uk-UA" dirty="0"/>
              <a:t>Ознаки фінансів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господарювання.</a:t>
            </a:r>
          </a:p>
          <a:p>
            <a:r>
              <a:rPr lang="uk-UA" dirty="0"/>
              <a:t>Роль фінансів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господарювання.</a:t>
            </a:r>
            <a:endParaRPr lang="ru-RU" dirty="0"/>
          </a:p>
          <a:p>
            <a:pPr lvl="0"/>
            <a:r>
              <a:rPr lang="uk-UA" dirty="0"/>
              <a:t>Сфери фінансових відносин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господарювання.</a:t>
            </a:r>
          </a:p>
          <a:p>
            <a:pPr lvl="0"/>
            <a:r>
              <a:rPr lang="uk-UA" dirty="0"/>
              <a:t>Принципи організації фінансів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949243"/>
      </p:ext>
    </p:extLst>
  </p:cSld>
  <p:clrMapOvr>
    <a:masterClrMapping/>
  </p:clrMapOvr>
  <p:transition spd="slow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Основи організації фінансів підприємств</a:t>
            </a:r>
            <a:br>
              <a:rPr lang="ru-RU" sz="28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dirty="0"/>
              <a:t>Кошторисне фінансування  </a:t>
            </a:r>
            <a:r>
              <a:rPr lang="uk-UA" sz="2400" dirty="0"/>
              <a:t>- утримання об’єктів за рахунок бюджетних коштів. Полягає у забезпеченні витрат за рахунок зовнішнього фінансування, яке може здійснюватися за рахунок централізованих державних фінансових ресурсів (</a:t>
            </a:r>
            <a:r>
              <a:rPr lang="uk-UA" sz="2400" b="1" i="1" dirty="0"/>
              <a:t>бюджетне фінансування</a:t>
            </a:r>
            <a:r>
              <a:rPr lang="uk-UA" sz="2400" dirty="0"/>
              <a:t>) і з централізованих фондів корпоративних об`єктів (</a:t>
            </a:r>
            <a:r>
              <a:rPr lang="uk-UA" sz="2400" b="1" i="1" dirty="0"/>
              <a:t>кошторисне фінансування</a:t>
            </a:r>
            <a:r>
              <a:rPr lang="uk-UA" sz="2400" dirty="0"/>
              <a:t>). </a:t>
            </a:r>
          </a:p>
          <a:p>
            <a:pPr marL="0" indent="0" algn="just">
              <a:buNone/>
            </a:pPr>
            <a:endParaRPr lang="uk-UA" sz="2400" b="1" dirty="0"/>
          </a:p>
          <a:p>
            <a:pPr marL="0" indent="0" algn="just">
              <a:buNone/>
            </a:pPr>
            <a:r>
              <a:rPr lang="uk-UA" sz="2400" b="1" dirty="0"/>
              <a:t>Принципи кошторисного фінансування:</a:t>
            </a:r>
            <a:endParaRPr lang="ru-RU" sz="2400" b="1" dirty="0"/>
          </a:p>
          <a:p>
            <a:pPr lvl="0"/>
            <a:r>
              <a:rPr lang="uk-UA" sz="2400" dirty="0"/>
              <a:t>плановість;</a:t>
            </a:r>
            <a:endParaRPr lang="ru-RU" sz="2400" dirty="0"/>
          </a:p>
          <a:p>
            <a:pPr lvl="0"/>
            <a:r>
              <a:rPr lang="uk-UA" sz="2400" dirty="0"/>
              <a:t>цільовий характер;</a:t>
            </a:r>
            <a:endParaRPr lang="ru-RU" sz="2400" dirty="0"/>
          </a:p>
          <a:p>
            <a:pPr lvl="0" algn="just"/>
            <a:r>
              <a:rPr lang="uk-UA" sz="2400" dirty="0"/>
              <a:t>виділення коштів в залежності від фактичних показників діяльності;</a:t>
            </a:r>
            <a:endParaRPr lang="ru-RU" sz="2400" dirty="0"/>
          </a:p>
          <a:p>
            <a:r>
              <a:rPr lang="uk-UA" sz="2400" dirty="0"/>
              <a:t>фінансова звітність.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13926587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 Основи організації фінансів підприємств</a:t>
            </a:r>
            <a:br>
              <a:rPr lang="ru-RU" sz="28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dirty="0"/>
              <a:t>Неприбуткова діяльність </a:t>
            </a:r>
            <a:r>
              <a:rPr lang="uk-UA" sz="2400" b="1" i="1" dirty="0"/>
              <a:t>– </a:t>
            </a:r>
            <a:r>
              <a:rPr lang="uk-UA" sz="2400" dirty="0"/>
              <a:t>функціонує на тих же засадах, що і  метод комерційного розрахунку за винятком принципів прибутковості і самофінансування.</a:t>
            </a:r>
          </a:p>
          <a:p>
            <a:pPr marL="0" indent="0" algn="just">
              <a:buNone/>
            </a:pPr>
            <a:endParaRPr lang="uk-UA" sz="2400" b="1" dirty="0"/>
          </a:p>
          <a:p>
            <a:pPr marL="0" indent="0" algn="just">
              <a:buNone/>
            </a:pPr>
            <a:r>
              <a:rPr lang="uk-UA" sz="2400" b="1" dirty="0"/>
              <a:t>Головною метою функціонування неприбуткових організацій </a:t>
            </a:r>
            <a:r>
              <a:rPr lang="uk-UA" sz="2400" dirty="0"/>
              <a:t>(</a:t>
            </a:r>
            <a:r>
              <a:rPr lang="uk-UA" sz="2400" i="1" dirty="0"/>
              <a:t>органи державної влади та установи, заклади соціального забезпечення, заклади освіти, наукові заклади, військові організації органи юстиції, установи кримінально-виконавчої системи, Національний банк України, підприємства комунального господарства </a:t>
            </a:r>
            <a:r>
              <a:rPr lang="uk-UA" sz="2400" dirty="0"/>
              <a:t>тощо) є </a:t>
            </a:r>
            <a:r>
              <a:rPr lang="uk-UA" sz="2400" b="1" i="1" dirty="0"/>
              <a:t>забезпечення певних потреб суспільства</a:t>
            </a:r>
            <a:r>
              <a:rPr lang="uk-UA" sz="2400" dirty="0"/>
              <a:t>, а не отримання прибутку.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8708169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448" y="90872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300" b="1" dirty="0"/>
              <a:t> Зміст та завдання фінансової роботи на підприємстві</a:t>
            </a:r>
            <a:br>
              <a:rPr lang="ru-RU" sz="2800" dirty="0"/>
            </a:br>
            <a:br>
              <a:rPr lang="ru-RU" sz="28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197053" y="1052736"/>
            <a:ext cx="8856984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sz="2400" b="1" dirty="0"/>
              <a:t>Фінансова робота </a:t>
            </a:r>
            <a:r>
              <a:rPr lang="uk-UA" sz="2400" dirty="0"/>
              <a:t>– це система форм, методів, що використовуються для фінансового забезпечення, функціонування підприємства і досягнення ним поставленої мети, тобто це практична робота, що забезпечує життєдіяльність підприємства та поліпшення його результатів.</a:t>
            </a: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Завдання фінансової роботи</a:t>
            </a:r>
            <a:r>
              <a:rPr lang="uk-UA" sz="2400" i="1" dirty="0"/>
              <a:t>:</a:t>
            </a:r>
          </a:p>
          <a:p>
            <a:pPr algn="just"/>
            <a:r>
              <a:rPr lang="uk-UA" sz="2000" dirty="0"/>
              <a:t>фінансове забезпечення поточної , операційної і інвестиційної діяльності, пошук резервів збільшення доходів підприємства, підвищення платоспроможності та рентабельності;</a:t>
            </a:r>
          </a:p>
          <a:p>
            <a:pPr algn="just"/>
            <a:r>
              <a:rPr lang="uk-UA" sz="2000" dirty="0"/>
              <a:t>забезпечення виконання обов’язків підприємства перед іншими суб’єктами господарювання, державою, фінансово-кредитними установами;</a:t>
            </a:r>
          </a:p>
          <a:p>
            <a:pPr algn="just"/>
            <a:r>
              <a:rPr lang="uk-UA" sz="2000" dirty="0"/>
              <a:t>мобілізація фінансових ресурсів в обсязі достатньому для виробничого та соціального розвитку підприємства;</a:t>
            </a:r>
          </a:p>
          <a:p>
            <a:pPr algn="just"/>
            <a:r>
              <a:rPr lang="uk-UA" sz="2000" dirty="0"/>
              <a:t>контроль за ефективним формуванням і використанням фінансових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3670321941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448" y="90872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300" b="1" dirty="0"/>
              <a:t> Зміст та завдання фінансової роботи на підприємстві</a:t>
            </a:r>
            <a:br>
              <a:rPr lang="ru-RU" sz="2800" dirty="0"/>
            </a:br>
            <a:br>
              <a:rPr lang="ru-RU" sz="28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197053" y="1052736"/>
            <a:ext cx="8856984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200" b="1" dirty="0"/>
              <a:t>Напрями (елементи) фінансової   роботи:</a:t>
            </a:r>
            <a:endParaRPr lang="ru-RU" sz="2200" b="1" dirty="0"/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uk-UA" sz="2200" b="1" i="1" dirty="0"/>
              <a:t>фінансове планування і прогнозування </a:t>
            </a:r>
            <a:r>
              <a:rPr lang="uk-UA" sz="2200" dirty="0"/>
              <a:t>- визначення загальної потреби у фінансових ресурсах для забезпечення нормальної виробничо-господарської діяльності підприємства, отримання прибутку.</a:t>
            </a:r>
            <a:endParaRPr lang="ru-RU" sz="2200" dirty="0"/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uk-UA" sz="2200" dirty="0"/>
              <a:t> </a:t>
            </a:r>
            <a:r>
              <a:rPr lang="uk-UA" sz="2200" b="1" i="1" dirty="0"/>
              <a:t>аналіз і контроль фінансової роботи </a:t>
            </a:r>
            <a:r>
              <a:rPr lang="uk-UA" sz="2200" dirty="0"/>
              <a:t>– це оцінка фінансового стану, що дає можливість визначити внутрішні можливості для збільшення доходів і прибутку, рентабельності та покращення фінансової роботи взагалі:</a:t>
            </a:r>
            <a:endParaRPr lang="ru-RU" sz="2200" dirty="0"/>
          </a:p>
          <a:p>
            <a:r>
              <a:rPr lang="uk-UA" sz="2200" b="1" i="1" dirty="0"/>
              <a:t>поточна фінансова робота</a:t>
            </a:r>
            <a:r>
              <a:rPr lang="uk-UA" sz="2200" dirty="0"/>
              <a:t>, що передбачає:</a:t>
            </a:r>
            <a:endParaRPr lang="ru-RU" sz="2200" dirty="0"/>
          </a:p>
          <a:p>
            <a:pPr marL="0" lvl="2" indent="0" algn="just">
              <a:buNone/>
            </a:pPr>
            <a:r>
              <a:rPr lang="uk-UA" sz="2200" dirty="0"/>
              <a:t>- </a:t>
            </a:r>
            <a:r>
              <a:rPr lang="uk-UA" sz="2000" dirty="0"/>
              <a:t>забезпечення своєчасних розрахунків за поставлену продукцію, виконані роботи, надані послуги (дебіт);</a:t>
            </a:r>
            <a:endParaRPr lang="ru-RU" sz="2000" dirty="0"/>
          </a:p>
          <a:p>
            <a:pPr marL="0" lvl="2" indent="0" algn="just">
              <a:buNone/>
            </a:pPr>
            <a:r>
              <a:rPr lang="uk-UA" sz="2000" dirty="0"/>
              <a:t>- забезпечення своєчасних розрахунків з постачальниками продукції та підрядчиками (кредит);</a:t>
            </a:r>
            <a:endParaRPr lang="ru-RU" sz="2000" dirty="0"/>
          </a:p>
          <a:p>
            <a:pPr marL="0" lvl="2" indent="0" algn="just">
              <a:buNone/>
            </a:pPr>
            <a:r>
              <a:rPr lang="uk-UA" sz="2000" dirty="0"/>
              <a:t>- своєчасне виконання зобов’язань перед бюджетом;</a:t>
            </a:r>
          </a:p>
          <a:p>
            <a:pPr marL="0" indent="0">
              <a:buNone/>
            </a:pPr>
            <a:r>
              <a:rPr lang="uk-UA" sz="2000" dirty="0"/>
              <a:t>- своєчасне отримання та погашення банківських кредитів.</a:t>
            </a:r>
          </a:p>
        </p:txBody>
      </p:sp>
    </p:spTree>
    <p:extLst>
      <p:ext uri="{BB962C8B-B14F-4D97-AF65-F5344CB8AC3E}">
        <p14:creationId xmlns:p14="http://schemas.microsoft.com/office/powerpoint/2010/main" val="970873397"/>
      </p:ext>
    </p:extLst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448" y="90872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300" b="1" dirty="0"/>
              <a:t> Зміст та завдання фінансової роботи на підприємстві</a:t>
            </a:r>
            <a:br>
              <a:rPr lang="ru-RU" sz="2800" dirty="0"/>
            </a:br>
            <a:br>
              <a:rPr lang="ru-RU" sz="28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197053" y="1052736"/>
            <a:ext cx="8856984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b="1" dirty="0"/>
              <a:t>Функції фінансової служби</a:t>
            </a:r>
            <a:r>
              <a:rPr lang="uk-UA" sz="2400" dirty="0"/>
              <a:t>:</a:t>
            </a:r>
            <a:endParaRPr lang="ru-RU" sz="2400" dirty="0"/>
          </a:p>
          <a:p>
            <a:r>
              <a:rPr lang="uk-UA" sz="2000" dirty="0"/>
              <a:t>на основі аналізу резервів зниження витрат і збільшення доходів підприємства розробляє перспективні, поточні та оперативні фінансові плани;</a:t>
            </a:r>
          </a:p>
          <a:p>
            <a:r>
              <a:rPr lang="uk-UA" sz="2000" dirty="0"/>
              <a:t>організовує оперативний контроль за надходженнями грошових коштів від продажу продукції, товарів робіт чи послуг;</a:t>
            </a:r>
          </a:p>
          <a:p>
            <a:r>
              <a:rPr lang="uk-UA" sz="2000" dirty="0"/>
              <a:t>контролює розподіл і цільове використання фінансових ресурсів;</a:t>
            </a:r>
          </a:p>
          <a:p>
            <a:r>
              <a:rPr lang="uk-UA" sz="2000" dirty="0"/>
              <a:t>забезпечує роботу щодо виконання фінансових зобов’язань підприємства перед державним бюджетом, цільовими фондами;</a:t>
            </a:r>
          </a:p>
          <a:p>
            <a:r>
              <a:rPr lang="uk-UA" sz="2000" dirty="0"/>
              <a:t>здійснює розрахунки з контрагентами;</a:t>
            </a:r>
          </a:p>
          <a:p>
            <a:r>
              <a:rPr lang="uk-UA" sz="2000" dirty="0"/>
              <a:t>організовує розрахунки з працівниками підприємства;</a:t>
            </a:r>
          </a:p>
          <a:p>
            <a:r>
              <a:rPr lang="uk-UA" sz="2000" dirty="0"/>
              <a:t>разом з економічним, виробничим і технічним підрозділами комплексно аналізує фінансову діяльність підприємства;</a:t>
            </a:r>
          </a:p>
          <a:p>
            <a:r>
              <a:rPr lang="uk-UA" sz="2000" dirty="0"/>
              <a:t>вивчає стан фінансового ринку країни і регіону, приймає рішення та здійснює планування інвестиційній сфері.</a:t>
            </a:r>
          </a:p>
        </p:txBody>
      </p:sp>
    </p:spTree>
    <p:extLst>
      <p:ext uri="{BB962C8B-B14F-4D97-AF65-F5344CB8AC3E}">
        <p14:creationId xmlns:p14="http://schemas.microsoft.com/office/powerpoint/2010/main" val="3840788206"/>
      </p:ext>
    </p:extLst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745" y="2109107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300" b="1" dirty="0"/>
              <a:t>Зміст та завдання фінансової роботи на підприємстві</a:t>
            </a:r>
            <a:br>
              <a:rPr lang="ru-RU" sz="2800" dirty="0"/>
            </a:br>
            <a:br>
              <a:rPr lang="ru-RU" sz="2800" dirty="0"/>
            </a:br>
            <a:r>
              <a:rPr lang="uk-UA" sz="3200" dirty="0"/>
              <a:t>Структура фінансової служби підприємства </a:t>
            </a:r>
            <a:br>
              <a:rPr lang="ru-RU" sz="3200" dirty="0"/>
            </a:br>
            <a:r>
              <a:rPr lang="uk-UA" sz="3200" dirty="0"/>
              <a:t> </a:t>
            </a:r>
            <a:br>
              <a:rPr lang="ru-RU" sz="3200" dirty="0"/>
            </a:br>
            <a:br>
              <a:rPr lang="ru-RU" sz="3600" dirty="0"/>
            </a:b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197053" y="1052736"/>
            <a:ext cx="8856984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3608" y="2852936"/>
            <a:ext cx="691276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75634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План лекції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uk-UA" dirty="0"/>
              <a:t>Сутність фінансових ресурсів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господарювання, їх характеристика та напрямки використання</a:t>
            </a:r>
            <a:r>
              <a:rPr lang="en-US" dirty="0"/>
              <a:t>.</a:t>
            </a:r>
          </a:p>
          <a:p>
            <a:r>
              <a:rPr lang="uk-UA" dirty="0"/>
              <a:t>Класифікація фінансових ресурсів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</a:t>
            </a:r>
            <a:endParaRPr lang="en-US" dirty="0"/>
          </a:p>
          <a:p>
            <a:r>
              <a:rPr lang="uk-UA" dirty="0"/>
              <a:t>Основи організації фінансів підприємств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60377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Поняття фінансів </a:t>
            </a:r>
            <a:r>
              <a:rPr lang="uk-UA" sz="4000" b="1" dirty="0" err="1"/>
              <a:t>суб</a:t>
            </a:r>
            <a:r>
              <a:rPr lang="en-US" sz="4000" b="1" dirty="0"/>
              <a:t>’</a:t>
            </a:r>
            <a:r>
              <a:rPr lang="uk-UA" sz="4000" b="1" dirty="0" err="1"/>
              <a:t>єктів</a:t>
            </a:r>
            <a:r>
              <a:rPr lang="uk-UA" sz="4000" b="1" dirty="0"/>
              <a:t> господарювання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b="1" dirty="0"/>
              <a:t>Фінанси </a:t>
            </a:r>
            <a:r>
              <a:rPr lang="uk-UA" b="1" dirty="0" err="1"/>
              <a:t>суб</a:t>
            </a:r>
            <a:r>
              <a:rPr lang="en-US" b="1" dirty="0"/>
              <a:t>’</a:t>
            </a:r>
            <a:r>
              <a:rPr lang="uk-UA" b="1" dirty="0" err="1"/>
              <a:t>єктів</a:t>
            </a:r>
            <a:r>
              <a:rPr lang="uk-UA" b="1" dirty="0"/>
              <a:t> господарювання (ФСГ)</a:t>
            </a:r>
            <a:r>
              <a:rPr lang="uk-UA" dirty="0"/>
              <a:t> – система грошових відносин</a:t>
            </a:r>
            <a:r>
              <a:rPr lang="en-US" dirty="0"/>
              <a:t> </a:t>
            </a:r>
            <a:r>
              <a:rPr lang="uk-UA" dirty="0"/>
              <a:t>з приводу формування, розподілу і використання грошових доходів та фондів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господарювання у процесі відтворення.</a:t>
            </a:r>
          </a:p>
          <a:p>
            <a:pPr marL="0" indent="0" algn="just">
              <a:buNone/>
            </a:pPr>
            <a:endParaRPr lang="uk-UA" dirty="0"/>
          </a:p>
          <a:p>
            <a:pPr algn="just"/>
            <a:r>
              <a:rPr lang="uk-UA" b="1" dirty="0"/>
              <a:t>Об</a:t>
            </a:r>
            <a:r>
              <a:rPr lang="en-US" b="1" dirty="0"/>
              <a:t>’</a:t>
            </a:r>
            <a:r>
              <a:rPr lang="uk-UA" b="1" dirty="0" err="1"/>
              <a:t>єктом</a:t>
            </a:r>
            <a:r>
              <a:rPr lang="uk-UA" b="1" dirty="0"/>
              <a:t> фін. підприємств </a:t>
            </a:r>
            <a:r>
              <a:rPr lang="uk-UA" dirty="0"/>
              <a:t>є грошові відносини, пов`язані з формуванням, розподілом та використанням фінансових ресурсів підприємства.</a:t>
            </a:r>
            <a:endParaRPr lang="ru-RU" dirty="0"/>
          </a:p>
          <a:p>
            <a:pPr algn="just"/>
            <a:r>
              <a:rPr lang="uk-UA" b="1" dirty="0"/>
              <a:t>Суб'єктами фін. підприємств </a:t>
            </a:r>
            <a:r>
              <a:rPr lang="uk-UA" dirty="0"/>
              <a:t>– організації, інші підприємства, банки, страхові компанії, держава в особі податкових та інших органів.</a:t>
            </a:r>
          </a:p>
        </p:txBody>
      </p:sp>
    </p:spTree>
    <p:extLst>
      <p:ext uri="{BB962C8B-B14F-4D97-AF65-F5344CB8AC3E}">
        <p14:creationId xmlns:p14="http://schemas.microsoft.com/office/powerpoint/2010/main" val="248513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b="1" i="1" dirty="0"/>
              <a:t>Розбіжність позицій щодо визначення та сутності фінансів суб'єктів господарювання можна згрупувати за наступними визначеннями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uk-UA" dirty="0"/>
              <a:t>це система грошових відносин із приводу руху грошових фондів (позиція більшості вітчизняних дослідників, яка свідчить про звуження сфери дослідження – поза увагою залишається безфондова форма руху фінансових ресурсів);</a:t>
            </a:r>
            <a:endParaRPr lang="ru-RU" dirty="0"/>
          </a:p>
          <a:p>
            <a:pPr lvl="0"/>
            <a:r>
              <a:rPr lang="uk-UA" dirty="0"/>
              <a:t>це застосування різноманітних прийомів та методів для досягнення максимального достатку фірми, або загальної вартості фінансового капіталу, вкладеного у справу (наведене визначення стосується не стільки фінансів підприємств, скільки управління їхніми фінансами, тобто фінансового менеджменту);</a:t>
            </a:r>
            <a:endParaRPr lang="ru-RU" dirty="0"/>
          </a:p>
          <a:p>
            <a:pPr lvl="0"/>
            <a:r>
              <a:rPr lang="uk-UA" dirty="0"/>
              <a:t>є формою фінансування та кредитування підприємницької діяльності (дуже звужене розуміння, не розкриває економічної природи фінансів підприємств);</a:t>
            </a:r>
            <a:endParaRPr lang="ru-RU" dirty="0"/>
          </a:p>
          <a:p>
            <a:pPr lvl="0"/>
            <a:r>
              <a:rPr lang="uk-UA" dirty="0"/>
              <a:t>це планомірний рух фінансових фондів, що виражають відносини з приводу необхідного, обов’язкового вилучення вартості та їхнього використання в інтересах суспільства на рівні господарюючого суб’єкта (зазначений підхід перетворює фінанси підприємств з економічної категорії на явище, що організується державою та відноситься до сфери політики);</a:t>
            </a:r>
            <a:endParaRPr lang="ru-RU" dirty="0"/>
          </a:p>
          <a:p>
            <a:pPr lvl="0"/>
            <a:r>
              <a:rPr lang="uk-UA" dirty="0"/>
              <a:t>це економічна сукупність часу та невизначеності, пов’язаної з прийняттям конкретних рішень, аналіз впливу яких на вартість майбутніх доходів та видатків дозволяє підприємцям здійснити раціональний економічний вибір із альтернативних варіантів дій (цей підхід відображає філософію фінансового менеджменту).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7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/>
              <a:t>функціонують у сфері товарно-грошових відносин;</a:t>
            </a:r>
            <a:endParaRPr lang="ru-RU" dirty="0"/>
          </a:p>
          <a:p>
            <a:pPr lvl="0"/>
            <a:r>
              <a:rPr lang="uk-UA" dirty="0"/>
              <a:t>відображають тільки ті грошові відносини, які можна оцінити у вартісних вимірниках;</a:t>
            </a:r>
            <a:endParaRPr lang="ru-RU" dirty="0"/>
          </a:p>
          <a:p>
            <a:pPr lvl="0"/>
            <a:r>
              <a:rPr lang="uk-UA" dirty="0"/>
              <a:t>обслуговують рух вартості створеного продукту на всіх стадіях відтворювального процесу;</a:t>
            </a:r>
            <a:endParaRPr lang="ru-RU" dirty="0"/>
          </a:p>
          <a:p>
            <a:pPr lvl="0"/>
            <a:r>
              <a:rPr lang="uk-UA" dirty="0"/>
              <a:t>мають свого матеріального носія – фінансові ресурси, які одночасно є об’єктом фінансових відносин;</a:t>
            </a:r>
            <a:endParaRPr lang="ru-RU" dirty="0"/>
          </a:p>
          <a:p>
            <a:pPr lvl="0"/>
            <a:r>
              <a:rPr lang="uk-UA" dirty="0"/>
              <a:t>формують і використовують дохід і фінансові ресурси;</a:t>
            </a:r>
            <a:endParaRPr lang="ru-RU" dirty="0"/>
          </a:p>
          <a:p>
            <a:r>
              <a:rPr lang="uk-UA" dirty="0"/>
              <a:t>характеризуються різноманітністю та багатогранністю форм прояву, що відображається в системі відносин, які відбивають економічні факти і процеси, що відбуваються на підприємстві.</a:t>
            </a:r>
            <a:endParaRPr lang="uk-UA" sz="4400" b="1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99E1BC7-B7A7-4D04-8C74-4B430E46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Ознаки фінансів суб'єктів господарювання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463246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16732"/>
            <a:ext cx="8229600" cy="482453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endParaRPr lang="uk-UA" sz="4400" b="1" dirty="0"/>
          </a:p>
          <a:p>
            <a:pPr marL="0" indent="0" algn="just">
              <a:buNone/>
            </a:pPr>
            <a:endParaRPr lang="uk-UA" dirty="0"/>
          </a:p>
          <a:p>
            <a:pPr lvl="0" algn="just"/>
            <a:r>
              <a:rPr lang="uk-UA" sz="4200" b="1" i="1" dirty="0"/>
              <a:t>накопичувальна (забезпечувальна)</a:t>
            </a:r>
            <a:r>
              <a:rPr lang="uk-UA" sz="4200" b="1" dirty="0"/>
              <a:t> </a:t>
            </a:r>
            <a:r>
              <a:rPr lang="uk-UA" sz="4200" b="1" i="1" dirty="0"/>
              <a:t>функція </a:t>
            </a:r>
            <a:r>
              <a:rPr lang="uk-UA" sz="4200" dirty="0"/>
              <a:t>– формування фінансових ресурсів для забезпечення інвестиційних потреб підприємства при формуванні необоротних та оборотних активів та для здійснення поточних витрат.</a:t>
            </a:r>
            <a:endParaRPr lang="ru-RU" sz="4200" dirty="0"/>
          </a:p>
          <a:p>
            <a:pPr lvl="0" algn="just"/>
            <a:r>
              <a:rPr lang="uk-UA" sz="4200" b="1" i="1" dirty="0"/>
              <a:t>розподільча функція </a:t>
            </a:r>
            <a:r>
              <a:rPr lang="uk-UA" sz="4200" dirty="0"/>
              <a:t>– розподіл і використання фінансових ресурсів (чистого доходу від реалізації) для забезпечення поточної операційної та інвестиційної діяльності, для виконання фінансово-економічних зобов’язань підприємства перед його контрагентами (постачальниками, кредиторами, покупцями, державою, працівниками та ін.) та фінансування для соціально-економічного розвитку підприємства. </a:t>
            </a:r>
          </a:p>
          <a:p>
            <a:pPr lvl="0" algn="just"/>
            <a:r>
              <a:rPr lang="uk-UA" sz="4200" b="1" i="1" dirty="0"/>
              <a:t>контрольна</a:t>
            </a:r>
            <a:r>
              <a:rPr lang="uk-UA" sz="4200" b="1" dirty="0"/>
              <a:t> </a:t>
            </a:r>
            <a:r>
              <a:rPr lang="uk-UA" sz="4200" b="1" i="1" dirty="0"/>
              <a:t>функція</a:t>
            </a:r>
            <a:r>
              <a:rPr lang="uk-UA" sz="4200" b="1" dirty="0"/>
              <a:t> </a:t>
            </a:r>
            <a:r>
              <a:rPr lang="uk-UA" sz="4200" dirty="0"/>
              <a:t>– контроль та аналіз формування і використання фінансових ресурсів на підприємствах.</a:t>
            </a:r>
            <a:endParaRPr lang="ru-RU" sz="420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99E1BC7-B7A7-4D04-8C74-4B430E46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Функції ФСГ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002559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Роль фінансів </a:t>
            </a:r>
            <a:r>
              <a:rPr lang="uk-UA" sz="4000" b="1" dirty="0" err="1"/>
              <a:t>суб</a:t>
            </a:r>
            <a:r>
              <a:rPr lang="en-US" sz="4000" b="1" dirty="0"/>
              <a:t>’</a:t>
            </a:r>
            <a:r>
              <a:rPr lang="uk-UA" sz="4000" b="1" dirty="0" err="1"/>
              <a:t>єктів</a:t>
            </a:r>
            <a:r>
              <a:rPr lang="uk-UA" sz="4000" b="1" dirty="0"/>
              <a:t> господарювання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uk-UA" sz="2800" dirty="0"/>
              <a:t>під час розподілу національного доходу формуються загальнодержавні фонди за рахунок податків і інших відрахувань;</a:t>
            </a:r>
            <a:endParaRPr lang="ru-RU" sz="2800" dirty="0"/>
          </a:p>
          <a:p>
            <a:pPr lvl="0" algn="just"/>
            <a:r>
              <a:rPr lang="uk-UA" sz="2800" dirty="0"/>
              <a:t>під час розподілу національного доходу формуються децентралізовані фонди самих підприємств, які необхідні для забезпечення процесів їх відтворення;</a:t>
            </a:r>
            <a:endParaRPr lang="ru-RU" sz="2800" dirty="0"/>
          </a:p>
          <a:p>
            <a:pPr lvl="0" algn="just"/>
            <a:r>
              <a:rPr lang="uk-UA" sz="2800" dirty="0"/>
              <a:t>на рівні суспільних колективів фінанси підприємств забезпечують формування фонду оплати праці, а також інших фондів соціального призначення;</a:t>
            </a:r>
            <a:endParaRPr lang="ru-RU" sz="2800" dirty="0"/>
          </a:p>
          <a:p>
            <a:pPr lvl="0" algn="just"/>
            <a:r>
              <a:rPr lang="uk-UA" sz="2800" dirty="0"/>
              <a:t>є важливим інструментом економічного стимулювання, контролю та управління економікою;</a:t>
            </a:r>
            <a:endParaRPr lang="ru-RU" sz="2800" dirty="0"/>
          </a:p>
          <a:p>
            <a:pPr algn="just"/>
            <a:r>
              <a:rPr lang="uk-UA" sz="2800" dirty="0"/>
              <a:t>забезпечують збалансованість в народному господарстві між матеріальними і грошовими фондами, а також фондами споживання і накопичення.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193450804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 Сфери фінансових відносин підприємств</a:t>
            </a:r>
            <a:br>
              <a:rPr lang="ru-RU" sz="3600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/>
              <a:t>Фінансові відносини </a:t>
            </a:r>
            <a:r>
              <a:rPr lang="uk-UA" sz="2400" dirty="0"/>
              <a:t>– відображають рух вартості від одного суб’єкта до іншого, характеризують обмінні, розподільчі і </a:t>
            </a:r>
            <a:r>
              <a:rPr lang="uk-UA" sz="2400" dirty="0" err="1"/>
              <a:t>перерозподільчі</a:t>
            </a:r>
            <a:r>
              <a:rPr lang="uk-UA" sz="2400" dirty="0"/>
              <a:t> процеси і проявляються у грошових потоках.    </a:t>
            </a:r>
            <a:endParaRPr lang="ru-RU" sz="2400" dirty="0"/>
          </a:p>
          <a:p>
            <a:endParaRPr lang="uk-UA" sz="2400" i="1" dirty="0"/>
          </a:p>
          <a:p>
            <a:pPr algn="just"/>
            <a:r>
              <a:rPr lang="uk-UA" sz="2400" i="1" dirty="0"/>
              <a:t>Об’єктом фінансових відносин</a:t>
            </a:r>
            <a:r>
              <a:rPr lang="uk-UA" sz="2400" dirty="0"/>
              <a:t> є процеси розподілу вартості доходу від реалізації продукції (товарів, робіт, послуг).</a:t>
            </a:r>
            <a:endParaRPr lang="ru-RU" sz="2400" dirty="0"/>
          </a:p>
          <a:p>
            <a:pPr algn="just"/>
            <a:r>
              <a:rPr lang="uk-UA" sz="2400" i="1" dirty="0"/>
              <a:t>Суб’єктами фінансових відносин</a:t>
            </a:r>
            <a:r>
              <a:rPr lang="uk-UA" sz="2400" dirty="0"/>
              <a:t> є підприємства, інші суб’єкти господарювання, держава, фінансово-кредитні установи.</a:t>
            </a:r>
            <a:endParaRPr lang="ru-RU" sz="2400" dirty="0"/>
          </a:p>
          <a:p>
            <a:r>
              <a:rPr lang="uk-UA" sz="2400" i="1" dirty="0"/>
              <a:t>Інструментом</a:t>
            </a:r>
            <a:r>
              <a:rPr lang="uk-UA" sz="2400" dirty="0"/>
              <a:t> фінансових відносин є гроші.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1799098775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2029</Words>
  <Application>Microsoft Office PowerPoint</Application>
  <PresentationFormat>Экран (4:3)</PresentationFormat>
  <Paragraphs>201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Презентация PowerPoint</vt:lpstr>
      <vt:lpstr>План лекції </vt:lpstr>
      <vt:lpstr>План лекції </vt:lpstr>
      <vt:lpstr>Поняття фінансів суб’єктів господарювання </vt:lpstr>
      <vt:lpstr>Презентация PowerPoint</vt:lpstr>
      <vt:lpstr>Ознаки фінансів суб'єктів господарювання</vt:lpstr>
      <vt:lpstr>Функції ФСГ</vt:lpstr>
      <vt:lpstr>Роль фінансів суб’єктів господарювання </vt:lpstr>
      <vt:lpstr> Сфери фінансових відносин підприємств  </vt:lpstr>
      <vt:lpstr>Сфери фінансових відносин підприємств  </vt:lpstr>
      <vt:lpstr>2. Сфери фінансових відносин підприємств Система суб’єктів та видів внутрішніх фінансових відносин </vt:lpstr>
      <vt:lpstr>2. Сфери фінансових відносин підприємств Система суб’єктів та видів зовнішніх фінансових відносин </vt:lpstr>
      <vt:lpstr>  </vt:lpstr>
      <vt:lpstr>  </vt:lpstr>
      <vt:lpstr> Сутність фінансових ресурсів суб’єктів господарювання, їх характеристика та напрямки використання </vt:lpstr>
      <vt:lpstr>Сутність фінансових ресурсів суб’єктів господарювання, їх характеристика та напрямки використання </vt:lpstr>
      <vt:lpstr>Сутність фінансових ресурсів, їх характеристика та напрямки використання </vt:lpstr>
      <vt:lpstr>Основи організації фінансів підприємств  </vt:lpstr>
      <vt:lpstr>Основи організації фінансів підприємств  </vt:lpstr>
      <vt:lpstr>Основи організації фінансів підприємств  </vt:lpstr>
      <vt:lpstr> Основи організації фінансів підприємств  </vt:lpstr>
      <vt:lpstr> Зміст та завдання фінансової роботи на підприємстві   </vt:lpstr>
      <vt:lpstr> Зміст та завдання фінансової роботи на підприємстві   </vt:lpstr>
      <vt:lpstr> Зміст та завдання фінансової роботи на підприємстві   </vt:lpstr>
      <vt:lpstr>Зміст та завдання фінансової роботи на підприємстві  Структура фінансової служби підприємства   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Боярко</dc:creator>
  <cp:lastModifiedBy>Пользователь</cp:lastModifiedBy>
  <cp:revision>62</cp:revision>
  <dcterms:created xsi:type="dcterms:W3CDTF">2012-12-12T12:32:37Z</dcterms:created>
  <dcterms:modified xsi:type="dcterms:W3CDTF">2023-03-10T14:22:01Z</dcterms:modified>
</cp:coreProperties>
</file>