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3"/>
  </p:sldMasterIdLst>
  <p:notesMasterIdLst>
    <p:notesMasterId r:id="rId69"/>
  </p:notesMasterIdLst>
  <p:handoutMasterIdLst>
    <p:handoutMasterId r:id="rId70"/>
  </p:handoutMasterIdLst>
  <p:sldIdLst>
    <p:sldId id="256" r:id="rId4"/>
    <p:sldId id="283" r:id="rId5"/>
    <p:sldId id="340" r:id="rId6"/>
    <p:sldId id="341" r:id="rId7"/>
    <p:sldId id="342" r:id="rId8"/>
    <p:sldId id="284" r:id="rId9"/>
    <p:sldId id="285" r:id="rId10"/>
    <p:sldId id="286" r:id="rId11"/>
    <p:sldId id="343" r:id="rId12"/>
    <p:sldId id="344" r:id="rId13"/>
    <p:sldId id="345" r:id="rId14"/>
    <p:sldId id="346" r:id="rId15"/>
    <p:sldId id="287" r:id="rId16"/>
    <p:sldId id="289" r:id="rId17"/>
    <p:sldId id="288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3" r:id="rId42"/>
    <p:sldId id="314" r:id="rId43"/>
    <p:sldId id="315" r:id="rId44"/>
    <p:sldId id="316" r:id="rId45"/>
    <p:sldId id="317" r:id="rId46"/>
    <p:sldId id="318" r:id="rId47"/>
    <p:sldId id="319" r:id="rId48"/>
    <p:sldId id="320" r:id="rId49"/>
    <p:sldId id="321" r:id="rId50"/>
    <p:sldId id="322" r:id="rId51"/>
    <p:sldId id="323" r:id="rId52"/>
    <p:sldId id="324" r:id="rId53"/>
    <p:sldId id="325" r:id="rId54"/>
    <p:sldId id="326" r:id="rId55"/>
    <p:sldId id="327" r:id="rId56"/>
    <p:sldId id="328" r:id="rId57"/>
    <p:sldId id="329" r:id="rId58"/>
    <p:sldId id="330" r:id="rId59"/>
    <p:sldId id="331" r:id="rId60"/>
    <p:sldId id="332" r:id="rId61"/>
    <p:sldId id="333" r:id="rId62"/>
    <p:sldId id="334" r:id="rId63"/>
    <p:sldId id="335" r:id="rId64"/>
    <p:sldId id="336" r:id="rId65"/>
    <p:sldId id="337" r:id="rId66"/>
    <p:sldId id="338" r:id="rId67"/>
    <p:sldId id="339" r:id="rId68"/>
  </p:sldIdLst>
  <p:sldSz cx="12192000" cy="6858000"/>
  <p:notesSz cx="6858000" cy="9144000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60" autoAdjust="0"/>
    <p:restoredTop sz="90427" autoAdjust="0"/>
  </p:normalViewPr>
  <p:slideViewPr>
    <p:cSldViewPr snapToGrid="0">
      <p:cViewPr varScale="1">
        <p:scale>
          <a:sx n="74" d="100"/>
          <a:sy n="74" d="100"/>
        </p:scale>
        <p:origin x="802" y="53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280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tableStyles" Target="tableStyle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" Type="http://schemas.openxmlformats.org/officeDocument/2006/relationships/slide" Target="slides/slide4.xml"/><Relationship Id="rId7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кажчик місця заповнення заголовк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Покажчик місця заповненн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460C22-DC08-404D-8455-658E94A4F109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4" name="Покажчик місця заповненн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Покажчик місця заповненн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кажчик місця заповнення заголовк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Покажчик місця заповненн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794906E-8F17-4985-9602-21DD10561B87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4" name="Покажчик місця заповнення зображення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 dirty="0"/>
          </a:p>
        </p:txBody>
      </p:sp>
      <p:sp>
        <p:nvSpPr>
          <p:cNvPr id="5" name="Покажчик місця заповнення примі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 dirty="0"/>
              <a:t>Зразок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Покажчик місця заповненн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Покажчик місця заповненн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10244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altLang="ru-RU" dirty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8"/>
          <p:cNvSpPr/>
          <p:nvPr/>
        </p:nvSpPr>
        <p:spPr>
          <a:xfrm>
            <a:off x="-2" y="1905000"/>
            <a:ext cx="12188827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5" name="Прямокутник 9"/>
          <p:cNvSpPr/>
          <p:nvPr/>
        </p:nvSpPr>
        <p:spPr>
          <a:xfrm>
            <a:off x="-3" y="1795132"/>
            <a:ext cx="12188827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6" name="Прямокутник 10"/>
          <p:cNvSpPr/>
          <p:nvPr/>
        </p:nvSpPr>
        <p:spPr>
          <a:xfrm>
            <a:off x="-3" y="5142116"/>
            <a:ext cx="12188827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 rtlCol="0"/>
          <a:lstStyle>
            <a:lvl1pPr algn="ctr" rtl="0">
              <a:defRPr sz="5400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ідзаголовок 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/>
            </a:lvl1pPr>
            <a:lvl2pPr marL="457200" indent="0" algn="ctr" rtl="0">
              <a:buNone/>
              <a:defRPr sz="2800"/>
            </a:lvl2pPr>
            <a:lvl3pPr marL="914400" indent="0" algn="ctr" rtl="0">
              <a:buNone/>
              <a:defRPr sz="2400"/>
            </a:lvl3pPr>
            <a:lvl4pPr marL="1371600" indent="0" algn="ctr" rtl="0">
              <a:buNone/>
              <a:defRPr sz="2000"/>
            </a:lvl4pPr>
            <a:lvl5pPr marL="1828800" indent="0" algn="ctr" rtl="0">
              <a:buNone/>
              <a:defRPr sz="2000"/>
            </a:lvl5pPr>
            <a:lvl6pPr marL="2286000" indent="0" algn="ctr" rtl="0">
              <a:buNone/>
              <a:defRPr sz="2000"/>
            </a:lvl6pPr>
            <a:lvl7pPr marL="2743200" indent="0" algn="ctr" rtl="0">
              <a:buNone/>
              <a:defRPr sz="2000"/>
            </a:lvl7pPr>
            <a:lvl8pPr marL="3200400" indent="0" algn="ctr" rtl="0">
              <a:buNone/>
              <a:defRPr sz="2000"/>
            </a:lvl8pPr>
            <a:lvl9pPr marL="3657600" indent="0" algn="ctr" rtl="0">
              <a:buNone/>
              <a:defRPr sz="2000"/>
            </a:lvl9pPr>
          </a:lstStyle>
          <a:p>
            <a:r>
              <a:rPr lang="uk-UA" dirty="0"/>
              <a:t>Клацніть, щоб змінити стиль зразка підзаголовка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212879748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2B17C-8AD0-49C3-98BC-221E31B1C721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81867229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274638"/>
            <a:ext cx="2628900" cy="5897562"/>
          </a:xfrm>
        </p:spPr>
        <p:txBody>
          <a:bodyPr vert="eaVert"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1" y="274638"/>
            <a:ext cx="7734300" cy="5897562"/>
          </a:xfrm>
        </p:spPr>
        <p:txBody>
          <a:bodyPr vert="eaVert" rtlCol="0"/>
          <a:lstStyle/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B51AD-A7FD-41C3-9C9A-9CE69AB346DA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313862296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місту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71284-7C3E-410E-9BAB-3BAB5FB193AC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892464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rtlCol="0">
            <a:normAutofit/>
          </a:bodyPr>
          <a:lstStyle>
            <a:lvl1pPr algn="ctr" rtl="0">
              <a:defRPr sz="5400" b="1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тексту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rtlCol="0"/>
          <a:lstStyle>
            <a:lvl1pPr marL="0" indent="0" algn="ctr" rtl="0">
              <a:spcBef>
                <a:spcPts val="0"/>
              </a:spcBef>
              <a:buNone/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FFF44-F2E9-4D04-97E2-17EEFF733D5A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259884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кземпляр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місту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вмісту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5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6F164-D4BE-4226-9746-82A076C0C417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6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170379707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тексту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4" name="Покажчик місця заповнення вмісту 3"/>
          <p:cNvSpPr>
            <a:spLocks noGrp="1"/>
          </p:cNvSpPr>
          <p:nvPr>
            <p:ph sz="half" idx="2"/>
          </p:nvPr>
        </p:nvSpPr>
        <p:spPr>
          <a:xfrm>
            <a:off x="1341120" y="2740734"/>
            <a:ext cx="4572000" cy="3288847"/>
          </a:xfrm>
        </p:spPr>
        <p:txBody>
          <a:bodyPr rtlCol="0">
            <a:normAutofit/>
          </a:bodyPr>
          <a:lstStyle>
            <a:lvl1pPr algn="l" rtl="0">
              <a:defRPr sz="1800"/>
            </a:lvl1pPr>
            <a:lvl2pPr algn="l" rtl="0">
              <a:defRPr sz="1600"/>
            </a:lvl2pPr>
            <a:lvl3pPr algn="l" rtl="0">
              <a:defRPr sz="1400"/>
            </a:lvl3pPr>
            <a:lvl4pPr algn="l" rtl="0">
              <a:defRPr sz="1200"/>
            </a:lvl4pPr>
            <a:lvl5pPr algn="l" rtl="0">
              <a:defRPr sz="1200"/>
            </a:lvl5pPr>
            <a:lvl6pPr algn="l" rtl="0">
              <a:defRPr sz="1200"/>
            </a:lvl6pPr>
            <a:lvl7pPr algn="l" rtl="0">
              <a:defRPr sz="1200"/>
            </a:lvl7pPr>
            <a:lvl8pPr algn="l" rtl="0">
              <a:defRPr sz="1200"/>
            </a:lvl8pPr>
            <a:lvl9pPr algn="l" rtl="0">
              <a:defRPr sz="12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5" name="Покажчик місця заповнення тексту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rtlCol="0" anchor="ctr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6" name="Покажчик місця заповнення вмісту 5"/>
          <p:cNvSpPr>
            <a:spLocks noGrp="1"/>
          </p:cNvSpPr>
          <p:nvPr>
            <p:ph sz="quarter" idx="4"/>
          </p:nvPr>
        </p:nvSpPr>
        <p:spPr>
          <a:xfrm>
            <a:off x="6278880" y="2740734"/>
            <a:ext cx="4572000" cy="3288847"/>
          </a:xfrm>
        </p:spPr>
        <p:txBody>
          <a:bodyPr rtlCol="0">
            <a:normAutofit/>
          </a:bodyPr>
          <a:lstStyle>
            <a:lvl1pPr algn="l" rtl="0">
              <a:defRPr sz="1800"/>
            </a:lvl1pPr>
            <a:lvl2pPr algn="l" rtl="0">
              <a:defRPr sz="1600"/>
            </a:lvl2pPr>
            <a:lvl3pPr algn="l" rtl="0">
              <a:defRPr sz="1400"/>
            </a:lvl3pPr>
            <a:lvl4pPr algn="l" rtl="0">
              <a:defRPr sz="1200"/>
            </a:lvl4pPr>
            <a:lvl5pPr algn="l" rtl="0">
              <a:defRPr sz="1200"/>
            </a:lvl5pPr>
            <a:lvl6pPr algn="l" rtl="0">
              <a:defRPr sz="1200"/>
            </a:lvl6pPr>
            <a:lvl7pPr algn="l" rtl="0">
              <a:defRPr sz="1200"/>
            </a:lvl7pPr>
            <a:lvl8pPr algn="l" rtl="0">
              <a:defRPr sz="1200"/>
            </a:lvl8pPr>
            <a:lvl9pPr algn="l" rtl="0">
              <a:defRPr sz="12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7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6525C-62A9-4170-A994-7ECAAA968DC8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8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11755371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3FF5F-82F7-4848-A7DF-A92AE57658B7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4" name="Покажчик місця заповненн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Покажчик місця заповненн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9002436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а 4"/>
          <p:cNvGrpSpPr>
            <a:grpSpLocks/>
          </p:cNvGrpSpPr>
          <p:nvPr/>
        </p:nvGrpSpPr>
        <p:grpSpPr bwMode="auto">
          <a:xfrm flipV="1">
            <a:off x="2118" y="1"/>
            <a:ext cx="12187767" cy="377825"/>
            <a:chOff x="-1" y="6480048"/>
            <a:chExt cx="12188827" cy="377952"/>
          </a:xfrm>
        </p:grpSpPr>
        <p:sp>
          <p:nvSpPr>
            <p:cNvPr id="3" name="Прямокутник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  <p:sp>
          <p:nvSpPr>
            <p:cNvPr id="4" name="Прямокутник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</p:grpSp>
      <p:sp>
        <p:nvSpPr>
          <p:cNvPr id="5" name="Покажчик місця заповненн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23EBE-45C6-4FF3-8817-48A23A4FDD86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6" name="Покажчик місця заповненн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Покажчик місця заповненн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420389515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а 7"/>
          <p:cNvGrpSpPr>
            <a:grpSpLocks/>
          </p:cNvGrpSpPr>
          <p:nvPr/>
        </p:nvGrpSpPr>
        <p:grpSpPr bwMode="auto">
          <a:xfrm flipV="1">
            <a:off x="2118" y="1"/>
            <a:ext cx="12187767" cy="377825"/>
            <a:chOff x="-1" y="6480048"/>
            <a:chExt cx="12188827" cy="377952"/>
          </a:xfrm>
        </p:grpSpPr>
        <p:sp>
          <p:nvSpPr>
            <p:cNvPr id="6" name="Прямокутник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  <p:sp>
          <p:nvSpPr>
            <p:cNvPr id="7" name="Прямокутник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rtlCol="0">
            <a:normAutofit/>
          </a:bodyPr>
          <a:lstStyle>
            <a:lvl1pPr algn="l" rtl="0">
              <a:defRPr sz="3400" b="1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вмісту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П’ятий рівень</a:t>
            </a:r>
          </a:p>
        </p:txBody>
      </p:sp>
      <p:sp>
        <p:nvSpPr>
          <p:cNvPr id="4" name="Покажчик місця заповнення тексту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8" name="Покажчик місця заповненн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DF3D1-28EE-4755-AF8D-353228783AA0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9" name="Покажчик місця заповненн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" name="Покажчик місця заповненн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812559016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а 7"/>
          <p:cNvGrpSpPr>
            <a:grpSpLocks/>
          </p:cNvGrpSpPr>
          <p:nvPr/>
        </p:nvGrpSpPr>
        <p:grpSpPr bwMode="auto">
          <a:xfrm flipV="1">
            <a:off x="2118" y="1"/>
            <a:ext cx="12187767" cy="377825"/>
            <a:chOff x="-1" y="6480048"/>
            <a:chExt cx="12188827" cy="377952"/>
          </a:xfrm>
        </p:grpSpPr>
        <p:sp>
          <p:nvSpPr>
            <p:cNvPr id="6" name="Прямокутник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  <p:sp>
          <p:nvSpPr>
            <p:cNvPr id="7" name="Прямокутник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rtlCol="0">
            <a:normAutofit/>
          </a:bodyPr>
          <a:lstStyle>
            <a:lvl1pPr algn="l" rtl="0">
              <a:defRPr sz="3400" b="1"/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" name="Покажчик місця заповнення зображення 2"/>
          <p:cNvSpPr>
            <a:spLocks noGrp="1"/>
          </p:cNvSpPr>
          <p:nvPr>
            <p:ph type="pic" idx="1"/>
          </p:nvPr>
        </p:nvSpPr>
        <p:spPr>
          <a:xfrm>
            <a:off x="150811" y="506104"/>
            <a:ext cx="6858003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lvl="0"/>
            <a:endParaRPr lang="uk-UA" noProof="0" dirty="0"/>
          </a:p>
        </p:txBody>
      </p:sp>
      <p:sp>
        <p:nvSpPr>
          <p:cNvPr id="4" name="Покажчик місця заповнення тексту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6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/>
            <a:r>
              <a:rPr lang="uk-UA" dirty="0"/>
              <a:t>Зразок тексту</a:t>
            </a:r>
          </a:p>
        </p:txBody>
      </p:sp>
      <p:sp>
        <p:nvSpPr>
          <p:cNvPr id="8" name="Покажчик місця заповненн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55BA0-61BA-447C-B725-07323DEC85A0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9" name="Покажчик місця заповненн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" name="Покажчик місця заповненн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539430428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Група 8"/>
          <p:cNvGrpSpPr>
            <a:grpSpLocks/>
          </p:cNvGrpSpPr>
          <p:nvPr/>
        </p:nvGrpSpPr>
        <p:grpSpPr bwMode="auto">
          <a:xfrm>
            <a:off x="1" y="6480176"/>
            <a:ext cx="12189884" cy="377825"/>
            <a:chOff x="-1" y="6480048"/>
            <a:chExt cx="12188827" cy="377952"/>
          </a:xfrm>
        </p:grpSpPr>
        <p:sp>
          <p:nvSpPr>
            <p:cNvPr id="7" name="Прямокутник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  <p:sp>
          <p:nvSpPr>
            <p:cNvPr id="8" name="Прямокутник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/>
            </a:p>
          </p:txBody>
        </p:sp>
      </p:grpSp>
      <p:sp>
        <p:nvSpPr>
          <p:cNvPr id="1027" name="Покажчик місця заповнення назви 1"/>
          <p:cNvSpPr>
            <a:spLocks noGrp="1"/>
          </p:cNvSpPr>
          <p:nvPr>
            <p:ph type="title"/>
          </p:nvPr>
        </p:nvSpPr>
        <p:spPr bwMode="auto">
          <a:xfrm>
            <a:off x="1341967" y="466725"/>
            <a:ext cx="9508067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/>
              <a:t>Зразок заголовка</a:t>
            </a:r>
          </a:p>
        </p:txBody>
      </p:sp>
      <p:sp>
        <p:nvSpPr>
          <p:cNvPr id="1028" name="Покажчик місця заповнення тексту 2"/>
          <p:cNvSpPr>
            <a:spLocks noGrp="1"/>
          </p:cNvSpPr>
          <p:nvPr>
            <p:ph type="body" idx="1"/>
          </p:nvPr>
        </p:nvSpPr>
        <p:spPr bwMode="auto">
          <a:xfrm>
            <a:off x="1341967" y="1901825"/>
            <a:ext cx="9508067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/>
              <a:t>Зразок тексту</a:t>
            </a:r>
          </a:p>
          <a:p>
            <a:pPr lvl="1"/>
            <a:r>
              <a:rPr lang="uk-UA" altLang="ru-RU"/>
              <a:t>Другий рівень</a:t>
            </a:r>
          </a:p>
          <a:p>
            <a:pPr lvl="2"/>
            <a:r>
              <a:rPr lang="uk-UA" altLang="ru-RU"/>
              <a:t>Третій рівень</a:t>
            </a:r>
          </a:p>
          <a:p>
            <a:pPr lvl="3"/>
            <a:r>
              <a:rPr lang="uk-UA" altLang="ru-RU"/>
              <a:t>Четвертий рівень</a:t>
            </a:r>
          </a:p>
          <a:p>
            <a:pPr lvl="4"/>
            <a:r>
              <a:rPr lang="uk-UA" altLang="ru-RU"/>
              <a:t>П’ятий рівень</a:t>
            </a:r>
          </a:p>
        </p:txBody>
      </p:sp>
      <p:sp>
        <p:nvSpPr>
          <p:cNvPr id="4" name="Покажчик місця заповнення дати 3"/>
          <p:cNvSpPr>
            <a:spLocks noGrp="1"/>
          </p:cNvSpPr>
          <p:nvPr>
            <p:ph type="dt" sz="half" idx="2"/>
          </p:nvPr>
        </p:nvSpPr>
        <p:spPr>
          <a:xfrm>
            <a:off x="8875185" y="6602414"/>
            <a:ext cx="960967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5EB49D3-3E29-46F0-863C-FE3A97E0750E}" type="datetime1">
              <a:rPr lang="uk-UA"/>
              <a:pPr>
                <a:defRPr/>
              </a:pPr>
              <a:t>21.04.2022</a:t>
            </a:fld>
            <a:endParaRPr lang="uk-UA" dirty="0"/>
          </a:p>
        </p:txBody>
      </p:sp>
      <p:sp>
        <p:nvSpPr>
          <p:cNvPr id="5" name="Покажчик місця заповненн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1341967" y="6602414"/>
            <a:ext cx="7158567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Покажчик місця заповненн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10210801" y="6602414"/>
            <a:ext cx="639233" cy="236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uk-UA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7" r:id="rId2"/>
    <p:sldLayoutId id="2147483704" r:id="rId3"/>
    <p:sldLayoutId id="2147483698" r:id="rId4"/>
    <p:sldLayoutId id="2147483699" r:id="rId5"/>
    <p:sldLayoutId id="2147483700" r:id="rId6"/>
    <p:sldLayoutId id="2147483705" r:id="rId7"/>
    <p:sldLayoutId id="2147483706" r:id="rId8"/>
    <p:sldLayoutId id="2147483707" r:id="rId9"/>
    <p:sldLayoutId id="2147483701" r:id="rId10"/>
    <p:sldLayoutId id="2147483702" r:id="rId11"/>
  </p:sldLayoutIdLst>
  <p:transition spd="med">
    <p:fade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400" b="1">
          <a:solidFill>
            <a:schemeClr val="tx1"/>
          </a:solidFill>
          <a:latin typeface="Book Antiqua" panose="02040602050305030304" pitchFamily="18" charset="0"/>
        </a:defRPr>
      </a:lvl9pPr>
    </p:titleStyle>
    <p:bodyStyle>
      <a:lvl1pPr marL="273050" indent="-228600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SzPct val="100000"/>
        <a:buFont typeface="Arial" panose="020B0604020202020204" pitchFamily="34" charset="0"/>
        <a:buChar char="▪"/>
        <a:defRPr sz="2000" kern="1200">
          <a:solidFill>
            <a:srgbClr val="474747"/>
          </a:solidFill>
          <a:latin typeface="+mn-lt"/>
          <a:ea typeface="+mn-ea"/>
          <a:cs typeface="+mn-cs"/>
        </a:defRPr>
      </a:lvl1pPr>
      <a:lvl2pPr marL="593725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▪"/>
        <a:defRPr kern="1200">
          <a:solidFill>
            <a:srgbClr val="474747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100000"/>
        <a:buFont typeface="Arial" panose="020B0604020202020204" pitchFamily="34" charset="0"/>
        <a:buChar char="▪"/>
        <a:defRPr sz="1600" kern="1200">
          <a:solidFill>
            <a:srgbClr val="474747"/>
          </a:solidFill>
          <a:latin typeface="+mn-lt"/>
          <a:ea typeface="+mn-ea"/>
          <a:cs typeface="+mn-cs"/>
        </a:defRPr>
      </a:lvl3pPr>
      <a:lvl4pPr marL="1233488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100000"/>
        <a:buFont typeface="Arial" panose="020B0604020202020204" pitchFamily="34" charset="0"/>
        <a:buChar char="▪"/>
        <a:defRPr sz="1400" kern="1200">
          <a:solidFill>
            <a:srgbClr val="474747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100000"/>
        <a:buFont typeface="Arial" panose="020B0604020202020204" pitchFamily="34" charset="0"/>
        <a:buChar char="▪"/>
        <a:defRPr sz="1400" kern="1200">
          <a:solidFill>
            <a:srgbClr val="474747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C33ED53F-BF66-4681-8CB4-D6390A344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91" y="164222"/>
            <a:ext cx="4459152" cy="135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C248E69E-2516-4CFA-B985-3888F939CA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429" b="24797"/>
          <a:stretch/>
        </p:blipFill>
        <p:spPr bwMode="auto">
          <a:xfrm>
            <a:off x="10534650" y="194598"/>
            <a:ext cx="1344010" cy="1390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423FDDAB-4812-4F93-9021-80163C5446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55" b="24797"/>
          <a:stretch/>
        </p:blipFill>
        <p:spPr bwMode="auto">
          <a:xfrm>
            <a:off x="7493859" y="326577"/>
            <a:ext cx="2816719" cy="1166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3">
            <a:extLst>
              <a:ext uri="{FF2B5EF4-FFF2-40B4-BE49-F238E27FC236}">
                <a16:creationId xmlns:a16="http://schemas.microsoft.com/office/drawing/2014/main" id="{AC3A3BC9-1DE7-43AC-9635-EBA4F492EDC6}"/>
              </a:ext>
            </a:extLst>
          </p:cNvPr>
          <p:cNvSpPr txBox="1">
            <a:spLocks/>
          </p:cNvSpPr>
          <p:nvPr/>
        </p:nvSpPr>
        <p:spPr bwMode="auto">
          <a:xfrm>
            <a:off x="0" y="1734735"/>
            <a:ext cx="12192000" cy="501627"/>
          </a:xfrm>
          <a:prstGeom prst="rect">
            <a:avLst/>
          </a:prstGeom>
          <a:solidFill>
            <a:srgbClr val="224A98"/>
          </a:solidFill>
          <a:ln>
            <a:noFill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eaLnBrk="1" hangingPunct="1"/>
            <a:r>
              <a:rPr lang="en-US" alt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uk-UA" alt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Заголовок 3">
            <a:extLst>
              <a:ext uri="{FF2B5EF4-FFF2-40B4-BE49-F238E27FC236}">
                <a16:creationId xmlns:a16="http://schemas.microsoft.com/office/drawing/2014/main" id="{8CF5E7F9-B3F9-4F32-B656-CDF86822CB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991" y="3467335"/>
            <a:ext cx="11852751" cy="967717"/>
          </a:xfrm>
        </p:spPr>
        <p:txBody>
          <a:bodyPr/>
          <a:lstStyle/>
          <a:p>
            <a:pPr eaLnBrk="1" hangingPunct="1"/>
            <a:r>
              <a:rPr lang="uk-UA" altLang="ru-RU" sz="6000" dirty="0">
                <a:solidFill>
                  <a:srgbClr val="224A9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Сервіси та </a:t>
            </a:r>
            <a:br>
              <a:rPr lang="en-US" altLang="ru-RU" sz="6000" dirty="0">
                <a:solidFill>
                  <a:srgbClr val="224A9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ru-RU" sz="6000" dirty="0">
                <a:solidFill>
                  <a:srgbClr val="224A9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Dependency Injection </a:t>
            </a:r>
            <a:endParaRPr lang="uk-UA" altLang="ru-RU" sz="6000" dirty="0">
              <a:solidFill>
                <a:srgbClr val="224A9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3">
            <a:extLst>
              <a:ext uri="{FF2B5EF4-FFF2-40B4-BE49-F238E27FC236}">
                <a16:creationId xmlns:a16="http://schemas.microsoft.com/office/drawing/2014/main" id="{5EB7EC7C-AD90-48D9-8C65-60C43FFCAD26}"/>
              </a:ext>
            </a:extLst>
          </p:cNvPr>
          <p:cNvSpPr txBox="1">
            <a:spLocks/>
          </p:cNvSpPr>
          <p:nvPr/>
        </p:nvSpPr>
        <p:spPr bwMode="auto">
          <a:xfrm>
            <a:off x="-3583" y="5097187"/>
            <a:ext cx="12192000" cy="202177"/>
          </a:xfrm>
          <a:prstGeom prst="rect">
            <a:avLst/>
          </a:prstGeom>
          <a:solidFill>
            <a:srgbClr val="224A98"/>
          </a:solidFill>
          <a:ln>
            <a:noFill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eaLnBrk="1" hangingPunct="1"/>
            <a:endParaRPr lang="uk-UA" alt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Заголовок 3">
            <a:extLst>
              <a:ext uri="{FF2B5EF4-FFF2-40B4-BE49-F238E27FC236}">
                <a16:creationId xmlns:a16="http://schemas.microsoft.com/office/drawing/2014/main" id="{AAEEACF6-3B59-49BE-9064-8424BB2D9D1A}"/>
              </a:ext>
            </a:extLst>
          </p:cNvPr>
          <p:cNvSpPr txBox="1">
            <a:spLocks/>
          </p:cNvSpPr>
          <p:nvPr/>
        </p:nvSpPr>
        <p:spPr bwMode="auto">
          <a:xfrm>
            <a:off x="3534760" y="5572789"/>
            <a:ext cx="8343900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lnSpc>
                <a:spcPct val="90000"/>
              </a:lnSpc>
            </a:pPr>
            <a:r>
              <a:rPr lang="uk-UA" altLang="ru-RU" sz="32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Морозов Андрій Васильович, </a:t>
            </a:r>
            <a:br>
              <a:rPr lang="uk-UA" altLang="ru-RU" sz="32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ru-RU" sz="32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morozov@ztu.edu.ua</a:t>
            </a:r>
            <a:endParaRPr lang="uk-UA" altLang="ru-RU" sz="32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10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1">
            <a:extLst>
              <a:ext uri="{FF2B5EF4-FFF2-40B4-BE49-F238E27FC236}">
                <a16:creationId xmlns:a16="http://schemas.microsoft.com/office/drawing/2014/main" id="{775879B2-B1C5-444A-A6B5-A27B2FB8A91E}"/>
              </a:ext>
            </a:extLst>
          </p:cNvPr>
          <p:cNvSpPr/>
          <p:nvPr/>
        </p:nvSpPr>
        <p:spPr>
          <a:xfrm>
            <a:off x="294358" y="336019"/>
            <a:ext cx="91033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800" b="1" dirty="0">
                <a:solidFill>
                  <a:srgbClr val="2B91AF"/>
                </a:solidFill>
                <a:latin typeface="Consolas" panose="020B0609020204030204" pitchFamily="49" charset="0"/>
              </a:rPr>
              <a:t>Program</a:t>
            </a:r>
            <a:endParaRPr lang="en-US" sz="28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Main(</a:t>
            </a:r>
            <a:r>
              <a:rPr 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args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s = </a:t>
            </a:r>
            <a:r>
              <a:rPr lang="en-US" sz="2800" b="1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ru-RU" sz="2800" b="1" dirty="0">
                <a:solidFill>
                  <a:srgbClr val="A31515"/>
                </a:solidFill>
                <a:latin typeface="Consolas" panose="020B0609020204030204" pitchFamily="49" charset="0"/>
              </a:rPr>
              <a:t>Приклад рядка"</a:t>
            </a:r>
            <a:r>
              <a:rPr lang="ru-RU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c = </a:t>
            </a:r>
            <a:r>
              <a:rPr lang="en-US" sz="2800" b="1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ru-RU" sz="2800" b="1" dirty="0">
                <a:solidFill>
                  <a:srgbClr val="A31515"/>
                </a:solidFill>
                <a:latin typeface="Consolas" panose="020B0609020204030204" pitchFamily="49" charset="0"/>
              </a:rPr>
              <a:t>и'</a:t>
            </a:r>
            <a:r>
              <a:rPr lang="ru-RU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s.WordCount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(c);</a:t>
            </a:r>
          </a:p>
          <a:p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sz="28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Console.ReadLine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endParaRPr lang="en-US" sz="2800" b="1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75563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11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8F8F90E-0028-4040-8835-606C0EE080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756"/>
          <a:stretch/>
        </p:blipFill>
        <p:spPr>
          <a:xfrm>
            <a:off x="2068418" y="244549"/>
            <a:ext cx="6938068" cy="537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65249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BFE39423-184D-4FE2-9F13-A2693DEDE3AF}"/>
              </a:ext>
            </a:extLst>
          </p:cNvPr>
          <p:cNvSpPr/>
          <p:nvPr/>
        </p:nvSpPr>
        <p:spPr>
          <a:xfrm>
            <a:off x="231446" y="299975"/>
            <a:ext cx="117291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2B91AF"/>
                </a:solidFill>
                <a:latin typeface="Consolas" panose="020B0609020204030204" pitchFamily="49" charset="0"/>
              </a:rPr>
              <a:t>CommonUtil</a:t>
            </a:r>
            <a:endParaRPr lang="en-US" sz="24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uk-UA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ListToString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2B91AF"/>
                </a:solidFill>
                <a:latin typeface="Consolas" panose="020B0609020204030204" pitchFamily="49" charset="0"/>
              </a:rPr>
              <a:t>IList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list)</a:t>
            </a:r>
          </a:p>
          <a:p>
            <a:r>
              <a:rPr lang="uk-UA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2400" b="1" dirty="0" err="1">
                <a:solidFill>
                  <a:srgbClr val="2B91AF"/>
                </a:solidFill>
                <a:latin typeface="Consolas" panose="020B0609020204030204" pitchFamily="49" charset="0"/>
              </a:rPr>
              <a:t>StringBuilder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result = </a:t>
            </a:r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2B91AF"/>
                </a:solidFill>
                <a:latin typeface="Consolas" panose="020B0609020204030204" pitchFamily="49" charset="0"/>
              </a:rPr>
              <a:t>StringBuilder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>
                <a:solidFill>
                  <a:srgbClr val="A31515"/>
                </a:solidFill>
                <a:latin typeface="Consolas" panose="020B0609020204030204" pitchFamily="49" charset="0"/>
              </a:rPr>
              <a:t>""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uk-UA" sz="24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list.Count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&gt; 0)</a:t>
            </a:r>
          </a:p>
          <a:p>
            <a:r>
              <a:rPr lang="uk-UA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result.Append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(list[0].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ToString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nn-NO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nn-NO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nn-NO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i = 1; i &lt; list.Count; i++)</a:t>
            </a:r>
          </a:p>
          <a:p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result.AppendFormat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400" b="1" dirty="0">
                <a:solidFill>
                  <a:srgbClr val="A31515"/>
                </a:solidFill>
                <a:latin typeface="Consolas" panose="020B0609020204030204" pitchFamily="49" charset="0"/>
              </a:rPr>
              <a:t>", {0}"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endParaRPr lang="ru-RU" sz="24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ru-RU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   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list[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].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ToString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());</a:t>
            </a:r>
          </a:p>
          <a:p>
            <a:r>
              <a:rPr lang="uk-UA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2400" b="1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result.ToString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uk-UA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uk-UA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415322039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231147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Кожний сервіс у колекції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IServiceCollection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представляє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ServiceDescriptor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який містить інформацію про сервіс. Найбільш важливими є властивості: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C90157EC-9F65-48BD-989D-22DB1AB9DE20}"/>
              </a:ext>
            </a:extLst>
          </p:cNvPr>
          <p:cNvSpPr/>
          <p:nvPr/>
        </p:nvSpPr>
        <p:spPr>
          <a:xfrm>
            <a:off x="429014" y="1859340"/>
            <a:ext cx="98420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ServiceType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тип сервісу;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ImplementationType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тип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реаліазації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сервісу;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Lifetime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життєвий цикл сервісу.</a:t>
            </a: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4B9EEA5F-D956-42CB-B7EA-383D8D66C772}"/>
              </a:ext>
            </a:extLst>
          </p:cNvPr>
          <p:cNvSpPr/>
          <p:nvPr/>
        </p:nvSpPr>
        <p:spPr>
          <a:xfrm>
            <a:off x="152567" y="3429000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Наприклад, отримаємо усі сервіси, які додані у додаток:</a:t>
            </a:r>
          </a:p>
        </p:txBody>
      </p:sp>
    </p:spTree>
    <p:extLst>
      <p:ext uri="{BB962C8B-B14F-4D97-AF65-F5344CB8AC3E}">
        <p14:creationId xmlns:p14="http://schemas.microsoft.com/office/powerpoint/2010/main" val="1950992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BC6661-944D-4BAB-AA7D-9987A1ABE4DF}"/>
              </a:ext>
            </a:extLst>
          </p:cNvPr>
          <p:cNvSpPr txBox="1"/>
          <p:nvPr/>
        </p:nvSpPr>
        <p:spPr>
          <a:xfrm>
            <a:off x="31899" y="1307641"/>
            <a:ext cx="11894339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app,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IWebHostEnvironment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env)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context =&gt;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var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sb =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StringBuilder();</a:t>
            </a:r>
          </a:p>
          <a:p>
            <a:r>
              <a:rPr lang="pt-BR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pt-BR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sb.Append(</a:t>
            </a:r>
            <a:r>
              <a:rPr lang="pt-BR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"&lt;h1&gt;Усі сервіси&lt;/h1&gt;"</a:t>
            </a:r>
            <a:r>
              <a:rPr lang="pt-BR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sb.Append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"&lt;table border=\"1\"&gt;"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sb.Append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"&lt;tr&gt;&lt;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th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Тип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th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&gt;&lt;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th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&gt;Lifetime&lt;/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th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&gt;&lt;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th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&gt;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Реалізація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&lt;/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th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&gt;&lt;/tr&gt;"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foreach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(var svc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_services)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sb.Append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"&lt;tr&gt;"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sb.Append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$"&lt;td&gt;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svc.ServiceType.FullName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&lt;/td&gt;"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sb.Append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$"&lt;td&gt;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svc.Lifetime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&lt;/td&gt;"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sb.Append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$"&lt;td&gt;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{svc.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ImplementationType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?.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FullName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&lt;/td&gt;"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sb.Append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"&lt;/tr&gt;"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sb.Append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"&lt;/table&gt;"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context.Response.ContentType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"text/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html;charset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=utf-8"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sb.ToString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});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FC6A28-EF48-455F-82FC-BEF0787D2437}"/>
              </a:ext>
            </a:extLst>
          </p:cNvPr>
          <p:cNvSpPr txBox="1"/>
          <p:nvPr/>
        </p:nvSpPr>
        <p:spPr>
          <a:xfrm>
            <a:off x="39867" y="89953"/>
            <a:ext cx="115283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_services;</a:t>
            </a:r>
          </a:p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_services = services;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35912674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9A7D4BF-DD37-432E-B2C2-6EF5E4922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16291"/>
            <a:ext cx="12192000" cy="5586926"/>
          </a:xfrm>
          <a:prstGeom prst="rect">
            <a:avLst/>
          </a:prstGeom>
        </p:spPr>
      </p:pic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A4783CB4-D1F6-466A-B626-7CB6A9DFAF7B}"/>
              </a:ext>
            </a:extLst>
          </p:cNvPr>
          <p:cNvSpPr/>
          <p:nvPr/>
        </p:nvSpPr>
        <p:spPr>
          <a:xfrm>
            <a:off x="152567" y="162395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Результат:</a:t>
            </a:r>
          </a:p>
        </p:txBody>
      </p:sp>
    </p:spTree>
    <p:extLst>
      <p:ext uri="{BB962C8B-B14F-4D97-AF65-F5344CB8AC3E}">
        <p14:creationId xmlns:p14="http://schemas.microsoft.com/office/powerpoint/2010/main" val="200608805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864026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Ми можемо використовувати вбудовані сервіси (такі як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IWebHostEnvironment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) або сервіси, які представляє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ASP.NET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Core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і які потрібно додати у додаток типу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MVC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Заголовок 12">
            <a:extLst>
              <a:ext uri="{FF2B5EF4-FFF2-40B4-BE49-F238E27FC236}">
                <a16:creationId xmlns:a16="http://schemas.microsoft.com/office/drawing/2014/main" id="{BD6448B0-9549-40A0-8CD9-0BEF49CE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982" y="269677"/>
            <a:ext cx="12206982" cy="373477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Створення власних сервісів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16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B16740E9-E3A7-4A79-8DAC-8CD17EB49984}"/>
              </a:ext>
            </a:extLst>
          </p:cNvPr>
          <p:cNvSpPr/>
          <p:nvPr/>
        </p:nvSpPr>
        <p:spPr>
          <a:xfrm>
            <a:off x="195315" y="2433686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Можна також створювати власні сервіси. Для цього треба:</a:t>
            </a: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2EBD59E4-2499-4FAA-86C4-08120AC8559D}"/>
              </a:ext>
            </a:extLst>
          </p:cNvPr>
          <p:cNvSpPr/>
          <p:nvPr/>
        </p:nvSpPr>
        <p:spPr>
          <a:xfrm>
            <a:off x="195315" y="3018461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Додамо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у проект папку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 ній оголосимо новий інтерфейс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IMessageSender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B5CAF8-7106-4FA6-ACE1-1B4949485C71}"/>
              </a:ext>
            </a:extLst>
          </p:cNvPr>
          <p:cNvSpPr txBox="1"/>
          <p:nvPr/>
        </p:nvSpPr>
        <p:spPr>
          <a:xfrm>
            <a:off x="280558" y="4120405"/>
            <a:ext cx="61775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interface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4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IMessageSender</a:t>
            </a:r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24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Send();</a:t>
            </a:r>
          </a:p>
          <a:p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400" b="1" dirty="0"/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3CD77B7C-2EC4-49C6-9B95-6AA7E53EAC80}"/>
              </a:ext>
            </a:extLst>
          </p:cNvPr>
          <p:cNvSpPr/>
          <p:nvPr/>
        </p:nvSpPr>
        <p:spPr>
          <a:xfrm>
            <a:off x="195314" y="5350536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Додамо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у папку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Services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два класи, які будуть реалізовувати даний інтерфейс.</a:t>
            </a:r>
          </a:p>
        </p:txBody>
      </p:sp>
    </p:spTree>
    <p:extLst>
      <p:ext uri="{BB962C8B-B14F-4D97-AF65-F5344CB8AC3E}">
        <p14:creationId xmlns:p14="http://schemas.microsoft.com/office/powerpoint/2010/main" val="36558266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231147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Реалізуємо перший клас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EmailMessageSender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17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520681-AC28-4C5B-ACE8-B5B90433CD21}"/>
              </a:ext>
            </a:extLst>
          </p:cNvPr>
          <p:cNvSpPr txBox="1"/>
          <p:nvPr/>
        </p:nvSpPr>
        <p:spPr>
          <a:xfrm>
            <a:off x="173832" y="855389"/>
            <a:ext cx="8800047" cy="2068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EmailMessageSender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: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IMessageSender</a:t>
            </a:r>
            <a:endParaRPr lang="en-US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Send()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return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"Sent by Email"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AC84A664-9EA2-4A21-8FF7-C173322635DF}"/>
              </a:ext>
            </a:extLst>
          </p:cNvPr>
          <p:cNvSpPr/>
          <p:nvPr/>
        </p:nvSpPr>
        <p:spPr>
          <a:xfrm>
            <a:off x="173832" y="2923952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Реалізуємо перший клас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SmsMessageSender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931F63-68F3-4E36-956E-027F053E7D16}"/>
              </a:ext>
            </a:extLst>
          </p:cNvPr>
          <p:cNvSpPr txBox="1"/>
          <p:nvPr/>
        </p:nvSpPr>
        <p:spPr>
          <a:xfrm>
            <a:off x="248263" y="3540626"/>
            <a:ext cx="942736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SmsMessageSender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: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IMessageSender</a:t>
            </a:r>
            <a:endParaRPr lang="en-US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Send()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return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"Sent by SMS"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1145781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209882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Використову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ємо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функціональні можливості інтерфейсу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IMessageSender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у класі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18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5384C2-F669-4C1F-A926-9C3F4A8CE306}"/>
              </a:ext>
            </a:extLst>
          </p:cNvPr>
          <p:cNvSpPr txBox="1"/>
          <p:nvPr/>
        </p:nvSpPr>
        <p:spPr>
          <a:xfrm>
            <a:off x="152567" y="1287100"/>
            <a:ext cx="11745265" cy="4939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1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1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100" b="1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21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1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1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1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 </a:t>
            </a:r>
            <a:r>
              <a:rPr lang="uk-UA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21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1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IMessageSender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21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EmailMessageSender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uk-UA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21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1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21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app,</a:t>
            </a:r>
          </a:p>
          <a:p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</a:t>
            </a:r>
            <a:r>
              <a:rPr lang="en-US" sz="21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Microsoft.AspNetCore.Hosting.IWebHostEnvironment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env, </a:t>
            </a:r>
          </a:p>
          <a:p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</a:t>
            </a:r>
            <a:r>
              <a:rPr lang="en-US" sz="21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IMessageSender</a:t>
            </a:r>
            <a:r>
              <a:rPr lang="en-US" sz="21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</a:t>
            </a:r>
            <a:r>
              <a:rPr lang="en-US" sz="21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messageSender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 </a:t>
            </a:r>
            <a:r>
              <a:rPr lang="uk-UA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21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21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env.IsDevelopment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()) </a:t>
            </a:r>
            <a:r>
              <a:rPr lang="uk-UA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21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app.UseDeveloperExceptionPage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21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1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 </a:t>
            </a:r>
            <a:r>
              <a:rPr lang="uk-UA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21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1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1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messageSender.Send</a:t>
            </a:r>
            <a:r>
              <a:rPr lang="en-US" sz="21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()</a:t>
            </a:r>
            <a:r>
              <a:rPr lang="en-US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});</a:t>
            </a:r>
          </a:p>
          <a:p>
            <a:r>
              <a:rPr lang="uk-UA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uk-UA" sz="21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  <a:endParaRPr lang="uk-UA" sz="2100" b="1" dirty="0"/>
          </a:p>
        </p:txBody>
      </p:sp>
    </p:spTree>
    <p:extLst>
      <p:ext uri="{BB962C8B-B14F-4D97-AF65-F5344CB8AC3E}">
        <p14:creationId xmlns:p14="http://schemas.microsoft.com/office/powerpoint/2010/main" val="3733064427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209882"/>
            <a:ext cx="11886865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допомогою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виклику</a:t>
            </a:r>
            <a:b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services.AddTransient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IMessageSender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EmailMessageSender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&gt;();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методі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ConfigureServices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система на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місце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єктів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інтерфейса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IMessageSender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передавати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екземпляри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класу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EmailMessageSender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сля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додавання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ConfigureServices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сервіси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отримати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використовувати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будь-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якій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частині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додатку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І через параметр метода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Configure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отримувати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сервіс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використовувати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19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>
            <a:extLst>
              <a:ext uri="{FF2B5EF4-FFF2-40B4-BE49-F238E27FC236}">
                <a16:creationId xmlns:a16="http://schemas.microsoft.com/office/drawing/2014/main" id="{DBC44A9D-8018-4DDA-9C73-022317E64F2B}"/>
              </a:ext>
            </a:extLst>
          </p:cNvPr>
          <p:cNvSpPr/>
          <p:nvPr/>
        </p:nvSpPr>
        <p:spPr>
          <a:xfrm>
            <a:off x="152566" y="4583407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Оскільки метод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AddTransient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встановив залежність між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IMessageSender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EmailMessageSender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то у браузері виводиться повідомлення 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Sent by email.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6284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864026"/>
            <a:ext cx="1188686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Dependency Injection (DI)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або впровадження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– механізм, який дозволяє зробити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додатку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слабозв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язаними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 Такі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зв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язуються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між собою через абстракції (наприклад, через інтерфейси), що робить усю систему більш гнучкою, більш адаптованою та розширюваною. </a:t>
            </a:r>
          </a:p>
        </p:txBody>
      </p:sp>
      <p:sp>
        <p:nvSpPr>
          <p:cNvPr id="7" name="Заголовок 12">
            <a:extLst>
              <a:ext uri="{FF2B5EF4-FFF2-40B4-BE49-F238E27FC236}">
                <a16:creationId xmlns:a16="http://schemas.microsoft.com/office/drawing/2014/main" id="{BD6448B0-9549-40A0-8CD9-0BEF49CE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982" y="269677"/>
            <a:ext cx="12206982" cy="373477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Сервіси та метод </a:t>
            </a:r>
            <a:r>
              <a:rPr lang="en-US" sz="4800" dirty="0" err="1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ConfigureServices</a:t>
            </a:r>
            <a:endParaRPr lang="uk-UA" sz="4800" dirty="0">
              <a:solidFill>
                <a:srgbClr val="DC240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>
            <a:extLst>
              <a:ext uri="{FF2B5EF4-FFF2-40B4-BE49-F238E27FC236}">
                <a16:creationId xmlns:a16="http://schemas.microsoft.com/office/drawing/2014/main" id="{C4D6F5A9-3F34-4647-A2FC-87E94B36A1CC}"/>
              </a:ext>
            </a:extLst>
          </p:cNvPr>
          <p:cNvSpPr/>
          <p:nvPr/>
        </p:nvSpPr>
        <p:spPr>
          <a:xfrm>
            <a:off x="195315" y="4050572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Часто для встановлення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у подібних системах використовуються спеціальні контейнери -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IoC-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контейнери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Inversion of Control)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209882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При цьому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необов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язково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розділяти визначення сервісу у вигляді інтерфейсу та його реалізацію у вигляді класу. 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20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5276F66E-B39B-4A2E-8467-14EFFBBA475C}"/>
              </a:ext>
            </a:extLst>
          </p:cNvPr>
          <p:cNvSpPr/>
          <p:nvPr/>
        </p:nvSpPr>
        <p:spPr>
          <a:xfrm>
            <a:off x="152565" y="1197375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Наприклад, реалізуємо клас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D9080A-BCAC-4DCF-A0AD-224A75ECFB40}"/>
              </a:ext>
            </a:extLst>
          </p:cNvPr>
          <p:cNvSpPr txBox="1"/>
          <p:nvPr/>
        </p:nvSpPr>
        <p:spPr>
          <a:xfrm>
            <a:off x="152563" y="1782150"/>
            <a:ext cx="1141566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TimeService</a:t>
            </a:r>
            <a:endParaRPr lang="en-US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GetTime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 =&gt;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System.DateTime.Now.ToString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20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hh:mm:ss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21CABD62-5F54-4158-9C99-D6BB1A3AA36E}"/>
              </a:ext>
            </a:extLst>
          </p:cNvPr>
          <p:cNvSpPr/>
          <p:nvPr/>
        </p:nvSpPr>
        <p:spPr>
          <a:xfrm>
            <a:off x="152563" y="3060549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Використаємо цей клас у якості сервісу у класі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869739-5E1C-4ACC-9057-49222FCDA3D1}"/>
              </a:ext>
            </a:extLst>
          </p:cNvPr>
          <p:cNvSpPr txBox="1"/>
          <p:nvPr/>
        </p:nvSpPr>
        <p:spPr>
          <a:xfrm>
            <a:off x="152563" y="3626566"/>
            <a:ext cx="1168147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app,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context.Response.ContentType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"text/html; charset=utf-8"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uk-UA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Поточний час: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?.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GetTime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()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});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1471604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165409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Часто для сервісів створюють власні методи додавання у вигляді методів розширення для інтерфейсу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IServiceCollection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21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3AE382-5834-4049-B35D-4B2084EF1EE6}"/>
              </a:ext>
            </a:extLst>
          </p:cNvPr>
          <p:cNvSpPr txBox="1"/>
          <p:nvPr/>
        </p:nvSpPr>
        <p:spPr>
          <a:xfrm>
            <a:off x="152566" y="1790194"/>
            <a:ext cx="1146881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static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ServiceProviderExtensions</a:t>
            </a:r>
            <a:endParaRPr lang="en-US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static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AddTimeService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this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{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A7D27325-A543-4FA0-BB1B-1A95F060C1E0}"/>
              </a:ext>
            </a:extLst>
          </p:cNvPr>
          <p:cNvSpPr/>
          <p:nvPr/>
        </p:nvSpPr>
        <p:spPr>
          <a:xfrm>
            <a:off x="152567" y="3981011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І тепер використаємо цей метод: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8ACC77-FAF5-4D92-985E-A56A9AAE81FD}"/>
              </a:ext>
            </a:extLst>
          </p:cNvPr>
          <p:cNvSpPr txBox="1"/>
          <p:nvPr/>
        </p:nvSpPr>
        <p:spPr>
          <a:xfrm>
            <a:off x="152566" y="4565786"/>
            <a:ext cx="1004405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services.AddTimeService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20705658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864026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ASP.NET Core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ми можемо отримати додані у додаток сервіси різними способами:</a:t>
            </a:r>
          </a:p>
        </p:txBody>
      </p:sp>
      <p:sp>
        <p:nvSpPr>
          <p:cNvPr id="7" name="Заголовок 12">
            <a:extLst>
              <a:ext uri="{FF2B5EF4-FFF2-40B4-BE49-F238E27FC236}">
                <a16:creationId xmlns:a16="http://schemas.microsoft.com/office/drawing/2014/main" id="{BD6448B0-9549-40A0-8CD9-0BEF49CE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982" y="269677"/>
            <a:ext cx="12206982" cy="373477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Передача </a:t>
            </a:r>
            <a:r>
              <a:rPr lang="uk-UA" sz="4800" dirty="0" err="1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endParaRPr lang="uk-UA" sz="4800" dirty="0">
              <a:solidFill>
                <a:srgbClr val="DC240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B16740E9-E3A7-4A79-8DAC-8CD17EB49984}"/>
              </a:ext>
            </a:extLst>
          </p:cNvPr>
          <p:cNvSpPr/>
          <p:nvPr/>
        </p:nvSpPr>
        <p:spPr>
          <a:xfrm>
            <a:off x="254159" y="1895077"/>
            <a:ext cx="1176917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276225">
              <a:buFont typeface="Arial" panose="020B0604020202020204" pitchFamily="34" charset="0"/>
              <a:buChar char="•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через конструктор класу (за виключенням конструктора класу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457200" indent="-276225">
              <a:buFont typeface="Arial" panose="020B0604020202020204" pitchFamily="34" charset="0"/>
              <a:buChar char="•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через параметр методу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Configure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класу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76225">
              <a:buFont typeface="Arial" panose="020B0604020202020204" pitchFamily="34" charset="0"/>
              <a:buChar char="•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через параметр методу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Invoke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компонента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76225">
              <a:buFont typeface="Arial" panose="020B0604020202020204" pitchFamily="34" charset="0"/>
              <a:buChar char="•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через властивість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RequestServices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контексту запиту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HttpContext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у компонентах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middleware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(service locator)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276225">
              <a:buFont typeface="Arial" panose="020B0604020202020204" pitchFamily="34" charset="0"/>
              <a:buChar char="•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через властивість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ApplicationServices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єкта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IApplicationBuilder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у класі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480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6327" y="156486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Для демонстрації візьмемо проект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ASP.NET Core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типу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Empty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D988B9F9-BEE3-47A3-B2A8-04EC6E77F692}"/>
              </a:ext>
            </a:extLst>
          </p:cNvPr>
          <p:cNvSpPr/>
          <p:nvPr/>
        </p:nvSpPr>
        <p:spPr>
          <a:xfrm>
            <a:off x="78651" y="741261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Визначимо типи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IMessageSender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EmailMessageSender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F84804-2333-4A8A-92C2-A2C68FFF601C}"/>
              </a:ext>
            </a:extLst>
          </p:cNvPr>
          <p:cNvSpPr txBox="1"/>
          <p:nvPr/>
        </p:nvSpPr>
        <p:spPr>
          <a:xfrm>
            <a:off x="78651" y="1324015"/>
            <a:ext cx="1168880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interface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IMessageSender</a:t>
            </a:r>
            <a:endParaRPr lang="en-US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Send();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EmailMessageSender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: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IMessageSender</a:t>
            </a:r>
            <a:endParaRPr lang="en-US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Send()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</a:t>
            </a:r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return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"Sent by Email"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AAE76A80-8F9C-4A38-B4D5-AFCDCC3AF50C}"/>
              </a:ext>
            </a:extLst>
          </p:cNvPr>
          <p:cNvSpPr/>
          <p:nvPr/>
        </p:nvSpPr>
        <p:spPr>
          <a:xfrm>
            <a:off x="78651" y="4461315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 метода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Configure</a:t>
            </a:r>
            <a:endParaRPr lang="uk-UA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65A4CA27-B176-4C0C-87A5-5331E3148FF6}"/>
              </a:ext>
            </a:extLst>
          </p:cNvPr>
          <p:cNvSpPr/>
          <p:nvPr/>
        </p:nvSpPr>
        <p:spPr>
          <a:xfrm>
            <a:off x="78651" y="4940044"/>
            <a:ext cx="120346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Configure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дозволяє напряму отримувати залежність в якості параметра метода.</a:t>
            </a:r>
          </a:p>
        </p:txBody>
      </p:sp>
    </p:spTree>
    <p:extLst>
      <p:ext uri="{BB962C8B-B14F-4D97-AF65-F5344CB8AC3E}">
        <p14:creationId xmlns:p14="http://schemas.microsoft.com/office/powerpoint/2010/main" val="37865616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28229A-FA89-4ED5-A68D-57344E985F9F}"/>
              </a:ext>
            </a:extLst>
          </p:cNvPr>
          <p:cNvSpPr txBox="1"/>
          <p:nvPr/>
        </p:nvSpPr>
        <p:spPr>
          <a:xfrm>
            <a:off x="109818" y="125015"/>
            <a:ext cx="12082181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endParaRPr lang="uk-UA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{</a:t>
            </a:r>
          </a:p>
          <a:p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EmailMessageSender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endParaRPr lang="uk-UA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uk-UA" sz="1800" b="1" dirty="0">
                <a:solidFill>
                  <a:srgbClr val="008000"/>
                </a:solidFill>
                <a:latin typeface="Cascadia Mono" panose="020B0609020000020004" pitchFamily="49" charset="0"/>
              </a:rPr>
              <a:t>// Отримуємо залежність </a:t>
            </a:r>
            <a:r>
              <a:rPr lang="en-US" sz="1800" b="1" dirty="0" err="1">
                <a:solidFill>
                  <a:srgbClr val="008000"/>
                </a:solidFill>
                <a:latin typeface="Cascadia Mono" panose="020B0609020000020004" pitchFamily="49" charset="0"/>
              </a:rPr>
              <a:t>IMessageSender</a:t>
            </a:r>
            <a:endParaRPr lang="en-US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app,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IMessageSender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{</a:t>
            </a:r>
          </a:p>
          <a:p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{</a:t>
            </a:r>
          </a:p>
          <a:p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sender.Send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()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});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42388D3C-6E66-425E-B09D-9E75A90853B4}"/>
              </a:ext>
            </a:extLst>
          </p:cNvPr>
          <p:cNvSpPr/>
          <p:nvPr/>
        </p:nvSpPr>
        <p:spPr>
          <a:xfrm>
            <a:off x="47483" y="4880163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Даний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спосіб може використовуватися тільки у класі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557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42388D3C-6E66-425E-B09D-9E75A90853B4}"/>
              </a:ext>
            </a:extLst>
          </p:cNvPr>
          <p:cNvSpPr/>
          <p:nvPr/>
        </p:nvSpPr>
        <p:spPr>
          <a:xfrm>
            <a:off x="78651" y="148675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Конструктори</a:t>
            </a: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E262A1CC-74B3-4FF9-A503-EEEC9E6D1499}"/>
              </a:ext>
            </a:extLst>
          </p:cNvPr>
          <p:cNvSpPr/>
          <p:nvPr/>
        </p:nvSpPr>
        <p:spPr>
          <a:xfrm>
            <a:off x="78651" y="733450"/>
            <a:ext cx="120346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Вбудована 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ASP.NET Core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система впровадження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використовує конструктори класів для передачі усіх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Прямоугольник 2">
            <a:extLst>
              <a:ext uri="{FF2B5EF4-FFF2-40B4-BE49-F238E27FC236}">
                <a16:creationId xmlns:a16="http://schemas.microsoft.com/office/drawing/2014/main" id="{4D66A1FE-38C2-467C-922C-DFEC345EA6B6}"/>
              </a:ext>
            </a:extLst>
          </p:cNvPr>
          <p:cNvSpPr/>
          <p:nvPr/>
        </p:nvSpPr>
        <p:spPr>
          <a:xfrm>
            <a:off x="78651" y="2303110"/>
            <a:ext cx="120346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Відповідно у конструкторі контролера ми можемо отримати залежність. </a:t>
            </a:r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7AFA820F-FD35-4C96-A40D-307DF39EE716}"/>
              </a:ext>
            </a:extLst>
          </p:cNvPr>
          <p:cNvSpPr/>
          <p:nvPr/>
        </p:nvSpPr>
        <p:spPr>
          <a:xfrm>
            <a:off x="47483" y="3305529"/>
            <a:ext cx="120346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Конструктор є найкращим варіантом для отримання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9F6797A4-DF3A-423A-8682-0B02D72C2DCC}"/>
              </a:ext>
            </a:extLst>
          </p:cNvPr>
          <p:cNvSpPr/>
          <p:nvPr/>
        </p:nvSpPr>
        <p:spPr>
          <a:xfrm>
            <a:off x="78651" y="4445716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Наприклад, нехай у проекті визначено клас: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3FA521-0954-40D6-907B-31689D391485}"/>
              </a:ext>
            </a:extLst>
          </p:cNvPr>
          <p:cNvSpPr txBox="1"/>
          <p:nvPr/>
        </p:nvSpPr>
        <p:spPr>
          <a:xfrm>
            <a:off x="99917" y="4992617"/>
            <a:ext cx="1078782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MessageService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_sender;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MessageService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IMessageSender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 {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_sender = sender;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Send() {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return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sender.Send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3624336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6327" y="156486"/>
            <a:ext cx="120346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Тут через конструктор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класу передається залежність від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IMessageSender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26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23ABF607-53B2-4EA0-903C-45589875F31F}"/>
              </a:ext>
            </a:extLst>
          </p:cNvPr>
          <p:cNvSpPr/>
          <p:nvPr/>
        </p:nvSpPr>
        <p:spPr>
          <a:xfrm>
            <a:off x="157302" y="1233704"/>
            <a:ext cx="120346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Причому тут невідомо, що це буде за реалізація інтерфейсу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IMessageSender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4921DCD6-546C-43A2-BFBF-16A7D09F2E87}"/>
              </a:ext>
            </a:extLst>
          </p:cNvPr>
          <p:cNvSpPr/>
          <p:nvPr/>
        </p:nvSpPr>
        <p:spPr>
          <a:xfrm>
            <a:off x="208277" y="2310922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Змінимо клас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для використання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MessageService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A3CABB-BCBC-44F2-B801-6420AA39FCB9}"/>
              </a:ext>
            </a:extLst>
          </p:cNvPr>
          <p:cNvSpPr txBox="1"/>
          <p:nvPr/>
        </p:nvSpPr>
        <p:spPr>
          <a:xfrm>
            <a:off x="208277" y="3016226"/>
            <a:ext cx="1214238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EmailMessageSender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MessageService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endParaRPr lang="uk-UA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app,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MessageService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messageService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messageService.Send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()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});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0752150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6327" y="156486"/>
            <a:ext cx="1203469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Щоб використовувати клас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MessageService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він впроваджується у вигляді сервісу. Оскільки це окремий клас, то метод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services.AddTransient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типізується одним цим типом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MessageService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 Тобто класи, які використовують сервіси, самі можуть виступати у якості сервісів.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27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A85DE406-2814-4A44-889C-091E69A38C1C}"/>
              </a:ext>
            </a:extLst>
          </p:cNvPr>
          <p:cNvSpPr/>
          <p:nvPr/>
        </p:nvSpPr>
        <p:spPr>
          <a:xfrm>
            <a:off x="157302" y="2711031"/>
            <a:ext cx="120346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Однак клас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MessageService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використовує залежність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IMessageSender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яка передається через конструктор, але нам потрібно також встановити і цю залежність: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FC627D-69EE-463C-9F47-6CCA683510EE}"/>
              </a:ext>
            </a:extLst>
          </p:cNvPr>
          <p:cNvSpPr txBox="1"/>
          <p:nvPr/>
        </p:nvSpPr>
        <p:spPr>
          <a:xfrm>
            <a:off x="157301" y="4280691"/>
            <a:ext cx="106347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IMessageSender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EmailMessageSender</a:t>
            </a:r>
            <a:r>
              <a:rPr lang="en-US" sz="2000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  <a:endParaRPr lang="uk-UA" sz="2000" dirty="0"/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A1394D10-DB9A-42C9-8B6B-DEA5A798A30F}"/>
              </a:ext>
            </a:extLst>
          </p:cNvPr>
          <p:cNvSpPr/>
          <p:nvPr/>
        </p:nvSpPr>
        <p:spPr>
          <a:xfrm>
            <a:off x="157302" y="4649677"/>
            <a:ext cx="120346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Коли при обробці запиту буде використовуватися клас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MessageService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для створення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єкта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цього класу буде викликатися провайдер сервісів.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2483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6327" y="156486"/>
            <a:ext cx="1203469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Провайдер сервісів перевірить конструктор класу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MessageService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наявн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ість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 Потім створює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для всіх використаних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і передає їх у конструктор. 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28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A85DE406-2814-4A44-889C-091E69A38C1C}"/>
              </a:ext>
            </a:extLst>
          </p:cNvPr>
          <p:cNvSpPr/>
          <p:nvPr/>
        </p:nvSpPr>
        <p:spPr>
          <a:xfrm>
            <a:off x="157301" y="2218589"/>
            <a:ext cx="120346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У методі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Configure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сервіс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MessageService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передається у якості параметра і бере участь в обробці запиту.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A1394D10-DB9A-42C9-8B6B-DEA5A798A30F}"/>
              </a:ext>
            </a:extLst>
          </p:cNvPr>
          <p:cNvSpPr/>
          <p:nvPr/>
        </p:nvSpPr>
        <p:spPr>
          <a:xfrm>
            <a:off x="106327" y="3295807"/>
            <a:ext cx="120346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Даний спосіб може застосовуватися для передачі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у конструктор будь-якого класу, крім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1377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29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42388D3C-6E66-425E-B09D-9E75A90853B4}"/>
              </a:ext>
            </a:extLst>
          </p:cNvPr>
          <p:cNvSpPr/>
          <p:nvPr/>
        </p:nvSpPr>
        <p:spPr>
          <a:xfrm>
            <a:off x="78651" y="148675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HttpContext.RequestServices</a:t>
            </a:r>
            <a:endParaRPr lang="uk-UA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E262A1CC-74B3-4FF9-A503-EEEC9E6D1499}"/>
              </a:ext>
            </a:extLst>
          </p:cNvPr>
          <p:cNvSpPr/>
          <p:nvPr/>
        </p:nvSpPr>
        <p:spPr>
          <a:xfrm>
            <a:off x="78651" y="733450"/>
            <a:ext cx="120346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HttpContext.RequestServices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представля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є доступ до усіх впроваджених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за допомогою своїх методів:</a:t>
            </a:r>
          </a:p>
        </p:txBody>
      </p:sp>
      <p:sp>
        <p:nvSpPr>
          <p:cNvPr id="6" name="Прямоугольник 2">
            <a:extLst>
              <a:ext uri="{FF2B5EF4-FFF2-40B4-BE49-F238E27FC236}">
                <a16:creationId xmlns:a16="http://schemas.microsoft.com/office/drawing/2014/main" id="{4D66A1FE-38C2-467C-922C-DFEC345EA6B6}"/>
              </a:ext>
            </a:extLst>
          </p:cNvPr>
          <p:cNvSpPr/>
          <p:nvPr/>
        </p:nvSpPr>
        <p:spPr>
          <a:xfrm>
            <a:off x="78651" y="1810668"/>
            <a:ext cx="1203469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GetService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Сервіс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&gt;()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використову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провайдер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сервісів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створення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кта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представля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є тип 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Сервіс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випадку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провайдері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сервісів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даного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сервіса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встановлена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залежність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то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повертається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значення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GetRequiredService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Сервіс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&gt;()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використовує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провайдер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сервісів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створення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кта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представляє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тип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Сервіс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випадку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провайдері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сервісів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даного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сервіса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встановлена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залежність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то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генерує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виключення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5214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289868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Залежн</a:t>
            </a:r>
            <a:r>
              <a:rPr lang="uk-UA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ість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це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від якого залежить інший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051C67-345C-488E-ACAF-B51E6CA59CCB}"/>
              </a:ext>
            </a:extLst>
          </p:cNvPr>
          <p:cNvSpPr txBox="1"/>
          <p:nvPr/>
        </p:nvSpPr>
        <p:spPr>
          <a:xfrm>
            <a:off x="195314" y="874643"/>
            <a:ext cx="1180137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MyDependency</a:t>
            </a:r>
            <a:endParaRPr lang="en-US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WriteMessage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message)</a:t>
            </a:r>
          </a:p>
          <a:p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Console.WriteLine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b="1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en-US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MyDependency.WriteMessage</a:t>
            </a:r>
            <a:r>
              <a:rPr lang="en-US" b="1" dirty="0">
                <a:solidFill>
                  <a:srgbClr val="A31515"/>
                </a:solidFill>
                <a:latin typeface="Cascadia Mono" panose="020B0609020000020004" pitchFamily="49" charset="0"/>
              </a:rPr>
              <a:t> called. Message: 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{message}</a:t>
            </a:r>
            <a:r>
              <a:rPr lang="en-US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en-US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A3B187-660D-466C-9F99-FB39ABFC9B77}"/>
              </a:ext>
            </a:extLst>
          </p:cNvPr>
          <p:cNvSpPr txBox="1"/>
          <p:nvPr/>
        </p:nvSpPr>
        <p:spPr>
          <a:xfrm>
            <a:off x="280373" y="3264336"/>
            <a:ext cx="1091570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IndexModel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: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PageModel</a:t>
            </a:r>
            <a:endParaRPr lang="en-US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readonly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MyDependency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_dependency =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MyDependency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endParaRPr lang="uk-UA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OnGet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_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dependency.WriteMessage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IndexModel.OnGet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8676407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30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E262A1CC-74B3-4FF9-A503-EEEC9E6D1499}"/>
              </a:ext>
            </a:extLst>
          </p:cNvPr>
          <p:cNvSpPr/>
          <p:nvPr/>
        </p:nvSpPr>
        <p:spPr>
          <a:xfrm>
            <a:off x="78651" y="128833"/>
            <a:ext cx="120346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Даний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патерн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отримання сервісу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еще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називається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service locator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і, як правило, не рекомендується до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викоритання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72AB1D53-DB8D-443B-9D99-CFC9DBF65DF6}"/>
              </a:ext>
            </a:extLst>
          </p:cNvPr>
          <p:cNvSpPr/>
          <p:nvPr/>
        </p:nvSpPr>
        <p:spPr>
          <a:xfrm>
            <a:off x="78651" y="1206051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Наприклад, змінимо клас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166820-1565-48D1-B94D-CBDC4ED0EFE5}"/>
              </a:ext>
            </a:extLst>
          </p:cNvPr>
          <p:cNvSpPr txBox="1"/>
          <p:nvPr/>
        </p:nvSpPr>
        <p:spPr>
          <a:xfrm>
            <a:off x="109818" y="1711381"/>
            <a:ext cx="1180927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EmailMessageSender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{</a:t>
            </a:r>
          </a:p>
          <a:p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{</a:t>
            </a:r>
          </a:p>
          <a:p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IMessageSender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messageSender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=</a:t>
            </a:r>
            <a:endParaRPr lang="ru-RU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ru-RU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context.RequestServices.GetService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&lt;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IMessageSender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&gt;()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context.Response.ContentType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"text/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html;charset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=utf-8"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messageSender.Send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()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});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0375255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31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42388D3C-6E66-425E-B09D-9E75A90853B4}"/>
              </a:ext>
            </a:extLst>
          </p:cNvPr>
          <p:cNvSpPr/>
          <p:nvPr/>
        </p:nvSpPr>
        <p:spPr>
          <a:xfrm>
            <a:off x="78651" y="148675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ApplicationServices</a:t>
            </a:r>
            <a:endParaRPr lang="uk-UA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E262A1CC-74B3-4FF9-A503-EEEC9E6D1499}"/>
              </a:ext>
            </a:extLst>
          </p:cNvPr>
          <p:cNvSpPr/>
          <p:nvPr/>
        </p:nvSpPr>
        <p:spPr>
          <a:xfrm>
            <a:off x="78651" y="733450"/>
            <a:ext cx="1203469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Ще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один схожий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спос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іб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представляє отримання сервісів через властивість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ApplicationServices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єкта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IApplicationBuilder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який передається у якості параметра у метод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Configure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класу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E894F0-D4B2-47C7-8035-CC0E16CA33CE}"/>
              </a:ext>
            </a:extLst>
          </p:cNvPr>
          <p:cNvSpPr txBox="1"/>
          <p:nvPr/>
        </p:nvSpPr>
        <p:spPr>
          <a:xfrm>
            <a:off x="157302" y="2795553"/>
            <a:ext cx="1203469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EmailMessageSender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app)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IMessageSender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messageSender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=</a:t>
            </a: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app.ApplicationServices.GetService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&lt;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IMessageSender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&gt;();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context.Response.ContentType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"text/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html;charset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=utf-8"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messageSender.Send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3887602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42388D3C-6E66-425E-B09D-9E75A90853B4}"/>
              </a:ext>
            </a:extLst>
          </p:cNvPr>
          <p:cNvSpPr/>
          <p:nvPr/>
        </p:nvSpPr>
        <p:spPr>
          <a:xfrm>
            <a:off x="78651" y="148675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Invoke/</a:t>
            </a:r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InvokeAsync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компонентів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endParaRPr lang="uk-UA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E262A1CC-74B3-4FF9-A503-EEEC9E6D1499}"/>
              </a:ext>
            </a:extLst>
          </p:cNvPr>
          <p:cNvSpPr/>
          <p:nvPr/>
        </p:nvSpPr>
        <p:spPr>
          <a:xfrm>
            <a:off x="78651" y="733450"/>
            <a:ext cx="120346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Подібно тому, як залежності передаються у метод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Configure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у класі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так само їх можна передати у метод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Invoke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компонента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>
            <a:extLst>
              <a:ext uri="{FF2B5EF4-FFF2-40B4-BE49-F238E27FC236}">
                <a16:creationId xmlns:a16="http://schemas.microsoft.com/office/drawing/2014/main" id="{4A0B4598-95BA-45D8-B487-DD996BFE4D80}"/>
              </a:ext>
            </a:extLst>
          </p:cNvPr>
          <p:cNvSpPr/>
          <p:nvPr/>
        </p:nvSpPr>
        <p:spPr>
          <a:xfrm>
            <a:off x="78651" y="2291281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Наприклад, визначимо наступний компонент: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B5B110-1D03-4A9A-B9F5-882A3AB19D7F}"/>
              </a:ext>
            </a:extLst>
          </p:cNvPr>
          <p:cNvSpPr txBox="1"/>
          <p:nvPr/>
        </p:nvSpPr>
        <p:spPr>
          <a:xfrm>
            <a:off x="109819" y="2876056"/>
            <a:ext cx="1197236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using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Microsoft.AspNetCore.Http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using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System.Threading.Tasks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  <a:endParaRPr lang="uk-UA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MessageMiddleware</a:t>
            </a:r>
            <a:r>
              <a:rPr lang="uk-UA" sz="1800" b="1" dirty="0">
                <a:solidFill>
                  <a:srgbClr val="2B91AF"/>
                </a:solidFill>
                <a:latin typeface="Cascadia Mono" panose="020B0609020000020004" pitchFamily="49" charset="0"/>
              </a:rPr>
              <a:t>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readonly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_next;</a:t>
            </a:r>
            <a:endParaRPr lang="uk-UA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MessageMiddleware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next)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this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._next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next;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Task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InvokeAsync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HttpContext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context,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IMessageSender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messageSender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context.Response.ContentType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"text/</a:t>
            </a:r>
            <a:r>
              <a:rPr lang="en-US" sz="18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html;charset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=utf-8"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messageSender.Send</a:t>
            </a:r>
            <a:r>
              <a:rPr lang="en-US" sz="1800" b="1" dirty="0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()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536276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E262A1CC-74B3-4FF9-A503-EEEC9E6D1499}"/>
              </a:ext>
            </a:extLst>
          </p:cNvPr>
          <p:cNvSpPr/>
          <p:nvPr/>
        </p:nvSpPr>
        <p:spPr>
          <a:xfrm>
            <a:off x="78651" y="33140"/>
            <a:ext cx="120346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Застосуємо компонент для обробки запиту у класі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7A740E-C1DD-487E-BC31-52359124045D}"/>
              </a:ext>
            </a:extLst>
          </p:cNvPr>
          <p:cNvSpPr txBox="1"/>
          <p:nvPr/>
        </p:nvSpPr>
        <p:spPr>
          <a:xfrm>
            <a:off x="78650" y="617915"/>
            <a:ext cx="1119894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IMessageSender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EmailMessageSender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app.UseMiddleware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MessageMiddleware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350964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864026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Використовуючи різні методи впровадження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можна керувати життєвим циклом створюваних сервісів.</a:t>
            </a:r>
          </a:p>
        </p:txBody>
      </p:sp>
      <p:sp>
        <p:nvSpPr>
          <p:cNvPr id="7" name="Заголовок 12">
            <a:extLst>
              <a:ext uri="{FF2B5EF4-FFF2-40B4-BE49-F238E27FC236}">
                <a16:creationId xmlns:a16="http://schemas.microsoft.com/office/drawing/2014/main" id="{BD6448B0-9549-40A0-8CD9-0BEF49CE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982" y="269677"/>
            <a:ext cx="12206982" cy="373477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Життєвий цикл </a:t>
            </a:r>
            <a:r>
              <a:rPr lang="uk-UA" sz="4800" dirty="0" err="1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endParaRPr lang="uk-UA" sz="4800" dirty="0">
              <a:solidFill>
                <a:srgbClr val="DC240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>
            <a:extLst>
              <a:ext uri="{FF2B5EF4-FFF2-40B4-BE49-F238E27FC236}">
                <a16:creationId xmlns:a16="http://schemas.microsoft.com/office/drawing/2014/main" id="{A1E5DE63-6B24-4D45-9338-F24883A7D14F}"/>
              </a:ext>
            </a:extLst>
          </p:cNvPr>
          <p:cNvSpPr/>
          <p:nvPr/>
        </p:nvSpPr>
        <p:spPr>
          <a:xfrm>
            <a:off x="195315" y="1858116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Сервіси, які створюються механізмом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Dependency Injection,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можуть представляти один з наступних типів:</a:t>
            </a: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7D95E539-CF7A-4559-968A-586D34F07B43}"/>
              </a:ext>
            </a:extLst>
          </p:cNvPr>
          <p:cNvSpPr/>
          <p:nvPr/>
        </p:nvSpPr>
        <p:spPr>
          <a:xfrm>
            <a:off x="195315" y="2874407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Transient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– при кожному зверненні до сервісу створюється новий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сервісу. Така модель підходить для сервісів, які не зберігають дані про стан.</a:t>
            </a:r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7C18EC96-0E4C-4709-B520-46EE184FDE93}"/>
              </a:ext>
            </a:extLst>
          </p:cNvPr>
          <p:cNvSpPr/>
          <p:nvPr/>
        </p:nvSpPr>
        <p:spPr>
          <a:xfrm>
            <a:off x="145076" y="4400049"/>
            <a:ext cx="1188686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Scoped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– для кожного запиту створюється свій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сервісу. Тобто, якщо протягом одного запиту є декілька звернень до одного сервісу, то при всіх цих зверненнях буде використано один і той самий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2677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7D95E539-CF7A-4559-968A-586D34F07B43}"/>
              </a:ext>
            </a:extLst>
          </p:cNvPr>
          <p:cNvSpPr/>
          <p:nvPr/>
        </p:nvSpPr>
        <p:spPr>
          <a:xfrm>
            <a:off x="145075" y="137049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Singleton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–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сервісу створюється при першому зверненні до нього, всі інші запити використовують один і той самий раніше створений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2DE5E8B1-81C4-4436-A657-E3996B8CDC4E}"/>
              </a:ext>
            </a:extLst>
          </p:cNvPr>
          <p:cNvSpPr/>
          <p:nvPr/>
        </p:nvSpPr>
        <p:spPr>
          <a:xfrm>
            <a:off x="160060" y="1632953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Для створення кожного типу сервісу призначені відповідні методи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AddTransient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AddScoped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AddSingleton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395F6A24-F573-4D74-A6A3-38E258A0C1A7}"/>
              </a:ext>
            </a:extLst>
          </p:cNvPr>
          <p:cNvSpPr/>
          <p:nvPr/>
        </p:nvSpPr>
        <p:spPr>
          <a:xfrm>
            <a:off x="175045" y="2710171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Для прикладу використання механізму впровадження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визначимо найпростіший сервіс. Для цього створимо папку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і в неї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додамо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інтерфейс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ICounter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8D21E1-E694-4514-A13A-0115DAABABCF}"/>
              </a:ext>
            </a:extLst>
          </p:cNvPr>
          <p:cNvSpPr txBox="1"/>
          <p:nvPr/>
        </p:nvSpPr>
        <p:spPr>
          <a:xfrm>
            <a:off x="175045" y="4279831"/>
            <a:ext cx="619817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interface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ICounter</a:t>
            </a:r>
            <a:endParaRPr lang="en-US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Value {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19836179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36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2DE5E8B1-81C4-4436-A657-E3996B8CDC4E}"/>
              </a:ext>
            </a:extLst>
          </p:cNvPr>
          <p:cNvSpPr/>
          <p:nvPr/>
        </p:nvSpPr>
        <p:spPr>
          <a:xfrm>
            <a:off x="175044" y="177512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Додамо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у цю ж папку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клас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RandomCounter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який буде реалізовувати даний інтерфейс: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D3B979-95C0-426B-B1DE-1FC74E87F0B1}"/>
              </a:ext>
            </a:extLst>
          </p:cNvPr>
          <p:cNvSpPr txBox="1"/>
          <p:nvPr/>
        </p:nvSpPr>
        <p:spPr>
          <a:xfrm>
            <a:off x="175044" y="1254730"/>
            <a:ext cx="6094268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RandomCounter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: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ICounter</a:t>
            </a:r>
            <a:endParaRPr lang="en-US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static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Random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Rnd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new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Random();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_value;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RandomCounter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_value =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Rnd.Next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(0, 1000000);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Value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return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_value;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  <p:sp>
        <p:nvSpPr>
          <p:cNvPr id="15" name="Прямоугольник 2">
            <a:extLst>
              <a:ext uri="{FF2B5EF4-FFF2-40B4-BE49-F238E27FC236}">
                <a16:creationId xmlns:a16="http://schemas.microsoft.com/office/drawing/2014/main" id="{AEA9F90B-50DD-4F29-B49A-29A62094FAF1}"/>
              </a:ext>
            </a:extLst>
          </p:cNvPr>
          <p:cNvSpPr/>
          <p:nvPr/>
        </p:nvSpPr>
        <p:spPr>
          <a:xfrm>
            <a:off x="152567" y="5348158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Мета даного класу полягає у генерації деякого випадкового числа у діапазоні від 0 до 1000000. </a:t>
            </a:r>
          </a:p>
        </p:txBody>
      </p:sp>
    </p:spTree>
    <p:extLst>
      <p:ext uri="{BB962C8B-B14F-4D97-AF65-F5344CB8AC3E}">
        <p14:creationId xmlns:p14="http://schemas.microsoft.com/office/powerpoint/2010/main" val="28697528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37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2DE5E8B1-81C4-4436-A657-E3996B8CDC4E}"/>
              </a:ext>
            </a:extLst>
          </p:cNvPr>
          <p:cNvSpPr/>
          <p:nvPr/>
        </p:nvSpPr>
        <p:spPr>
          <a:xfrm>
            <a:off x="175044" y="177512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У папку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Services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також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додамо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новий клас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CounterService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2">
            <a:extLst>
              <a:ext uri="{FF2B5EF4-FFF2-40B4-BE49-F238E27FC236}">
                <a16:creationId xmlns:a16="http://schemas.microsoft.com/office/drawing/2014/main" id="{AEA9F90B-50DD-4F29-B49A-29A62094FAF1}"/>
              </a:ext>
            </a:extLst>
          </p:cNvPr>
          <p:cNvSpPr/>
          <p:nvPr/>
        </p:nvSpPr>
        <p:spPr>
          <a:xfrm>
            <a:off x="195316" y="3362998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Даний клас просто встановлює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ICounter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що передається через конструктор.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B7C87-8A0C-4995-A5C1-57BF135903C0}"/>
              </a:ext>
            </a:extLst>
          </p:cNvPr>
          <p:cNvSpPr txBox="1"/>
          <p:nvPr/>
        </p:nvSpPr>
        <p:spPr>
          <a:xfrm>
            <a:off x="175044" y="762287"/>
            <a:ext cx="883387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CounterService</a:t>
            </a:r>
            <a:endParaRPr lang="en-US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protected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internal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ICounter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Counter {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CounterService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ICounter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counter)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Counter = counter;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1F81D1DE-7979-4D5E-B7F3-2722B10CCA02}"/>
              </a:ext>
            </a:extLst>
          </p:cNvPr>
          <p:cNvSpPr/>
          <p:nvPr/>
        </p:nvSpPr>
        <p:spPr>
          <a:xfrm>
            <a:off x="195316" y="4486382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Для роботи з сервісами визначимо компонент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який назвемо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CounterMiddleware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3421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7" grpId="0"/>
      <p:bldP spid="1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38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3CEFEB-882C-481D-9728-2F589610F5FE}"/>
              </a:ext>
            </a:extLst>
          </p:cNvPr>
          <p:cNvSpPr txBox="1"/>
          <p:nvPr/>
        </p:nvSpPr>
        <p:spPr>
          <a:xfrm>
            <a:off x="109819" y="58846"/>
            <a:ext cx="1197236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CounterMiddleware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readonly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_next;</a:t>
            </a:r>
          </a:p>
          <a:p>
            <a:r>
              <a:rPr lang="nb-NO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nb-NO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nb-NO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nb-NO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int</a:t>
            </a:r>
            <a:r>
              <a:rPr lang="nb-NO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i = 0; </a:t>
            </a:r>
            <a:r>
              <a:rPr lang="nb-NO" sz="2000" b="1" dirty="0">
                <a:solidFill>
                  <a:srgbClr val="008000"/>
                </a:solidFill>
                <a:latin typeface="Cascadia Mono" panose="020B0609020000020004" pitchFamily="49" charset="0"/>
              </a:rPr>
              <a:t>// лічильник запитів</a:t>
            </a:r>
            <a:endParaRPr lang="nb-NO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CounterMiddleware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next)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_next = next;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Task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InvokeAsync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HttpContext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httpContext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ICounter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counter,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CounterService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counterService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++;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httpContext.Response.ContentType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"text/</a:t>
            </a:r>
            <a:r>
              <a:rPr lang="en-US" sz="20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html;charset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=utf-8"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httpContext.Response.WriteAsync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endParaRPr lang="uk-UA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uk-UA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Запит 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; Counter: 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counter.Value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; </a:t>
            </a:r>
            <a:br>
              <a:rPr lang="uk-UA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</a:br>
            <a:r>
              <a:rPr lang="uk-UA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                        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Service: 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counterService.Counter.Value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F88E3FA9-1BCE-4AAB-8586-35830A7DC736}"/>
              </a:ext>
            </a:extLst>
          </p:cNvPr>
          <p:cNvSpPr/>
          <p:nvPr/>
        </p:nvSpPr>
        <p:spPr>
          <a:xfrm>
            <a:off x="152567" y="4761158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Для отримання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тут використовується метод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InvokeAsync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у який передаються дві залежності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ICounter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CounterService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7515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39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0EB3EFC2-42D7-4195-89A6-2F315617ED04}"/>
              </a:ext>
            </a:extLst>
          </p:cNvPr>
          <p:cNvSpPr/>
          <p:nvPr/>
        </p:nvSpPr>
        <p:spPr>
          <a:xfrm>
            <a:off x="152566" y="142669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Для тестування сервісів змінимо код класу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8DA368-1212-4703-8CB2-1EA524516523}"/>
              </a:ext>
            </a:extLst>
          </p:cNvPr>
          <p:cNvSpPr txBox="1"/>
          <p:nvPr/>
        </p:nvSpPr>
        <p:spPr>
          <a:xfrm>
            <a:off x="152565" y="727444"/>
            <a:ext cx="1091592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 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ICounter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RandomCounter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CounterService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app) 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app.UseMiddleware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highlight>
                  <a:srgbClr val="FFFF00"/>
                </a:highlight>
                <a:latin typeface="Cascadia Mono" panose="020B0609020000020004" pitchFamily="49" charset="0"/>
              </a:rPr>
              <a:t>CounterMiddleware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2452A102-2FCB-4ACA-B949-FAB2E694365F}"/>
              </a:ext>
            </a:extLst>
          </p:cNvPr>
          <p:cNvSpPr/>
          <p:nvPr/>
        </p:nvSpPr>
        <p:spPr>
          <a:xfrm>
            <a:off x="152565" y="3589766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У методі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Configure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класу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CounterMiddleware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вбудову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ється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конвейер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обробки запиту.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66A21FB8-5766-484E-93E8-6F0B5D0543D6}"/>
              </a:ext>
            </a:extLst>
          </p:cNvPr>
          <p:cNvSpPr/>
          <p:nvPr/>
        </p:nvSpPr>
        <p:spPr>
          <a:xfrm>
            <a:off x="152565" y="4666984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Для того, щоб передати потрібні залежності, необхідно викликати у методі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ConfigureServices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один з метод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ів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який визначає життєвий цикл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2081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289868"/>
            <a:ext cx="1188686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Dependency Injection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вирішує проблему залежності шляхом: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- використання інтерфейсу або базового класу;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- реєстрації залежності в контейнері служби (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ASP.NET Core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має вбудований контейнер служб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IServiceProvider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- передачі служби в конструкторі класу. Фреймворк бере на себе відповідальність за створення екземпляра залежності та видалення його, коли він вже не потрібний буде.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544794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179204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AddTransient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створює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transient-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 Такі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створюються при кожному зверненні до них. Даний метод має ряд перевантажених версій: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40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408C35-3611-465C-9540-A1CA17C2EEB8}"/>
              </a:ext>
            </a:extLst>
          </p:cNvPr>
          <p:cNvSpPr txBox="1"/>
          <p:nvPr/>
        </p:nvSpPr>
        <p:spPr>
          <a:xfrm>
            <a:off x="233915" y="1748864"/>
            <a:ext cx="1184826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AddTransient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(Type 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serviceType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AddTransient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(Type 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serviceType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, Type 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implementationType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AddTransient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(Type 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serviceType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Func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IServiceProvider,object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implementationFactory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AddTransient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TService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&gt;()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AddTransient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TService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TImplementation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&gt;()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AddTransient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TService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&gt;(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Func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IServiceProvider,TService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implementationFactory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AddTransient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TService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TImplementation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&gt;(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Func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IServiceProvider,TImplementation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implementationFactory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sz="2500" spc="-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323259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179204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 результаті запуску проекту отримаємо такий результат: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70507" y="6560527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41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7F514A9-EF5C-430F-9A1D-D7C6F1267C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567" y="902207"/>
            <a:ext cx="6117487" cy="4858745"/>
          </a:xfrm>
          <a:prstGeom prst="rect">
            <a:avLst/>
          </a:prstGeom>
        </p:spPr>
      </p:pic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0957BA57-CA8D-4AC7-ACCF-8A68859D1669}"/>
              </a:ext>
            </a:extLst>
          </p:cNvPr>
          <p:cNvSpPr/>
          <p:nvPr/>
        </p:nvSpPr>
        <p:spPr>
          <a:xfrm>
            <a:off x="6496493" y="836559"/>
            <a:ext cx="554293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CounterMiddleware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отримує 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ICounter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, для якого створюється один екземпляр класу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RandomCounter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7902D68C-4EAF-472C-A3BC-F0D70EAD76D9}"/>
              </a:ext>
            </a:extLst>
          </p:cNvPr>
          <p:cNvSpPr/>
          <p:nvPr/>
        </p:nvSpPr>
        <p:spPr>
          <a:xfrm>
            <a:off x="6496493" y="2682189"/>
            <a:ext cx="554293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CounterMiddleware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також отримує 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CounterService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, який також використовує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ICounter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І для цього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ICounter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буде створюватися другий екземпляр класу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RandomCounter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276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179204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AddScoped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створює один екземпляр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єкта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для всього запиту. Він має ті ж перевантажені версії, що і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AddTransient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70507" y="6560527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477B72B1-0DA9-4622-8150-F56905043DCA}"/>
              </a:ext>
            </a:extLst>
          </p:cNvPr>
          <p:cNvSpPr/>
          <p:nvPr/>
        </p:nvSpPr>
        <p:spPr>
          <a:xfrm>
            <a:off x="152566" y="1748864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Для його застосування змінимо метод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ConfigureServices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у класі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88983E-CD02-44C7-A998-A9BFBB6A0D07}"/>
              </a:ext>
            </a:extLst>
          </p:cNvPr>
          <p:cNvSpPr txBox="1"/>
          <p:nvPr/>
        </p:nvSpPr>
        <p:spPr>
          <a:xfrm>
            <a:off x="152565" y="2826082"/>
            <a:ext cx="1094782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services.AddScoped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RandomCounter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services.AddScoped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CounterService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15635876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70507" y="6560527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1C297E4-8305-4A0B-A0D1-8F9551FCE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388" y="125556"/>
            <a:ext cx="5757430" cy="4572773"/>
          </a:xfrm>
          <a:prstGeom prst="rect">
            <a:avLst/>
          </a:prstGeom>
        </p:spPr>
      </p:pic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92204B50-24C0-4BAC-88A2-7FF7F388EB7F}"/>
              </a:ext>
            </a:extLst>
          </p:cNvPr>
          <p:cNvSpPr/>
          <p:nvPr/>
        </p:nvSpPr>
        <p:spPr>
          <a:xfrm>
            <a:off x="5995555" y="125556"/>
            <a:ext cx="604387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Тепер в рамках одного і того ж запиту і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CounterMiddleware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і сервіс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CounterService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будуть використовувати один і той самий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RandomCounter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15ADD799-797C-4B02-9493-812369371D99}"/>
              </a:ext>
            </a:extLst>
          </p:cNvPr>
          <p:cNvSpPr/>
          <p:nvPr/>
        </p:nvSpPr>
        <p:spPr>
          <a:xfrm>
            <a:off x="5995555" y="2680101"/>
            <a:ext cx="60438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При наступному запиті до додатку буде згенеровано новий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RandomCounter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9321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179204"/>
            <a:ext cx="1188686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AddSingleton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створює один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для усіх наступних запитів, при цьому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створюється тільки тоді, коли він безпосередньо потрібний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Даний метод має такі ж перевантажені методи, що і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AddTransient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AddScoped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70507" y="6560527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>
            <a:extLst>
              <a:ext uri="{FF2B5EF4-FFF2-40B4-BE49-F238E27FC236}">
                <a16:creationId xmlns:a16="http://schemas.microsoft.com/office/drawing/2014/main" id="{8A8B71F5-CF2D-48BF-9AD6-8D5CE1857665}"/>
              </a:ext>
            </a:extLst>
          </p:cNvPr>
          <p:cNvSpPr/>
          <p:nvPr/>
        </p:nvSpPr>
        <p:spPr>
          <a:xfrm>
            <a:off x="152566" y="2338813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Для застосування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AddSingleton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змінимо метод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ConfigureServices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3C67D3-8C4D-4EF4-B67F-6A9555DF905D}"/>
              </a:ext>
            </a:extLst>
          </p:cNvPr>
          <p:cNvSpPr txBox="1"/>
          <p:nvPr/>
        </p:nvSpPr>
        <p:spPr>
          <a:xfrm>
            <a:off x="152566" y="3505725"/>
            <a:ext cx="1094782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services.AddSingleton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RandomCounter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services.AddSingleton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CounterService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12415174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70507" y="6560527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92204B50-24C0-4BAC-88A2-7FF7F388EB7F}"/>
              </a:ext>
            </a:extLst>
          </p:cNvPr>
          <p:cNvSpPr/>
          <p:nvPr/>
        </p:nvSpPr>
        <p:spPr>
          <a:xfrm>
            <a:off x="152568" y="4785247"/>
            <a:ext cx="118868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Як можна помітити, всі три методи впровадження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мають один і той самий принцип використання, різниця лише у назві метода.</a:t>
            </a: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15ADD799-797C-4B02-9493-812369371D99}"/>
              </a:ext>
            </a:extLst>
          </p:cNvPr>
          <p:cNvSpPr/>
          <p:nvPr/>
        </p:nvSpPr>
        <p:spPr>
          <a:xfrm>
            <a:off x="6096000" y="287775"/>
            <a:ext cx="60438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І у цьому випадку при декількох послідовних запитах ми отримаємо такий результат. </a:t>
            </a:r>
          </a:p>
        </p:txBody>
      </p:sp>
      <p:sp>
        <p:nvSpPr>
          <p:cNvPr id="2" name="AutoShape 2" descr="AddSingleton в ASP.NET Core DI">
            <a:extLst>
              <a:ext uri="{FF2B5EF4-FFF2-40B4-BE49-F238E27FC236}">
                <a16:creationId xmlns:a16="http://schemas.microsoft.com/office/drawing/2014/main" id="{54DD40E9-0B15-454B-A77B-62A292B805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D36BB1-9F6F-4C44-9F5B-887EE5BE2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568" y="125556"/>
            <a:ext cx="5768450" cy="4581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7845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179204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Для створення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singleton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-об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єктів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необо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язково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покладатися на механізм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DI.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Ми його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можемо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самостійно створювати і передавати у потрібний метод: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70507" y="6560527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46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3C67D3-8C4D-4EF4-B67F-6A9555DF905D}"/>
              </a:ext>
            </a:extLst>
          </p:cNvPr>
          <p:cNvSpPr txBox="1"/>
          <p:nvPr/>
        </p:nvSpPr>
        <p:spPr>
          <a:xfrm>
            <a:off x="152567" y="1825781"/>
            <a:ext cx="11724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RandomCounter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rndCounter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new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RandomCounter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services.AddSingleton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rndCounter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  <a:b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</a:br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services.AddSingleton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CounterService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</a:t>
            </a:r>
            <a:endParaRPr lang="uk-UA" sz="24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   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new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CounterService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rndCounter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));</a:t>
            </a:r>
          </a:p>
          <a:p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2754052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179204"/>
            <a:ext cx="1188686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Ряд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перевантажених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версій у всіх трьох методів в якості параметра можуть приймати фабрику сервісів -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Func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IServiceProvider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object&gt;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implementationFactory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яка керує створенням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єктів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сервісів. Фабрика дозволяє нам застосувати більш складну логіку по створенню сервісу, наприклад, можна додати перевірку умову створення: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70507" y="6560527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47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3C67D3-8C4D-4EF4-B67F-6A9555DF905D}"/>
              </a:ext>
            </a:extLst>
          </p:cNvPr>
          <p:cNvSpPr txBox="1"/>
          <p:nvPr/>
        </p:nvSpPr>
        <p:spPr>
          <a:xfrm>
            <a:off x="152567" y="3277866"/>
            <a:ext cx="11724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RandomCounter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&gt;(provider =&gt; {</a:t>
            </a:r>
            <a:b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</a:br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	     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var counter =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provider.GetService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RandomCounter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  <a:b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</a:b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return counter; </a:t>
            </a:r>
            <a:b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</a:br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});</a:t>
            </a:r>
            <a:b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</a:br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4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CounterService</a:t>
            </a:r>
            <a:r>
              <a:rPr lang="en-US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  <a:b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</a:br>
            <a:r>
              <a:rPr lang="uk-UA" sz="24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25452427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179204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Для прикладу нехай у нас є залежність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IMessageSender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і дві її реалізації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EmailMessageSender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SmsMessageSender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70507" y="6560527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48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3C67D3-8C4D-4EF4-B67F-6A9555DF905D}"/>
              </a:ext>
            </a:extLst>
          </p:cNvPr>
          <p:cNvSpPr txBox="1"/>
          <p:nvPr/>
        </p:nvSpPr>
        <p:spPr>
          <a:xfrm>
            <a:off x="152567" y="1374638"/>
            <a:ext cx="1142628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400" b="1" dirty="0">
                <a:solidFill>
                  <a:schemeClr val="tx2"/>
                </a:solidFill>
                <a:latin typeface="Cascadia Mono" panose="020B0609020000020004" pitchFamily="49" charset="0"/>
              </a:rPr>
              <a:t>&lt;</a:t>
            </a:r>
            <a:r>
              <a:rPr lang="en-US" sz="2400" b="1" dirty="0" err="1">
                <a:solidFill>
                  <a:schemeClr val="tx2"/>
                </a:solidFill>
                <a:latin typeface="Cascadia Mono" panose="020B0609020000020004" pitchFamily="49" charset="0"/>
              </a:rPr>
              <a:t>IMessageSender</a:t>
            </a:r>
            <a:r>
              <a:rPr lang="en-US" sz="2400" b="1" dirty="0">
                <a:solidFill>
                  <a:schemeClr val="tx2"/>
                </a:solidFill>
                <a:latin typeface="Cascadia Mono" panose="020B0609020000020004" pitchFamily="49" charset="0"/>
              </a:rPr>
              <a:t>&gt;(provider</a:t>
            </a:r>
            <a:r>
              <a:rPr lang="uk-UA" sz="2400" b="1" dirty="0">
                <a:solidFill>
                  <a:schemeClr val="tx2"/>
                </a:solidFill>
                <a:latin typeface="Cascadia Mono" panose="020B0609020000020004" pitchFamily="49" charset="0"/>
              </a:rPr>
              <a:t> </a:t>
            </a:r>
            <a:r>
              <a:rPr lang="en-US" sz="2400" b="1" dirty="0">
                <a:solidFill>
                  <a:schemeClr val="tx2"/>
                </a:solidFill>
                <a:latin typeface="Cascadia Mono" panose="020B0609020000020004" pitchFamily="49" charset="0"/>
              </a:rPr>
              <a:t>=&gt; {</a:t>
            </a:r>
          </a:p>
          <a:p>
            <a:r>
              <a:rPr lang="en-US" sz="2400" b="1" dirty="0">
                <a:solidFill>
                  <a:schemeClr val="tx2"/>
                </a:solidFill>
                <a:latin typeface="Cascadia Mono" panose="020B0609020000020004" pitchFamily="49" charset="0"/>
              </a:rPr>
              <a:t>    if (</a:t>
            </a:r>
            <a:r>
              <a:rPr lang="en-US" sz="2400" b="1" dirty="0" err="1">
                <a:solidFill>
                  <a:schemeClr val="tx2"/>
                </a:solidFill>
                <a:latin typeface="Cascadia Mono" panose="020B0609020000020004" pitchFamily="49" charset="0"/>
              </a:rPr>
              <a:t>DateTime.Now.Hour</a:t>
            </a:r>
            <a:r>
              <a:rPr lang="en-US" sz="2400" b="1" dirty="0">
                <a:solidFill>
                  <a:schemeClr val="tx2"/>
                </a:solidFill>
                <a:latin typeface="Cascadia Mono" panose="020B0609020000020004" pitchFamily="49" charset="0"/>
              </a:rPr>
              <a:t> &gt;= 12) </a:t>
            </a:r>
            <a:endParaRPr lang="uk-UA" sz="2400" b="1" dirty="0">
              <a:solidFill>
                <a:schemeClr val="tx2"/>
              </a:solidFill>
              <a:latin typeface="Cascadia Mono" panose="020B0609020000020004" pitchFamily="49" charset="0"/>
            </a:endParaRPr>
          </a:p>
          <a:p>
            <a:r>
              <a:rPr lang="uk-UA" sz="2400" b="1" dirty="0">
                <a:solidFill>
                  <a:schemeClr val="tx2"/>
                </a:solidFill>
                <a:latin typeface="Cascadia Mono" panose="020B0609020000020004" pitchFamily="49" charset="0"/>
              </a:rPr>
              <a:t>          </a:t>
            </a:r>
            <a:r>
              <a:rPr lang="en-US" sz="2400" b="1" dirty="0">
                <a:solidFill>
                  <a:schemeClr val="tx2"/>
                </a:solidFill>
                <a:latin typeface="Cascadia Mono" panose="020B0609020000020004" pitchFamily="49" charset="0"/>
              </a:rPr>
              <a:t>return new </a:t>
            </a:r>
            <a:r>
              <a:rPr lang="en-US" sz="2400" b="1" dirty="0" err="1">
                <a:solidFill>
                  <a:schemeClr val="tx2"/>
                </a:solidFill>
                <a:latin typeface="Cascadia Mono" panose="020B0609020000020004" pitchFamily="49" charset="0"/>
              </a:rPr>
              <a:t>EmailMessageSender</a:t>
            </a:r>
            <a:r>
              <a:rPr lang="en-US" sz="2400" b="1" dirty="0">
                <a:solidFill>
                  <a:schemeClr val="tx2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en-US" sz="2400" b="1" dirty="0">
                <a:solidFill>
                  <a:schemeClr val="tx2"/>
                </a:solidFill>
                <a:latin typeface="Cascadia Mono" panose="020B0609020000020004" pitchFamily="49" charset="0"/>
              </a:rPr>
              <a:t>    return new </a:t>
            </a:r>
            <a:r>
              <a:rPr lang="en-US" sz="2400" b="1" dirty="0" err="1">
                <a:solidFill>
                  <a:schemeClr val="tx2"/>
                </a:solidFill>
                <a:latin typeface="Cascadia Mono" panose="020B0609020000020004" pitchFamily="49" charset="0"/>
              </a:rPr>
              <a:t>SmsMessageSender</a:t>
            </a:r>
            <a:r>
              <a:rPr lang="en-US" sz="2400" b="1" dirty="0">
                <a:solidFill>
                  <a:schemeClr val="tx2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en-US" sz="2400" b="1" dirty="0">
                <a:solidFill>
                  <a:schemeClr val="tx2"/>
                </a:solidFill>
                <a:latin typeface="Cascadia Mono" panose="020B0609020000020004" pitchFamily="49" charset="0"/>
              </a:rPr>
              <a:t>});</a:t>
            </a:r>
          </a:p>
        </p:txBody>
      </p:sp>
    </p:spTree>
    <p:extLst>
      <p:ext uri="{BB962C8B-B14F-4D97-AF65-F5344CB8AC3E}">
        <p14:creationId xmlns:p14="http://schemas.microsoft.com/office/powerpoint/2010/main" val="3569096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864026"/>
            <a:ext cx="118868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Після додавання сервісів у класі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uk-UA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вони стають доступні додатку, у томі числі і в кастомних компонентах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Заголовок 12">
            <a:extLst>
              <a:ext uri="{FF2B5EF4-FFF2-40B4-BE49-F238E27FC236}">
                <a16:creationId xmlns:a16="http://schemas.microsoft.com/office/drawing/2014/main" id="{BD6448B0-9549-40A0-8CD9-0BEF49CE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982" y="269677"/>
            <a:ext cx="12206982" cy="373477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сервісів у </a:t>
            </a:r>
            <a:r>
              <a:rPr lang="en-US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endParaRPr lang="uk-UA" sz="4800" dirty="0">
              <a:solidFill>
                <a:srgbClr val="DC240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49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7C18EC96-0E4C-4709-B520-46EE184FDE93}"/>
              </a:ext>
            </a:extLst>
          </p:cNvPr>
          <p:cNvSpPr/>
          <p:nvPr/>
        </p:nvSpPr>
        <p:spPr>
          <a:xfrm>
            <a:off x="195315" y="1981517"/>
            <a:ext cx="1188686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ми можемо отримати залежності трьома способами: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через конструктор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через параметр метода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Invoke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InvokeAsync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через властивість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HttpContext.RequestServices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2FDB41B4-A630-4F2E-AF16-500C50FC7489}"/>
              </a:ext>
            </a:extLst>
          </p:cNvPr>
          <p:cNvSpPr/>
          <p:nvPr/>
        </p:nvSpPr>
        <p:spPr>
          <a:xfrm>
            <a:off x="195315" y="4516646"/>
            <a:ext cx="1188686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При цьому потрібно враховувати, що компоненти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middleware 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створюються при створенні класу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Startup 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і живуть протягом всього життєвого циклу додатку.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86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2AC9BD-8CD9-495F-99AA-6898F58008F6}"/>
              </a:ext>
            </a:extLst>
          </p:cNvPr>
          <p:cNvSpPr txBox="1"/>
          <p:nvPr/>
        </p:nvSpPr>
        <p:spPr>
          <a:xfrm>
            <a:off x="263156" y="250440"/>
            <a:ext cx="609777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interface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IMyDependency</a:t>
            </a:r>
            <a:endParaRPr lang="en-US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WriteMessage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message);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4534D4-03D7-4514-8673-C570ECC44F41}"/>
              </a:ext>
            </a:extLst>
          </p:cNvPr>
          <p:cNvSpPr txBox="1"/>
          <p:nvPr/>
        </p:nvSpPr>
        <p:spPr>
          <a:xfrm>
            <a:off x="263156" y="1769238"/>
            <a:ext cx="1128380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MyDependency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: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IMyDependency</a:t>
            </a:r>
            <a:endParaRPr lang="en-US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WriteMessage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message)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{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Console.WriteLine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en-US" sz="20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MyDependency.WriteMessage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 Message: 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{message}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28AE7-5E4A-49BC-9727-FFCEA7946F3C}"/>
              </a:ext>
            </a:extLst>
          </p:cNvPr>
          <p:cNvSpPr txBox="1"/>
          <p:nvPr/>
        </p:nvSpPr>
        <p:spPr>
          <a:xfrm>
            <a:off x="-40265" y="4003000"/>
            <a:ext cx="1227253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2B91AF"/>
                </a:solidFill>
                <a:latin typeface="Cascadia Mono" panose="020B0609020000020004" pitchFamily="49" charset="0"/>
              </a:rPr>
              <a:t>Index2Model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: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PageModel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readonly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IMyDependency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myDependency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  <a:endParaRPr lang="uk-UA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2B91AF"/>
                </a:solidFill>
                <a:latin typeface="Cascadia Mono" panose="020B0609020000020004" pitchFamily="49" charset="0"/>
              </a:rPr>
              <a:t>Index2Model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IMyDependency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myDependency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_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myDependency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myDependency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OnGet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_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myDependency.WriteMessage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"Index2Model.OnGet"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733623047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268603"/>
            <a:ext cx="1188686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Тобто при наступних запитах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ASP.NET Core 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використовує раніше створений компонент. І це вносить деякі обмеження на використання </a:t>
            </a:r>
            <a:r>
              <a:rPr lang="uk-UA" sz="30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50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7C18EC96-0E4C-4709-B520-46EE184FDE93}"/>
              </a:ext>
            </a:extLst>
          </p:cNvPr>
          <p:cNvSpPr/>
          <p:nvPr/>
        </p:nvSpPr>
        <p:spPr>
          <a:xfrm>
            <a:off x="195315" y="1811389"/>
            <a:ext cx="1188686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Зокрема, якщо в конструктор передається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transient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-сервіс, який створюється при кожному зверненні до нього, то при наступних запитах будемо використовувати той самий сервіс, так як конструктор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 викликається один раз – при створенні додатку. 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EF975FE8-65D7-4588-9E31-40792973F32A}"/>
              </a:ext>
            </a:extLst>
          </p:cNvPr>
          <p:cNvSpPr/>
          <p:nvPr/>
        </p:nvSpPr>
        <p:spPr>
          <a:xfrm>
            <a:off x="195314" y="4117099"/>
            <a:ext cx="1188686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Наприклад, оголосимо сервіс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D8D1D4-3457-42C4-B1A8-AEF53537D0C2}"/>
              </a:ext>
            </a:extLst>
          </p:cNvPr>
          <p:cNvSpPr txBox="1"/>
          <p:nvPr/>
        </p:nvSpPr>
        <p:spPr>
          <a:xfrm>
            <a:off x="195314" y="4676154"/>
            <a:ext cx="973549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Time =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System.DateTime.Now.ToString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20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hh:mm:ss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Time {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3506604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1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268603"/>
            <a:ext cx="118868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В конструкторі встановлюється властивість, яка зберігає поточний час у вигляді рядка.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51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7C18EC96-0E4C-4709-B520-46EE184FDE93}"/>
              </a:ext>
            </a:extLst>
          </p:cNvPr>
          <p:cNvSpPr/>
          <p:nvPr/>
        </p:nvSpPr>
        <p:spPr>
          <a:xfrm>
            <a:off x="195314" y="1284266"/>
            <a:ext cx="118868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 err="1">
                <a:latin typeface="Arial" panose="020B0604020202020204" pitchFamily="34" charset="0"/>
                <a:cs typeface="Arial" panose="020B0604020202020204" pitchFamily="34" charset="0"/>
              </a:rPr>
              <a:t>Додамо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 новий компонент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TimerMiddleware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, який буде використовувати цей сервіс для виведення часу на веб-сторінку: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86E1F2-DE91-4AFC-9F4F-188234CA9DE0}"/>
              </a:ext>
            </a:extLst>
          </p:cNvPr>
          <p:cNvSpPr txBox="1"/>
          <p:nvPr/>
        </p:nvSpPr>
        <p:spPr>
          <a:xfrm>
            <a:off x="195313" y="2310562"/>
            <a:ext cx="11788014" cy="4097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TimerMiddleware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85000"/>
              </a:lnSpc>
            </a:pP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readonly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_next;</a:t>
            </a:r>
          </a:p>
          <a:p>
            <a:pPr>
              <a:lnSpc>
                <a:spcPct val="85000"/>
              </a:lnSpc>
            </a:pP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  <a:endParaRPr lang="uk-UA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85000"/>
              </a:lnSpc>
            </a:pP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TimerMiddleware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next,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85000"/>
              </a:lnSpc>
            </a:pP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_next = next;</a:t>
            </a:r>
          </a:p>
          <a:p>
            <a:pPr>
              <a:lnSpc>
                <a:spcPct val="85000"/>
              </a:lnSpc>
            </a:pP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_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pPr>
              <a:lnSpc>
                <a:spcPct val="85000"/>
              </a:lnSpc>
            </a:pP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Task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InvokeAsync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HttpContext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context)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{</a:t>
            </a:r>
          </a:p>
          <a:p>
            <a:pPr>
              <a:lnSpc>
                <a:spcPct val="85000"/>
              </a:lnSpc>
            </a:pP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context.Request.Path.Value.ToLower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 ==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"/time"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pPr>
              <a:lnSpc>
                <a:spcPct val="85000"/>
              </a:lnSpc>
            </a:pP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context.Response.ContentType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"text/html; charset=utf-8"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b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</a:br>
            <a:r>
              <a:rPr lang="ru-RU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uk-UA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Поточний час: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{_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?.Time}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pPr>
              <a:lnSpc>
                <a:spcPct val="85000"/>
              </a:lnSpc>
            </a:pP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else</a:t>
            </a:r>
            <a:endParaRPr lang="uk-UA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pPr>
              <a:lnSpc>
                <a:spcPct val="85000"/>
              </a:lnSpc>
            </a:pP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next.Invoke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(context);</a:t>
            </a:r>
          </a:p>
          <a:p>
            <a:pPr>
              <a:lnSpc>
                <a:spcPct val="85000"/>
              </a:lnSpc>
            </a:pP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	 }</a:t>
            </a:r>
          </a:p>
          <a:p>
            <a:pPr>
              <a:lnSpc>
                <a:spcPct val="85000"/>
              </a:lnSpc>
            </a:pP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8614166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5693" y="268603"/>
            <a:ext cx="120963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серв</a:t>
            </a:r>
            <a:r>
              <a:rPr lang="uk-UA" sz="3000" dirty="0" err="1">
                <a:latin typeface="Arial" panose="020B0604020202020204" pitchFamily="34" charset="0"/>
                <a:cs typeface="Arial" panose="020B0604020202020204" pitchFamily="34" charset="0"/>
              </a:rPr>
              <a:t>іс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додається в методі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ConfigureServices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то ми зможемо отримати його через конструктор класу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TimerMiddleware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7C18EC96-0E4C-4709-B520-46EE184FDE93}"/>
              </a:ext>
            </a:extLst>
          </p:cNvPr>
          <p:cNvSpPr/>
          <p:nvPr/>
        </p:nvSpPr>
        <p:spPr>
          <a:xfrm>
            <a:off x="195315" y="1811389"/>
            <a:ext cx="1188686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Логіка компонента передбачає, що, якщо рядок запиту рівний рядку </a:t>
            </a:r>
            <a:r>
              <a:rPr lang="uk-UA" sz="30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ru-RU" sz="3000" b="1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, то з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допомогою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 повертається поточний час.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230B4E2B-13B5-4DCD-BEB3-1E9E411E937E}"/>
              </a:ext>
            </a:extLst>
          </p:cNvPr>
          <p:cNvSpPr/>
          <p:nvPr/>
        </p:nvSpPr>
        <p:spPr>
          <a:xfrm>
            <a:off x="195315" y="3428463"/>
            <a:ext cx="118868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Інакше ми просто звертаємось до наступного делегата у </a:t>
            </a:r>
            <a:r>
              <a:rPr lang="uk-UA" sz="3000" dirty="0" err="1">
                <a:latin typeface="Arial" panose="020B0604020202020204" pitchFamily="34" charset="0"/>
                <a:cs typeface="Arial" panose="020B0604020202020204" pitchFamily="34" charset="0"/>
              </a:rPr>
              <a:t>конвейері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 обробки запиту.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C9096521-79C3-499D-9697-0CE1B422E62E}"/>
              </a:ext>
            </a:extLst>
          </p:cNvPr>
          <p:cNvSpPr/>
          <p:nvPr/>
        </p:nvSpPr>
        <p:spPr>
          <a:xfrm>
            <a:off x="195315" y="4604238"/>
            <a:ext cx="1188686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Використовуємо даний компонент у класі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13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  <p:bldP spid="9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DE5747-6AF6-455F-9D7F-F6DBF88B2CF0}"/>
              </a:ext>
            </a:extLst>
          </p:cNvPr>
          <p:cNvSpPr txBox="1"/>
          <p:nvPr/>
        </p:nvSpPr>
        <p:spPr>
          <a:xfrm>
            <a:off x="188728" y="171317"/>
            <a:ext cx="1174100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200" b="1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endParaRPr lang="en-US" sz="22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2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2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22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2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2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22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22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app.UseMiddleware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2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TimerMiddleware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22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app.Run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2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(context) =&gt;</a:t>
            </a:r>
          </a:p>
          <a:p>
            <a:r>
              <a:rPr lang="uk-UA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{</a:t>
            </a:r>
          </a:p>
          <a:p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22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2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"Hello World!"</a:t>
            </a:r>
            <a:r>
              <a:rPr lang="en-US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});</a:t>
            </a:r>
          </a:p>
          <a:p>
            <a:r>
              <a:rPr lang="uk-UA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uk-UA" sz="22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200" b="1" dirty="0"/>
          </a:p>
        </p:txBody>
      </p:sp>
    </p:spTree>
    <p:extLst>
      <p:ext uri="{BB962C8B-B14F-4D97-AF65-F5344CB8AC3E}">
        <p14:creationId xmlns:p14="http://schemas.microsoft.com/office/powerpoint/2010/main" val="4170189319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2">
            <a:extLst>
              <a:ext uri="{FF2B5EF4-FFF2-40B4-BE49-F238E27FC236}">
                <a16:creationId xmlns:a16="http://schemas.microsoft.com/office/drawing/2014/main" id="{9EA821C0-4389-4AA8-B37F-B870B2ED09BF}"/>
              </a:ext>
            </a:extLst>
          </p:cNvPr>
          <p:cNvSpPr/>
          <p:nvPr/>
        </p:nvSpPr>
        <p:spPr>
          <a:xfrm>
            <a:off x="195316" y="248967"/>
            <a:ext cx="118868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В результаті, якщо ми  використаємо в адресному рядку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, то додаток покаже поточний час: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B1F7D24-A336-46B8-891A-7365BC375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16" y="1319609"/>
            <a:ext cx="6099158" cy="2444809"/>
          </a:xfrm>
          <a:prstGeom prst="rect">
            <a:avLst/>
          </a:prstGeom>
        </p:spPr>
      </p:pic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5E6553AE-85DA-4403-AA7D-25EE082D4996}"/>
              </a:ext>
            </a:extLst>
          </p:cNvPr>
          <p:cNvSpPr/>
          <p:nvPr/>
        </p:nvSpPr>
        <p:spPr>
          <a:xfrm>
            <a:off x="6422065" y="1218042"/>
            <a:ext cx="566011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Однак, скільки разів ми не зверталися б за цим шляхом, весь час будемо отримувати один і той же час, як 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TimerMiddleware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був створений ще при першому запуску.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6E4C597F-4829-4514-BF7A-24475F7D1AF0}"/>
              </a:ext>
            </a:extLst>
          </p:cNvPr>
          <p:cNvSpPr/>
          <p:nvPr/>
        </p:nvSpPr>
        <p:spPr>
          <a:xfrm>
            <a:off x="195316" y="3975502"/>
            <a:ext cx="118868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Тому передача через конструктор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більше підходить до сервісів з життєвим циклом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Singleton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які створюються один раз для усіх наступних запитів.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1047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2">
            <a:extLst>
              <a:ext uri="{FF2B5EF4-FFF2-40B4-BE49-F238E27FC236}">
                <a16:creationId xmlns:a16="http://schemas.microsoft.com/office/drawing/2014/main" id="{9EA821C0-4389-4AA8-B37F-B870B2ED09BF}"/>
              </a:ext>
            </a:extLst>
          </p:cNvPr>
          <p:cNvSpPr/>
          <p:nvPr/>
        </p:nvSpPr>
        <p:spPr>
          <a:xfrm>
            <a:off x="195316" y="248967"/>
            <a:ext cx="1188686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Якщо ж в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необхідно використовувати сервіси з життєвим циклом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Scoped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Transient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то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краще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їх передавати через параметр метода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Invoke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InvokeAsync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AE04FA-B54B-4F35-9F47-ED861A86DCE5}"/>
              </a:ext>
            </a:extLst>
          </p:cNvPr>
          <p:cNvSpPr txBox="1"/>
          <p:nvPr/>
        </p:nvSpPr>
        <p:spPr>
          <a:xfrm>
            <a:off x="195315" y="1633962"/>
            <a:ext cx="1180136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TimerMiddleware</a:t>
            </a:r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readonly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_next;</a:t>
            </a:r>
            <a:endParaRPr lang="uk-UA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TimerMiddleware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next)</a:t>
            </a:r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_next = next;</a:t>
            </a:r>
          </a:p>
          <a:p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Task 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InvokeAsync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HttpContext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context, 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context.Request.Path.Value.ToLower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() == </a:t>
            </a:r>
            <a:r>
              <a:rPr lang="en-US" b="1" dirty="0">
                <a:solidFill>
                  <a:srgbClr val="A31515"/>
                </a:solidFill>
                <a:latin typeface="Cascadia Mono" panose="020B0609020000020004" pitchFamily="49" charset="0"/>
              </a:rPr>
              <a:t>"/time"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context.Response.ContentType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b="1" dirty="0">
                <a:solidFill>
                  <a:srgbClr val="A31515"/>
                </a:solidFill>
                <a:latin typeface="Cascadia Mono" panose="020B0609020000020004" pitchFamily="49" charset="0"/>
              </a:rPr>
              <a:t>"text/html; charset=utf-8"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endParaRPr lang="uk-UA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</a:t>
            </a:r>
            <a:r>
              <a:rPr lang="en-US" b="1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uk-UA" b="1" dirty="0">
                <a:solidFill>
                  <a:srgbClr val="A31515"/>
                </a:solidFill>
                <a:latin typeface="Cascadia Mono" panose="020B0609020000020004" pitchFamily="49" charset="0"/>
              </a:rPr>
              <a:t>Поточний час: </a:t>
            </a:r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?.Time}</a:t>
            </a:r>
            <a:r>
              <a:rPr lang="en-US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else</a:t>
            </a:r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 _</a:t>
            </a:r>
            <a:r>
              <a:rPr lang="en-US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next.Invoke</a:t>
            </a:r>
            <a:r>
              <a:rPr lang="en-US" b="1" dirty="0">
                <a:solidFill>
                  <a:srgbClr val="000000"/>
                </a:solidFill>
                <a:latin typeface="Cascadia Mono" panose="020B0609020000020004" pitchFamily="49" charset="0"/>
              </a:rPr>
              <a:t>(context);</a:t>
            </a:r>
          </a:p>
          <a:p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067676058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56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2">
            <a:extLst>
              <a:ext uri="{FF2B5EF4-FFF2-40B4-BE49-F238E27FC236}">
                <a16:creationId xmlns:a16="http://schemas.microsoft.com/office/drawing/2014/main" id="{9EA821C0-4389-4AA8-B37F-B870B2ED09BF}"/>
              </a:ext>
            </a:extLst>
          </p:cNvPr>
          <p:cNvSpPr/>
          <p:nvPr/>
        </p:nvSpPr>
        <p:spPr>
          <a:xfrm>
            <a:off x="195316" y="84553"/>
            <a:ext cx="1188686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Також можна отримувати сервіси через властивість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HttpContext.RequestServices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у тих випадках, коли необхідність використання сервісів може залежати від середовища виконання: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BF12F5-635B-423A-B432-9B4CF75C035E}"/>
              </a:ext>
            </a:extLst>
          </p:cNvPr>
          <p:cNvSpPr txBox="1"/>
          <p:nvPr/>
        </p:nvSpPr>
        <p:spPr>
          <a:xfrm>
            <a:off x="294610" y="1514333"/>
            <a:ext cx="1160277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TimerMiddleware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readonly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_next;</a:t>
            </a:r>
            <a:endParaRPr lang="uk-UA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TimerMiddleware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next)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_next = next;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Task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InvokeAsync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HttpContext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context)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context.Response.ContentType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"text/html; charset=utf-8"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if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(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context.Request.Path.Value.ToLower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 ==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"/time"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{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</a:t>
            </a:r>
            <a:endParaRPr lang="uk-UA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context.RequestServices.GetService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endParaRPr lang="uk-UA" sz="18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        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uk-UA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Поточний час: 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?.Time}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}</a:t>
            </a:r>
          </a:p>
          <a:p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else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 </a:t>
            </a:r>
            <a:r>
              <a:rPr lang="en-US" sz="18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uk-UA" sz="1800" b="1" dirty="0">
                <a:solidFill>
                  <a:srgbClr val="A31515"/>
                </a:solidFill>
                <a:latin typeface="Cascadia Mono" panose="020B0609020000020004" pitchFamily="49" charset="0"/>
              </a:rPr>
              <a:t>Параметр не визначений"</a:t>
            </a:r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uk-UA" sz="18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4163419027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315" y="864026"/>
            <a:ext cx="118868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Усі об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0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, які використовуються в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ASP.NET Core, 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мають три варіанти життєвого циклу. </a:t>
            </a:r>
          </a:p>
        </p:txBody>
      </p:sp>
      <p:sp>
        <p:nvSpPr>
          <p:cNvPr id="7" name="Заголовок 12">
            <a:extLst>
              <a:ext uri="{FF2B5EF4-FFF2-40B4-BE49-F238E27FC236}">
                <a16:creationId xmlns:a16="http://schemas.microsoft.com/office/drawing/2014/main" id="{BD6448B0-9549-40A0-8CD9-0BEF49CE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982" y="269677"/>
            <a:ext cx="12206982" cy="373477"/>
          </a:xfrm>
          <a:noFill/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Singleton-</a:t>
            </a:r>
            <a:r>
              <a:rPr lang="uk-UA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4800" dirty="0" err="1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en-US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scoped-</a:t>
            </a:r>
            <a:r>
              <a:rPr lang="uk-UA" sz="4800" dirty="0">
                <a:solidFill>
                  <a:srgbClr val="DC24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сервіси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57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7C18EC96-0E4C-4709-B520-46EE184FDE93}"/>
              </a:ext>
            </a:extLst>
          </p:cNvPr>
          <p:cNvSpPr/>
          <p:nvPr/>
        </p:nvSpPr>
        <p:spPr>
          <a:xfrm>
            <a:off x="195315" y="1981517"/>
            <a:ext cx="1188686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Singleton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0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 створюються один раз при запуску додатку, і при всіх запитах до додатку він використовує один і той же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singleton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0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2FDB41B4-A630-4F2E-AF16-500C50FC7489}"/>
              </a:ext>
            </a:extLst>
          </p:cNvPr>
          <p:cNvSpPr/>
          <p:nvPr/>
        </p:nvSpPr>
        <p:spPr>
          <a:xfrm>
            <a:off x="195315" y="3539407"/>
            <a:ext cx="1188686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До подібних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singleton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000" dirty="0" err="1">
                <a:latin typeface="Arial" panose="020B0604020202020204" pitchFamily="34" charset="0"/>
                <a:cs typeface="Arial" panose="020B0604020202020204" pitchFamily="34" charset="0"/>
              </a:rPr>
              <a:t>єктів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 належать, наприклад, компоненти 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 або сервіси, які реєструються за допомогою метода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AddSingleton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192715A0-895E-4D5C-BEDD-3A0D83B064CA}"/>
              </a:ext>
            </a:extLst>
          </p:cNvPr>
          <p:cNvSpPr/>
          <p:nvPr/>
        </p:nvSpPr>
        <p:spPr>
          <a:xfrm>
            <a:off x="195315" y="4977078"/>
            <a:ext cx="118868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Transient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0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3000" dirty="0">
                <a:latin typeface="Arial" panose="020B0604020202020204" pitchFamily="34" charset="0"/>
                <a:cs typeface="Arial" panose="020B0604020202020204" pitchFamily="34" charset="0"/>
              </a:rPr>
              <a:t> створюються кожного разу, коли нам потрібний екземпляр певного класу.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7222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  <p:bldP spid="10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58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2">
            <a:extLst>
              <a:ext uri="{FF2B5EF4-FFF2-40B4-BE49-F238E27FC236}">
                <a16:creationId xmlns:a16="http://schemas.microsoft.com/office/drawing/2014/main" id="{9EA821C0-4389-4AA8-B37F-B870B2ED09BF}"/>
              </a:ext>
            </a:extLst>
          </p:cNvPr>
          <p:cNvSpPr/>
          <p:nvPr/>
        </p:nvSpPr>
        <p:spPr>
          <a:xfrm>
            <a:off x="195316" y="84553"/>
            <a:ext cx="118868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scoped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створюються по одному на кожний запит.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606CFB2B-F722-40E6-BADF-9D72135C01D9}"/>
              </a:ext>
            </a:extLst>
          </p:cNvPr>
          <p:cNvSpPr/>
          <p:nvPr/>
        </p:nvSpPr>
        <p:spPr>
          <a:xfrm>
            <a:off x="195316" y="733140"/>
            <a:ext cx="118868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Одні 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або сервіси з допомогою вбудованого механізму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можна передавати в інші 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EFDCEC90-7789-4A3B-B289-797FE4CD50A7}"/>
              </a:ext>
            </a:extLst>
          </p:cNvPr>
          <p:cNvSpPr/>
          <p:nvPr/>
        </p:nvSpPr>
        <p:spPr>
          <a:xfrm>
            <a:off x="195316" y="1726447"/>
            <a:ext cx="118868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Найбільш розповсюджений спосіб впровадження 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єктів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представляє 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ін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єкція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через конструктор.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0475A341-33C8-4EC4-AF0B-A5337944C732}"/>
              </a:ext>
            </a:extLst>
          </p:cNvPr>
          <p:cNvSpPr/>
          <p:nvPr/>
        </p:nvSpPr>
        <p:spPr>
          <a:xfrm>
            <a:off x="195316" y="2719754"/>
            <a:ext cx="118868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Однак, починаючи з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ASP.NET Core 2.0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не можна передавати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scoped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сервіси в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конструктор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singleton-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єктів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EB2355C6-6BF7-4CF7-A997-279EE33749E5}"/>
              </a:ext>
            </a:extLst>
          </p:cNvPr>
          <p:cNvSpPr/>
          <p:nvPr/>
        </p:nvSpPr>
        <p:spPr>
          <a:xfrm>
            <a:off x="195316" y="3713061"/>
            <a:ext cx="118868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Наприклад, нехай будуть визначені наступні класи: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0395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59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864A131-BDD3-4DB9-8A68-A31616ADAB83}"/>
              </a:ext>
            </a:extLst>
          </p:cNvPr>
          <p:cNvSpPr txBox="1"/>
          <p:nvPr/>
        </p:nvSpPr>
        <p:spPr>
          <a:xfrm>
            <a:off x="260055" y="305068"/>
            <a:ext cx="1167189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interface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ITimer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Time {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endParaRPr lang="uk-UA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2B91AF"/>
                </a:solidFill>
                <a:latin typeface="Cascadia Mono" panose="020B0609020000020004" pitchFamily="49" charset="0"/>
              </a:rPr>
              <a:t>Timer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: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ITimer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2B91AF"/>
                </a:solidFill>
                <a:latin typeface="Cascadia Mono" panose="020B0609020000020004" pitchFamily="49" charset="0"/>
              </a:rPr>
              <a:t>Timer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Time =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System.DateTime.Now.ToString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2000" b="1" dirty="0" err="1">
                <a:solidFill>
                  <a:srgbClr val="A31515"/>
                </a:solidFill>
                <a:latin typeface="Cascadia Mono" panose="020B0609020000020004" pitchFamily="49" charset="0"/>
              </a:rPr>
              <a:t>hh:mm:ss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Time {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get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  <a:p>
            <a:endParaRPr lang="uk-UA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TimeService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ITimer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_timer;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ITimer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timer)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_timer = timer;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string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GetTime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return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timer.Time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  <a:endParaRPr lang="uk-UA" sz="2000" b="1" dirty="0"/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DF047889-B5C9-4422-A8BD-56E991C79F4D}"/>
              </a:ext>
            </a:extLst>
          </p:cNvPr>
          <p:cNvSpPr/>
          <p:nvPr/>
        </p:nvSpPr>
        <p:spPr>
          <a:xfrm>
            <a:off x="7230139" y="4115441"/>
            <a:ext cx="57345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ru-RU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отримує</a:t>
            </a:r>
            <a:r>
              <a:rPr lang="ru-RU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через конструктор </a:t>
            </a:r>
            <a:r>
              <a:rPr lang="ru-RU" sz="28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сервіс</a:t>
            </a:r>
            <a:r>
              <a:rPr lang="ru-RU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ITimer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28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використовує</a:t>
            </a:r>
            <a:r>
              <a:rPr lang="ru-RU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8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отримання</a:t>
            </a:r>
            <a:r>
              <a:rPr lang="ru-RU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поточного часу.</a:t>
            </a:r>
          </a:p>
        </p:txBody>
      </p:sp>
    </p:spTree>
    <p:extLst>
      <p:ext uri="{BB962C8B-B14F-4D97-AF65-F5344CB8AC3E}">
        <p14:creationId xmlns:p14="http://schemas.microsoft.com/office/powerpoint/2010/main" val="68801239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567" y="188617"/>
            <a:ext cx="1188686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ASP.NET Core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має вбудований контейнер впровадження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який представлений інтерфейсом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IServiceProvider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А самі залежності називаються сервісами, тому контейнер називають 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провайдером сервісів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6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B33AD32C-22A0-4BA0-9916-0E7AE6E421E7}"/>
              </a:ext>
            </a:extLst>
          </p:cNvPr>
          <p:cNvSpPr/>
          <p:nvPr/>
        </p:nvSpPr>
        <p:spPr>
          <a:xfrm>
            <a:off x="152565" y="2250720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Цей контейнер відповідає за співставлення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конкретними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типами та за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впровадження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різні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єкти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92B0012F-F1CB-4FC7-974E-BF6F5388214C}"/>
              </a:ext>
            </a:extLst>
          </p:cNvPr>
          <p:cNvSpPr/>
          <p:nvPr/>
        </p:nvSpPr>
        <p:spPr>
          <a:xfrm>
            <a:off x="152563" y="3822451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За встановлення сервісів у додатку відповідає метод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ConfigureServices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оголошений у класі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C1FD439-3E19-4E30-9196-2993795D1D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699"/>
          <a:stretch/>
        </p:blipFill>
        <p:spPr>
          <a:xfrm>
            <a:off x="225300" y="4873334"/>
            <a:ext cx="8072938" cy="161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7899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60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2">
            <a:extLst>
              <a:ext uri="{FF2B5EF4-FFF2-40B4-BE49-F238E27FC236}">
                <a16:creationId xmlns:a16="http://schemas.microsoft.com/office/drawing/2014/main" id="{9EA821C0-4389-4AA8-B37F-B870B2ED09BF}"/>
              </a:ext>
            </a:extLst>
          </p:cNvPr>
          <p:cNvSpPr/>
          <p:nvPr/>
        </p:nvSpPr>
        <p:spPr>
          <a:xfrm>
            <a:off x="195316" y="84553"/>
            <a:ext cx="11996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Нехай також буде визначено компонент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TimerMiddleware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7846F9-2030-4B1B-B3D3-25C0BC5197D1}"/>
              </a:ext>
            </a:extLst>
          </p:cNvPr>
          <p:cNvSpPr txBox="1"/>
          <p:nvPr/>
        </p:nvSpPr>
        <p:spPr>
          <a:xfrm>
            <a:off x="195316" y="662653"/>
            <a:ext cx="11437974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9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9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9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TimerMiddleware</a:t>
            </a:r>
            <a:endParaRPr lang="en-US" sz="19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{</a:t>
            </a:r>
          </a:p>
          <a:p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9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900" b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readonly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_next;</a:t>
            </a:r>
          </a:p>
          <a:p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9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9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TimerMiddleware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next, 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r>
              <a:rPr lang="uk-UA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_next = next;</a:t>
            </a:r>
          </a:p>
          <a:p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_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uk-UA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endParaRPr lang="uk-UA" sz="19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9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9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Task Invoke(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HttpContext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context)</a:t>
            </a:r>
          </a:p>
          <a:p>
            <a:r>
              <a:rPr lang="uk-UA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context.Response.ContentType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19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"text/html; charset=utf-8"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19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endParaRPr lang="uk-UA" sz="19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uk-UA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 </a:t>
            </a:r>
            <a:r>
              <a:rPr lang="en-US" sz="1900" b="1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uk-UA" sz="1900" b="1" dirty="0">
                <a:solidFill>
                  <a:srgbClr val="A31515"/>
                </a:solidFill>
                <a:latin typeface="Cascadia Mono" panose="020B0609020000020004" pitchFamily="49" charset="0"/>
              </a:rPr>
              <a:t>Поточний час: </a:t>
            </a:r>
            <a:r>
              <a:rPr lang="uk-UA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{_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?.</a:t>
            </a:r>
            <a:r>
              <a:rPr lang="en-US" sz="19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GetTime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()}</a:t>
            </a:r>
            <a:r>
              <a:rPr lang="en-US" sz="19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uk-UA" sz="19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}</a:t>
            </a:r>
            <a:endParaRPr lang="uk-UA" sz="1900" b="1" dirty="0"/>
          </a:p>
        </p:txBody>
      </p:sp>
    </p:spTree>
    <p:extLst>
      <p:ext uri="{BB962C8B-B14F-4D97-AF65-F5344CB8AC3E}">
        <p14:creationId xmlns:p14="http://schemas.microsoft.com/office/powerpoint/2010/main" val="1241716487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61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2">
            <a:extLst>
              <a:ext uri="{FF2B5EF4-FFF2-40B4-BE49-F238E27FC236}">
                <a16:creationId xmlns:a16="http://schemas.microsoft.com/office/drawing/2014/main" id="{9EA821C0-4389-4AA8-B37F-B870B2ED09BF}"/>
              </a:ext>
            </a:extLst>
          </p:cNvPr>
          <p:cNvSpPr/>
          <p:nvPr/>
        </p:nvSpPr>
        <p:spPr>
          <a:xfrm>
            <a:off x="195316" y="84553"/>
            <a:ext cx="119966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Компонент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TimerMiddleware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отримає сервіс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і відправляє у відповідь клієнту інформацію про поточний час.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65A6D8BE-B413-45C6-A541-6CF3CB7F125E}"/>
              </a:ext>
            </a:extLst>
          </p:cNvPr>
          <p:cNvSpPr/>
          <p:nvPr/>
        </p:nvSpPr>
        <p:spPr>
          <a:xfrm>
            <a:off x="195316" y="1200972"/>
            <a:ext cx="119966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TimerMiddleware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singleton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єктом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І тепер у класі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Startup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зареєструємо сервіс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як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scoped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E2D29C-1393-44E8-9E46-EBC2725907DF}"/>
              </a:ext>
            </a:extLst>
          </p:cNvPr>
          <p:cNvSpPr txBox="1"/>
          <p:nvPr/>
        </p:nvSpPr>
        <p:spPr>
          <a:xfrm>
            <a:off x="208606" y="2317391"/>
            <a:ext cx="1156163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2B91AF"/>
                </a:solidFill>
                <a:latin typeface="Cascadia Mono" panose="020B0609020000020004" pitchFamily="49" charset="0"/>
              </a:rPr>
              <a:t>Startup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ITimer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Timer&gt;();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services.AddScoped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Configure(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IApplicationBuilder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app)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app.UseDeveloperExceptionPage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app.UseMiddleware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TimerMiddleware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7456402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62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2">
            <a:extLst>
              <a:ext uri="{FF2B5EF4-FFF2-40B4-BE49-F238E27FC236}">
                <a16:creationId xmlns:a16="http://schemas.microsoft.com/office/drawing/2014/main" id="{9EA821C0-4389-4AA8-B37F-B870B2ED09BF}"/>
              </a:ext>
            </a:extLst>
          </p:cNvPr>
          <p:cNvSpPr/>
          <p:nvPr/>
        </p:nvSpPr>
        <p:spPr>
          <a:xfrm>
            <a:off x="195316" y="84553"/>
            <a:ext cx="119966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Якщо ми запустимо додаток, то зустрінемось з помилкою типу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InvalidOperationException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Cannot resolve scoped service '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DIApp.TimeService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' from root provider."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D276158-FD74-4508-8910-2068DC1E6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01" y="1546261"/>
            <a:ext cx="7726551" cy="2972576"/>
          </a:xfrm>
          <a:prstGeom prst="rect">
            <a:avLst/>
          </a:prstGeom>
        </p:spPr>
      </p:pic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7EB4276B-AA03-4BDE-8B23-F86ADEB6E3BB}"/>
              </a:ext>
            </a:extLst>
          </p:cNvPr>
          <p:cNvSpPr/>
          <p:nvPr/>
        </p:nvSpPr>
        <p:spPr>
          <a:xfrm>
            <a:off x="349101" y="4595550"/>
            <a:ext cx="119966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Тобто на момент створення 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єкта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TimerMiddleware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scoped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сервіс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ще не встановлений, відповідно він використовувати не може. А без створення 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єкта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неможна створити 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TimerMiddleware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50929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63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2">
            <a:extLst>
              <a:ext uri="{FF2B5EF4-FFF2-40B4-BE49-F238E27FC236}">
                <a16:creationId xmlns:a16="http://schemas.microsoft.com/office/drawing/2014/main" id="{9EA821C0-4389-4AA8-B37F-B870B2ED09BF}"/>
              </a:ext>
            </a:extLst>
          </p:cNvPr>
          <p:cNvSpPr/>
          <p:nvPr/>
        </p:nvSpPr>
        <p:spPr>
          <a:xfrm>
            <a:off x="195316" y="84553"/>
            <a:ext cx="119966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Аналогічна ситуація може виникнути, якщо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як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Transient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, а сервіс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ITimer</a:t>
            </a:r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визначений як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Scoped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1C24CE-019F-49CD-98E5-01069637C7BE}"/>
              </a:ext>
            </a:extLst>
          </p:cNvPr>
          <p:cNvSpPr txBox="1"/>
          <p:nvPr/>
        </p:nvSpPr>
        <p:spPr>
          <a:xfrm>
            <a:off x="195316" y="1038660"/>
            <a:ext cx="1000130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services.AddScoped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ITimer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Timer&gt;();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services.AddTransient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A6C7FC38-DFBC-4F90-BF07-870FD1C60135}"/>
              </a:ext>
            </a:extLst>
          </p:cNvPr>
          <p:cNvSpPr/>
          <p:nvPr/>
        </p:nvSpPr>
        <p:spPr>
          <a:xfrm>
            <a:off x="195316" y="2669876"/>
            <a:ext cx="119966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цьому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випадку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створення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єкта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треба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отримати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сервіс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ITimer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але на момент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виклику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конструктора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TimerMiddleware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сервіс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ITimer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ще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невизначений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1826097-3BFD-4490-8C91-B884F486CC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941"/>
          <a:stretch/>
        </p:blipFill>
        <p:spPr>
          <a:xfrm>
            <a:off x="322470" y="4054871"/>
            <a:ext cx="6296025" cy="2376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9382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64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2">
            <a:extLst>
              <a:ext uri="{FF2B5EF4-FFF2-40B4-BE49-F238E27FC236}">
                <a16:creationId xmlns:a16="http://schemas.microsoft.com/office/drawing/2014/main" id="{9EA821C0-4389-4AA8-B37F-B870B2ED09BF}"/>
              </a:ext>
            </a:extLst>
          </p:cNvPr>
          <p:cNvSpPr/>
          <p:nvPr/>
        </p:nvSpPr>
        <p:spPr>
          <a:xfrm>
            <a:off x="195316" y="84553"/>
            <a:ext cx="119966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Для виходу з цієї ситуації ні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, ні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ITimer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не повинні мати життєвий цикл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Scoped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Тобто це може бути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Transient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Singleton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id="{A6C7FC38-DFBC-4F90-BF07-870FD1C60135}"/>
              </a:ext>
            </a:extLst>
          </p:cNvPr>
          <p:cNvSpPr/>
          <p:nvPr/>
        </p:nvSpPr>
        <p:spPr>
          <a:xfrm>
            <a:off x="195316" y="1038660"/>
            <a:ext cx="119966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Розглянемо ще одну ситуацію, з якою можна зустрітися в будь-якій частині додатку, а не тільки у конструкторі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, коли сервіс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TimeService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представляє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singleton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ITimer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scoped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>
                <a:latin typeface="Arial" panose="020B0604020202020204" pitchFamily="34" charset="0"/>
                <a:cs typeface="Arial" panose="020B0604020202020204" pitchFamily="34" charset="0"/>
              </a:rPr>
              <a:t>єкт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55F846-8DFA-4837-B575-585BCFA1C869}"/>
              </a:ext>
            </a:extLst>
          </p:cNvPr>
          <p:cNvSpPr txBox="1"/>
          <p:nvPr/>
        </p:nvSpPr>
        <p:spPr>
          <a:xfrm>
            <a:off x="280376" y="2459274"/>
            <a:ext cx="927829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void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ConfigureServices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IServiceCollection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services)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services.AddScoped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ITimer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, Timer&gt;();</a:t>
            </a:r>
          </a:p>
          <a:p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services.AddSingleton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&lt;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&gt;();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  <a:endParaRPr lang="uk-UA" sz="2000" b="1" dirty="0"/>
          </a:p>
        </p:txBody>
      </p:sp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6BFB9FBB-9582-460E-954B-B52BCB4B439A}"/>
              </a:ext>
            </a:extLst>
          </p:cNvPr>
          <p:cNvSpPr/>
          <p:nvPr/>
        </p:nvSpPr>
        <p:spPr>
          <a:xfrm>
            <a:off x="280376" y="3962614"/>
            <a:ext cx="119966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І,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припустимо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ці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сервіси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використовуються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TimerMiddleware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безпосередньо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обробці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запиту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методі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Invoke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InvokeAsync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896589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65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3BD202-E36E-40C6-A42F-14B3BF3D5983}"/>
              </a:ext>
            </a:extLst>
          </p:cNvPr>
          <p:cNvSpPr txBox="1"/>
          <p:nvPr/>
        </p:nvSpPr>
        <p:spPr>
          <a:xfrm>
            <a:off x="231257" y="203213"/>
            <a:ext cx="11850924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TimerMiddleware</a:t>
            </a:r>
            <a:r>
              <a:rPr lang="ru-RU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</a:p>
          <a:p>
            <a:r>
              <a:rPr lang="ru-RU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private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Cascadia Mono" panose="020B0609020000020004" pitchFamily="49" charset="0"/>
              </a:rPr>
              <a:t>readonly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_next;</a:t>
            </a:r>
          </a:p>
          <a:p>
            <a:r>
              <a:rPr lang="ru-RU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2B91AF"/>
                </a:solidFill>
                <a:latin typeface="Cascadia Mono" panose="020B0609020000020004" pitchFamily="49" charset="0"/>
              </a:rPr>
              <a:t>TimerMiddleware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RequestDelegate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next)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{</a:t>
            </a:r>
          </a:p>
          <a:p>
            <a:r>
              <a:rPr lang="ru-RU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_next = next;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endParaRPr lang="uk-UA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ru-RU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async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Task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InvokeAsync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HttpContext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context,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{</a:t>
            </a:r>
          </a:p>
          <a:p>
            <a:r>
              <a:rPr lang="ru-RU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context.Response.ContentType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= 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"text/html; charset=utf-8"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;</a:t>
            </a:r>
          </a:p>
          <a:p>
            <a:r>
              <a:rPr lang="ru-RU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</a:t>
            </a:r>
            <a:r>
              <a:rPr lang="en-US" sz="2000" b="1" dirty="0">
                <a:solidFill>
                  <a:srgbClr val="0000FF"/>
                </a:solidFill>
                <a:latin typeface="Cascadia Mono" panose="020B0609020000020004" pitchFamily="49" charset="0"/>
              </a:rPr>
              <a:t>await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context.Response.WriteAsync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</a:t>
            </a:r>
            <a:endParaRPr lang="ru-RU" sz="2000" b="1" dirty="0">
              <a:solidFill>
                <a:srgbClr val="000000"/>
              </a:solidFill>
              <a:latin typeface="Cascadia Mono" panose="020B0609020000020004" pitchFamily="49" charset="0"/>
            </a:endParaRPr>
          </a:p>
          <a:p>
            <a:r>
              <a:rPr lang="ru-RU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$"</a:t>
            </a:r>
            <a:r>
              <a:rPr lang="uk-UA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Поточний час: </a:t>
            </a:r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{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timeService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?.</a:t>
            </a:r>
            <a:r>
              <a:rPr lang="en-US" sz="2000" b="1" dirty="0" err="1">
                <a:solidFill>
                  <a:srgbClr val="000000"/>
                </a:solidFill>
                <a:latin typeface="Cascadia Mono" panose="020B0609020000020004" pitchFamily="49" charset="0"/>
              </a:rPr>
              <a:t>GetTime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()}</a:t>
            </a:r>
            <a:r>
              <a:rPr lang="en-US" sz="2000" b="1" dirty="0">
                <a:solidFill>
                  <a:srgbClr val="A31515"/>
                </a:solidFill>
                <a:latin typeface="Cascadia Mono" panose="020B0609020000020004" pitchFamily="49" charset="0"/>
              </a:rPr>
              <a:t>"</a:t>
            </a:r>
            <a:r>
              <a:rPr lang="en-US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);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   }</a:t>
            </a:r>
          </a:p>
          <a:p>
            <a:r>
              <a:rPr lang="uk-UA" sz="2000" b="1" dirty="0">
                <a:solidFill>
                  <a:srgbClr val="000000"/>
                </a:solidFill>
                <a:latin typeface="Cascadia Mono" panose="020B0609020000020004" pitchFamily="49" charset="0"/>
              </a:rPr>
              <a:t>}</a:t>
            </a: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20884192-A1C3-4996-90B8-82EF95C61B64}"/>
              </a:ext>
            </a:extLst>
          </p:cNvPr>
          <p:cNvSpPr/>
          <p:nvPr/>
        </p:nvSpPr>
        <p:spPr>
          <a:xfrm>
            <a:off x="231257" y="4194632"/>
            <a:ext cx="119966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 запуску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додатку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знову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виникне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помил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ка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але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інша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: "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Cannot consume scoped service '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DIApp.ITimer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' from singleton '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DIApp.TimeService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'"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061AC0AC-C67E-4F10-B398-052ED7B62A7C}"/>
              </a:ext>
            </a:extLst>
          </p:cNvPr>
          <p:cNvSpPr/>
          <p:nvPr/>
        </p:nvSpPr>
        <p:spPr>
          <a:xfrm>
            <a:off x="231257" y="5568994"/>
            <a:ext cx="119966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Але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зміст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буде той же 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самий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– не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по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замовчуванню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передавати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в конструктор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singleton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-об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є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кта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scoped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-сервіс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77438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3349" y="188617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Сервіси додаються у додаток через параметр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IServiceCollection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services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7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73A185-4568-45E1-ACF9-78CBE22BB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316" y="2914911"/>
            <a:ext cx="8349237" cy="1287174"/>
          </a:xfrm>
          <a:prstGeom prst="rect">
            <a:avLst/>
          </a:prstGeom>
        </p:spPr>
      </p:pic>
      <p:sp>
        <p:nvSpPr>
          <p:cNvPr id="11" name="Прямоугольник 2">
            <a:extLst>
              <a:ext uri="{FF2B5EF4-FFF2-40B4-BE49-F238E27FC236}">
                <a16:creationId xmlns:a16="http://schemas.microsoft.com/office/drawing/2014/main" id="{5CE648A6-7200-46D6-9578-A39FBC7E33D1}"/>
              </a:ext>
            </a:extLst>
          </p:cNvPr>
          <p:cNvSpPr/>
          <p:nvPr/>
        </p:nvSpPr>
        <p:spPr>
          <a:xfrm>
            <a:off x="195316" y="1305543"/>
            <a:ext cx="11886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Він місить ряд сервісів по замовчуванню. Як видно зі скріншоту, в колекції 90 сервісів, які можна використовувати у додатку: </a:t>
            </a:r>
          </a:p>
        </p:txBody>
      </p:sp>
      <p:sp>
        <p:nvSpPr>
          <p:cNvPr id="12" name="Прямоугольник 2">
            <a:extLst>
              <a:ext uri="{FF2B5EF4-FFF2-40B4-BE49-F238E27FC236}">
                <a16:creationId xmlns:a16="http://schemas.microsoft.com/office/drawing/2014/main" id="{0D701B1D-FC7C-4ABF-A096-92D03CE21707}"/>
              </a:ext>
            </a:extLst>
          </p:cNvPr>
          <p:cNvSpPr/>
          <p:nvPr/>
        </p:nvSpPr>
        <p:spPr>
          <a:xfrm>
            <a:off x="173349" y="4241793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Ці сервіси можна використати у додатку. </a:t>
            </a: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C8091709-A225-49B4-8F79-254CD2496E6E}"/>
              </a:ext>
            </a:extLst>
          </p:cNvPr>
          <p:cNvSpPr/>
          <p:nvPr/>
        </p:nvSpPr>
        <p:spPr>
          <a:xfrm>
            <a:off x="173348" y="4830283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Є ряд сервісів, які у додатку підключаються автоматично.</a:t>
            </a:r>
          </a:p>
        </p:txBody>
      </p:sp>
      <p:sp>
        <p:nvSpPr>
          <p:cNvPr id="14" name="Прямоугольник 2">
            <a:extLst>
              <a:ext uri="{FF2B5EF4-FFF2-40B4-BE49-F238E27FC236}">
                <a16:creationId xmlns:a16="http://schemas.microsoft.com/office/drawing/2014/main" id="{9EB2C924-7240-42CE-906E-3B93A2EFC5A4}"/>
              </a:ext>
            </a:extLst>
          </p:cNvPr>
          <p:cNvSpPr/>
          <p:nvPr/>
        </p:nvSpPr>
        <p:spPr>
          <a:xfrm>
            <a:off x="173348" y="5416915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ASP.NET Core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має ряд сервісів, які можна підключати при необхідності.</a:t>
            </a:r>
          </a:p>
        </p:txBody>
      </p:sp>
    </p:spTree>
    <p:extLst>
      <p:ext uri="{BB962C8B-B14F-4D97-AF65-F5344CB8AC3E}">
        <p14:creationId xmlns:p14="http://schemas.microsoft.com/office/powerpoint/2010/main" val="6576952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3349" y="188617"/>
            <a:ext cx="1188686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Усі сервіси та компоненти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middleware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які надає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ASP.NET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замовчуванню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ре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єструються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у додатку за допомогою методів розширення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IServiceCollection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, що мають форму:</a:t>
            </a:r>
          </a:p>
          <a:p>
            <a:r>
              <a:rPr lang="en-US" sz="3200" b="1" dirty="0">
                <a:latin typeface="Consolas" panose="020B0609020204030204" pitchFamily="49" charset="0"/>
                <a:cs typeface="Arial" panose="020B0604020202020204" pitchFamily="34" charset="0"/>
              </a:rPr>
              <a:t>Add</a:t>
            </a:r>
            <a:r>
              <a:rPr lang="uk-UA" sz="3200" b="1" dirty="0" err="1">
                <a:latin typeface="Consolas" panose="020B0609020204030204" pitchFamily="49" charset="0"/>
                <a:cs typeface="Arial" panose="020B0604020202020204" pitchFamily="34" charset="0"/>
              </a:rPr>
              <a:t>НазваСервісу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8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111FA29-53FE-4F69-8426-6EA853E41C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377" y="2934755"/>
            <a:ext cx="7864164" cy="1137653"/>
          </a:xfrm>
          <a:prstGeom prst="rect">
            <a:avLst/>
          </a:prstGeom>
        </p:spPr>
      </p:pic>
      <p:sp>
        <p:nvSpPr>
          <p:cNvPr id="15" name="Прямоугольник 2">
            <a:extLst>
              <a:ext uri="{FF2B5EF4-FFF2-40B4-BE49-F238E27FC236}">
                <a16:creationId xmlns:a16="http://schemas.microsoft.com/office/drawing/2014/main" id="{69851B0D-A748-41F1-A1F2-DD4212D83495}"/>
              </a:ext>
            </a:extLst>
          </p:cNvPr>
          <p:cNvSpPr/>
          <p:nvPr/>
        </p:nvSpPr>
        <p:spPr>
          <a:xfrm>
            <a:off x="195316" y="2250720"/>
            <a:ext cx="118868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Наприклад:</a:t>
            </a:r>
          </a:p>
        </p:txBody>
      </p:sp>
      <p:sp>
        <p:nvSpPr>
          <p:cNvPr id="16" name="Прямоугольник 2">
            <a:extLst>
              <a:ext uri="{FF2B5EF4-FFF2-40B4-BE49-F238E27FC236}">
                <a16:creationId xmlns:a16="http://schemas.microsoft.com/office/drawing/2014/main" id="{E62CD259-0045-493B-BE88-84818FEBE07C}"/>
              </a:ext>
            </a:extLst>
          </p:cNvPr>
          <p:cNvSpPr/>
          <p:nvPr/>
        </p:nvSpPr>
        <p:spPr>
          <a:xfrm>
            <a:off x="195316" y="4149961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AddMvc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()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додає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додаток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сервіси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MVC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завдяки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чому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використовувати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методі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Configure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().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6400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нижнього колонтитула 28">
            <a:extLst>
              <a:ext uri="{FF2B5EF4-FFF2-40B4-BE49-F238E27FC236}">
                <a16:creationId xmlns:a16="http://schemas.microsoft.com/office/drawing/2014/main" id="{BBCB9E86-E05A-4B48-ABA4-C58B0B71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13256" y="6588323"/>
            <a:ext cx="5368925" cy="236537"/>
          </a:xfrm>
        </p:spPr>
        <p:txBody>
          <a:bodyPr/>
          <a:lstStyle/>
          <a:p>
            <a:pPr algn="r">
              <a:defRPr/>
            </a:pP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ASP.NET Core 5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Лекція 0</a:t>
            </a:r>
            <a:r>
              <a:rPr lang="en-US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Слайд </a:t>
            </a:r>
            <a:fld id="{9CDDF5ED-6654-4275-8216-A0D5237D2550}" type="slidenum">
              <a:rPr lang="uk-UA" sz="1600" b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defRPr/>
              </a:pPr>
              <a:t>9</a:t>
            </a:fld>
            <a:endParaRPr lang="uk-UA" sz="16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2">
            <a:extLst>
              <a:ext uri="{FF2B5EF4-FFF2-40B4-BE49-F238E27FC236}">
                <a16:creationId xmlns:a16="http://schemas.microsoft.com/office/drawing/2014/main" id="{46853F4D-F195-494D-99E0-FFB11E851952}"/>
              </a:ext>
            </a:extLst>
          </p:cNvPr>
          <p:cNvSpPr/>
          <p:nvPr/>
        </p:nvSpPr>
        <p:spPr>
          <a:xfrm>
            <a:off x="173349" y="188617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Методи розширення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дозволяють додати нові методи у вже існуючий клас без створення похідного класу. </a:t>
            </a: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64506830-D967-4783-9DE9-36D8DD98BD9D}"/>
              </a:ext>
            </a:extLst>
          </p:cNvPr>
          <p:cNvSpPr/>
          <p:nvPr/>
        </p:nvSpPr>
        <p:spPr>
          <a:xfrm>
            <a:off x="173349" y="1277028"/>
            <a:ext cx="118868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Це особливо корисно, коли є клас, але його код змінити ми не можемо.</a:t>
            </a:r>
          </a:p>
        </p:txBody>
      </p:sp>
      <p:sp>
        <p:nvSpPr>
          <p:cNvPr id="10" name="Прямоугольник 3">
            <a:extLst>
              <a:ext uri="{FF2B5EF4-FFF2-40B4-BE49-F238E27FC236}">
                <a16:creationId xmlns:a16="http://schemas.microsoft.com/office/drawing/2014/main" id="{80BFD942-F26F-4EA8-B8FA-5ED9CE204053}"/>
              </a:ext>
            </a:extLst>
          </p:cNvPr>
          <p:cNvSpPr/>
          <p:nvPr/>
        </p:nvSpPr>
        <p:spPr>
          <a:xfrm>
            <a:off x="343470" y="2354246"/>
            <a:ext cx="88379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2B91AF"/>
                </a:solidFill>
                <a:latin typeface="Consolas" panose="020B0609020204030204" pitchFamily="49" charset="0"/>
              </a:rPr>
              <a:t>StringExtension</a:t>
            </a:r>
            <a:r>
              <a:rPr lang="uk-UA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WordCount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c)</a:t>
            </a:r>
          </a:p>
          <a:p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2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counter = 0;</a:t>
            </a:r>
          </a:p>
          <a:p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2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= 0; </a:t>
            </a:r>
            <a:r>
              <a:rPr 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str.Length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++)</a:t>
            </a:r>
          </a:p>
          <a:p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str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] == c)</a:t>
            </a:r>
          </a:p>
          <a:p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counter++;</a:t>
            </a:r>
          </a:p>
          <a:p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2200" b="1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counter;</a:t>
            </a:r>
          </a:p>
          <a:p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</a:p>
          <a:p>
            <a:r>
              <a:rPr lang="en-US" sz="2200" b="1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487422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Оформлення з жовтим обрамленням 16x9">
  <a:themeElements>
    <a:clrScheme name="Banded_Design_Yellow">
      <a:dk1>
        <a:srgbClr val="323232"/>
      </a:dk1>
      <a:lt1>
        <a:sysClr val="window" lastClr="FFFFFF"/>
      </a:lt1>
      <a:dk2>
        <a:srgbClr val="000000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695C8A-0197-4B9C-A4A6-8EBC4BE030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7B5BEA-1A94-46FE-A640-71D5A8BF25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6079</Words>
  <Application>Microsoft Office PowerPoint</Application>
  <PresentationFormat>Широкий екран</PresentationFormat>
  <Paragraphs>701</Paragraphs>
  <Slides>65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65</vt:i4>
      </vt:variant>
    </vt:vector>
  </HeadingPairs>
  <TitlesOfParts>
    <vt:vector size="70" baseType="lpstr">
      <vt:lpstr>Arial</vt:lpstr>
      <vt:lpstr>Book Antiqua</vt:lpstr>
      <vt:lpstr>Cascadia Mono</vt:lpstr>
      <vt:lpstr>Consolas</vt:lpstr>
      <vt:lpstr>Оформлення з жовтим обрамленням 16x9</vt:lpstr>
      <vt:lpstr>Сервіси та  Dependency Injection </vt:lpstr>
      <vt:lpstr>Сервіси та метод ConfigureServices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Створення власних сервісів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Передача залежностей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Життєвий цикл залежностей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Застосування сервісів у middleware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Singleton-об’єкти і scoped-сервіси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2. Типи даних та операції мови С</dc:title>
  <dc:creator/>
  <cp:lastModifiedBy/>
  <cp:revision>3</cp:revision>
  <dcterms:created xsi:type="dcterms:W3CDTF">2013-07-31T01:42:42Z</dcterms:created>
  <dcterms:modified xsi:type="dcterms:W3CDTF">2022-04-21T14:02:33Z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