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E170D1-6EED-4761-AB59-DA28FAC8E61A}">
  <a:tblStyle styleId="{ADE170D1-6EED-4761-AB59-DA28FAC8E61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slide" Target="slides/slide42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955c4ec24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955c4ec24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955c4ec24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955c4ec24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71722d960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71722d960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71722d960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071722d960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955c4ec24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955c4ec24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955c4ec24_0_1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955c4ec24_0_1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8955c4ec24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8955c4ec24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955c4ec24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8955c4ec24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955c4ec24_0_2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955c4ec24_0_2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8955c4ec24_0_2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8955c4ec24_0_2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955c4ec24_0_3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955c4ec24_0_3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955c4ec24_0_2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8955c4ec24_0_2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b61e4214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b61e4214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71722d960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71722d960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71722d960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071722d960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955c4ec24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8955c4ec24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8955c4ec24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8955c4ec24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71722d960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71722d960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8955c4ec24_0_2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8955c4ec24_0_2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71722d960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071722d960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955c4ec24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8955c4ec24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955c4ec2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955c4ec2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955c4ec24_0_2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955c4ec24_0_2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8955c4ec24_0_2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8955c4ec24_0_2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8955c4ec24_0_2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8955c4ec24_0_2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71722d960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071722d960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71722d960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071722d960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955c4ec24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955c4ec24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8955c4ec24_0_2707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8955c4ec24_0_27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955c4ec24_0_2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8955c4ec24_0_2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8955c4ec24_0_3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8955c4ec24_0_3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955c4ec24_0_3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955c4ec24_0_3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955c4ec24_0_3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955c4ec24_0_3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8955c4ec24_0_3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8955c4ec24_0_3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8955c4ec24_0_3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8955c4ec24_0_3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8955c4ec24_0_3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8955c4ec24_0_3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71722d960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071722d960_0_314:notes"/>
          <p:cNvSpPr txBox="1"/>
          <p:nvPr>
            <p:ph idx="1" type="body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071722d960_0_314:notes"/>
          <p:cNvSpPr txBox="1"/>
          <p:nvPr>
            <p:ph idx="12" type="sldNum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u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955c4ec2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955c4ec2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55c4ec2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55c4ec2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071722d96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071722d96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71722d96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71722d96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3">
  <p:cSld name="2C - Image - Left - 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74190"/>
          <a:stretch/>
        </p:blipFill>
        <p:spPr>
          <a:xfrm>
            <a:off x="3327214" y="0"/>
            <a:ext cx="5706175" cy="132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52267"/>
          <a:stretch/>
        </p:blipFill>
        <p:spPr>
          <a:xfrm rot="10800000">
            <a:off x="161456" y="2688387"/>
            <a:ext cx="5706175" cy="245511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72992" y="1507914"/>
            <a:ext cx="24423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/>
          <p:nvPr>
            <p:ph idx="2" type="pic"/>
          </p:nvPr>
        </p:nvSpPr>
        <p:spPr>
          <a:xfrm>
            <a:off x="627086" y="619073"/>
            <a:ext cx="5165400" cy="3889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6072992" y="619073"/>
            <a:ext cx="2442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/ Statement">
  <p:cSld name="Quote / Statem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-3061" y="1021"/>
            <a:ext cx="9147300" cy="5143500"/>
          </a:xfrm>
          <a:prstGeom prst="rect">
            <a:avLst/>
          </a:prstGeom>
          <a:gradFill>
            <a:gsLst>
              <a:gs pos="0">
                <a:srgbClr val="D72344">
                  <a:alpha val="85882"/>
                </a:srgbClr>
              </a:gs>
              <a:gs pos="50000">
                <a:srgbClr val="D72344">
                  <a:alpha val="85882"/>
                </a:srgbClr>
              </a:gs>
              <a:gs pos="100000">
                <a:srgbClr val="8B2346">
                  <a:alpha val="8784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 flipH="1">
            <a:off x="1021" y="-5832"/>
            <a:ext cx="4400550" cy="5147581"/>
          </a:xfrm>
          <a:custGeom>
            <a:rect b="b" l="l" r="r" t="t"/>
            <a:pathLst>
              <a:path extrusionOk="0" h="6863442" w="5867400">
                <a:moveTo>
                  <a:pt x="4399" y="4082"/>
                </a:moveTo>
                <a:cubicBezTo>
                  <a:pt x="-9208" y="1590675"/>
                  <a:pt x="412613" y="3483701"/>
                  <a:pt x="1853338" y="5388157"/>
                </a:cubicBezTo>
                <a:cubicBezTo>
                  <a:pt x="2235970" y="5894342"/>
                  <a:pt x="2686095" y="6384199"/>
                  <a:pt x="3221128" y="6862082"/>
                </a:cubicBezTo>
                <a:lnTo>
                  <a:pt x="5867989" y="6862082"/>
                </a:lnTo>
                <a:lnTo>
                  <a:pt x="5867989" y="4082"/>
                </a:lnTo>
                <a:lnTo>
                  <a:pt x="4399" y="4082"/>
                </a:lnTo>
                <a:close/>
              </a:path>
            </a:pathLst>
          </a:custGeom>
          <a:solidFill>
            <a:srgbClr val="D62344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546300" y="1890981"/>
            <a:ext cx="80568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46300" y="3156148"/>
            <a:ext cx="80568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3061" y="-3062"/>
            <a:ext cx="4082" cy="5147581"/>
          </a:xfrm>
          <a:custGeom>
            <a:rect b="b" l="l" r="r" t="t"/>
            <a:pathLst>
              <a:path extrusionOk="0" h="6863442" w="5442">
                <a:moveTo>
                  <a:pt x="4082" y="6862082"/>
                </a:moveTo>
                <a:lnTo>
                  <a:pt x="4626" y="6862082"/>
                </a:lnTo>
                <a:lnTo>
                  <a:pt x="4082" y="4082"/>
                </a:lnTo>
                <a:close/>
              </a:path>
            </a:pathLst>
          </a:custGeom>
          <a:solidFill>
            <a:srgbClr val="D6234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282" y="4729823"/>
            <a:ext cx="812177" cy="20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>
            <p:ph idx="2" type="pic"/>
          </p:nvPr>
        </p:nvSpPr>
        <p:spPr>
          <a:xfrm>
            <a:off x="626516" y="619072"/>
            <a:ext cx="3808500" cy="3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706542" y="1209600"/>
            <a:ext cx="38088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2">
  <p:cSld name="2C - Image - Left - 2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>
            <p:ph idx="2" type="pic"/>
          </p:nvPr>
        </p:nvSpPr>
        <p:spPr>
          <a:xfrm>
            <a:off x="0" y="619073"/>
            <a:ext cx="44349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706542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- 1C">
  <p:cSld name="Standard - 1C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7086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7086" y="1209310"/>
            <a:ext cx="78882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Right - 3">
  <p:cSld name="2C - Image - Right - 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0" r="0" t="74190"/>
          <a:stretch/>
        </p:blipFill>
        <p:spPr>
          <a:xfrm rot="10800000">
            <a:off x="-1" y="3815973"/>
            <a:ext cx="5706175" cy="132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52267"/>
          <a:stretch/>
        </p:blipFill>
        <p:spPr>
          <a:xfrm>
            <a:off x="3219905" y="-16028"/>
            <a:ext cx="5706175" cy="24551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7086" y="1507914"/>
            <a:ext cx="24423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3350039" y="619073"/>
            <a:ext cx="5165400" cy="388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627086" y="619073"/>
            <a:ext cx="2442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Right - 2">
  <p:cSld name="2C - Image - Right - 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>
            <p:ph idx="2" type="pic"/>
          </p:nvPr>
        </p:nvSpPr>
        <p:spPr>
          <a:xfrm>
            <a:off x="4706541" y="619073"/>
            <a:ext cx="44376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6516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626516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C - Image - Left - 1">
  <p:cSld name="2C - Image - Left - 1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0"/>
          <p:cNvGrpSpPr/>
          <p:nvPr/>
        </p:nvGrpSpPr>
        <p:grpSpPr>
          <a:xfrm>
            <a:off x="-2709" y="-1"/>
            <a:ext cx="9146710" cy="5145037"/>
            <a:chOff x="-3611" y="-1"/>
            <a:chExt cx="12195614" cy="6860049"/>
          </a:xfrm>
        </p:grpSpPr>
        <p:pic>
          <p:nvPicPr>
            <p:cNvPr id="92" name="Google Shape;92;p20"/>
            <p:cNvPicPr preferRelativeResize="0"/>
            <p:nvPr/>
          </p:nvPicPr>
          <p:blipFill rotWithShape="1">
            <a:blip r:embed="rId2">
              <a:alphaModFix/>
            </a:blip>
            <a:srcRect b="40355" l="0" r="70760" t="0"/>
            <a:stretch/>
          </p:blipFill>
          <p:spPr>
            <a:xfrm>
              <a:off x="10867215" y="-1"/>
              <a:ext cx="1324788" cy="2435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0"/>
            <p:cNvPicPr preferRelativeResize="0"/>
            <p:nvPr/>
          </p:nvPicPr>
          <p:blipFill rotWithShape="1">
            <a:blip r:embed="rId2">
              <a:alphaModFix/>
            </a:blip>
            <a:srcRect b="0" l="0" r="22851" t="22815"/>
            <a:stretch/>
          </p:blipFill>
          <p:spPr>
            <a:xfrm rot="10800000">
              <a:off x="-3611" y="3817047"/>
              <a:ext cx="3374288" cy="3043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20"/>
          <p:cNvSpPr/>
          <p:nvPr>
            <p:ph idx="2" type="pic"/>
          </p:nvPr>
        </p:nvSpPr>
        <p:spPr>
          <a:xfrm>
            <a:off x="626516" y="619073"/>
            <a:ext cx="38085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706542" y="1209601"/>
            <a:ext cx="38088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1pPr>
            <a:lvl2pPr indent="-28575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4706542" y="619073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C - Title - Right">
  <p:cSld name="1_2C - Title - Right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5070143" y="619073"/>
            <a:ext cx="2948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282" y="4729823"/>
            <a:ext cx="812177" cy="2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>
            <p:ph idx="2" type="pic"/>
          </p:nvPr>
        </p:nvSpPr>
        <p:spPr>
          <a:xfrm>
            <a:off x="620742" y="1139431"/>
            <a:ext cx="4163100" cy="28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5070143" y="1507914"/>
            <a:ext cx="2948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>
                <a:solidFill>
                  <a:schemeClr val="dk1"/>
                </a:solidFill>
              </a:defRPr>
            </a:lvl3pPr>
            <a:lvl4pPr indent="-2794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1143110" y="2167528"/>
            <a:ext cx="68577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1143110" y="1759388"/>
            <a:ext cx="68577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indent="-317500" lvl="2" marL="1371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indent="-317500" lvl="3" marL="1828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indent="-317500" lvl="4" marL="22860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9867" y="4733799"/>
            <a:ext cx="812175" cy="2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/>
              <a:t>Тестування, верифікація та валідація</a:t>
            </a:r>
            <a:endParaRPr sz="3600"/>
          </a:p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Документація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812761" y="1391183"/>
            <a:ext cx="75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Збір інформації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Вивчіть продукт і його контекст; отримати інформацію з: бесід із зацікавленими сторонами, дослідницького тестування, читання документації.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Аналіз інформації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Виберіть найбільш важливу інформацію.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Прийняття рішень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Приймайте рішення про те, як тестувати продукт. Набір цих рішень ляже в основу тестової стратегії.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i="1" lang="uk" sz="1500">
                <a:latin typeface="Calibri"/>
                <a:ea typeface="Calibri"/>
                <a:cs typeface="Calibri"/>
                <a:sym typeface="Calibri"/>
              </a:rPr>
              <a:t>Презентація </a:t>
            </a: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Поясніть рішення та обґрунтуйте їх правильність.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812749" y="502350"/>
            <a:ext cx="70686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Процес створення тестової стратегії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3"/>
          <p:cNvPicPr preferRelativeResize="0"/>
          <p:nvPr/>
        </p:nvPicPr>
        <p:blipFill rotWithShape="1">
          <a:blip r:embed="rId3">
            <a:alphaModFix/>
          </a:blip>
          <a:srcRect b="42369" l="0" r="0" t="0"/>
          <a:stretch/>
        </p:blipFill>
        <p:spPr>
          <a:xfrm>
            <a:off x="868194" y="357492"/>
            <a:ext cx="4937804" cy="403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0" l="0" r="27499" t="57752"/>
          <a:stretch/>
        </p:blipFill>
        <p:spPr>
          <a:xfrm>
            <a:off x="5310089" y="1090791"/>
            <a:ext cx="3751227" cy="306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11700" y="1876350"/>
            <a:ext cx="8520600" cy="13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plans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latin typeface="Calibri"/>
                <a:ea typeface="Calibri"/>
                <a:cs typeface="Calibri"/>
                <a:sym typeface="Calibri"/>
              </a:rPr>
              <a:t>Test plans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311700" y="1331375"/>
            <a:ext cx="7931700" cy="3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32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Файл, який описує стратегію, ресурси, середовище, обмеження та графік процесу тестування.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 найповніший тестовий документ, необхідний для обґрунтованого планування.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 документ поширюється між членами команди та надається всім зацікавленим сторонам.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626531" y="627525"/>
            <a:ext cx="62289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347"/>
              <a:buFont typeface="Arial"/>
              <a:buNone/>
            </a:pPr>
            <a:r>
              <a:rPr b="1" lang="uk"/>
              <a:t>Що таке план тестування?</a:t>
            </a:r>
            <a:endParaRPr sz="2300"/>
          </a:p>
        </p:txBody>
      </p:sp>
      <p:sp>
        <p:nvSpPr>
          <p:cNvPr id="188" name="Google Shape;188;p36"/>
          <p:cNvSpPr/>
          <p:nvPr/>
        </p:nvSpPr>
        <p:spPr>
          <a:xfrm>
            <a:off x="626515" y="1656134"/>
            <a:ext cx="76029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тестування — це детальний документ, який описує стратегію тестування, цілі, графік, оцінку, результати та ресурси, необхідні для тестування програмного продукту.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 тестування </a:t>
            </a: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це план проекту для виконання тестової роботи.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 не специфікація дизайну тесту, збірка тестів або набір тестових процедур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627086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Мета, якій служить тестова робота</a:t>
            </a:r>
            <a:endParaRPr sz="1100"/>
          </a:p>
        </p:txBody>
      </p:sp>
      <p:sp>
        <p:nvSpPr>
          <p:cNvPr id="194" name="Google Shape;194;p37"/>
          <p:cNvSpPr/>
          <p:nvPr/>
        </p:nvSpPr>
        <p:spPr>
          <a:xfrm>
            <a:off x="961534" y="1209310"/>
            <a:ext cx="75540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15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Що входить у сферу дії, а що виходить за рамки цього тестування?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цілі тесту?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важливі ризики проекту та продукту?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обмеження впливають на тестування (наприклад, бюджетні обмеження, жорсткі дедлайни тощо)?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Що є найбільш критичним для цього продукту та проекту?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аспекти продукту більше (чи менш) тестуються?</a:t>
            </a:r>
            <a:endParaRPr sz="1100"/>
          </a:p>
          <a:p>
            <a:pPr indent="-17145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uk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Яким має бути загальний розклад виконання тестів і як ми маємо визначити порядок виконання конкретних тестів?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627085" y="207168"/>
            <a:ext cx="5884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Зміст тестового плану</a:t>
            </a:r>
            <a:endParaRPr sz="2000"/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627085" y="1074656"/>
            <a:ext cx="78900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1" marL="520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обсягу, цілей і ризиків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загального підходу до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Інтеграція та координація тестової діяльності в діяльність життєвого циклу програмного забезпечення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Ресурси, необхідні для виконання різних тестових дій, і те, як тестування здійснюватиметься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Планування аналізу, проектування, впровадження, виконання та оцінювання тестів; Вибір метрик для моніторингу та контролю тестування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Бюджетування тестової діяльності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Визначення рівня деталізації та структури тестової документації</a:t>
            </a:r>
            <a:endParaRPr/>
          </a:p>
          <a:p>
            <a:pPr indent="-889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59" y="714265"/>
            <a:ext cx="7944082" cy="301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>
            <p:ph type="title"/>
          </p:nvPr>
        </p:nvSpPr>
        <p:spPr>
          <a:xfrm>
            <a:off x="626516" y="619073"/>
            <a:ext cx="650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Види плану тестування</a:t>
            </a:r>
            <a:endParaRPr/>
          </a:p>
        </p:txBody>
      </p:sp>
      <p:sp>
        <p:nvSpPr>
          <p:cNvPr id="211" name="Google Shape;211;p40"/>
          <p:cNvSpPr txBox="1"/>
          <p:nvPr>
            <p:ph idx="1" type="body"/>
          </p:nvPr>
        </p:nvSpPr>
        <p:spPr>
          <a:xfrm>
            <a:off x="626516" y="1561289"/>
            <a:ext cx="74424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Master Test Plan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- має кілька рівнів тестування. Він включає повну стратегію тестування.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План фазового тестування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– стосується будь-якої фази стратегії тестування. Наприклад, список інструментів, список тестів тощо.</a:t>
            </a:r>
            <a:endParaRPr/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uk" sz="1500">
                <a:latin typeface="Calibri"/>
                <a:ea typeface="Calibri"/>
                <a:cs typeface="Calibri"/>
                <a:sym typeface="Calibri"/>
              </a:rPr>
              <a:t>Спеціальні плани тестування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— призначені для основних типів тестування, наприклад тестування безпеки, тестування навантаження, тестування продуктивності тощо. Іншими словами, спеціальний план тестування, призначений для нефункціонального тестування.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2" y="623102"/>
            <a:ext cx="8113235" cy="389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/>
          <p:nvPr/>
        </p:nvSpPr>
        <p:spPr>
          <a:xfrm>
            <a:off x="479675" y="1019800"/>
            <a:ext cx="83778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Фактори, які слід враховувати при прийнятті таких рішень, часто називають </a:t>
            </a: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«критеріями входу» та «критеріями виходу».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таких критеріїв типовими факторами є: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Придбання та постачання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наявність персоналу, інструментів, систем та інших необхідних матеріалів.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Елементи тестування: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стан, у якому мають перебувати елементи для тестування, щоб розпочати та завершити тестування.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Дефекти: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відома кількість наявних, швидкість прибуття, прогнозована кількість, яка залишиться, і кількість вирішених.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Тести: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номер запущений, пройдений, невдалий, заблокований, пропущений...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Покриття: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частини бази тестування, програмного коду або обох, які були протестовані та які ні.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Якість: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 важливих характеристик якості для системи.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Гроші: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вартість пошуку наступного дефекту на поточному рівні тестування порівняно з вартістю його пошуку на наступному рівні тестування (або у виробництві).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Ризик: </a:t>
            </a: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небажані наслідки, які можуть виникнути внаслідок надто раннього відправлення (наприклад, приховані дефекти чи неперевірені ділянки) або надто пізнього (наприклад, втрата частки ринку).</a:t>
            </a:r>
            <a:endParaRPr sz="1100"/>
          </a:p>
        </p:txBody>
      </p:sp>
      <p:sp>
        <p:nvSpPr>
          <p:cNvPr id="222" name="Google Shape;222;p42"/>
          <p:cNvSpPr txBox="1"/>
          <p:nvPr>
            <p:ph type="title"/>
          </p:nvPr>
        </p:nvSpPr>
        <p:spPr>
          <a:xfrm>
            <a:off x="479675" y="265400"/>
            <a:ext cx="6188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"/>
              <a:t>Коли можна закінчити тестування?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/>
          <p:nvPr/>
        </p:nvSpPr>
        <p:spPr>
          <a:xfrm>
            <a:off x="927750" y="1863300"/>
            <a:ext cx="72885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scenarios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3200"/>
              <a:buFont typeface="Arial"/>
              <a:buNone/>
            </a:pPr>
            <a:r>
              <a:rPr b="1" lang="uk" sz="24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Test scenarios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311700" y="1221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Тестовий сценарій — це елемент або подія програмної системи, які можуть бути перевірені за допомогою одного або кількох тестових випадків.</a:t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У сценаріях тестувальники розбивають функціональні можливості та інтерфейс продукту за модулями та забезпечують оновлення статусу в реальному часі на всіх етапах тестування.</a:t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Модуль може бути описаний одним оператором або вимагати сотні статусів, залежно від його розміру та сфери застосування.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847093" y="538820"/>
            <a:ext cx="38088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8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 таке тестовий сценарій?</a:t>
            </a:r>
            <a:endParaRPr sz="1100"/>
          </a:p>
        </p:txBody>
      </p:sp>
      <p:sp>
        <p:nvSpPr>
          <p:cNvPr id="244" name="Google Shape;244;p46"/>
          <p:cNvSpPr txBox="1"/>
          <p:nvPr/>
        </p:nvSpPr>
        <p:spPr>
          <a:xfrm>
            <a:off x="847093" y="1284050"/>
            <a:ext cx="7433700" cy="3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215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Тестовий сценарій визначається як будь-яка функція, яку можна перевірити.</a:t>
            </a:r>
            <a:endParaRPr sz="1800"/>
          </a:p>
          <a:p>
            <a:pPr indent="-1905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 тестувальник ви можете поставити себе на місце кінцевого користувача та з’ясувати реальні сценарії та випадки використання програми, що тестується.</a:t>
            </a:r>
            <a:endParaRPr sz="1800"/>
          </a:p>
          <a:p>
            <a:pPr indent="-1905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u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визначити найважливіші наскрізні транзакції або реальне використання програмного забезпечення.</a:t>
            </a:r>
            <a:endParaRPr sz="1800"/>
          </a:p>
          <a:p>
            <a:pPr indent="-762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/>
          <p:nvPr/>
        </p:nvSpPr>
        <p:spPr>
          <a:xfrm>
            <a:off x="898179" y="392900"/>
            <a:ext cx="51456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 тестових сценаріїв</a:t>
            </a:r>
            <a:endParaRPr sz="1100"/>
          </a:p>
        </p:txBody>
      </p:sp>
      <p:pic>
        <p:nvPicPr>
          <p:cNvPr id="250" name="Google Shape;2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9950"/>
            <a:ext cx="8839198" cy="31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/>
        </p:nvSpPr>
        <p:spPr>
          <a:xfrm>
            <a:off x="1096650" y="1863300"/>
            <a:ext cx="69507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cases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/>
          <p:nvPr>
            <p:ph type="title"/>
          </p:nvPr>
        </p:nvSpPr>
        <p:spPr>
          <a:xfrm>
            <a:off x="699725" y="513025"/>
            <a:ext cx="4185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Тестові випадки</a:t>
            </a:r>
            <a:endParaRPr/>
          </a:p>
        </p:txBody>
      </p:sp>
      <p:sp>
        <p:nvSpPr>
          <p:cNvPr id="261" name="Google Shape;261;p49"/>
          <p:cNvSpPr txBox="1"/>
          <p:nvPr>
            <p:ph idx="1" type="body"/>
          </p:nvPr>
        </p:nvSpPr>
        <p:spPr>
          <a:xfrm>
            <a:off x="699713" y="1288741"/>
            <a:ext cx="7558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Це група вхідних значень, попередніх умов виконання, очікуваних постумов виконання та результатів. Він розроблений для тестового сценарію.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Якщо тестовий сценарій описує об’єкт тестування (що), сценарій описує процедуру (як).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Ці файли охоплюють покрокові вказівки, детальні умови та поточні вхідні дані тестового завдання. 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Тестові випадки мають свої види, які залежать від типу тестування — </a:t>
            </a:r>
            <a:r>
              <a:rPr i="1" lang="uk" sz="1400">
                <a:latin typeface="Calibri"/>
                <a:ea typeface="Calibri"/>
                <a:cs typeface="Calibri"/>
                <a:sym typeface="Calibri"/>
              </a:rPr>
              <a:t>функціональні, UI, фізичні, логічні випадки тощо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Тестові випадки порівнюють доступні ресурси та поточні умови з бажаними результатами та визначають, чи можна запустити функціональність чи ні.</a:t>
            </a:r>
            <a:endParaRPr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ct val="100000"/>
              <a:buFont typeface="Arial"/>
              <a:buNone/>
            </a:pPr>
            <a:r>
              <a:rPr b="1" lang="uk" sz="3200">
                <a:solidFill>
                  <a:srgbClr val="1D1F48"/>
                </a:solidFill>
              </a:rPr>
              <a:t>Що таке Test Case?</a:t>
            </a:r>
            <a:endParaRPr sz="2400"/>
          </a:p>
        </p:txBody>
      </p:sp>
      <p:sp>
        <p:nvSpPr>
          <p:cNvPr id="267" name="Google Shape;267;p50"/>
          <p:cNvSpPr txBox="1"/>
          <p:nvPr/>
        </p:nvSpPr>
        <p:spPr>
          <a:xfrm>
            <a:off x="247289" y="2467999"/>
            <a:ext cx="7242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Під час написання тестів враховуйте наступне: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Нехай заголовок буде коротким.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Додайте чіткий опис.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Будьте чіткими та лаконічними.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200"/>
              <a:buFont typeface="Arial"/>
              <a:buChar char="•"/>
            </a:pP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Включіть очікуваний результат.</a:t>
            </a:r>
            <a:endParaRPr/>
          </a:p>
        </p:txBody>
      </p:sp>
      <p:sp>
        <p:nvSpPr>
          <p:cNvPr id="268" name="Google Shape;268;p50"/>
          <p:cNvSpPr txBox="1"/>
          <p:nvPr/>
        </p:nvSpPr>
        <p:spPr>
          <a:xfrm>
            <a:off x="247300" y="1070275"/>
            <a:ext cx="805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Test Case</a:t>
            </a:r>
            <a:r>
              <a:rPr b="1"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uk" sz="22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— це набір умов або змінних, за яких тестувальник визначатиме, чи працює програма, програмна система або одна з її функцій, як це було спочатку встановлено.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261" y="1362090"/>
            <a:ext cx="6717477" cy="241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1"/>
          <p:cNvSpPr txBox="1"/>
          <p:nvPr>
            <p:ph type="title"/>
          </p:nvPr>
        </p:nvSpPr>
        <p:spPr>
          <a:xfrm>
            <a:off x="626515" y="619073"/>
            <a:ext cx="464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uk"/>
              <a:t>Приклад тесту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543600" y="953250"/>
            <a:ext cx="8171700" cy="3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Незалежний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тестувальник часто може побачити більше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, інших і різних дефектів, ніж тестувальник, який працює в команді програмістів.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Бізнес-аналітики, спеціалісти з маркетингу, дизайнери та програмісти вносять власні припущення в специфікацію та реалізацію тестованого елемента,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незалежний тестувальник вносить інший набір припущень 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у тестування та огляди, що часто допомагає виявити приховані дефекти та проблеми, пов’язані з спосіб мислення групи.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Незалежний </a:t>
            </a:r>
            <a:r>
              <a:rPr b="1" lang="uk" sz="1700">
                <a:latin typeface="Calibri"/>
                <a:ea typeface="Calibri"/>
                <a:cs typeface="Calibri"/>
                <a:sym typeface="Calibri"/>
              </a:rPr>
              <a:t>тестувальник має скептичне ставлення до професійного песимізму</a:t>
            </a:r>
            <a:r>
              <a:rPr lang="uk" sz="1700">
                <a:latin typeface="Calibri"/>
                <a:ea typeface="Calibri"/>
                <a:cs typeface="Calibri"/>
                <a:sym typeface="Calibri"/>
              </a:rPr>
              <a:t>, відчуття того, що, якщо є сумніви щодо спостережуваної поведінки, вони повинні запитати: чи це недолік</a:t>
            </a:r>
            <a:endParaRPr/>
          </a:p>
        </p:txBody>
      </p:sp>
      <p:sp>
        <p:nvSpPr>
          <p:cNvPr id="122" name="Google Shape;122;p25"/>
          <p:cNvSpPr txBox="1"/>
          <p:nvPr>
            <p:ph type="title"/>
          </p:nvPr>
        </p:nvSpPr>
        <p:spPr>
          <a:xfrm>
            <a:off x="543600" y="250495"/>
            <a:ext cx="8056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uk">
                <a:solidFill>
                  <a:srgbClr val="292929"/>
                </a:solidFill>
              </a:rPr>
              <a:t>Незалежне та комплексне тестування</a:t>
            </a:r>
            <a:endParaRPr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52"/>
          <p:cNvGraphicFramePr/>
          <p:nvPr/>
        </p:nvGraphicFramePr>
        <p:xfrm>
          <a:off x="649121" y="11695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{ADE170D1-6EED-4761-AB59-DA28FAC8E61A}</a:tableStyleId>
              </a:tblPr>
              <a:tblGrid>
                <a:gridCol w="3922875"/>
                <a:gridCol w="3922875"/>
              </a:tblGrid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 u="none" cap="none" strike="noStrike">
                          <a:solidFill>
                            <a:srgbClr val="001C25"/>
                          </a:solidFill>
                        </a:rPr>
                        <a:t>ID набору тестів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набору тестів, до якого належить цей тест.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Ідентифікатор тестового випадку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Підсумок тесту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Короткий зміст / мета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Пов’язана вимога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Ідентифікатор вимоги, до якої відноситься/відстежується цей тестовий приклад.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передумови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Будь-які передумови або попередні умови, які мають бути виконані перед виконанням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Процедура тестування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Покрокова процедура виконання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53"/>
          <p:cNvGraphicFramePr/>
          <p:nvPr/>
        </p:nvGraphicFramePr>
        <p:xfrm>
          <a:off x="649121" y="12272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{ADE170D1-6EED-4761-AB59-DA28FAC8E61A}</a:tableStyleId>
              </a:tblPr>
              <a:tblGrid>
                <a:gridCol w="3922875"/>
                <a:gridCol w="3922875"/>
              </a:tblGrid>
              <a:tr h="50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Тестові дані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Тестові дані або посилання на тестові дані, які будуть використовуватися під час проведення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Очікуваний результат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Очікуваний результат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Статус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Пройшов або не пройшов. Інші статуси можуть бути «Не виконано», якщо тестування не виконується, і «Заблоковано», якщо тестування заблоковано.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500">
                          <a:solidFill>
                            <a:srgbClr val="001C25"/>
                          </a:solidFill>
                        </a:rPr>
                        <a:t>Зауваження</a:t>
                      </a:r>
                      <a:endParaRPr sz="1500">
                        <a:solidFill>
                          <a:srgbClr val="001C25"/>
                        </a:solidFill>
                      </a:endParaRPr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500">
                          <a:solidFill>
                            <a:srgbClr val="001C25"/>
                          </a:solidFill>
                        </a:rPr>
                        <a:t>Будь-які коментарі щодо тесту або виконання тесту.</a:t>
                      </a:r>
                      <a:endParaRPr sz="1100"/>
                    </a:p>
                  </a:txBody>
                  <a:tcPr marT="19450" marB="19450" marR="38900" marL="389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 rotWithShape="1">
          <a:blip r:embed="rId3">
            <a:alphaModFix/>
          </a:blip>
          <a:srcRect b="3244" l="0" r="0" t="1062"/>
          <a:stretch/>
        </p:blipFill>
        <p:spPr>
          <a:xfrm>
            <a:off x="1177517" y="817693"/>
            <a:ext cx="6788966" cy="350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/>
        </p:nvSpPr>
        <p:spPr>
          <a:xfrm>
            <a:off x="1165950" y="1863300"/>
            <a:ext cx="6812100" cy="14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uk" sz="2400"/>
              <a:t>Checklist</a:t>
            </a:r>
            <a:endParaRPr sz="2400"/>
          </a:p>
        </p:txBody>
      </p:sp>
      <p:sp>
        <p:nvSpPr>
          <p:cNvPr id="300" name="Google Shape;300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b="1" i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Контрольний список – це каталог елементів/завдань, які записуються для відстеження. Цей список може бути або впорядкованим у послідовності, або може бути випадковим.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Char char="•"/>
            </a:pPr>
            <a:r>
              <a:rPr b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Навіщо нам потрібні контрольні списки? </a:t>
            </a: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: Для відстеження та оцінки завершення (або незавершення). Записувати завдання, щоб нічого не пропустити.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Char char="•"/>
            </a:pPr>
            <a:r>
              <a:rPr b="1"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Як ми створюємо контрольні списки?: </a:t>
            </a: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Ну, це не може бути простіше. Просто запишіть все по пунктах.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>
            <p:ph idx="1" type="body"/>
          </p:nvPr>
        </p:nvSpPr>
        <p:spPr>
          <a:xfrm>
            <a:off x="627085" y="1199923"/>
            <a:ext cx="78882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i="1" lang="uk" sz="1400">
                <a:latin typeface="Calibri"/>
                <a:ea typeface="Calibri"/>
                <a:cs typeface="Calibri"/>
                <a:sym typeface="Calibri"/>
              </a:rPr>
              <a:t>Контрольні списки можна створювати на основі досвіду, знань про те, що важливо для користувача, або розуміння того, чому та як програмне забезпечення дає збій.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Зробіть кожен пункт чітким і лаконічним.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Згрупуйте свої предмети за категоріями.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Зробіть кожен елемент дієвим.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Не пропускайте нічого зі списку.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Переконайтеся, що ваші нотатки, докази чи інші результати використовуються для покращення продуктивності.</a:t>
            </a:r>
            <a:endParaRPr/>
          </a:p>
        </p:txBody>
      </p:sp>
      <p:sp>
        <p:nvSpPr>
          <p:cNvPr id="306" name="Google Shape;306;p57"/>
          <p:cNvSpPr txBox="1"/>
          <p:nvPr>
            <p:ph type="title"/>
          </p:nvPr>
        </p:nvSpPr>
        <p:spPr>
          <a:xfrm>
            <a:off x="627911" y="619073"/>
            <a:ext cx="78882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uk"/>
              <a:t>Тестування на основі контрольного списку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/>
          <p:nvPr>
            <p:ph type="title"/>
          </p:nvPr>
        </p:nvSpPr>
        <p:spPr>
          <a:xfrm>
            <a:off x="692870" y="619073"/>
            <a:ext cx="7325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C25"/>
              </a:buClr>
              <a:buSzPts val="2400"/>
              <a:buFont typeface="Arial"/>
              <a:buNone/>
            </a:pPr>
            <a:r>
              <a:rPr b="1" lang="uk">
                <a:solidFill>
                  <a:srgbClr val="001C25"/>
                </a:solidFill>
              </a:rPr>
              <a:t>З яких блоків складається контрольний лист?</a:t>
            </a:r>
            <a:br>
              <a:rPr b="1" lang="uk">
                <a:solidFill>
                  <a:srgbClr val="001C25"/>
                </a:solidFill>
              </a:rPr>
            </a:br>
            <a:endParaRPr>
              <a:solidFill>
                <a:srgbClr val="001C25"/>
              </a:solidFill>
            </a:endParaRPr>
          </a:p>
        </p:txBody>
      </p:sp>
      <p:sp>
        <p:nvSpPr>
          <p:cNvPr id="312" name="Google Shape;312;p58"/>
          <p:cNvSpPr txBox="1"/>
          <p:nvPr>
            <p:ph idx="1" type="body"/>
          </p:nvPr>
        </p:nvSpPr>
        <p:spPr>
          <a:xfrm>
            <a:off x="692870" y="1203899"/>
            <a:ext cx="75723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Загальна інформація (наприклад, посилання та дані для входу на веб-сайт).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Назва розділу (підрозділу).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Список перевірок (з необхідним рівнем деталізації)ю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Вид перевірки (позитивна, негативна).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Тестові дані.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Очікувана поведінка системи.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Інформація про тестове середовище: пристрій, браузер, роздільна здатність екрана тощо.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Результат перевірки (пройшов, не пройшов, не виконано).</a:t>
            </a:r>
            <a:endParaRPr/>
          </a:p>
          <a:p>
            <a:pPr indent="-215900" lvl="0" marL="215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1C25"/>
              </a:buClr>
              <a:buSzPts val="1400"/>
              <a:buFont typeface="Arial"/>
              <a:buChar char="•"/>
            </a:pPr>
            <a:r>
              <a:rPr lang="uk" sz="1400">
                <a:solidFill>
                  <a:srgbClr val="001C25"/>
                </a:solidFill>
                <a:latin typeface="Calibri"/>
                <a:ea typeface="Calibri"/>
                <a:cs typeface="Calibri"/>
                <a:sym typeface="Calibri"/>
              </a:rPr>
              <a:t>Номер помилки або посилання на неї в Jira (якщо тест не пройдено).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>
              <a:solidFill>
                <a:srgbClr val="001C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/>
          <p:nvPr/>
        </p:nvSpPr>
        <p:spPr>
          <a:xfrm>
            <a:off x="257975" y="1724100"/>
            <a:ext cx="34665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Приклад контрольного списку тестування</a:t>
            </a:r>
            <a:endParaRPr sz="1100"/>
          </a:p>
        </p:txBody>
      </p:sp>
      <p:pic>
        <p:nvPicPr>
          <p:cNvPr id="318" name="Google Shape;31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836" y="0"/>
            <a:ext cx="51021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0"/>
          <p:cNvSpPr txBox="1"/>
          <p:nvPr>
            <p:ph type="title"/>
          </p:nvPr>
        </p:nvSpPr>
        <p:spPr>
          <a:xfrm>
            <a:off x="2682900" y="1947000"/>
            <a:ext cx="3778200" cy="12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520">
                <a:solidFill>
                  <a:schemeClr val="lt1"/>
                </a:solidFill>
              </a:rPr>
              <a:t>Traceability Matrix</a:t>
            </a:r>
            <a:endParaRPr b="1" sz="35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1"/>
          <p:cNvSpPr txBox="1"/>
          <p:nvPr>
            <p:ph idx="1" type="body"/>
          </p:nvPr>
        </p:nvSpPr>
        <p:spPr>
          <a:xfrm>
            <a:off x="292725" y="1589025"/>
            <a:ext cx="713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Ця документація з тестування програмного забезпечення відображає тестові випадки та їхні вимоги.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Усі записи мають власні ідентифікатори — члени команди та зацікавлені сторони можуть відстежувати хід виконання будь-яких завдань, просто ввівши ідентифікатор у пошуковий запит.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Кожна вимога в документі RTM пов’язана з пов’язаним із нею тестовим прикладом, щоб можна було проводити тестування відповідно до згаданих вимог.</a:t>
            </a:r>
            <a:endParaRPr>
              <a:solidFill>
                <a:srgbClr val="000000"/>
              </a:solidFill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1"/>
          <p:cNvSpPr txBox="1"/>
          <p:nvPr>
            <p:ph type="title"/>
          </p:nvPr>
        </p:nvSpPr>
        <p:spPr>
          <a:xfrm>
            <a:off x="372829" y="463375"/>
            <a:ext cx="5862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/>
              <a:t>Матриця відстеження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uk" sz="2400"/>
              <a:t>Визначення потреб персоналу для тестування</a:t>
            </a:r>
            <a:endParaRPr sz="2400"/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1152475"/>
            <a:ext cx="80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/>
              <a:t>Додаток або бізнес-сфера: </a:t>
            </a:r>
            <a:r>
              <a:rPr lang="uk" sz="1500"/>
              <a:t>тестувальник повинен розуміти заплановану поведінку, проблему, яку система вирішить, процес, який вона автоматизує.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/>
              <a:t>Технологія: </a:t>
            </a:r>
            <a:r>
              <a:rPr lang="uk" sz="1500"/>
              <a:t>тестувальник повинен знати про проблеми, обмеження та можливості вибраної технології впровадження, щоб ефективно та результативно виявляти проблеми та розпізнавати функції та особливості , які «імовірно </a:t>
            </a:r>
            <a:r>
              <a:rPr lang="uk" sz="1500">
                <a:latin typeface="Calibri"/>
                <a:ea typeface="Calibri"/>
                <a:cs typeface="Calibri"/>
                <a:sym typeface="Calibri"/>
              </a:rPr>
              <a:t>не вдасться ».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500"/>
              <a:t>Тестування: </a:t>
            </a:r>
            <a:r>
              <a:rPr lang="uk" sz="1500"/>
              <a:t>тестувальник повинен знати тестування, щоб ефективно та результативно виконувати поставлені тестові завдання. Специфічні навички в кожній галузі та необхідний рівень навичок залежать від проекту, організації, програми та пов’язаних із цим ризиків.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/>
          <p:nvPr>
            <p:ph type="title"/>
          </p:nvPr>
        </p:nvSpPr>
        <p:spPr>
          <a:xfrm>
            <a:off x="283538" y="342432"/>
            <a:ext cx="6920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/>
              <a:t>Основні цілі для цієї матриці</a:t>
            </a:r>
            <a:endParaRPr sz="2400"/>
          </a:p>
        </p:txBody>
      </p:sp>
      <p:sp>
        <p:nvSpPr>
          <p:cNvPr id="335" name="Google Shape;335;p62"/>
          <p:cNvSpPr txBox="1"/>
          <p:nvPr>
            <p:ph idx="1" type="body"/>
          </p:nvPr>
        </p:nvSpPr>
        <p:spPr>
          <a:xfrm>
            <a:off x="181250" y="1764100"/>
            <a:ext cx="70230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1" marL="520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Переконайтеся, що програмне забезпечення розроблено відповідно до зазначених вимог.</a:t>
            </a:r>
            <a:endParaRPr>
              <a:solidFill>
                <a:schemeClr val="dk1"/>
              </a:solidFill>
            </a:endParaRPr>
          </a:p>
          <a:p>
            <a:pPr indent="-17145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знайти першопричину будь-якої помилки.</a:t>
            </a:r>
            <a:endParaRPr>
              <a:solidFill>
                <a:schemeClr val="dk1"/>
              </a:solidFill>
            </a:endParaRPr>
          </a:p>
          <a:p>
            <a:pPr indent="-17145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u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Допомагає відстежувати розроблені документи на різних етапах SDLC.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000000"/>
                </a:solidFill>
              </a:rPr>
              <a:t>Що має містити матриця простежуваності?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41" name="Google Shape;341;p63"/>
          <p:cNvSpPr txBox="1"/>
          <p:nvPr>
            <p:ph idx="1" type="body"/>
          </p:nvPr>
        </p:nvSpPr>
        <p:spPr>
          <a:xfrm>
            <a:off x="311700" y="1603775"/>
            <a:ext cx="4698900" cy="29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Номер та опис завдання з тасктрекера;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Модуль, до якого належить завдання (за бажанням);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Критерії приймання;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Пріоритет;</a:t>
            </a:r>
            <a:endParaRPr>
              <a:solidFill>
                <a:srgbClr val="000000"/>
              </a:solidFill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Номер і опис відповідного тесту.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6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6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raceability Matrix" id="349" name="Google Shape;3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2" y="0"/>
            <a:ext cx="91350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>
            <a:alpha val="0"/>
          </a:schemeClr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5076198" y="1111706"/>
            <a:ext cx="34788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Документація артефактів, створених до або під час тестування програмного забезпечення.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i="1" sz="15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Допомагає команді тестування оцінити необхідні зусилля для тестування, покриття тесту, відстеження ресурсів, прогрес виконання</a:t>
            </a:r>
            <a:endParaRPr/>
          </a:p>
          <a:p>
            <a:pPr indent="-76200" lvl="0" marL="1778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rtl="0" algn="l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●"/>
            </a:pPr>
            <a:r>
              <a:rPr i="1" lang="uk" sz="1500">
                <a:latin typeface="Calibri"/>
                <a:ea typeface="Calibri"/>
                <a:cs typeface="Calibri"/>
                <a:sym typeface="Calibri"/>
              </a:rPr>
              <a:t>Тестова документація робить планування, перевірку та виконання тестування легкими, а також такими, що їх можна перевірити.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5076200" y="213150"/>
            <a:ext cx="3794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uk">
                <a:latin typeface="Calibri"/>
                <a:ea typeface="Calibri"/>
                <a:cs typeface="Calibri"/>
                <a:sym typeface="Calibri"/>
              </a:rPr>
              <a:t>Тестова документація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38" y="79658"/>
            <a:ext cx="4500563" cy="4593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627075" y="490400"/>
            <a:ext cx="81249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/>
              <a:t>Що зазвичай охоплює перевірка документів</a:t>
            </a:r>
            <a:endParaRPr/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627085" y="1308099"/>
            <a:ext cx="7888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Бізнес-цілі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у цьому розділі записуються бізнес-цілі та KPI. Описує, як проект приносить прибуток і які технології використовуються для отримання бажаних результатів.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Бізнес-модель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цей розділ описує продукт з точки зору клієнта — включаючи бажаний досвід, потреби, цілі та переваги від використання програмного забезпечення. Складається з діаграм, статистики та графіків.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Технічні умови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відстежуйте функціональність технічного середовища проекту, пристроїв, операційних систем, вимог до апаратного забезпечення тощо та перевіряйте, чи добре працює функціональність продукту за цих умов.</a:t>
            </a:r>
            <a:endParaRPr/>
          </a:p>
          <a:p>
            <a:pPr indent="-1778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uk" sz="1400">
                <a:latin typeface="Calibri"/>
                <a:ea typeface="Calibri"/>
                <a:cs typeface="Calibri"/>
                <a:sym typeface="Calibri"/>
              </a:rPr>
              <a:t>Характеристики системи </a:t>
            </a:r>
            <a:r>
              <a:rPr lang="uk" sz="1400">
                <a:latin typeface="Calibri"/>
                <a:ea typeface="Calibri"/>
                <a:cs typeface="Calibri"/>
                <a:sym typeface="Calibri"/>
              </a:rPr>
              <a:t>— ці звіти визначають зручність використання, безпеку, доступність, підтримку між платформами.</a:t>
            </a:r>
            <a:endParaRPr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662226" y="618675"/>
            <a:ext cx="35661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Документація внутрішнього тестування програмного забезпечення</a:t>
            </a:r>
            <a:endParaRPr>
              <a:solidFill>
                <a:schemeClr val="dk1"/>
              </a:solidFill>
            </a:endParaRPr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 стратегії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дані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Плани випробувань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сценарії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Тестові випадки</a:t>
            </a:r>
            <a:endParaRPr/>
          </a:p>
          <a:p>
            <a:pPr indent="-177800" lvl="1" marL="520700" rtl="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○"/>
            </a:pPr>
            <a:r>
              <a:rPr lang="uk" sz="2000">
                <a:latin typeface="Calibri"/>
                <a:ea typeface="Calibri"/>
                <a:cs typeface="Calibri"/>
                <a:sym typeface="Calibri"/>
              </a:rPr>
              <a:t>Матриця відстеження</a:t>
            </a: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4859163" y="715046"/>
            <a:ext cx="34578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uk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Документація зовнішнього тестування</a:t>
            </a:r>
            <a:endParaRPr sz="1100">
              <a:solidFill>
                <a:schemeClr val="dk1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Зовнішні звіти</a:t>
            </a:r>
            <a:endParaRPr sz="1100">
              <a:solidFill>
                <a:schemeClr val="dk2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Підсумковий звіт про тестування</a:t>
            </a:r>
            <a:endParaRPr sz="1100">
              <a:solidFill>
                <a:schemeClr val="dk2"/>
              </a:solidFill>
            </a:endParaRPr>
          </a:p>
          <a:p>
            <a:pPr indent="-177800" lvl="1" marL="5207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u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Звіти про помилки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751375" y="2224175"/>
            <a:ext cx="7091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strategy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311700" y="484750"/>
            <a:ext cx="34341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uk">
                <a:latin typeface="Calibri"/>
                <a:ea typeface="Calibri"/>
                <a:cs typeface="Calibri"/>
                <a:sym typeface="Calibri"/>
              </a:rPr>
              <a:t>Тест стратегії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311700" y="1584625"/>
            <a:ext cx="85032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Документ високого рівня, який визначає рівні (типи) тестування, які потрібно виконати для проекту.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Опис повного підходу до тестування продукту.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1D1F48"/>
              </a:buClr>
              <a:buSzPts val="2000"/>
              <a:buFont typeface="Calibri"/>
              <a:buChar char="•"/>
            </a:pPr>
            <a:r>
              <a:rPr lang="uk" sz="2000">
                <a:solidFill>
                  <a:srgbClr val="1D1F48"/>
                </a:solidFill>
                <a:latin typeface="Calibri"/>
                <a:ea typeface="Calibri"/>
                <a:cs typeface="Calibri"/>
                <a:sym typeface="Calibri"/>
              </a:rPr>
              <a:t>По ходу проекту розробники, дизайнери, власники продукту можуть повертатися до документа та перевіряти, чи фактична продуктивність відповідає запланованим діям.</a:t>
            </a:r>
            <a:endParaRPr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1F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