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Lobster"/>
      <p:regular r:id="rId21"/>
    </p:embeddedFont>
    <p:embeddedFont>
      <p:font typeface="Pacifico"/>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Pacifico-regular.fntdata"/><Relationship Id="rId10" Type="http://schemas.openxmlformats.org/officeDocument/2006/relationships/slide" Target="slides/slide5.xml"/><Relationship Id="rId21" Type="http://schemas.openxmlformats.org/officeDocument/2006/relationships/font" Target="fonts/Lobster-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06c80ecfd1_5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06c80ecfd1_5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06c80ecfd1_3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06c80ecfd1_3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06c80ecfd1_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06c80ecfd1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06c80ecfd1_5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06c80ecfd1_5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06c80ecfd1_5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06c80ecfd1_5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06c80ecfd1_6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06c80ecfd1_6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06c80ecfd1_1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06c80ecfd1_1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06c80ecfd1_1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06c80ecfd1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06c80ecfd1_1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06c80ecfd1_1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06c80ecfd1_1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06c80ecfd1_1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06c80ecfd1_1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06c80ecfd1_1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06c80ecfd1_6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06c80ecfd1_6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06c80ecfd1_1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06c80ecfd1_1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06c80ecfd1_5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06c80ecfd1_5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12" name="Shape 12"/>
        <p:cNvGrpSpPr/>
        <p:nvPr/>
      </p:nvGrpSpPr>
      <p:grpSpPr>
        <a:xfrm>
          <a:off x="0" y="0"/>
          <a:ext cx="0" cy="0"/>
          <a:chOff x="0" y="0"/>
          <a:chExt cx="0" cy="0"/>
        </a:xfrm>
      </p:grpSpPr>
      <p:sp>
        <p:nvSpPr>
          <p:cNvPr id="13" name="Google Shape;13;p2"/>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 name="Google Shape;14;p2"/>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5" name="Google Shape;15;p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 name="Google Shape;16;p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 name="Google Shape;17;p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
              <a:t>‹#›</a:t>
            </a:fld>
            <a:endParaRPr/>
          </a:p>
        </p:txBody>
      </p:sp>
      <p:pic>
        <p:nvPicPr>
          <p:cNvPr id="18" name="Google Shape;18;p2"/>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70" name="Shape 70"/>
        <p:cNvGrpSpPr/>
        <p:nvPr/>
      </p:nvGrpSpPr>
      <p:grpSpPr>
        <a:xfrm>
          <a:off x="0" y="0"/>
          <a:ext cx="0" cy="0"/>
          <a:chOff x="0" y="0"/>
          <a:chExt cx="0" cy="0"/>
        </a:xfrm>
      </p:grpSpPr>
      <p:sp>
        <p:nvSpPr>
          <p:cNvPr id="71" name="Google Shape;71;p1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2" name="Google Shape;72;p11"/>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3" name="Google Shape;73;p1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4" name="Google Shape;74;p1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5" name="Google Shape;75;p1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76" name="Shape 76"/>
        <p:cNvGrpSpPr/>
        <p:nvPr/>
      </p:nvGrpSpPr>
      <p:grpSpPr>
        <a:xfrm>
          <a:off x="0" y="0"/>
          <a:ext cx="0" cy="0"/>
          <a:chOff x="0" y="0"/>
          <a:chExt cx="0" cy="0"/>
        </a:xfrm>
      </p:grpSpPr>
      <p:sp>
        <p:nvSpPr>
          <p:cNvPr id="77" name="Google Shape;77;p12"/>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8" name="Google Shape;78;p12"/>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9" name="Google Shape;79;p1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0" name="Google Shape;80;p1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1" name="Google Shape;81;p1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
  <p:cSld name="TITLE_1">
    <p:spTree>
      <p:nvGrpSpPr>
        <p:cNvPr id="82" name="Shape 82"/>
        <p:cNvGrpSpPr/>
        <p:nvPr/>
      </p:nvGrpSpPr>
      <p:grpSpPr>
        <a:xfrm>
          <a:off x="0" y="0"/>
          <a:ext cx="0" cy="0"/>
          <a:chOff x="0" y="0"/>
          <a:chExt cx="0" cy="0"/>
        </a:xfrm>
      </p:grpSpPr>
      <p:sp>
        <p:nvSpPr>
          <p:cNvPr id="83" name="Google Shape;83;p13"/>
          <p:cNvSpPr txBox="1"/>
          <p:nvPr>
            <p:ph type="ctrTitle"/>
          </p:nvPr>
        </p:nvSpPr>
        <p:spPr>
          <a:xfrm>
            <a:off x="311708" y="744575"/>
            <a:ext cx="8520600" cy="2052600"/>
          </a:xfrm>
          <a:prstGeom prst="rect">
            <a:avLst/>
          </a:prstGeom>
        </p:spPr>
        <p:txBody>
          <a:bodyPr anchorCtr="0" anchor="b" bIns="34275" lIns="68575" spcFirstLastPara="1" rIns="68575" wrap="square" tIns="3427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84" name="Google Shape;84;p13"/>
          <p:cNvSpPr txBox="1"/>
          <p:nvPr>
            <p:ph idx="1" type="subTitle"/>
          </p:nvPr>
        </p:nvSpPr>
        <p:spPr>
          <a:xfrm>
            <a:off x="311700" y="2834125"/>
            <a:ext cx="8520600" cy="792600"/>
          </a:xfrm>
          <a:prstGeom prst="rect">
            <a:avLst/>
          </a:prstGeom>
        </p:spPr>
        <p:txBody>
          <a:bodyPr anchorCtr="0" anchor="t" bIns="34275" lIns="68575" spcFirstLastPara="1" rIns="68575" wrap="square" tIns="34275">
            <a:norm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85" name="Google Shape;85;p13"/>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p:cSld name="TITLE_2">
    <p:spTree>
      <p:nvGrpSpPr>
        <p:cNvPr id="86" name="Shape 86"/>
        <p:cNvGrpSpPr/>
        <p:nvPr/>
      </p:nvGrpSpPr>
      <p:grpSpPr>
        <a:xfrm>
          <a:off x="0" y="0"/>
          <a:ext cx="0" cy="0"/>
          <a:chOff x="0" y="0"/>
          <a:chExt cx="0" cy="0"/>
        </a:xfrm>
      </p:grpSpPr>
      <p:pic>
        <p:nvPicPr>
          <p:cNvPr id="87" name="Google Shape;87;p14"/>
          <p:cNvPicPr preferRelativeResize="0"/>
          <p:nvPr/>
        </p:nvPicPr>
        <p:blipFill rotWithShape="1">
          <a:blip r:embed="rId2">
            <a:alphaModFix/>
          </a:blip>
          <a:srcRect b="0" l="-492" r="0" t="0"/>
          <a:stretch/>
        </p:blipFill>
        <p:spPr>
          <a:xfrm rot="-5400000">
            <a:off x="3461659" y="-527957"/>
            <a:ext cx="2220685" cy="9143999"/>
          </a:xfrm>
          <a:prstGeom prst="rect">
            <a:avLst/>
          </a:prstGeom>
          <a:noFill/>
          <a:ln>
            <a:noFill/>
          </a:ln>
        </p:spPr>
      </p:pic>
      <p:pic>
        <p:nvPicPr>
          <p:cNvPr id="88" name="Google Shape;88;p14"/>
          <p:cNvPicPr preferRelativeResize="0"/>
          <p:nvPr/>
        </p:nvPicPr>
        <p:blipFill rotWithShape="1">
          <a:blip r:embed="rId3">
            <a:alphaModFix/>
          </a:blip>
          <a:srcRect b="0" l="0" r="0" t="0"/>
          <a:stretch/>
        </p:blipFill>
        <p:spPr>
          <a:xfrm rot="-5400000">
            <a:off x="3059139" y="-3059139"/>
            <a:ext cx="3025723" cy="9143999"/>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19" name="Shape 19"/>
        <p:cNvGrpSpPr/>
        <p:nvPr/>
      </p:nvGrpSpPr>
      <p:grpSpPr>
        <a:xfrm>
          <a:off x="0" y="0"/>
          <a:ext cx="0" cy="0"/>
          <a:chOff x="0" y="0"/>
          <a:chExt cx="0" cy="0"/>
        </a:xfrm>
      </p:grpSpPr>
      <p:sp>
        <p:nvSpPr>
          <p:cNvPr id="20" name="Google Shape;20;p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1" name="Google Shape;21;p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2" name="Google Shape;22;p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3" name="Google Shape;23;p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4" name="Google Shape;24;p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25" name="Shape 25"/>
        <p:cNvGrpSpPr/>
        <p:nvPr/>
      </p:nvGrpSpPr>
      <p:grpSpPr>
        <a:xfrm>
          <a:off x="0" y="0"/>
          <a:ext cx="0" cy="0"/>
          <a:chOff x="0" y="0"/>
          <a:chExt cx="0" cy="0"/>
        </a:xfrm>
      </p:grpSpPr>
      <p:sp>
        <p:nvSpPr>
          <p:cNvPr id="26" name="Google Shape;26;p4"/>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7" name="Google Shape;27;p4"/>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8" name="Google Shape;28;p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9" name="Google Shape;29;p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0" name="Google Shape;30;p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31" name="Shape 31"/>
        <p:cNvGrpSpPr/>
        <p:nvPr/>
      </p:nvGrpSpPr>
      <p:grpSpPr>
        <a:xfrm>
          <a:off x="0" y="0"/>
          <a:ext cx="0" cy="0"/>
          <a:chOff x="0" y="0"/>
          <a:chExt cx="0" cy="0"/>
        </a:xfrm>
      </p:grpSpPr>
      <p:sp>
        <p:nvSpPr>
          <p:cNvPr id="32" name="Google Shape;32;p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3" name="Google Shape;33;p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 name="Google Shape;34;p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5" name="Google Shape;35;p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6" name="Google Shape;36;p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7" name="Google Shape;37;p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38" name="Shape 38"/>
        <p:cNvGrpSpPr/>
        <p:nvPr/>
      </p:nvGrpSpPr>
      <p:grpSpPr>
        <a:xfrm>
          <a:off x="0" y="0"/>
          <a:ext cx="0" cy="0"/>
          <a:chOff x="0" y="0"/>
          <a:chExt cx="0" cy="0"/>
        </a:xfrm>
      </p:grpSpPr>
      <p:sp>
        <p:nvSpPr>
          <p:cNvPr id="39" name="Google Shape;39;p6"/>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0" name="Google Shape;40;p6"/>
          <p:cNvSpPr txBox="1"/>
          <p:nvPr>
            <p:ph idx="1" type="body"/>
          </p:nvPr>
        </p:nvSpPr>
        <p:spPr>
          <a:xfrm>
            <a:off x="629841" y="1260872"/>
            <a:ext cx="38682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1" name="Google Shape;41;p6"/>
          <p:cNvSpPr txBox="1"/>
          <p:nvPr>
            <p:ph idx="2" type="body"/>
          </p:nvPr>
        </p:nvSpPr>
        <p:spPr>
          <a:xfrm>
            <a:off x="629841" y="1878806"/>
            <a:ext cx="3868200" cy="27633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2" name="Google Shape;42;p6"/>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3" name="Google Shape;43;p6"/>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4" name="Google Shape;44;p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5" name="Google Shape;45;p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6" name="Google Shape;46;p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47" name="Shape 47"/>
        <p:cNvGrpSpPr/>
        <p:nvPr/>
      </p:nvGrpSpPr>
      <p:grpSpPr>
        <a:xfrm>
          <a:off x="0" y="0"/>
          <a:ext cx="0" cy="0"/>
          <a:chOff x="0" y="0"/>
          <a:chExt cx="0" cy="0"/>
        </a:xfrm>
      </p:grpSpPr>
      <p:sp>
        <p:nvSpPr>
          <p:cNvPr id="48" name="Google Shape;48;p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9" name="Google Shape;49;p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0" name="Google Shape;50;p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1" name="Google Shape;51;p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52" name="Shape 52"/>
        <p:cNvGrpSpPr/>
        <p:nvPr/>
      </p:nvGrpSpPr>
      <p:grpSpPr>
        <a:xfrm>
          <a:off x="0" y="0"/>
          <a:ext cx="0" cy="0"/>
          <a:chOff x="0" y="0"/>
          <a:chExt cx="0" cy="0"/>
        </a:xfrm>
      </p:grpSpPr>
      <p:sp>
        <p:nvSpPr>
          <p:cNvPr id="53" name="Google Shape;53;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4" name="Google Shape;54;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5" name="Google Shape;55;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56" name="Shape 56"/>
        <p:cNvGrpSpPr/>
        <p:nvPr/>
      </p:nvGrpSpPr>
      <p:grpSpPr>
        <a:xfrm>
          <a:off x="0" y="0"/>
          <a:ext cx="0" cy="0"/>
          <a:chOff x="0" y="0"/>
          <a:chExt cx="0" cy="0"/>
        </a:xfrm>
      </p:grpSpPr>
      <p:sp>
        <p:nvSpPr>
          <p:cNvPr id="57" name="Google Shape;57;p9"/>
          <p:cNvSpPr txBox="1"/>
          <p:nvPr>
            <p:ph type="title"/>
          </p:nvPr>
        </p:nvSpPr>
        <p:spPr>
          <a:xfrm>
            <a:off x="629841" y="342900"/>
            <a:ext cx="29493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8" name="Google Shape;58;p9"/>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59" name="Google Shape;59;p9"/>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0" name="Google Shape;60;p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1" name="Google Shape;61;p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2" name="Google Shape;62;p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63" name="Shape 63"/>
        <p:cNvGrpSpPr/>
        <p:nvPr/>
      </p:nvGrpSpPr>
      <p:grpSpPr>
        <a:xfrm>
          <a:off x="0" y="0"/>
          <a:ext cx="0" cy="0"/>
          <a:chOff x="0" y="0"/>
          <a:chExt cx="0" cy="0"/>
        </a:xfrm>
      </p:grpSpPr>
      <p:sp>
        <p:nvSpPr>
          <p:cNvPr id="64" name="Google Shape;64;p10"/>
          <p:cNvSpPr txBox="1"/>
          <p:nvPr>
            <p:ph type="title"/>
          </p:nvPr>
        </p:nvSpPr>
        <p:spPr>
          <a:xfrm>
            <a:off x="629841" y="342900"/>
            <a:ext cx="29493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5" name="Google Shape;65;p10"/>
          <p:cNvSpPr/>
          <p:nvPr>
            <p:ph idx="2" type="pic"/>
          </p:nvPr>
        </p:nvSpPr>
        <p:spPr>
          <a:xfrm>
            <a:off x="3887391" y="740569"/>
            <a:ext cx="4629300" cy="3655200"/>
          </a:xfrm>
          <a:prstGeom prst="rect">
            <a:avLst/>
          </a:prstGeom>
          <a:noFill/>
          <a:ln>
            <a:noFill/>
          </a:ln>
        </p:spPr>
      </p:sp>
      <p:sp>
        <p:nvSpPr>
          <p:cNvPr id="66" name="Google Shape;66;p10"/>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7" name="Google Shape;67;p1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8" name="Google Shape;68;p1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9" name="Google Shape;69;p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
              <a:t>‹#›</a:t>
            </a:fld>
            <a:endParaRPr/>
          </a:p>
        </p:txBody>
      </p:sp>
      <p:pic>
        <p:nvPicPr>
          <p:cNvPr id="11" name="Google Shape;11;p1"/>
          <p:cNvPicPr preferRelativeResize="0"/>
          <p:nvPr/>
        </p:nvPicPr>
        <p:blipFill rotWithShape="1">
          <a:blip r:embed="rId1">
            <a:alphaModFix/>
          </a:blip>
          <a:srcRect b="0" l="0" r="0" t="0"/>
          <a:stretch/>
        </p:blipFill>
        <p:spPr>
          <a:xfrm>
            <a:off x="0" y="0"/>
            <a:ext cx="9144000"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mc:AlternateContent>
    <mc:Choice Requires="p14">
      <p:transition spd="slow" p14:dur="15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izbirkom.org.ua/publications/obshchestvo-19/2018/gromadski-slukhannia-svitova-ta-ukrayinska-praktiki/" TargetMode="External"/><Relationship Id="rId4" Type="http://schemas.openxmlformats.org/officeDocument/2006/relationships/hyperlink" Target="https://www.ukrinform.ua/rubric-world/2618552-instrumenti-elektronnoi-demokratii-ci-varto-zbilsuvati-masstabi.html" TargetMode="External"/><Relationship Id="rId5" Type="http://schemas.openxmlformats.org/officeDocument/2006/relationships/hyperlink" Target="https://uk.wikipedia.org/wiki/%D0%9B%D1%8E%D0%B1%D0%B0%D1%80%D1%81%D1%8C%D0%BA%D0%B0_%D1%81%D0%B5%D0%BB%D0%B8%D1%89%D0%BD%D0%B0_%D0%B3%D1%80%D0%BE%D0%BC%D0%B0%D0%B4%D0%B0#:~:text=4%20%D0%9F%D1%80%D0%B8%D0%BC%D1%96%D1%82%D0%BA%D0%B8-,%D0%97%D0%B0%D0%B3%D0%B0%D0%BB%D1%8C%D0%BD%D0%B0%20%D1%96%D0%BD%D1%84%D0%BE%D1%80%D0%BC%D0%B0%D1%86%D1%96%D1%8F,23%20976%20%D0%BE%D1%81%D1%96%D0%B1%20(2020)" TargetMode="External"/><Relationship Id="rId6" Type="http://schemas.openxmlformats.org/officeDocument/2006/relationships/hyperlink" Target="https://content.net.ua/registration/content/ua401/pages/f1762.html" TargetMode="External"/><Relationship Id="rId7" Type="http://schemas.openxmlformats.org/officeDocument/2006/relationships/hyperlink" Target="https://liubar.online/government/deputaty-liubarskoi-oth-zatverdyly-p-4900.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5"/>
          <p:cNvSpPr txBox="1"/>
          <p:nvPr>
            <p:ph type="ctrTitle"/>
          </p:nvPr>
        </p:nvSpPr>
        <p:spPr>
          <a:xfrm>
            <a:off x="311700" y="1022775"/>
            <a:ext cx="8520600" cy="2566800"/>
          </a:xfrm>
          <a:prstGeom prst="rect">
            <a:avLst/>
          </a:prstGeom>
        </p:spPr>
        <p:txBody>
          <a:bodyPr anchorCtr="0" anchor="t" bIns="34275" lIns="68575" spcFirstLastPara="1" rIns="68575" wrap="square" tIns="34275">
            <a:normAutofit fontScale="90000"/>
          </a:bodyPr>
          <a:lstStyle/>
          <a:p>
            <a:pPr indent="0" lvl="0" marL="0" rtl="0" algn="ctr">
              <a:spcBef>
                <a:spcPts val="0"/>
              </a:spcBef>
              <a:spcAft>
                <a:spcPts val="0"/>
              </a:spcAft>
              <a:buNone/>
            </a:pPr>
            <a:r>
              <a:rPr lang="uk" sz="5366">
                <a:solidFill>
                  <a:srgbClr val="7F6000"/>
                </a:solidFill>
                <a:latin typeface="Pacifico"/>
                <a:ea typeface="Pacifico"/>
                <a:cs typeface="Pacifico"/>
                <a:sym typeface="Pacifico"/>
              </a:rPr>
              <a:t>Пряма демократія: </a:t>
            </a:r>
            <a:r>
              <a:rPr lang="uk" sz="5366">
                <a:solidFill>
                  <a:srgbClr val="7F6000"/>
                </a:solidFill>
                <a:latin typeface="Lobster"/>
                <a:ea typeface="Lobster"/>
                <a:cs typeface="Lobster"/>
                <a:sym typeface="Lobster"/>
              </a:rPr>
              <a:t>Громадські слухання</a:t>
            </a:r>
            <a:endParaRPr sz="5366">
              <a:solidFill>
                <a:srgbClr val="7F6000"/>
              </a:solidFill>
              <a:latin typeface="Lobster"/>
              <a:ea typeface="Lobster"/>
              <a:cs typeface="Lobster"/>
              <a:sym typeface="Lobster"/>
            </a:endParaRPr>
          </a:p>
          <a:p>
            <a:pPr indent="0" lvl="0" marL="0" rtl="0" algn="ctr">
              <a:spcBef>
                <a:spcPts val="0"/>
              </a:spcBef>
              <a:spcAft>
                <a:spcPts val="0"/>
              </a:spcAft>
              <a:buNone/>
            </a:pPr>
            <a:r>
              <a:rPr lang="uk" sz="5366">
                <a:solidFill>
                  <a:srgbClr val="7F6000"/>
                </a:solidFill>
                <a:latin typeface="Pacifico"/>
                <a:ea typeface="Pacifico"/>
                <a:cs typeface="Pacifico"/>
                <a:sym typeface="Pacifico"/>
              </a:rPr>
              <a:t>та </a:t>
            </a:r>
            <a:endParaRPr sz="5366">
              <a:solidFill>
                <a:srgbClr val="7F6000"/>
              </a:solidFill>
              <a:latin typeface="Pacifico"/>
              <a:ea typeface="Pacifico"/>
              <a:cs typeface="Pacifico"/>
              <a:sym typeface="Pacifico"/>
            </a:endParaRPr>
          </a:p>
          <a:p>
            <a:pPr indent="0" lvl="0" marL="0" rtl="0" algn="ctr">
              <a:spcBef>
                <a:spcPts val="0"/>
              </a:spcBef>
              <a:spcAft>
                <a:spcPts val="0"/>
              </a:spcAft>
              <a:buNone/>
            </a:pPr>
            <a:r>
              <a:rPr lang="uk" sz="5366">
                <a:solidFill>
                  <a:srgbClr val="7F6000"/>
                </a:solidFill>
                <a:latin typeface="Lobster"/>
                <a:ea typeface="Lobster"/>
                <a:cs typeface="Lobster"/>
                <a:sym typeface="Lobster"/>
              </a:rPr>
              <a:t>Бюджет участі </a:t>
            </a:r>
            <a:endParaRPr sz="5366">
              <a:solidFill>
                <a:srgbClr val="7F6000"/>
              </a:solidFill>
              <a:latin typeface="Lobster"/>
              <a:ea typeface="Lobster"/>
              <a:cs typeface="Lobster"/>
              <a:sym typeface="Lobster"/>
            </a:endParaRPr>
          </a:p>
          <a:p>
            <a:pPr indent="0" lvl="0" marL="0" rtl="0" algn="ctr">
              <a:spcBef>
                <a:spcPts val="0"/>
              </a:spcBef>
              <a:spcAft>
                <a:spcPts val="0"/>
              </a:spcAft>
              <a:buNone/>
            </a:pPr>
            <a:r>
              <a:rPr lang="uk" sz="6000">
                <a:solidFill>
                  <a:srgbClr val="7F6000"/>
                </a:solidFill>
                <a:latin typeface="Pacifico"/>
                <a:ea typeface="Pacifico"/>
                <a:cs typeface="Pacifico"/>
                <a:sym typeface="Pacifico"/>
              </a:rPr>
              <a:t> </a:t>
            </a:r>
            <a:endParaRPr sz="6000">
              <a:solidFill>
                <a:srgbClr val="7F6000"/>
              </a:solidFill>
              <a:latin typeface="Pacifico"/>
              <a:ea typeface="Pacifico"/>
              <a:cs typeface="Pacifico"/>
              <a:sym typeface="Pacifico"/>
            </a:endParaRPr>
          </a:p>
          <a:p>
            <a:pPr indent="0" lvl="0" marL="0" rtl="0" algn="ctr">
              <a:spcBef>
                <a:spcPts val="0"/>
              </a:spcBef>
              <a:spcAft>
                <a:spcPts val="0"/>
              </a:spcAft>
              <a:buNone/>
            </a:pPr>
            <a:r>
              <a:t/>
            </a:r>
            <a:endParaRPr/>
          </a:p>
        </p:txBody>
      </p:sp>
      <p:sp>
        <p:nvSpPr>
          <p:cNvPr id="94" name="Google Shape;94;p15"/>
          <p:cNvSpPr txBox="1"/>
          <p:nvPr>
            <p:ph idx="1" type="subTitle"/>
          </p:nvPr>
        </p:nvSpPr>
        <p:spPr>
          <a:xfrm>
            <a:off x="391900" y="3977125"/>
            <a:ext cx="8520600" cy="1028700"/>
          </a:xfrm>
          <a:prstGeom prst="rect">
            <a:avLst/>
          </a:prstGeom>
        </p:spPr>
        <p:txBody>
          <a:bodyPr anchorCtr="0" anchor="t" bIns="34275" lIns="68575" spcFirstLastPara="1" rIns="68575" wrap="square" tIns="34275">
            <a:normAutofit fontScale="47500" lnSpcReduction="20000"/>
          </a:bodyPr>
          <a:lstStyle/>
          <a:p>
            <a:pPr indent="0" lvl="0" marL="0" rtl="0" algn="ctr">
              <a:spcBef>
                <a:spcPts val="800"/>
              </a:spcBef>
              <a:spcAft>
                <a:spcPts val="0"/>
              </a:spcAft>
              <a:buNone/>
            </a:pPr>
            <a:r>
              <a:rPr lang="uk">
                <a:solidFill>
                  <a:srgbClr val="BF9000"/>
                </a:solidFill>
                <a:latin typeface="Lobster"/>
                <a:ea typeface="Lobster"/>
                <a:cs typeface="Lobster"/>
                <a:sym typeface="Lobster"/>
              </a:rPr>
              <a:t>Підготували студентки групи ОО-6:</a:t>
            </a:r>
            <a:endParaRPr>
              <a:solidFill>
                <a:srgbClr val="BF9000"/>
              </a:solidFill>
              <a:latin typeface="Lobster"/>
              <a:ea typeface="Lobster"/>
              <a:cs typeface="Lobster"/>
              <a:sym typeface="Lobster"/>
            </a:endParaRPr>
          </a:p>
          <a:p>
            <a:pPr indent="0" lvl="0" marL="0" rtl="0" algn="ctr">
              <a:spcBef>
                <a:spcPts val="800"/>
              </a:spcBef>
              <a:spcAft>
                <a:spcPts val="0"/>
              </a:spcAft>
              <a:buNone/>
            </a:pPr>
            <a:r>
              <a:rPr lang="uk">
                <a:solidFill>
                  <a:srgbClr val="BF9000"/>
                </a:solidFill>
                <a:latin typeface="Lobster"/>
                <a:ea typeface="Lobster"/>
                <a:cs typeface="Lobster"/>
                <a:sym typeface="Lobster"/>
              </a:rPr>
              <a:t>Кузьмінська В.</a:t>
            </a:r>
            <a:endParaRPr>
              <a:solidFill>
                <a:srgbClr val="BF9000"/>
              </a:solidFill>
              <a:latin typeface="Lobster"/>
              <a:ea typeface="Lobster"/>
              <a:cs typeface="Lobster"/>
              <a:sym typeface="Lobster"/>
            </a:endParaRPr>
          </a:p>
          <a:p>
            <a:pPr indent="0" lvl="0" marL="0" rtl="0" algn="ctr">
              <a:spcBef>
                <a:spcPts val="800"/>
              </a:spcBef>
              <a:spcAft>
                <a:spcPts val="0"/>
              </a:spcAft>
              <a:buNone/>
            </a:pPr>
            <a:r>
              <a:rPr lang="uk">
                <a:solidFill>
                  <a:srgbClr val="BF9000"/>
                </a:solidFill>
                <a:latin typeface="Lobster"/>
                <a:ea typeface="Lobster"/>
                <a:cs typeface="Lobster"/>
                <a:sym typeface="Lobster"/>
              </a:rPr>
              <a:t>Коваль Н.</a:t>
            </a:r>
            <a:endParaRPr>
              <a:solidFill>
                <a:srgbClr val="BF9000"/>
              </a:solidFill>
              <a:latin typeface="Lobster"/>
              <a:ea typeface="Lobster"/>
              <a:cs typeface="Lobster"/>
              <a:sym typeface="Lobster"/>
            </a:endParaRPr>
          </a:p>
          <a:p>
            <a:pPr indent="0" lvl="0" marL="0" rtl="0" algn="ctr">
              <a:spcBef>
                <a:spcPts val="800"/>
              </a:spcBef>
              <a:spcAft>
                <a:spcPts val="0"/>
              </a:spcAft>
              <a:buNone/>
            </a:pPr>
            <a:r>
              <a:rPr lang="uk">
                <a:solidFill>
                  <a:srgbClr val="BF9000"/>
                </a:solidFill>
                <a:latin typeface="Lobster"/>
                <a:ea typeface="Lobster"/>
                <a:cs typeface="Lobster"/>
                <a:sym typeface="Lobster"/>
              </a:rPr>
              <a:t>Ковтунівська А.</a:t>
            </a:r>
            <a:endParaRPr>
              <a:solidFill>
                <a:srgbClr val="BF9000"/>
              </a:solidFill>
              <a:latin typeface="Lobster"/>
              <a:ea typeface="Lobster"/>
              <a:cs typeface="Lobster"/>
              <a:sym typeface="Lobste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4"/>
          <p:cNvSpPr txBox="1"/>
          <p:nvPr>
            <p:ph type="title"/>
          </p:nvPr>
        </p:nvSpPr>
        <p:spPr>
          <a:xfrm>
            <a:off x="414775" y="86273"/>
            <a:ext cx="6343200" cy="650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uk">
                <a:solidFill>
                  <a:srgbClr val="7F6000"/>
                </a:solidFill>
                <a:latin typeface="Lobster"/>
                <a:ea typeface="Lobster"/>
                <a:cs typeface="Lobster"/>
                <a:sym typeface="Lobster"/>
              </a:rPr>
              <a:t>Проблеми Любарського ОТГ</a:t>
            </a:r>
            <a:endParaRPr>
              <a:solidFill>
                <a:srgbClr val="7F6000"/>
              </a:solidFill>
              <a:latin typeface="Lobster"/>
              <a:ea typeface="Lobster"/>
              <a:cs typeface="Lobster"/>
              <a:sym typeface="Lobster"/>
            </a:endParaRPr>
          </a:p>
        </p:txBody>
      </p:sp>
      <p:sp>
        <p:nvSpPr>
          <p:cNvPr id="154" name="Google Shape;154;p24"/>
          <p:cNvSpPr txBox="1"/>
          <p:nvPr>
            <p:ph idx="1" type="body"/>
          </p:nvPr>
        </p:nvSpPr>
        <p:spPr>
          <a:xfrm>
            <a:off x="456100" y="736375"/>
            <a:ext cx="4281000" cy="4324200"/>
          </a:xfrm>
          <a:prstGeom prst="rect">
            <a:avLst/>
          </a:prstGeom>
        </p:spPr>
        <p:txBody>
          <a:bodyPr anchorCtr="0" anchor="t" bIns="34275" lIns="68575" spcFirstLastPara="1" rIns="68575" wrap="square" tIns="34275">
            <a:normAutofit fontScale="32500" lnSpcReduction="20000"/>
          </a:bodyPr>
          <a:lstStyle/>
          <a:p>
            <a:pPr indent="0" lvl="0" marL="0" rtl="0" algn="l">
              <a:spcBef>
                <a:spcPts val="800"/>
              </a:spcBef>
              <a:spcAft>
                <a:spcPts val="0"/>
              </a:spcAft>
              <a:buClr>
                <a:schemeClr val="dk1"/>
              </a:buClr>
              <a:buSzPct val="25691"/>
              <a:buFont typeface="Arial"/>
              <a:buNone/>
            </a:pPr>
            <a:r>
              <a:rPr lang="uk" sz="4281">
                <a:solidFill>
                  <a:srgbClr val="7F6000"/>
                </a:solidFill>
                <a:latin typeface="Lobster"/>
                <a:ea typeface="Lobster"/>
                <a:cs typeface="Lobster"/>
                <a:sym typeface="Lobster"/>
              </a:rPr>
              <a:t>Слабкі сторони</a:t>
            </a:r>
            <a:endParaRPr sz="4281">
              <a:solidFill>
                <a:srgbClr val="7F6000"/>
              </a:solidFill>
              <a:latin typeface="Lobster"/>
              <a:ea typeface="Lobster"/>
              <a:cs typeface="Lobster"/>
              <a:sym typeface="Lobster"/>
            </a:endParaRPr>
          </a:p>
          <a:p>
            <a:pPr indent="0" lvl="0" marL="0" rtl="0" algn="l">
              <a:lnSpc>
                <a:spcPct val="100000"/>
              </a:lnSpc>
              <a:spcBef>
                <a:spcPts val="800"/>
              </a:spcBef>
              <a:spcAft>
                <a:spcPts val="0"/>
              </a:spcAft>
              <a:buClr>
                <a:schemeClr val="dk1"/>
              </a:buClr>
              <a:buSzPct val="30136"/>
              <a:buFont typeface="Arial"/>
              <a:buNone/>
            </a:pPr>
            <a:r>
              <a:rPr lang="uk" sz="3650">
                <a:latin typeface="Comic Sans MS"/>
                <a:ea typeface="Comic Sans MS"/>
                <a:cs typeface="Comic Sans MS"/>
                <a:sym typeface="Comic Sans MS"/>
              </a:rPr>
              <a:t>Неналежний стан покриття автомобільних доріг</a:t>
            </a:r>
            <a:endParaRPr sz="3650">
              <a:latin typeface="Comic Sans MS"/>
              <a:ea typeface="Comic Sans MS"/>
              <a:cs typeface="Comic Sans MS"/>
              <a:sym typeface="Comic Sans MS"/>
            </a:endParaRPr>
          </a:p>
          <a:p>
            <a:pPr indent="0" lvl="0" marL="0" rtl="0" algn="l">
              <a:lnSpc>
                <a:spcPct val="100000"/>
              </a:lnSpc>
              <a:spcBef>
                <a:spcPts val="800"/>
              </a:spcBef>
              <a:spcAft>
                <a:spcPts val="0"/>
              </a:spcAft>
              <a:buClr>
                <a:schemeClr val="dk1"/>
              </a:buClr>
              <a:buSzPct val="30136"/>
              <a:buFont typeface="Arial"/>
              <a:buNone/>
            </a:pPr>
            <a:r>
              <a:rPr lang="uk" sz="3650">
                <a:latin typeface="Comic Sans MS"/>
                <a:ea typeface="Comic Sans MS"/>
                <a:cs typeface="Comic Sans MS"/>
                <a:sym typeface="Comic Sans MS"/>
              </a:rPr>
              <a:t>Відсутність схеми планування об’єднаної громади</a:t>
            </a:r>
            <a:endParaRPr sz="3650">
              <a:latin typeface="Comic Sans MS"/>
              <a:ea typeface="Comic Sans MS"/>
              <a:cs typeface="Comic Sans MS"/>
              <a:sym typeface="Comic Sans MS"/>
            </a:endParaRPr>
          </a:p>
          <a:p>
            <a:pPr indent="0" lvl="0" marL="0" rtl="0" algn="l">
              <a:lnSpc>
                <a:spcPct val="100000"/>
              </a:lnSpc>
              <a:spcBef>
                <a:spcPts val="800"/>
              </a:spcBef>
              <a:spcAft>
                <a:spcPts val="0"/>
              </a:spcAft>
              <a:buClr>
                <a:schemeClr val="dk1"/>
              </a:buClr>
              <a:buSzPct val="30136"/>
              <a:buFont typeface="Arial"/>
              <a:buNone/>
            </a:pPr>
            <a:r>
              <a:rPr lang="uk" sz="3650">
                <a:latin typeface="Comic Sans MS"/>
                <a:ea typeface="Comic Sans MS"/>
                <a:cs typeface="Comic Sans MS"/>
                <a:sym typeface="Comic Sans MS"/>
              </a:rPr>
              <a:t>Відсутність підприємств з переробки ТПВ на території громади,  відсутність системи сортування сміття</a:t>
            </a:r>
            <a:endParaRPr sz="3650">
              <a:latin typeface="Comic Sans MS"/>
              <a:ea typeface="Comic Sans MS"/>
              <a:cs typeface="Comic Sans MS"/>
              <a:sym typeface="Comic Sans MS"/>
            </a:endParaRPr>
          </a:p>
          <a:p>
            <a:pPr indent="0" lvl="0" marL="0" rtl="0" algn="l">
              <a:lnSpc>
                <a:spcPct val="100000"/>
              </a:lnSpc>
              <a:spcBef>
                <a:spcPts val="800"/>
              </a:spcBef>
              <a:spcAft>
                <a:spcPts val="0"/>
              </a:spcAft>
              <a:buClr>
                <a:schemeClr val="dk1"/>
              </a:buClr>
              <a:buSzPct val="30136"/>
              <a:buFont typeface="Arial"/>
              <a:buNone/>
            </a:pPr>
            <a:r>
              <a:rPr lang="uk" sz="3650">
                <a:latin typeface="Comic Sans MS"/>
                <a:ea typeface="Comic Sans MS"/>
                <a:cs typeface="Comic Sans MS"/>
                <a:sym typeface="Comic Sans MS"/>
              </a:rPr>
              <a:t>Низький рівень використання альтернативної енергії, впровадження енергоефективних технологій</a:t>
            </a:r>
            <a:endParaRPr sz="3650">
              <a:latin typeface="Comic Sans MS"/>
              <a:ea typeface="Comic Sans MS"/>
              <a:cs typeface="Comic Sans MS"/>
              <a:sym typeface="Comic Sans MS"/>
            </a:endParaRPr>
          </a:p>
          <a:p>
            <a:pPr indent="0" lvl="0" marL="0" rtl="0" algn="l">
              <a:lnSpc>
                <a:spcPct val="100000"/>
              </a:lnSpc>
              <a:spcBef>
                <a:spcPts val="800"/>
              </a:spcBef>
              <a:spcAft>
                <a:spcPts val="0"/>
              </a:spcAft>
              <a:buClr>
                <a:schemeClr val="dk1"/>
              </a:buClr>
              <a:buSzPct val="30136"/>
              <a:buFont typeface="Arial"/>
              <a:buNone/>
            </a:pPr>
            <a:r>
              <a:rPr lang="uk" sz="3650">
                <a:latin typeface="Comic Sans MS"/>
                <a:ea typeface="Comic Sans MS"/>
                <a:cs typeface="Comic Sans MS"/>
                <a:sym typeface="Comic Sans MS"/>
              </a:rPr>
              <a:t>Низький рівень податкової культури</a:t>
            </a:r>
            <a:endParaRPr sz="3650">
              <a:latin typeface="Comic Sans MS"/>
              <a:ea typeface="Comic Sans MS"/>
              <a:cs typeface="Comic Sans MS"/>
              <a:sym typeface="Comic Sans MS"/>
            </a:endParaRPr>
          </a:p>
          <a:p>
            <a:pPr indent="0" lvl="0" marL="0" rtl="0" algn="l">
              <a:lnSpc>
                <a:spcPct val="100000"/>
              </a:lnSpc>
              <a:spcBef>
                <a:spcPts val="800"/>
              </a:spcBef>
              <a:spcAft>
                <a:spcPts val="0"/>
              </a:spcAft>
              <a:buClr>
                <a:schemeClr val="dk1"/>
              </a:buClr>
              <a:buSzPct val="30136"/>
              <a:buFont typeface="Arial"/>
              <a:buNone/>
            </a:pPr>
            <a:r>
              <a:rPr lang="uk" sz="3650">
                <a:latin typeface="Comic Sans MS"/>
                <a:ea typeface="Comic Sans MS"/>
                <a:cs typeface="Comic Sans MS"/>
                <a:sym typeface="Comic Sans MS"/>
              </a:rPr>
              <a:t>Незабезпеченість комунальної служби відповідною технікою, висока зношеність комунікацій в смт. Любар (водопровід, каналізація)</a:t>
            </a:r>
            <a:endParaRPr sz="3650">
              <a:latin typeface="Comic Sans MS"/>
              <a:ea typeface="Comic Sans MS"/>
              <a:cs typeface="Comic Sans MS"/>
              <a:sym typeface="Comic Sans MS"/>
            </a:endParaRPr>
          </a:p>
          <a:p>
            <a:pPr indent="0" lvl="0" marL="0" rtl="0" algn="l">
              <a:lnSpc>
                <a:spcPct val="100000"/>
              </a:lnSpc>
              <a:spcBef>
                <a:spcPts val="800"/>
              </a:spcBef>
              <a:spcAft>
                <a:spcPts val="0"/>
              </a:spcAft>
              <a:buClr>
                <a:schemeClr val="dk1"/>
              </a:buClr>
              <a:buSzPct val="30136"/>
              <a:buFont typeface="Arial"/>
              <a:buNone/>
            </a:pPr>
            <a:r>
              <a:rPr lang="uk" sz="3650">
                <a:latin typeface="Comic Sans MS"/>
                <a:ea typeface="Comic Sans MS"/>
                <a:cs typeface="Comic Sans MS"/>
                <a:sym typeface="Comic Sans MS"/>
              </a:rPr>
              <a:t>Слабка активність мешканців населених пунктів</a:t>
            </a:r>
            <a:endParaRPr sz="3650">
              <a:latin typeface="Comic Sans MS"/>
              <a:ea typeface="Comic Sans MS"/>
              <a:cs typeface="Comic Sans MS"/>
              <a:sym typeface="Comic Sans MS"/>
            </a:endParaRPr>
          </a:p>
          <a:p>
            <a:pPr indent="0" lvl="0" marL="0" rtl="0" algn="l">
              <a:lnSpc>
                <a:spcPct val="100000"/>
              </a:lnSpc>
              <a:spcBef>
                <a:spcPts val="800"/>
              </a:spcBef>
              <a:spcAft>
                <a:spcPts val="0"/>
              </a:spcAft>
              <a:buClr>
                <a:schemeClr val="dk1"/>
              </a:buClr>
              <a:buSzPct val="30136"/>
              <a:buFont typeface="Arial"/>
              <a:buNone/>
            </a:pPr>
            <a:r>
              <a:rPr lang="uk" sz="3650">
                <a:latin typeface="Comic Sans MS"/>
                <a:ea typeface="Comic Sans MS"/>
                <a:cs typeface="Comic Sans MS"/>
                <a:sym typeface="Comic Sans MS"/>
              </a:rPr>
              <a:t>Незадовільний матеріально-технічний стан закладів культури</a:t>
            </a:r>
            <a:endParaRPr sz="3650">
              <a:latin typeface="Comic Sans MS"/>
              <a:ea typeface="Comic Sans MS"/>
              <a:cs typeface="Comic Sans MS"/>
              <a:sym typeface="Comic Sans MS"/>
            </a:endParaRPr>
          </a:p>
          <a:p>
            <a:pPr indent="0" lvl="0" marL="0" rtl="0" algn="l">
              <a:lnSpc>
                <a:spcPct val="100000"/>
              </a:lnSpc>
              <a:spcBef>
                <a:spcPts val="800"/>
              </a:spcBef>
              <a:spcAft>
                <a:spcPts val="0"/>
              </a:spcAft>
              <a:buClr>
                <a:schemeClr val="dk1"/>
              </a:buClr>
              <a:buSzPct val="30136"/>
              <a:buFont typeface="Arial"/>
              <a:buNone/>
            </a:pPr>
            <a:r>
              <a:rPr lang="uk" sz="3650">
                <a:latin typeface="Comic Sans MS"/>
                <a:ea typeface="Comic Sans MS"/>
                <a:cs typeface="Comic Sans MS"/>
                <a:sym typeface="Comic Sans MS"/>
              </a:rPr>
              <a:t>Мала частка малих підприємств у структурі економіки громади</a:t>
            </a:r>
            <a:endParaRPr sz="3650">
              <a:latin typeface="Comic Sans MS"/>
              <a:ea typeface="Comic Sans MS"/>
              <a:cs typeface="Comic Sans MS"/>
              <a:sym typeface="Comic Sans MS"/>
            </a:endParaRPr>
          </a:p>
          <a:p>
            <a:pPr indent="0" lvl="0" marL="0" rtl="0" algn="l">
              <a:lnSpc>
                <a:spcPct val="100000"/>
              </a:lnSpc>
              <a:spcBef>
                <a:spcPts val="800"/>
              </a:spcBef>
              <a:spcAft>
                <a:spcPts val="0"/>
              </a:spcAft>
              <a:buClr>
                <a:schemeClr val="dk1"/>
              </a:buClr>
              <a:buSzPct val="30136"/>
              <a:buFont typeface="Arial"/>
              <a:buNone/>
            </a:pPr>
            <a:r>
              <a:rPr lang="uk" sz="3650">
                <a:latin typeface="Comic Sans MS"/>
                <a:ea typeface="Comic Sans MS"/>
                <a:cs typeface="Comic Sans MS"/>
                <a:sym typeface="Comic Sans MS"/>
              </a:rPr>
              <a:t>Незадовільний стан інфраструктури водозабезпечення та водовідведення сільських територій</a:t>
            </a:r>
            <a:endParaRPr sz="3650">
              <a:latin typeface="Comic Sans MS"/>
              <a:ea typeface="Comic Sans MS"/>
              <a:cs typeface="Comic Sans MS"/>
              <a:sym typeface="Comic Sans MS"/>
            </a:endParaRPr>
          </a:p>
          <a:p>
            <a:pPr indent="0" lvl="0" marL="0" rtl="0" algn="l">
              <a:lnSpc>
                <a:spcPct val="100000"/>
              </a:lnSpc>
              <a:spcBef>
                <a:spcPts val="800"/>
              </a:spcBef>
              <a:spcAft>
                <a:spcPts val="0"/>
              </a:spcAft>
              <a:buClr>
                <a:schemeClr val="dk1"/>
              </a:buClr>
              <a:buSzPct val="30136"/>
              <a:buFont typeface="Arial"/>
              <a:buNone/>
            </a:pPr>
            <a:r>
              <a:rPr lang="uk" sz="3650">
                <a:latin typeface="Comic Sans MS"/>
                <a:ea typeface="Comic Sans MS"/>
                <a:cs typeface="Comic Sans MS"/>
                <a:sym typeface="Comic Sans MS"/>
              </a:rPr>
              <a:t>Відсутність іноземних та низький рівень внутрішніх інвестицій</a:t>
            </a:r>
            <a:endParaRPr sz="3650">
              <a:latin typeface="Comic Sans MS"/>
              <a:ea typeface="Comic Sans MS"/>
              <a:cs typeface="Comic Sans MS"/>
              <a:sym typeface="Comic Sans MS"/>
            </a:endParaRPr>
          </a:p>
          <a:p>
            <a:pPr indent="0" lvl="0" marL="0" rtl="0" algn="l">
              <a:spcBef>
                <a:spcPts val="800"/>
              </a:spcBef>
              <a:spcAft>
                <a:spcPts val="0"/>
              </a:spcAft>
              <a:buNone/>
            </a:pPr>
            <a:r>
              <a:t/>
            </a:r>
            <a:endParaRPr/>
          </a:p>
        </p:txBody>
      </p:sp>
      <p:sp>
        <p:nvSpPr>
          <p:cNvPr id="155" name="Google Shape;155;p24"/>
          <p:cNvSpPr txBox="1"/>
          <p:nvPr/>
        </p:nvSpPr>
        <p:spPr>
          <a:xfrm>
            <a:off x="5080150" y="608125"/>
            <a:ext cx="3365700" cy="387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uk" sz="1600">
                <a:solidFill>
                  <a:srgbClr val="7F6000"/>
                </a:solidFill>
                <a:latin typeface="Lobster"/>
                <a:ea typeface="Lobster"/>
                <a:cs typeface="Lobster"/>
                <a:sym typeface="Lobster"/>
              </a:rPr>
              <a:t>Загрози</a:t>
            </a:r>
            <a:endParaRPr sz="1600">
              <a:solidFill>
                <a:srgbClr val="7F6000"/>
              </a:solidFill>
              <a:latin typeface="Lobster"/>
              <a:ea typeface="Lobster"/>
              <a:cs typeface="Lobster"/>
              <a:sym typeface="Lobster"/>
            </a:endParaRPr>
          </a:p>
          <a:p>
            <a:pPr indent="0" lvl="0" marL="0" rtl="0" algn="l">
              <a:spcBef>
                <a:spcPts val="0"/>
              </a:spcBef>
              <a:spcAft>
                <a:spcPts val="0"/>
              </a:spcAft>
              <a:buNone/>
            </a:pPr>
            <a:r>
              <a:t/>
            </a:r>
            <a:endParaRPr sz="1300">
              <a:latin typeface="Comic Sans MS"/>
              <a:ea typeface="Comic Sans MS"/>
              <a:cs typeface="Comic Sans MS"/>
              <a:sym typeface="Comic Sans MS"/>
            </a:endParaRPr>
          </a:p>
          <a:p>
            <a:pPr indent="0" lvl="0" marL="0" rtl="0" algn="l">
              <a:spcBef>
                <a:spcPts val="0"/>
              </a:spcBef>
              <a:spcAft>
                <a:spcPts val="0"/>
              </a:spcAft>
              <a:buNone/>
            </a:pPr>
            <a:r>
              <a:rPr lang="uk" sz="1300">
                <a:latin typeface="Comic Sans MS"/>
                <a:ea typeface="Comic Sans MS"/>
                <a:cs typeface="Comic Sans MS"/>
                <a:sym typeface="Comic Sans MS"/>
              </a:rPr>
              <a:t>Нестабільна ситуація в країні, в тому числі через ведення військових дій</a:t>
            </a:r>
            <a:endParaRPr sz="1300">
              <a:latin typeface="Comic Sans MS"/>
              <a:ea typeface="Comic Sans MS"/>
              <a:cs typeface="Comic Sans MS"/>
              <a:sym typeface="Comic Sans MS"/>
            </a:endParaRPr>
          </a:p>
          <a:p>
            <a:pPr indent="0" lvl="0" marL="0" rtl="0" algn="l">
              <a:spcBef>
                <a:spcPts val="1000"/>
              </a:spcBef>
              <a:spcAft>
                <a:spcPts val="0"/>
              </a:spcAft>
              <a:buNone/>
            </a:pPr>
            <a:r>
              <a:rPr lang="uk" sz="1300">
                <a:latin typeface="Comic Sans MS"/>
                <a:ea typeface="Comic Sans MS"/>
                <a:cs typeface="Comic Sans MS"/>
                <a:sym typeface="Comic Sans MS"/>
              </a:rPr>
              <a:t>Нестабільність національної валюти, продовження інфляційних процесів</a:t>
            </a:r>
            <a:endParaRPr sz="1300">
              <a:latin typeface="Comic Sans MS"/>
              <a:ea typeface="Comic Sans MS"/>
              <a:cs typeface="Comic Sans MS"/>
              <a:sym typeface="Comic Sans MS"/>
            </a:endParaRPr>
          </a:p>
          <a:p>
            <a:pPr indent="0" lvl="0" marL="0" rtl="0" algn="l">
              <a:spcBef>
                <a:spcPts val="1000"/>
              </a:spcBef>
              <a:spcAft>
                <a:spcPts val="0"/>
              </a:spcAft>
              <a:buNone/>
            </a:pPr>
            <a:r>
              <a:rPr lang="uk" sz="1300">
                <a:latin typeface="Comic Sans MS"/>
                <a:ea typeface="Comic Sans MS"/>
                <a:cs typeface="Comic Sans MS"/>
                <a:sym typeface="Comic Sans MS"/>
              </a:rPr>
              <a:t>Зростання цін на енергоносії</a:t>
            </a:r>
            <a:endParaRPr sz="1300">
              <a:latin typeface="Comic Sans MS"/>
              <a:ea typeface="Comic Sans MS"/>
              <a:cs typeface="Comic Sans MS"/>
              <a:sym typeface="Comic Sans MS"/>
            </a:endParaRPr>
          </a:p>
          <a:p>
            <a:pPr indent="0" lvl="0" marL="0" rtl="0" algn="l">
              <a:spcBef>
                <a:spcPts val="1000"/>
              </a:spcBef>
              <a:spcAft>
                <a:spcPts val="0"/>
              </a:spcAft>
              <a:buNone/>
            </a:pPr>
            <a:r>
              <a:rPr lang="uk" sz="1300">
                <a:latin typeface="Comic Sans MS"/>
                <a:ea typeface="Comic Sans MS"/>
                <a:cs typeface="Comic Sans MS"/>
                <a:sym typeface="Comic Sans MS"/>
              </a:rPr>
              <a:t>Зниження рівня ґрунтових вод призводить до проблем водопостачання у селах громади. Погіршення демографічної ситуації</a:t>
            </a:r>
            <a:endParaRPr sz="1300">
              <a:latin typeface="Comic Sans MS"/>
              <a:ea typeface="Comic Sans MS"/>
              <a:cs typeface="Comic Sans MS"/>
              <a:sym typeface="Comic Sans MS"/>
            </a:endParaRPr>
          </a:p>
          <a:p>
            <a:pPr indent="0" lvl="0" marL="0" rtl="0" algn="l">
              <a:spcBef>
                <a:spcPts val="1000"/>
              </a:spcBef>
              <a:spcAft>
                <a:spcPts val="0"/>
              </a:spcAft>
              <a:buNone/>
            </a:pPr>
            <a:r>
              <a:rPr lang="uk" sz="1300">
                <a:latin typeface="Comic Sans MS"/>
                <a:ea typeface="Comic Sans MS"/>
                <a:cs typeface="Comic Sans MS"/>
                <a:sym typeface="Comic Sans MS"/>
              </a:rPr>
              <a:t>Відплив за межі громади кваліфікованих кадрів.</a:t>
            </a:r>
            <a:endParaRPr sz="1300">
              <a:latin typeface="Comic Sans MS"/>
              <a:ea typeface="Comic Sans MS"/>
              <a:cs typeface="Comic Sans MS"/>
              <a:sym typeface="Comic Sans MS"/>
            </a:endParaRPr>
          </a:p>
          <a:p>
            <a:pPr indent="0" lvl="0" marL="0" rtl="0" algn="l">
              <a:spcBef>
                <a:spcPts val="1000"/>
              </a:spcBef>
              <a:spcAft>
                <a:spcPts val="1000"/>
              </a:spcAft>
              <a:buNone/>
            </a:pPr>
            <a:r>
              <a:rPr lang="uk" sz="1300">
                <a:latin typeface="Comic Sans MS"/>
                <a:ea typeface="Comic Sans MS"/>
                <a:cs typeface="Comic Sans MS"/>
                <a:sym typeface="Comic Sans MS"/>
              </a:rPr>
              <a:t>Нестабільність податкового законодавства</a:t>
            </a:r>
            <a:endParaRPr sz="1300">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5"/>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uk">
                <a:solidFill>
                  <a:srgbClr val="7F6000"/>
                </a:solidFill>
                <a:latin typeface="Lobster"/>
                <a:ea typeface="Lobster"/>
                <a:cs typeface="Lobster"/>
                <a:sym typeface="Lobster"/>
              </a:rPr>
              <a:t>Петиції Любарського ОТГ</a:t>
            </a:r>
            <a:endParaRPr>
              <a:solidFill>
                <a:srgbClr val="7F6000"/>
              </a:solidFill>
              <a:latin typeface="Lobster"/>
              <a:ea typeface="Lobster"/>
              <a:cs typeface="Lobster"/>
              <a:sym typeface="Lobster"/>
            </a:endParaRPr>
          </a:p>
        </p:txBody>
      </p:sp>
      <p:sp>
        <p:nvSpPr>
          <p:cNvPr id="161" name="Google Shape;161;p25"/>
          <p:cNvSpPr txBox="1"/>
          <p:nvPr>
            <p:ph idx="1" type="body"/>
          </p:nvPr>
        </p:nvSpPr>
        <p:spPr>
          <a:xfrm>
            <a:off x="273250" y="1359344"/>
            <a:ext cx="7886700" cy="3263400"/>
          </a:xfrm>
          <a:prstGeom prst="rect">
            <a:avLst/>
          </a:prstGeom>
        </p:spPr>
        <p:txBody>
          <a:bodyPr anchorCtr="0" anchor="t" bIns="34275" lIns="68575" spcFirstLastPara="1" rIns="68575" wrap="square" tIns="34275">
            <a:normAutofit fontScale="85000" lnSpcReduction="10000"/>
          </a:bodyPr>
          <a:lstStyle/>
          <a:p>
            <a:pPr indent="-335597" lvl="0" marL="457200" rtl="0" algn="just">
              <a:spcBef>
                <a:spcPts val="800"/>
              </a:spcBef>
              <a:spcAft>
                <a:spcPts val="0"/>
              </a:spcAft>
              <a:buSzPct val="100000"/>
              <a:buFont typeface="Comic Sans MS"/>
              <a:buAutoNum type="romanUcPeriod"/>
            </a:pPr>
            <a:r>
              <a:rPr lang="uk" sz="1982">
                <a:latin typeface="Comic Sans MS"/>
                <a:ea typeface="Comic Sans MS"/>
                <a:cs typeface="Comic Sans MS"/>
                <a:sym typeface="Comic Sans MS"/>
              </a:rPr>
              <a:t>Запровадити в Любарі систему утилізації побутового сміття.</a:t>
            </a:r>
            <a:endParaRPr sz="1982">
              <a:latin typeface="Comic Sans MS"/>
              <a:ea typeface="Comic Sans MS"/>
              <a:cs typeface="Comic Sans MS"/>
              <a:sym typeface="Comic Sans MS"/>
            </a:endParaRPr>
          </a:p>
          <a:p>
            <a:pPr indent="0" lvl="0" marL="457200" rtl="0" algn="just">
              <a:spcBef>
                <a:spcPts val="800"/>
              </a:spcBef>
              <a:spcAft>
                <a:spcPts val="0"/>
              </a:spcAft>
              <a:buNone/>
            </a:pPr>
            <a:r>
              <a:rPr lang="uk" sz="1982">
                <a:latin typeface="Comic Sans MS"/>
                <a:ea typeface="Comic Sans MS"/>
                <a:cs typeface="Comic Sans MS"/>
                <a:sym typeface="Comic Sans MS"/>
              </a:rPr>
              <a:t>1) Переплавка металу і скла. Укласти договори з перероблюючими підприємствами на конкурсній основі аукціону ціни за кг постачаємих містом відходів.</a:t>
            </a:r>
            <a:endParaRPr sz="1982">
              <a:latin typeface="Comic Sans MS"/>
              <a:ea typeface="Comic Sans MS"/>
              <a:cs typeface="Comic Sans MS"/>
              <a:sym typeface="Comic Sans MS"/>
            </a:endParaRPr>
          </a:p>
          <a:p>
            <a:pPr indent="0" lvl="0" marL="457200" rtl="0" algn="just">
              <a:spcBef>
                <a:spcPts val="800"/>
              </a:spcBef>
              <a:spcAft>
                <a:spcPts val="0"/>
              </a:spcAft>
              <a:buNone/>
            </a:pPr>
            <a:r>
              <a:rPr lang="uk" sz="1982">
                <a:latin typeface="Comic Sans MS"/>
                <a:ea typeface="Comic Sans MS"/>
                <a:cs typeface="Comic Sans MS"/>
                <a:sym typeface="Comic Sans MS"/>
              </a:rPr>
              <a:t>2) Переробка пластику. Виділити земельну ділянку і залучити для будівництва переробного підприємства приватного інвестора на конкурсній основі глибини переробки матеріалу та аукціону ціни за кг постачаємих містом відходів.</a:t>
            </a:r>
            <a:endParaRPr sz="1982">
              <a:latin typeface="Comic Sans MS"/>
              <a:ea typeface="Comic Sans MS"/>
              <a:cs typeface="Comic Sans MS"/>
              <a:sym typeface="Comic Sans MS"/>
            </a:endParaRPr>
          </a:p>
          <a:p>
            <a:pPr indent="0" lvl="0" marL="457200" rtl="0" algn="just">
              <a:spcBef>
                <a:spcPts val="800"/>
              </a:spcBef>
              <a:spcAft>
                <a:spcPts val="0"/>
              </a:spcAft>
              <a:buNone/>
            </a:pPr>
            <a:r>
              <a:rPr lang="uk" sz="1982">
                <a:latin typeface="Comic Sans MS"/>
                <a:ea typeface="Comic Sans MS"/>
                <a:cs typeface="Comic Sans MS"/>
                <a:sym typeface="Comic Sans MS"/>
              </a:rPr>
              <a:t>3) Органічне сміття. Укласти договори з аграрними підприємствами на конкурсній основі аукціону ціни за кг постачаємих відходів.</a:t>
            </a:r>
            <a:endParaRPr sz="1982">
              <a:latin typeface="Comic Sans MS"/>
              <a:ea typeface="Comic Sans MS"/>
              <a:cs typeface="Comic Sans MS"/>
              <a:sym typeface="Comic Sans MS"/>
            </a:endParaRPr>
          </a:p>
          <a:p>
            <a:pPr indent="0" lvl="0" marL="457200" rtl="0" algn="just">
              <a:spcBef>
                <a:spcPts val="800"/>
              </a:spcBef>
              <a:spcAft>
                <a:spcPts val="0"/>
              </a:spcAft>
              <a:buNone/>
            </a:pPr>
            <a:r>
              <a:rPr lang="uk" sz="1982">
                <a:latin typeface="Comic Sans MS"/>
                <a:ea typeface="Comic Sans MS"/>
                <a:cs typeface="Comic Sans MS"/>
                <a:sym typeface="Comic Sans MS"/>
              </a:rPr>
              <a:t>4) Запустити систему роздільного збору - метал, скло, пластик, органіка - та вивозу сміття на переробні підприємства</a:t>
            </a:r>
            <a:endParaRPr sz="1982">
              <a:latin typeface="Comic Sans MS"/>
              <a:ea typeface="Comic Sans MS"/>
              <a:cs typeface="Comic Sans MS"/>
              <a:sym typeface="Comic Sans MS"/>
            </a:endParaRPr>
          </a:p>
          <a:p>
            <a:pPr indent="0" lvl="0" marL="457200" rtl="0" algn="l">
              <a:spcBef>
                <a:spcPts val="80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6"/>
          <p:cNvSpPr txBox="1"/>
          <p:nvPr>
            <p:ph idx="1" type="body"/>
          </p:nvPr>
        </p:nvSpPr>
        <p:spPr>
          <a:xfrm>
            <a:off x="354550" y="251225"/>
            <a:ext cx="8315400" cy="4381200"/>
          </a:xfrm>
          <a:prstGeom prst="rect">
            <a:avLst/>
          </a:prstGeom>
        </p:spPr>
        <p:txBody>
          <a:bodyPr anchorCtr="0" anchor="t" bIns="34275" lIns="68575" spcFirstLastPara="1" rIns="68575" wrap="square" tIns="34275">
            <a:normAutofit/>
          </a:bodyPr>
          <a:lstStyle/>
          <a:p>
            <a:pPr indent="0" lvl="0" marL="0" rtl="0" algn="just">
              <a:lnSpc>
                <a:spcPct val="150000"/>
              </a:lnSpc>
              <a:spcBef>
                <a:spcPts val="800"/>
              </a:spcBef>
              <a:spcAft>
                <a:spcPts val="0"/>
              </a:spcAft>
              <a:buNone/>
            </a:pPr>
            <a:r>
              <a:rPr lang="uk" sz="1200">
                <a:solidFill>
                  <a:srgbClr val="000000"/>
                </a:solidFill>
                <a:highlight>
                  <a:srgbClr val="DD7E6B"/>
                </a:highlight>
                <a:latin typeface="Comic Sans MS"/>
                <a:ea typeface="Comic Sans MS"/>
                <a:cs typeface="Comic Sans MS"/>
                <a:sym typeface="Comic Sans MS"/>
              </a:rPr>
              <a:t>II.</a:t>
            </a:r>
            <a:r>
              <a:rPr lang="uk" sz="1200">
                <a:solidFill>
                  <a:srgbClr val="000000"/>
                </a:solidFill>
                <a:latin typeface="Comic Sans MS"/>
                <a:ea typeface="Comic Sans MS"/>
                <a:cs typeface="Comic Sans MS"/>
                <a:sym typeface="Comic Sans MS"/>
              </a:rPr>
              <a:t> Шановні мешканці Любарської об'єднаної територіальної громади. Хочу запропонувати Вам оцінити доцільність створення на території площі, яка зараз знаходиться у жахливому стані, безкоштовного паркувального майданчика для особистих авто. Мабуть усі мешканці ,та гості містечка Любар, стикаються з проблемою, де залишити авто, щоб відвідати заклади в центрі. Також ми стикаємось з відсутністю обладнаного місця для відпочинку в центрі (коректно висаджені дерева та лавочки, на яких можна </a:t>
            </a:r>
            <a:endParaRPr sz="1200">
              <a:solidFill>
                <a:srgbClr val="000000"/>
              </a:solidFill>
              <a:latin typeface="Comic Sans MS"/>
              <a:ea typeface="Comic Sans MS"/>
              <a:cs typeface="Comic Sans MS"/>
              <a:sym typeface="Comic Sans MS"/>
            </a:endParaRPr>
          </a:p>
          <a:p>
            <a:pPr indent="0" lvl="0" marL="0" rtl="0" algn="l">
              <a:spcBef>
                <a:spcPts val="800"/>
              </a:spcBef>
              <a:spcAft>
                <a:spcPts val="0"/>
              </a:spcAft>
              <a:buNone/>
            </a:pPr>
            <a:r>
              <a:t/>
            </a:r>
            <a:endParaRPr sz="1200">
              <a:solidFill>
                <a:srgbClr val="565656"/>
              </a:solidFill>
              <a:highlight>
                <a:srgbClr val="FFFFFF"/>
              </a:highlight>
              <a:latin typeface="Comic Sans MS"/>
              <a:ea typeface="Comic Sans MS"/>
              <a:cs typeface="Comic Sans MS"/>
              <a:sym typeface="Comic Sans MS"/>
            </a:endParaRPr>
          </a:p>
        </p:txBody>
      </p:sp>
      <p:pic>
        <p:nvPicPr>
          <p:cNvPr id="167" name="Google Shape;167;p26"/>
          <p:cNvPicPr preferRelativeResize="0"/>
          <p:nvPr/>
        </p:nvPicPr>
        <p:blipFill>
          <a:blip r:embed="rId3">
            <a:alphaModFix/>
          </a:blip>
          <a:stretch>
            <a:fillRect/>
          </a:stretch>
        </p:blipFill>
        <p:spPr>
          <a:xfrm>
            <a:off x="415075" y="1682250"/>
            <a:ext cx="4391250" cy="3029576"/>
          </a:xfrm>
          <a:prstGeom prst="rect">
            <a:avLst/>
          </a:prstGeom>
          <a:noFill/>
          <a:ln>
            <a:noFill/>
          </a:ln>
        </p:spPr>
      </p:pic>
      <p:sp>
        <p:nvSpPr>
          <p:cNvPr id="168" name="Google Shape;168;p26"/>
          <p:cNvSpPr txBox="1"/>
          <p:nvPr/>
        </p:nvSpPr>
        <p:spPr>
          <a:xfrm>
            <a:off x="4865550" y="1682250"/>
            <a:ext cx="3804300" cy="31401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800"/>
              </a:spcBef>
              <a:spcAft>
                <a:spcPts val="0"/>
              </a:spcAft>
              <a:buClr>
                <a:schemeClr val="dk1"/>
              </a:buClr>
              <a:buSzPts val="1100"/>
              <a:buFont typeface="Arial"/>
              <a:buNone/>
            </a:pPr>
            <a:r>
              <a:rPr lang="uk" sz="1200">
                <a:solidFill>
                  <a:schemeClr val="dk1"/>
                </a:solidFill>
                <a:latin typeface="Comic Sans MS"/>
                <a:ea typeface="Comic Sans MS"/>
                <a:cs typeface="Comic Sans MS"/>
                <a:sym typeface="Comic Sans MS"/>
              </a:rPr>
              <a:t>перепочити та продовжити свій шлях). Якщо ця петиція набере потрібну кількість голосів, то буде створена наступна з метою внесення даного питання у порядок денний сесії депутатів Любарської ОТГ. Розумію, що процес складний та фінансово затратний, тому пропоную усім небайдужим до цієї проблеми, прийняти участь у створенні цього , безумовно потрібного, об'єкту інфраструктури нашого містечка. Заздалегідь вдячний усім, хто підтримає дану петицію.</a:t>
            </a: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7"/>
          <p:cNvSpPr txBox="1"/>
          <p:nvPr>
            <p:ph idx="1" type="body"/>
          </p:nvPr>
        </p:nvSpPr>
        <p:spPr>
          <a:xfrm>
            <a:off x="58225" y="336800"/>
            <a:ext cx="4988400" cy="4635000"/>
          </a:xfrm>
          <a:prstGeom prst="rect">
            <a:avLst/>
          </a:prstGeom>
        </p:spPr>
        <p:txBody>
          <a:bodyPr anchorCtr="0" anchor="t" bIns="34275" lIns="68575" spcFirstLastPara="1" rIns="68575" wrap="square" tIns="34275">
            <a:normAutofit fontScale="70000" lnSpcReduction="10000"/>
          </a:bodyPr>
          <a:lstStyle/>
          <a:p>
            <a:pPr indent="0" lvl="0" marL="0" rtl="0" algn="just">
              <a:lnSpc>
                <a:spcPct val="150000"/>
              </a:lnSpc>
              <a:spcBef>
                <a:spcPts val="800"/>
              </a:spcBef>
              <a:spcAft>
                <a:spcPts val="0"/>
              </a:spcAft>
              <a:buNone/>
            </a:pPr>
            <a:r>
              <a:rPr lang="uk">
                <a:highlight>
                  <a:srgbClr val="DD7E6B"/>
                </a:highlight>
                <a:latin typeface="Comic Sans MS"/>
                <a:ea typeface="Comic Sans MS"/>
                <a:cs typeface="Comic Sans MS"/>
                <a:sym typeface="Comic Sans MS"/>
              </a:rPr>
              <a:t>III.</a:t>
            </a:r>
            <a:r>
              <a:rPr lang="uk">
                <a:latin typeface="Comic Sans MS"/>
                <a:ea typeface="Comic Sans MS"/>
                <a:cs typeface="Comic Sans MS"/>
                <a:sym typeface="Comic Sans MS"/>
              </a:rPr>
              <a:t> Встановлення світлофора на перехресті вул. Печанівського.</a:t>
            </a:r>
            <a:endParaRPr>
              <a:latin typeface="Comic Sans MS"/>
              <a:ea typeface="Comic Sans MS"/>
              <a:cs typeface="Comic Sans MS"/>
              <a:sym typeface="Comic Sans MS"/>
            </a:endParaRPr>
          </a:p>
          <a:p>
            <a:pPr indent="0" lvl="0" marL="0" rtl="0" algn="just">
              <a:lnSpc>
                <a:spcPct val="150000"/>
              </a:lnSpc>
              <a:spcBef>
                <a:spcPts val="800"/>
              </a:spcBef>
              <a:spcAft>
                <a:spcPts val="0"/>
              </a:spcAft>
              <a:buClr>
                <a:schemeClr val="dk1"/>
              </a:buClr>
              <a:buSzPct val="52380"/>
              <a:buFont typeface="Arial"/>
              <a:buNone/>
            </a:pPr>
            <a:r>
              <a:rPr lang="uk">
                <a:latin typeface="Comic Sans MS"/>
                <a:ea typeface="Comic Sans MS"/>
                <a:cs typeface="Comic Sans MS"/>
                <a:sym typeface="Comic Sans MS"/>
              </a:rPr>
              <a:t>У зв’язку зі збільшенням механічного транспорту в нашому місті за останні роки, на цій ділянці перехрестя все частіше починають виникати незручні ситуації з випадками ДТП та іноді просто неможливо спокійно перейти дорогу або зробити поворот автомобілем, особливо у будні дні. Перехрестя стає небезпечним і потребує контролю. Просимо вас, віднестись до цього з розумінням, розглянути і встановити на цьому перехресті світлофор, який би забезпечив безпеку та комфорт для всіх учасників дорожнього руху.</a:t>
            </a:r>
            <a:endParaRPr>
              <a:latin typeface="Comic Sans MS"/>
              <a:ea typeface="Comic Sans MS"/>
              <a:cs typeface="Comic Sans MS"/>
              <a:sym typeface="Comic Sans MS"/>
            </a:endParaRPr>
          </a:p>
          <a:p>
            <a:pPr indent="0" lvl="0" marL="0" rtl="0" algn="l">
              <a:spcBef>
                <a:spcPts val="800"/>
              </a:spcBef>
              <a:spcAft>
                <a:spcPts val="0"/>
              </a:spcAft>
              <a:buNone/>
            </a:pPr>
            <a:r>
              <a:t/>
            </a:r>
            <a:endParaRPr/>
          </a:p>
        </p:txBody>
      </p:sp>
      <p:pic>
        <p:nvPicPr>
          <p:cNvPr id="174" name="Google Shape;174;p27"/>
          <p:cNvPicPr preferRelativeResize="0"/>
          <p:nvPr/>
        </p:nvPicPr>
        <p:blipFill rotWithShape="1">
          <a:blip r:embed="rId3">
            <a:alphaModFix/>
          </a:blip>
          <a:srcRect b="0" l="17484" r="0" t="0"/>
          <a:stretch/>
        </p:blipFill>
        <p:spPr>
          <a:xfrm>
            <a:off x="5254048" y="889475"/>
            <a:ext cx="3597424" cy="3233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8"/>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uk" sz="3700">
                <a:solidFill>
                  <a:srgbClr val="7F6000"/>
                </a:solidFill>
                <a:latin typeface="Lobster"/>
                <a:ea typeface="Lobster"/>
                <a:cs typeface="Lobster"/>
                <a:sym typeface="Lobster"/>
              </a:rPr>
              <a:t>Джерела:</a:t>
            </a:r>
            <a:endParaRPr sz="3700">
              <a:solidFill>
                <a:srgbClr val="7F6000"/>
              </a:solidFill>
              <a:latin typeface="Lobster"/>
              <a:ea typeface="Lobster"/>
              <a:cs typeface="Lobster"/>
              <a:sym typeface="Lobster"/>
            </a:endParaRPr>
          </a:p>
        </p:txBody>
      </p:sp>
      <p:sp>
        <p:nvSpPr>
          <p:cNvPr id="180" name="Google Shape;180;p28"/>
          <p:cNvSpPr txBox="1"/>
          <p:nvPr>
            <p:ph idx="1" type="body"/>
          </p:nvPr>
        </p:nvSpPr>
        <p:spPr>
          <a:xfrm>
            <a:off x="628650" y="1369219"/>
            <a:ext cx="7886700" cy="3263400"/>
          </a:xfrm>
          <a:prstGeom prst="rect">
            <a:avLst/>
          </a:prstGeom>
        </p:spPr>
        <p:txBody>
          <a:bodyPr anchorCtr="0" anchor="t" bIns="34275" lIns="68575" spcFirstLastPara="1" rIns="68575" wrap="square" tIns="34275">
            <a:normAutofit lnSpcReduction="20000"/>
          </a:bodyPr>
          <a:lstStyle/>
          <a:p>
            <a:pPr indent="-298450" lvl="0" marL="457200" rtl="0" algn="l">
              <a:lnSpc>
                <a:spcPct val="115000"/>
              </a:lnSpc>
              <a:spcBef>
                <a:spcPts val="800"/>
              </a:spcBef>
              <a:spcAft>
                <a:spcPts val="0"/>
              </a:spcAft>
              <a:buSzPts val="1100"/>
              <a:buFont typeface="Comic Sans MS"/>
              <a:buAutoNum type="arabicPeriod"/>
            </a:pPr>
            <a:r>
              <a:rPr lang="uk" sz="1800" u="sng">
                <a:solidFill>
                  <a:schemeClr val="hlink"/>
                </a:solidFill>
                <a:latin typeface="Comic Sans MS"/>
                <a:ea typeface="Comic Sans MS"/>
                <a:cs typeface="Comic Sans MS"/>
                <a:sym typeface="Comic Sans MS"/>
                <a:hlinkClick r:id="rId3"/>
              </a:rPr>
              <a:t>https://izbirkom.org.ua/publications/obshchestvo-19/2018/gromadski-slukhannia-svitova-ta-ukrayinska-praktiki/</a:t>
            </a:r>
            <a:endParaRPr sz="1800">
              <a:latin typeface="Comic Sans MS"/>
              <a:ea typeface="Comic Sans MS"/>
              <a:cs typeface="Comic Sans MS"/>
              <a:sym typeface="Comic Sans MS"/>
            </a:endParaRPr>
          </a:p>
          <a:p>
            <a:pPr indent="-298450" lvl="0" marL="457200" rtl="0" algn="l">
              <a:lnSpc>
                <a:spcPct val="115000"/>
              </a:lnSpc>
              <a:spcBef>
                <a:spcPts val="0"/>
              </a:spcBef>
              <a:spcAft>
                <a:spcPts val="0"/>
              </a:spcAft>
              <a:buSzPts val="1100"/>
              <a:buFont typeface="Comic Sans MS"/>
              <a:buAutoNum type="arabicPeriod"/>
            </a:pPr>
            <a:r>
              <a:rPr lang="uk" sz="1800" u="sng">
                <a:solidFill>
                  <a:schemeClr val="hlink"/>
                </a:solidFill>
                <a:latin typeface="Comic Sans MS"/>
                <a:ea typeface="Comic Sans MS"/>
                <a:cs typeface="Comic Sans MS"/>
                <a:sym typeface="Comic Sans MS"/>
                <a:hlinkClick r:id="rId4"/>
              </a:rPr>
              <a:t>https://www.ukrinform.ua/rubric-world/2618552-instrumenti-elektronnoi-demokratii-ci-varto-zbilsuvati-masstabi.html</a:t>
            </a:r>
            <a:endParaRPr sz="1800">
              <a:latin typeface="Comic Sans MS"/>
              <a:ea typeface="Comic Sans MS"/>
              <a:cs typeface="Comic Sans MS"/>
              <a:sym typeface="Comic Sans MS"/>
            </a:endParaRPr>
          </a:p>
          <a:p>
            <a:pPr indent="-298450" lvl="0" marL="457200" rtl="0" algn="l">
              <a:lnSpc>
                <a:spcPct val="115000"/>
              </a:lnSpc>
              <a:spcBef>
                <a:spcPts val="0"/>
              </a:spcBef>
              <a:spcAft>
                <a:spcPts val="0"/>
              </a:spcAft>
              <a:buSzPts val="1100"/>
              <a:buFont typeface="Comic Sans MS"/>
              <a:buAutoNum type="arabicPeriod"/>
            </a:pPr>
            <a:r>
              <a:rPr lang="uk" sz="1800" u="sng">
                <a:solidFill>
                  <a:schemeClr val="hlink"/>
                </a:solidFill>
                <a:latin typeface="Comic Sans MS"/>
                <a:ea typeface="Comic Sans MS"/>
                <a:cs typeface="Comic Sans MS"/>
                <a:sym typeface="Comic Sans MS"/>
                <a:hlinkClick r:id="rId5"/>
              </a:rPr>
              <a:t>https://uk.wikipedia.org/wiki/</a:t>
            </a:r>
            <a:endParaRPr sz="1800">
              <a:latin typeface="Comic Sans MS"/>
              <a:ea typeface="Comic Sans MS"/>
              <a:cs typeface="Comic Sans MS"/>
              <a:sym typeface="Comic Sans MS"/>
            </a:endParaRPr>
          </a:p>
          <a:p>
            <a:pPr indent="-298450" lvl="0" marL="457200" rtl="0" algn="l">
              <a:lnSpc>
                <a:spcPct val="115000"/>
              </a:lnSpc>
              <a:spcBef>
                <a:spcPts val="0"/>
              </a:spcBef>
              <a:spcAft>
                <a:spcPts val="0"/>
              </a:spcAft>
              <a:buSzPts val="1100"/>
              <a:buFont typeface="Comic Sans MS"/>
              <a:buAutoNum type="arabicPeriod"/>
            </a:pPr>
            <a:r>
              <a:rPr lang="uk" sz="1800" u="sng">
                <a:solidFill>
                  <a:schemeClr val="hlink"/>
                </a:solidFill>
                <a:latin typeface="Comic Sans MS"/>
                <a:ea typeface="Comic Sans MS"/>
                <a:cs typeface="Comic Sans MS"/>
                <a:sym typeface="Comic Sans MS"/>
                <a:hlinkClick r:id="rId6"/>
              </a:rPr>
              <a:t>https://content.net.ua/registration/content/ua401/pages/f1762.html</a:t>
            </a:r>
            <a:endParaRPr sz="1800">
              <a:latin typeface="Comic Sans MS"/>
              <a:ea typeface="Comic Sans MS"/>
              <a:cs typeface="Comic Sans MS"/>
              <a:sym typeface="Comic Sans MS"/>
            </a:endParaRPr>
          </a:p>
          <a:p>
            <a:pPr indent="-298450" lvl="0" marL="457200" rtl="0" algn="l">
              <a:lnSpc>
                <a:spcPct val="115000"/>
              </a:lnSpc>
              <a:spcBef>
                <a:spcPts val="0"/>
              </a:spcBef>
              <a:spcAft>
                <a:spcPts val="0"/>
              </a:spcAft>
              <a:buSzPts val="1100"/>
              <a:buFont typeface="Comic Sans MS"/>
              <a:buAutoNum type="arabicPeriod"/>
            </a:pPr>
            <a:r>
              <a:rPr lang="uk" sz="1800" u="sng">
                <a:solidFill>
                  <a:schemeClr val="hlink"/>
                </a:solidFill>
                <a:latin typeface="Comic Sans MS"/>
                <a:ea typeface="Comic Sans MS"/>
                <a:cs typeface="Comic Sans MS"/>
                <a:sym typeface="Comic Sans MS"/>
                <a:hlinkClick r:id="rId7"/>
              </a:rPr>
              <a:t>https://liubar.online/government/deputaty-liubarskoi-oth-zatverdyly-p-4900.html</a:t>
            </a:r>
            <a:endParaRPr sz="1800">
              <a:latin typeface="Comic Sans MS"/>
              <a:ea typeface="Comic Sans MS"/>
              <a:cs typeface="Comic Sans MS"/>
              <a:sym typeface="Comic Sans MS"/>
            </a:endParaRPr>
          </a:p>
          <a:p>
            <a:pPr indent="0" lvl="0" marL="0" rtl="0" algn="l">
              <a:lnSpc>
                <a:spcPct val="115000"/>
              </a:lnSpc>
              <a:spcBef>
                <a:spcPts val="800"/>
              </a:spcBef>
              <a:spcAft>
                <a:spcPts val="0"/>
              </a:spcAft>
              <a:buNone/>
            </a:pPr>
            <a:r>
              <a:t/>
            </a:r>
            <a:endParaRPr sz="1800">
              <a:latin typeface="Comic Sans MS"/>
              <a:ea typeface="Comic Sans MS"/>
              <a:cs typeface="Comic Sans MS"/>
              <a:sym typeface="Comic Sans MS"/>
            </a:endParaRPr>
          </a:p>
          <a:p>
            <a:pPr indent="0" lvl="0" marL="0" rtl="0" algn="l">
              <a:spcBef>
                <a:spcPts val="80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9"/>
          <p:cNvSpPr txBox="1"/>
          <p:nvPr>
            <p:ph type="title"/>
          </p:nvPr>
        </p:nvSpPr>
        <p:spPr>
          <a:xfrm>
            <a:off x="628650" y="2074644"/>
            <a:ext cx="7886700" cy="9942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uk" sz="6000">
                <a:solidFill>
                  <a:srgbClr val="7F6000"/>
                </a:solidFill>
                <a:latin typeface="Pacifico"/>
                <a:ea typeface="Pacifico"/>
                <a:cs typeface="Pacifico"/>
                <a:sym typeface="Pacifico"/>
              </a:rPr>
              <a:t>Дякуємо за увагу!</a:t>
            </a:r>
            <a:endParaRPr sz="6000">
              <a:solidFill>
                <a:srgbClr val="7F6000"/>
              </a:solidFill>
              <a:latin typeface="Pacifico"/>
              <a:ea typeface="Pacifico"/>
              <a:cs typeface="Pacifico"/>
              <a:sym typeface="Pacific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6"/>
          <p:cNvSpPr txBox="1"/>
          <p:nvPr>
            <p:ph type="title"/>
          </p:nvPr>
        </p:nvSpPr>
        <p:spPr>
          <a:xfrm>
            <a:off x="628650" y="96144"/>
            <a:ext cx="7886700" cy="994200"/>
          </a:xfrm>
          <a:prstGeom prst="rect">
            <a:avLst/>
          </a:prstGeom>
        </p:spPr>
        <p:txBody>
          <a:bodyPr anchorCtr="0" anchor="ctr" bIns="34275" lIns="68575" spcFirstLastPara="1" rIns="68575" wrap="square" tIns="34275">
            <a:normAutofit/>
          </a:bodyPr>
          <a:lstStyle/>
          <a:p>
            <a:pPr indent="0" lvl="0" marL="0" rtl="0" algn="l">
              <a:lnSpc>
                <a:spcPct val="150000"/>
              </a:lnSpc>
              <a:spcBef>
                <a:spcPts val="0"/>
              </a:spcBef>
              <a:spcAft>
                <a:spcPts val="0"/>
              </a:spcAft>
              <a:buClr>
                <a:schemeClr val="dk1"/>
              </a:buClr>
              <a:buSzPts val="1100"/>
              <a:buFont typeface="Arial"/>
              <a:buNone/>
            </a:pPr>
            <a:r>
              <a:rPr lang="uk" sz="4800">
                <a:solidFill>
                  <a:srgbClr val="7F6000"/>
                </a:solidFill>
                <a:latin typeface="Lobster"/>
                <a:ea typeface="Lobster"/>
                <a:cs typeface="Lobster"/>
                <a:sym typeface="Lobster"/>
              </a:rPr>
              <a:t>Г</a:t>
            </a:r>
            <a:r>
              <a:rPr lang="uk" sz="4800">
                <a:solidFill>
                  <a:srgbClr val="7F6000"/>
                </a:solidFill>
                <a:latin typeface="Lobster"/>
                <a:ea typeface="Lobster"/>
                <a:cs typeface="Lobster"/>
                <a:sym typeface="Lobster"/>
              </a:rPr>
              <a:t>ромадські слухання</a:t>
            </a:r>
            <a:endParaRPr sz="4800">
              <a:solidFill>
                <a:srgbClr val="7F6000"/>
              </a:solidFill>
              <a:latin typeface="Lobster"/>
              <a:ea typeface="Lobster"/>
              <a:cs typeface="Lobster"/>
              <a:sym typeface="Lobster"/>
            </a:endParaRPr>
          </a:p>
        </p:txBody>
      </p:sp>
      <p:sp>
        <p:nvSpPr>
          <p:cNvPr id="100" name="Google Shape;100;p16"/>
          <p:cNvSpPr txBox="1"/>
          <p:nvPr>
            <p:ph idx="1" type="body"/>
          </p:nvPr>
        </p:nvSpPr>
        <p:spPr>
          <a:xfrm>
            <a:off x="258650" y="984225"/>
            <a:ext cx="8256600" cy="3263400"/>
          </a:xfrm>
          <a:prstGeom prst="rect">
            <a:avLst/>
          </a:prstGeom>
        </p:spPr>
        <p:txBody>
          <a:bodyPr anchorCtr="0" anchor="t" bIns="34275" lIns="68575" spcFirstLastPara="1" rIns="68575" wrap="square" tIns="34275">
            <a:normAutofit/>
          </a:bodyPr>
          <a:lstStyle/>
          <a:p>
            <a:pPr indent="0" lvl="0" marL="0" rtl="0" algn="just">
              <a:lnSpc>
                <a:spcPct val="150000"/>
              </a:lnSpc>
              <a:spcBef>
                <a:spcPts val="0"/>
              </a:spcBef>
              <a:spcAft>
                <a:spcPts val="0"/>
              </a:spcAft>
              <a:buClr>
                <a:schemeClr val="dk1"/>
              </a:buClr>
              <a:buSzPts val="1100"/>
              <a:buFont typeface="Arial"/>
              <a:buNone/>
            </a:pPr>
            <a:r>
              <a:rPr lang="uk" sz="1500">
                <a:latin typeface="Comic Sans MS"/>
                <a:ea typeface="Comic Sans MS"/>
                <a:cs typeface="Comic Sans MS"/>
                <a:sym typeface="Comic Sans MS"/>
              </a:rPr>
              <a:t>На сьогодні громадські слухання представляють собою відкриті збори посадових осіб та громадян, на яких учасникам дозволено пропонувати своє бачення проблеми, але чиновники не зобов'язані приймати якісь дії у відповідь на них або, як правило, навіть публічно відповідати. Громадські слухання, як правило, </a:t>
            </a:r>
            <a:r>
              <a:rPr lang="uk" sz="1500">
                <a:latin typeface="Comic Sans MS"/>
                <a:ea typeface="Comic Sans MS"/>
                <a:cs typeface="Comic Sans MS"/>
                <a:sym typeface="Comic Sans MS"/>
              </a:rPr>
              <a:t>організовуються для збору громадської думки та занепокоєнь з політичних питань перед тим, як органи влади приймуть рішення або вживатимуть заходів.</a:t>
            </a:r>
            <a:endParaRPr sz="1100">
              <a:latin typeface="Arial"/>
              <a:ea typeface="Arial"/>
              <a:cs typeface="Arial"/>
              <a:sym typeface="Arial"/>
            </a:endParaRPr>
          </a:p>
          <a:p>
            <a:pPr indent="0" lvl="0" marL="0" rtl="0" algn="just">
              <a:spcBef>
                <a:spcPts val="800"/>
              </a:spcBef>
              <a:spcAft>
                <a:spcPts val="0"/>
              </a:spcAft>
              <a:buNone/>
            </a:pPr>
            <a:r>
              <a:t/>
            </a:r>
            <a:endParaRPr/>
          </a:p>
        </p:txBody>
      </p:sp>
      <p:pic>
        <p:nvPicPr>
          <p:cNvPr id="101" name="Google Shape;101;p16"/>
          <p:cNvPicPr preferRelativeResize="0"/>
          <p:nvPr/>
        </p:nvPicPr>
        <p:blipFill>
          <a:blip r:embed="rId3">
            <a:alphaModFix/>
          </a:blip>
          <a:stretch>
            <a:fillRect/>
          </a:stretch>
        </p:blipFill>
        <p:spPr>
          <a:xfrm>
            <a:off x="4421750" y="2764225"/>
            <a:ext cx="4384973" cy="2181799"/>
          </a:xfrm>
          <a:prstGeom prst="rect">
            <a:avLst/>
          </a:prstGeom>
          <a:noFill/>
          <a:ln>
            <a:noFill/>
          </a:ln>
        </p:spPr>
      </p:pic>
      <p:sp>
        <p:nvSpPr>
          <p:cNvPr id="102" name="Google Shape;102;p16"/>
          <p:cNvSpPr txBox="1"/>
          <p:nvPr/>
        </p:nvSpPr>
        <p:spPr>
          <a:xfrm>
            <a:off x="258650" y="2922200"/>
            <a:ext cx="4163100" cy="21318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Clr>
                <a:schemeClr val="dk1"/>
              </a:buClr>
              <a:buSzPts val="1100"/>
              <a:buFont typeface="Arial"/>
              <a:buNone/>
            </a:pPr>
            <a:r>
              <a:rPr lang="uk" sz="1500">
                <a:solidFill>
                  <a:schemeClr val="dk1"/>
                </a:solidFill>
                <a:latin typeface="Comic Sans MS"/>
                <a:ea typeface="Comic Sans MS"/>
                <a:cs typeface="Comic Sans MS"/>
                <a:sym typeface="Comic Sans MS"/>
              </a:rPr>
              <a:t>Як зазначає </a:t>
            </a:r>
            <a:r>
              <a:rPr b="1" lang="uk" sz="1500">
                <a:solidFill>
                  <a:schemeClr val="dk1"/>
                </a:solidFill>
                <a:latin typeface="Comic Sans MS"/>
                <a:ea typeface="Comic Sans MS"/>
                <a:cs typeface="Comic Sans MS"/>
                <a:sym typeface="Comic Sans MS"/>
              </a:rPr>
              <a:t>Крістофер Карповіц,</a:t>
            </a:r>
            <a:r>
              <a:rPr lang="uk" sz="1500">
                <a:solidFill>
                  <a:schemeClr val="dk1"/>
                </a:solidFill>
                <a:latin typeface="Comic Sans MS"/>
                <a:ea typeface="Comic Sans MS"/>
                <a:cs typeface="Comic Sans MS"/>
                <a:sym typeface="Comic Sans MS"/>
              </a:rPr>
              <a:t> «публічні слухання є, мабуть, найпоширенішим інструментом  участі громадськості в Сполучених Штатах, що використовується всіма рівнями влади для різних цілей». </a:t>
            </a:r>
            <a:endParaRPr sz="1500">
              <a:solidFill>
                <a:schemeClr val="dk1"/>
              </a:solidFill>
              <a:latin typeface="Comic Sans MS"/>
              <a:ea typeface="Comic Sans MS"/>
              <a:cs typeface="Comic Sans MS"/>
              <a:sym typeface="Comic Sans MS"/>
            </a:endParaRPr>
          </a:p>
          <a:p>
            <a:pPr indent="0" lvl="0" marL="0" rtl="0" algn="just">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7"/>
          <p:cNvSpPr txBox="1"/>
          <p:nvPr>
            <p:ph type="title"/>
          </p:nvPr>
        </p:nvSpPr>
        <p:spPr>
          <a:xfrm>
            <a:off x="628650" y="96150"/>
            <a:ext cx="4734000" cy="581100"/>
          </a:xfrm>
          <a:prstGeom prst="rect">
            <a:avLst/>
          </a:prstGeom>
          <a:noFill/>
        </p:spPr>
        <p:txBody>
          <a:bodyPr anchorCtr="0" anchor="ctr" bIns="34275" lIns="68575" spcFirstLastPara="1" rIns="68575" wrap="square" tIns="34275">
            <a:normAutofit fontScale="90000"/>
          </a:bodyPr>
          <a:lstStyle/>
          <a:p>
            <a:pPr indent="0" lvl="0" marL="0" rtl="0" algn="l">
              <a:spcBef>
                <a:spcPts val="0"/>
              </a:spcBef>
              <a:spcAft>
                <a:spcPts val="0"/>
              </a:spcAft>
              <a:buNone/>
            </a:pPr>
            <a:r>
              <a:rPr b="1" lang="uk" sz="2422">
                <a:solidFill>
                  <a:srgbClr val="7F6000"/>
                </a:solidFill>
                <a:latin typeface="Lobster"/>
                <a:ea typeface="Lobster"/>
                <a:cs typeface="Lobster"/>
                <a:sym typeface="Lobster"/>
              </a:rPr>
              <a:t>Приклад громадського слухання в США</a:t>
            </a:r>
            <a:endParaRPr sz="4622">
              <a:solidFill>
                <a:srgbClr val="7F6000"/>
              </a:solidFill>
              <a:latin typeface="Lobster"/>
              <a:ea typeface="Lobster"/>
              <a:cs typeface="Lobster"/>
              <a:sym typeface="Lobster"/>
            </a:endParaRPr>
          </a:p>
        </p:txBody>
      </p:sp>
      <p:sp>
        <p:nvSpPr>
          <p:cNvPr id="108" name="Google Shape;108;p17"/>
          <p:cNvSpPr txBox="1"/>
          <p:nvPr>
            <p:ph idx="1" type="body"/>
          </p:nvPr>
        </p:nvSpPr>
        <p:spPr>
          <a:xfrm>
            <a:off x="347500" y="677250"/>
            <a:ext cx="8623800" cy="2764200"/>
          </a:xfrm>
          <a:prstGeom prst="rect">
            <a:avLst/>
          </a:prstGeom>
          <a:noFill/>
          <a:ln>
            <a:noFill/>
          </a:ln>
        </p:spPr>
        <p:txBody>
          <a:bodyPr anchorCtr="0" anchor="t" bIns="34275" lIns="68575" spcFirstLastPara="1" rIns="68575" wrap="square" tIns="34275">
            <a:normAutofit fontScale="77500" lnSpcReduction="20000"/>
          </a:bodyPr>
          <a:lstStyle/>
          <a:p>
            <a:pPr indent="0" lvl="0" marL="0" rtl="0" algn="just">
              <a:lnSpc>
                <a:spcPct val="100000"/>
              </a:lnSpc>
              <a:spcBef>
                <a:spcPts val="800"/>
              </a:spcBef>
              <a:spcAft>
                <a:spcPts val="0"/>
              </a:spcAft>
              <a:buNone/>
            </a:pPr>
            <a:r>
              <a:rPr lang="uk" sz="1500">
                <a:latin typeface="Comic Sans MS"/>
                <a:ea typeface="Comic Sans MS"/>
                <a:cs typeface="Comic Sans MS"/>
                <a:sym typeface="Comic Sans MS"/>
              </a:rPr>
              <a:t>У 2009 році у Філадельфії внаслідок світової економічної кризи довелося закрити дефіцит бюджету у розмірі 108 мільйонів доларів у наступні шість місяців; дефіцит за п'ять років, за прогнозами мав скласти понад 1 млрд доларів. </a:t>
            </a:r>
            <a:endParaRPr sz="1500">
              <a:latin typeface="Comic Sans MS"/>
              <a:ea typeface="Comic Sans MS"/>
              <a:cs typeface="Comic Sans MS"/>
              <a:sym typeface="Comic Sans MS"/>
            </a:endParaRPr>
          </a:p>
          <a:p>
            <a:pPr indent="0" lvl="0" marL="0" rtl="0" algn="just">
              <a:lnSpc>
                <a:spcPct val="100000"/>
              </a:lnSpc>
              <a:spcBef>
                <a:spcPts val="800"/>
              </a:spcBef>
              <a:spcAft>
                <a:spcPts val="0"/>
              </a:spcAft>
              <a:buNone/>
            </a:pPr>
            <a:r>
              <a:rPr lang="uk" sz="1500">
                <a:latin typeface="Comic Sans MS"/>
                <a:ea typeface="Comic Sans MS"/>
                <a:cs typeface="Comic Sans MS"/>
                <a:sym typeface="Comic Sans MS"/>
              </a:rPr>
              <a:t>Було прийнято рішення закрити зимові катки, літні басейни та бібліотеки. Крім того, планувалося ліквідувати прибирання житлових вулиць. Таке рішення міської влади означало скорочення  220 робочих місць та ліквідацію 600 вакантних позицій. </a:t>
            </a:r>
            <a:endParaRPr sz="1500">
              <a:latin typeface="Comic Sans MS"/>
              <a:ea typeface="Comic Sans MS"/>
              <a:cs typeface="Comic Sans MS"/>
              <a:sym typeface="Comic Sans MS"/>
            </a:endParaRPr>
          </a:p>
          <a:p>
            <a:pPr indent="0" lvl="0" marL="0" rtl="0" algn="just">
              <a:lnSpc>
                <a:spcPct val="100000"/>
              </a:lnSpc>
              <a:spcBef>
                <a:spcPts val="800"/>
              </a:spcBef>
              <a:spcAft>
                <a:spcPts val="0"/>
              </a:spcAft>
              <a:buNone/>
            </a:pPr>
            <a:r>
              <a:rPr lang="uk" sz="1500">
                <a:latin typeface="Comic Sans MS"/>
                <a:ea typeface="Comic Sans MS"/>
                <a:cs typeface="Comic Sans MS"/>
                <a:sym typeface="Comic Sans MS"/>
              </a:rPr>
              <a:t>У відповідь «Penn Project for Civic Engagement», що базується в Пенсільванському університеті, створив цивільний форум Tight Times, Tough Choices.  Метою форуму було дати громадянам можливість сказати, як буде витрачено бюджет на 2010 рік.</a:t>
            </a:r>
            <a:endParaRPr sz="1500">
              <a:latin typeface="Comic Sans MS"/>
              <a:ea typeface="Comic Sans MS"/>
              <a:cs typeface="Comic Sans MS"/>
              <a:sym typeface="Comic Sans MS"/>
            </a:endParaRPr>
          </a:p>
          <a:p>
            <a:pPr indent="0" lvl="0" marL="0" rtl="0" algn="just">
              <a:lnSpc>
                <a:spcPct val="100000"/>
              </a:lnSpc>
              <a:spcBef>
                <a:spcPts val="800"/>
              </a:spcBef>
              <a:spcAft>
                <a:spcPts val="0"/>
              </a:spcAft>
              <a:buNone/>
            </a:pPr>
            <a:r>
              <a:rPr lang="uk" sz="1500">
                <a:latin typeface="Comic Sans MS"/>
                <a:ea typeface="Comic Sans MS"/>
                <a:cs typeface="Comic Sans MS"/>
                <a:sym typeface="Comic Sans MS"/>
              </a:rPr>
              <a:t>Тоді в 2009 році у громадських слуханнях прийняли участь близько 1710 людей, що склало лише 0.1% від усього населення міста (1.568 млн).</a:t>
            </a:r>
            <a:endParaRPr sz="1500">
              <a:latin typeface="Comic Sans MS"/>
              <a:ea typeface="Comic Sans MS"/>
              <a:cs typeface="Comic Sans MS"/>
              <a:sym typeface="Comic Sans MS"/>
            </a:endParaRPr>
          </a:p>
          <a:p>
            <a:pPr indent="0" lvl="0" marL="0" rtl="0" algn="just">
              <a:lnSpc>
                <a:spcPct val="100000"/>
              </a:lnSpc>
              <a:spcBef>
                <a:spcPts val="800"/>
              </a:spcBef>
              <a:spcAft>
                <a:spcPts val="0"/>
              </a:spcAft>
              <a:buClr>
                <a:schemeClr val="dk1"/>
              </a:buClr>
              <a:buSzPct val="73333"/>
              <a:buFont typeface="Arial"/>
              <a:buNone/>
            </a:pPr>
            <a:r>
              <a:rPr lang="uk" sz="1500">
                <a:latin typeface="Comic Sans MS"/>
                <a:ea typeface="Comic Sans MS"/>
                <a:cs typeface="Comic Sans MS"/>
                <a:sym typeface="Comic Sans MS"/>
              </a:rPr>
              <a:t>Розділивши членів форуму на робочі групи (приблизно по 20 чоловік), учасники мали переглянути варіанти вибору бюджету, що стоять перед містом, вирішити, яким чином вони вважають за краще працювати з угодами, і пояснити, чому вони зробили саме такий вибір.</a:t>
            </a:r>
            <a:r>
              <a:rPr lang="uk" sz="1200">
                <a:latin typeface="Comic Sans MS"/>
                <a:ea typeface="Comic Sans MS"/>
                <a:cs typeface="Comic Sans MS"/>
                <a:sym typeface="Comic Sans MS"/>
              </a:rPr>
              <a:t> </a:t>
            </a:r>
            <a:endParaRPr sz="1200">
              <a:latin typeface="Comic Sans MS"/>
              <a:ea typeface="Comic Sans MS"/>
              <a:cs typeface="Comic Sans MS"/>
              <a:sym typeface="Comic Sans MS"/>
            </a:endParaRPr>
          </a:p>
          <a:p>
            <a:pPr indent="0" lvl="0" marL="0" rtl="0" algn="l">
              <a:spcBef>
                <a:spcPts val="800"/>
              </a:spcBef>
              <a:spcAft>
                <a:spcPts val="0"/>
              </a:spcAft>
              <a:buNone/>
            </a:pPr>
            <a:r>
              <a:t/>
            </a:r>
            <a:endParaRPr sz="1200">
              <a:latin typeface="Comic Sans MS"/>
              <a:ea typeface="Comic Sans MS"/>
              <a:cs typeface="Comic Sans MS"/>
              <a:sym typeface="Comic Sans MS"/>
            </a:endParaRPr>
          </a:p>
          <a:p>
            <a:pPr indent="0" lvl="0" marL="0" rtl="0" algn="l">
              <a:spcBef>
                <a:spcPts val="800"/>
              </a:spcBef>
              <a:spcAft>
                <a:spcPts val="0"/>
              </a:spcAft>
              <a:buNone/>
            </a:pPr>
            <a:r>
              <a:t/>
            </a:r>
            <a:endParaRPr sz="1100">
              <a:highlight>
                <a:srgbClr val="FFFFFF"/>
              </a:highlight>
              <a:latin typeface="Arial"/>
              <a:ea typeface="Arial"/>
              <a:cs typeface="Arial"/>
              <a:sym typeface="Arial"/>
            </a:endParaRPr>
          </a:p>
        </p:txBody>
      </p:sp>
      <p:pic>
        <p:nvPicPr>
          <p:cNvPr id="109" name="Google Shape;109;p17"/>
          <p:cNvPicPr preferRelativeResize="0"/>
          <p:nvPr/>
        </p:nvPicPr>
        <p:blipFill rotWithShape="1">
          <a:blip r:embed="rId3">
            <a:alphaModFix/>
          </a:blip>
          <a:srcRect b="8214" l="2391" r="7347" t="0"/>
          <a:stretch/>
        </p:blipFill>
        <p:spPr>
          <a:xfrm>
            <a:off x="4681300" y="2932125"/>
            <a:ext cx="3776310" cy="2160050"/>
          </a:xfrm>
          <a:prstGeom prst="rect">
            <a:avLst/>
          </a:prstGeom>
          <a:noFill/>
          <a:ln>
            <a:noFill/>
          </a:ln>
        </p:spPr>
      </p:pic>
      <p:sp>
        <p:nvSpPr>
          <p:cNvPr id="110" name="Google Shape;110;p17"/>
          <p:cNvSpPr txBox="1"/>
          <p:nvPr/>
        </p:nvSpPr>
        <p:spPr>
          <a:xfrm>
            <a:off x="347500" y="2932125"/>
            <a:ext cx="4333800" cy="19497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800"/>
              </a:spcBef>
              <a:spcAft>
                <a:spcPts val="0"/>
              </a:spcAft>
              <a:buClr>
                <a:schemeClr val="dk1"/>
              </a:buClr>
              <a:buSzPts val="1100"/>
              <a:buFont typeface="Arial"/>
              <a:buNone/>
            </a:pPr>
            <a:r>
              <a:rPr lang="uk" sz="1200">
                <a:solidFill>
                  <a:schemeClr val="dk1"/>
                </a:solidFill>
                <a:latin typeface="Comic Sans MS"/>
                <a:ea typeface="Comic Sans MS"/>
                <a:cs typeface="Comic Sans MS"/>
                <a:sym typeface="Comic Sans MS"/>
              </a:rPr>
              <a:t>Форум призвів до позитивного обговорення, коли громадяни мали можливість обговорити важливі питання. Маючи професіоналі-модераторів вони допомогли зберегти діалог і забезпечили можливість того, щоб всі голоси були почуті.</a:t>
            </a:r>
            <a:endParaRPr sz="1200">
              <a:solidFill>
                <a:schemeClr val="dk1"/>
              </a:solidFill>
              <a:latin typeface="Comic Sans MS"/>
              <a:ea typeface="Comic Sans MS"/>
              <a:cs typeface="Comic Sans MS"/>
              <a:sym typeface="Comic Sans MS"/>
            </a:endParaRPr>
          </a:p>
          <a:p>
            <a:pPr indent="0" lvl="0" marL="0" rtl="0" algn="just">
              <a:lnSpc>
                <a:spcPct val="100000"/>
              </a:lnSpc>
              <a:spcBef>
                <a:spcPts val="800"/>
              </a:spcBef>
              <a:spcAft>
                <a:spcPts val="0"/>
              </a:spcAft>
              <a:buNone/>
            </a:pPr>
            <a:r>
              <a:rPr lang="uk" sz="1200">
                <a:solidFill>
                  <a:schemeClr val="dk1"/>
                </a:solidFill>
                <a:latin typeface="Comic Sans MS"/>
                <a:ea typeface="Comic Sans MS"/>
                <a:cs typeface="Comic Sans MS"/>
                <a:sym typeface="Comic Sans MS"/>
              </a:rPr>
              <a:t>Тож такий метод громадських слухань допоміг мешканцям усвідомити, що вони можуть допомогти, знайти рішення, навіть якщо вони знаходять по за межами владного поля.</a:t>
            </a:r>
            <a:endParaRPr sz="12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8"/>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uk">
                <a:solidFill>
                  <a:srgbClr val="7F6000"/>
                </a:solidFill>
                <a:latin typeface="Lobster"/>
                <a:ea typeface="Lobster"/>
                <a:cs typeface="Lobster"/>
                <a:sym typeface="Lobster"/>
              </a:rPr>
              <a:t>Бюджет участі </a:t>
            </a:r>
            <a:endParaRPr>
              <a:solidFill>
                <a:srgbClr val="7F6000"/>
              </a:solidFill>
              <a:latin typeface="Lobster"/>
              <a:ea typeface="Lobster"/>
              <a:cs typeface="Lobster"/>
              <a:sym typeface="Lobster"/>
            </a:endParaRPr>
          </a:p>
        </p:txBody>
      </p:sp>
      <p:sp>
        <p:nvSpPr>
          <p:cNvPr id="116" name="Google Shape;116;p18"/>
          <p:cNvSpPr txBox="1"/>
          <p:nvPr>
            <p:ph idx="1" type="body"/>
          </p:nvPr>
        </p:nvSpPr>
        <p:spPr>
          <a:xfrm>
            <a:off x="628650" y="1369225"/>
            <a:ext cx="7393500" cy="3263400"/>
          </a:xfrm>
          <a:prstGeom prst="rect">
            <a:avLst/>
          </a:prstGeom>
        </p:spPr>
        <p:txBody>
          <a:bodyPr anchorCtr="0" anchor="t" bIns="34275" lIns="68575" spcFirstLastPara="1" rIns="68575" wrap="square" tIns="34275">
            <a:normAutofit fontScale="62500" lnSpcReduction="20000"/>
          </a:bodyPr>
          <a:lstStyle/>
          <a:p>
            <a:pPr indent="0" lvl="0" marL="0" rtl="0" algn="just">
              <a:lnSpc>
                <a:spcPct val="115000"/>
              </a:lnSpc>
              <a:spcBef>
                <a:spcPts val="0"/>
              </a:spcBef>
              <a:spcAft>
                <a:spcPts val="0"/>
              </a:spcAft>
              <a:buClr>
                <a:schemeClr val="dk1"/>
              </a:buClr>
              <a:buSzPct val="52380"/>
              <a:buFont typeface="Arial"/>
              <a:buNone/>
            </a:pPr>
            <a:r>
              <a:rPr lang="uk">
                <a:latin typeface="Comic Sans MS"/>
                <a:ea typeface="Comic Sans MS"/>
                <a:cs typeface="Comic Sans MS"/>
                <a:sym typeface="Comic Sans MS"/>
              </a:rPr>
              <a:t>Жоден з бюджетів участі в Німеччині не можна на всі 100% розглядати як інструмент прямої демократії. Голосування мешканців у рамках бюджету участі має формально затвердити місцева рада. Тобто офіційно остаточне рішення таки за обраними депутатами.</a:t>
            </a:r>
            <a:endParaRPr>
              <a:latin typeface="Comic Sans MS"/>
              <a:ea typeface="Comic Sans MS"/>
              <a:cs typeface="Comic Sans MS"/>
              <a:sym typeface="Comic Sans MS"/>
            </a:endParaRPr>
          </a:p>
          <a:p>
            <a:pPr indent="0" lvl="0" marL="0" rtl="0" algn="l">
              <a:lnSpc>
                <a:spcPct val="115000"/>
              </a:lnSpc>
              <a:spcBef>
                <a:spcPts val="0"/>
              </a:spcBef>
              <a:spcAft>
                <a:spcPts val="0"/>
              </a:spcAft>
              <a:buClr>
                <a:schemeClr val="dk1"/>
              </a:buClr>
              <a:buSzPct val="52380"/>
              <a:buFont typeface="Arial"/>
              <a:buNone/>
            </a:pPr>
            <a:r>
              <a:t/>
            </a:r>
            <a:endParaRPr>
              <a:latin typeface="Comic Sans MS"/>
              <a:ea typeface="Comic Sans MS"/>
              <a:cs typeface="Comic Sans MS"/>
              <a:sym typeface="Comic Sans MS"/>
            </a:endParaRPr>
          </a:p>
          <a:p>
            <a:pPr indent="0" lvl="0" marL="0" rtl="0" algn="l">
              <a:lnSpc>
                <a:spcPct val="115000"/>
              </a:lnSpc>
              <a:spcBef>
                <a:spcPts val="0"/>
              </a:spcBef>
              <a:spcAft>
                <a:spcPts val="0"/>
              </a:spcAft>
              <a:buClr>
                <a:schemeClr val="dk1"/>
              </a:buClr>
              <a:buSzPct val="52380"/>
              <a:buFont typeface="Arial"/>
              <a:buNone/>
            </a:pPr>
            <a:r>
              <a:rPr lang="uk">
                <a:latin typeface="Comic Sans MS"/>
                <a:ea typeface="Comic Sans MS"/>
                <a:cs typeface="Comic Sans MS"/>
                <a:sym typeface="Comic Sans MS"/>
              </a:rPr>
              <a:t>Бюджети участі в Німеччині мають три основні етапи:</a:t>
            </a:r>
            <a:endParaRPr>
              <a:latin typeface="Comic Sans MS"/>
              <a:ea typeface="Comic Sans MS"/>
              <a:cs typeface="Comic Sans MS"/>
              <a:sym typeface="Comic Sans MS"/>
            </a:endParaRPr>
          </a:p>
          <a:p>
            <a:pPr indent="0" lvl="0" marL="0" rtl="0" algn="l">
              <a:lnSpc>
                <a:spcPct val="115000"/>
              </a:lnSpc>
              <a:spcBef>
                <a:spcPts val="0"/>
              </a:spcBef>
              <a:spcAft>
                <a:spcPts val="0"/>
              </a:spcAft>
              <a:buClr>
                <a:schemeClr val="dk1"/>
              </a:buClr>
              <a:buSzPct val="52380"/>
              <a:buFont typeface="Arial"/>
              <a:buNone/>
            </a:pPr>
            <a:r>
              <a:t/>
            </a:r>
            <a:endParaRPr>
              <a:latin typeface="Comic Sans MS"/>
              <a:ea typeface="Comic Sans MS"/>
              <a:cs typeface="Comic Sans MS"/>
              <a:sym typeface="Comic Sans MS"/>
            </a:endParaRPr>
          </a:p>
          <a:p>
            <a:pPr indent="0" lvl="0" marL="0" rtl="0" algn="l">
              <a:lnSpc>
                <a:spcPct val="115000"/>
              </a:lnSpc>
              <a:spcBef>
                <a:spcPts val="0"/>
              </a:spcBef>
              <a:spcAft>
                <a:spcPts val="0"/>
              </a:spcAft>
              <a:buClr>
                <a:schemeClr val="dk1"/>
              </a:buClr>
              <a:buSzPct val="52380"/>
              <a:buFont typeface="Arial"/>
              <a:buNone/>
            </a:pPr>
            <a:r>
              <a:rPr lang="uk">
                <a:latin typeface="Comic Sans MS"/>
                <a:ea typeface="Comic Sans MS"/>
                <a:cs typeface="Comic Sans MS"/>
                <a:sym typeface="Comic Sans MS"/>
              </a:rPr>
              <a:t>1. Забезпечення інформацією про процедури бюджету загалом та бюджету участі зокрема.</a:t>
            </a:r>
            <a:endParaRPr>
              <a:latin typeface="Comic Sans MS"/>
              <a:ea typeface="Comic Sans MS"/>
              <a:cs typeface="Comic Sans MS"/>
              <a:sym typeface="Comic Sans MS"/>
            </a:endParaRPr>
          </a:p>
          <a:p>
            <a:pPr indent="0" lvl="0" marL="0" rtl="0" algn="l">
              <a:lnSpc>
                <a:spcPct val="115000"/>
              </a:lnSpc>
              <a:spcBef>
                <a:spcPts val="0"/>
              </a:spcBef>
              <a:spcAft>
                <a:spcPts val="0"/>
              </a:spcAft>
              <a:buClr>
                <a:schemeClr val="dk1"/>
              </a:buClr>
              <a:buSzPct val="52380"/>
              <a:buFont typeface="Arial"/>
              <a:buNone/>
            </a:pPr>
            <a:r>
              <a:t/>
            </a:r>
            <a:endParaRPr>
              <a:latin typeface="Comic Sans MS"/>
              <a:ea typeface="Comic Sans MS"/>
              <a:cs typeface="Comic Sans MS"/>
              <a:sym typeface="Comic Sans MS"/>
            </a:endParaRPr>
          </a:p>
          <a:p>
            <a:pPr indent="0" lvl="0" marL="0" rtl="0" algn="l">
              <a:lnSpc>
                <a:spcPct val="115000"/>
              </a:lnSpc>
              <a:spcBef>
                <a:spcPts val="0"/>
              </a:spcBef>
              <a:spcAft>
                <a:spcPts val="0"/>
              </a:spcAft>
              <a:buClr>
                <a:schemeClr val="dk1"/>
              </a:buClr>
              <a:buSzPct val="52380"/>
              <a:buFont typeface="Arial"/>
              <a:buNone/>
            </a:pPr>
            <a:r>
              <a:rPr lang="uk">
                <a:latin typeface="Comic Sans MS"/>
                <a:ea typeface="Comic Sans MS"/>
                <a:cs typeface="Comic Sans MS"/>
                <a:sym typeface="Comic Sans MS"/>
              </a:rPr>
              <a:t>2. Консультації та участь громадян, які вносять свої пропозиції, забезпечення зворотного зв'язку щодо цих пропозицій  та планування бюджету.</a:t>
            </a:r>
            <a:endParaRPr>
              <a:latin typeface="Comic Sans MS"/>
              <a:ea typeface="Comic Sans MS"/>
              <a:cs typeface="Comic Sans MS"/>
              <a:sym typeface="Comic Sans MS"/>
            </a:endParaRPr>
          </a:p>
          <a:p>
            <a:pPr indent="0" lvl="0" marL="0" rtl="0" algn="l">
              <a:lnSpc>
                <a:spcPct val="115000"/>
              </a:lnSpc>
              <a:spcBef>
                <a:spcPts val="0"/>
              </a:spcBef>
              <a:spcAft>
                <a:spcPts val="0"/>
              </a:spcAft>
              <a:buClr>
                <a:schemeClr val="dk1"/>
              </a:buClr>
              <a:buSzPct val="52380"/>
              <a:buFont typeface="Arial"/>
              <a:buNone/>
            </a:pPr>
            <a:r>
              <a:t/>
            </a:r>
            <a:endParaRPr>
              <a:latin typeface="Comic Sans MS"/>
              <a:ea typeface="Comic Sans MS"/>
              <a:cs typeface="Comic Sans MS"/>
              <a:sym typeface="Comic Sans MS"/>
            </a:endParaRPr>
          </a:p>
          <a:p>
            <a:pPr indent="0" lvl="0" marL="0" rtl="0" algn="l">
              <a:lnSpc>
                <a:spcPct val="115000"/>
              </a:lnSpc>
              <a:spcBef>
                <a:spcPts val="0"/>
              </a:spcBef>
              <a:spcAft>
                <a:spcPts val="0"/>
              </a:spcAft>
              <a:buClr>
                <a:schemeClr val="dk1"/>
              </a:buClr>
              <a:buSzPct val="52380"/>
              <a:buFont typeface="Arial"/>
              <a:buNone/>
            </a:pPr>
            <a:r>
              <a:rPr lang="uk">
                <a:latin typeface="Comic Sans MS"/>
                <a:ea typeface="Comic Sans MS"/>
                <a:cs typeface="Comic Sans MS"/>
                <a:sym typeface="Comic Sans MS"/>
              </a:rPr>
              <a:t>3. Підзвітність: обрані особи, які приймають рішення, та чиновники пояснюють результати процесу та обґрунтовують остаточні рішення, які можуть не збігатися з вибором мешканців.</a:t>
            </a:r>
            <a:endParaRPr>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9"/>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Clr>
                <a:schemeClr val="dk1"/>
              </a:buClr>
              <a:buSzPts val="1100"/>
              <a:buFont typeface="Arial"/>
              <a:buNone/>
            </a:pPr>
            <a:r>
              <a:rPr lang="uk" sz="2900">
                <a:solidFill>
                  <a:srgbClr val="7F6000"/>
                </a:solidFill>
                <a:latin typeface="Lobster"/>
                <a:ea typeface="Lobster"/>
                <a:cs typeface="Lobster"/>
                <a:sym typeface="Lobster"/>
              </a:rPr>
              <a:t>Бюджет участі в Ліхтенберзі</a:t>
            </a:r>
            <a:endParaRPr sz="4900">
              <a:solidFill>
                <a:srgbClr val="7F6000"/>
              </a:solidFill>
              <a:latin typeface="Lobster"/>
              <a:ea typeface="Lobster"/>
              <a:cs typeface="Lobster"/>
              <a:sym typeface="Lobster"/>
            </a:endParaRPr>
          </a:p>
        </p:txBody>
      </p:sp>
      <p:sp>
        <p:nvSpPr>
          <p:cNvPr id="122" name="Google Shape;122;p19"/>
          <p:cNvSpPr txBox="1"/>
          <p:nvPr>
            <p:ph idx="1" type="body"/>
          </p:nvPr>
        </p:nvSpPr>
        <p:spPr>
          <a:xfrm>
            <a:off x="628650" y="1131375"/>
            <a:ext cx="7393500" cy="3879900"/>
          </a:xfrm>
          <a:prstGeom prst="rect">
            <a:avLst/>
          </a:prstGeom>
        </p:spPr>
        <p:txBody>
          <a:bodyPr anchorCtr="0" anchor="t" bIns="34275" lIns="68575" spcFirstLastPara="1" rIns="68575" wrap="square" tIns="34275">
            <a:normAutofit/>
          </a:bodyPr>
          <a:lstStyle/>
          <a:p>
            <a:pPr indent="0" lvl="0" marL="0" rtl="0" algn="l">
              <a:lnSpc>
                <a:spcPct val="115000"/>
              </a:lnSpc>
              <a:spcBef>
                <a:spcPts val="1000"/>
              </a:spcBef>
              <a:spcAft>
                <a:spcPts val="0"/>
              </a:spcAft>
              <a:buNone/>
            </a:pPr>
            <a:r>
              <a:rPr lang="uk" sz="1300">
                <a:solidFill>
                  <a:srgbClr val="333333"/>
                </a:solidFill>
                <a:latin typeface="Comic Sans MS"/>
                <a:ea typeface="Comic Sans MS"/>
                <a:cs typeface="Comic Sans MS"/>
                <a:sym typeface="Comic Sans MS"/>
              </a:rPr>
              <a:t>Бюджет участі в Ліхтенберзі був започаткований у 2005 році і став частиною загальноміського проекту адміністративної реформи для збільшення ефективності державних витрат. Рада району сформулювала такі цілі для бюджету участі: взаємна згода в прийнятті політичних рішень, ефективний і чесний бюджет, прозорість і просвіта громадян у фінансових питаннях.</a:t>
            </a:r>
            <a:endParaRPr sz="1300">
              <a:solidFill>
                <a:srgbClr val="333333"/>
              </a:solidFill>
              <a:latin typeface="Comic Sans MS"/>
              <a:ea typeface="Comic Sans MS"/>
              <a:cs typeface="Comic Sans MS"/>
              <a:sym typeface="Comic Sans MS"/>
            </a:endParaRPr>
          </a:p>
          <a:p>
            <a:pPr indent="0" lvl="0" marL="0" rtl="0" algn="l">
              <a:lnSpc>
                <a:spcPct val="115000"/>
              </a:lnSpc>
              <a:spcBef>
                <a:spcPts val="1000"/>
              </a:spcBef>
              <a:spcAft>
                <a:spcPts val="0"/>
              </a:spcAft>
              <a:buNone/>
            </a:pPr>
            <a:r>
              <a:rPr lang="uk" sz="1300">
                <a:solidFill>
                  <a:srgbClr val="333333"/>
                </a:solidFill>
                <a:latin typeface="Comic Sans MS"/>
                <a:ea typeface="Comic Sans MS"/>
                <a:cs typeface="Comic Sans MS"/>
                <a:sym typeface="Comic Sans MS"/>
              </a:rPr>
              <a:t>Бюджет участі в Ліхтенберзі був ініційований під час обговорень з громадянським суспільством, експертами, чиновниками та політиками після ряду політичних скандалів.</a:t>
            </a:r>
            <a:endParaRPr sz="1300">
              <a:solidFill>
                <a:srgbClr val="333333"/>
              </a:solidFill>
              <a:latin typeface="Comic Sans MS"/>
              <a:ea typeface="Comic Sans MS"/>
              <a:cs typeface="Comic Sans MS"/>
              <a:sym typeface="Comic Sans MS"/>
            </a:endParaRPr>
          </a:p>
          <a:p>
            <a:pPr indent="0" lvl="0" marL="0" rtl="0" algn="l">
              <a:lnSpc>
                <a:spcPct val="115000"/>
              </a:lnSpc>
              <a:spcBef>
                <a:spcPts val="1000"/>
              </a:spcBef>
              <a:spcAft>
                <a:spcPts val="0"/>
              </a:spcAft>
              <a:buNone/>
            </a:pPr>
            <a:r>
              <a:rPr lang="uk" sz="1300">
                <a:solidFill>
                  <a:srgbClr val="333333"/>
                </a:solidFill>
                <a:latin typeface="Comic Sans MS"/>
                <a:ea typeface="Comic Sans MS"/>
                <a:cs typeface="Comic Sans MS"/>
                <a:sym typeface="Comic Sans MS"/>
              </a:rPr>
              <a:t>Щороку влада району Ліхтенберг витрачає 60 тисяч євро (близько 1,9 млн грн) лише на підвищення культури участі та розповсюдження інформації про бюджет участі онлайн та офлайн. Влада розсилає листи, друкує листівки, брошури та постери, встановлює інформаційні стенди, проводить опитування, зустрічі й презентаційні заходи, а також поширює інформацію через місцеві ЗМІ.</a:t>
            </a:r>
            <a:endParaRPr sz="1300">
              <a:solidFill>
                <a:srgbClr val="333333"/>
              </a:solidFill>
              <a:latin typeface="Comic Sans MS"/>
              <a:ea typeface="Comic Sans MS"/>
              <a:cs typeface="Comic Sans MS"/>
              <a:sym typeface="Comic Sans MS"/>
            </a:endParaRPr>
          </a:p>
          <a:p>
            <a:pPr indent="0" lvl="0" marL="0" rtl="0" algn="l">
              <a:lnSpc>
                <a:spcPct val="115000"/>
              </a:lnSpc>
              <a:spcBef>
                <a:spcPts val="1000"/>
              </a:spcBef>
              <a:spcAft>
                <a:spcPts val="0"/>
              </a:spcAft>
              <a:buNone/>
            </a:pPr>
            <a:r>
              <a:rPr lang="uk" sz="1300">
                <a:solidFill>
                  <a:srgbClr val="333333"/>
                </a:solidFill>
                <a:latin typeface="Comic Sans MS"/>
                <a:ea typeface="Comic Sans MS"/>
                <a:cs typeface="Comic Sans MS"/>
                <a:sym typeface="Comic Sans MS"/>
              </a:rPr>
              <a:t>У результаті 2007-го року в бюджеті участі Ліхтенберга взяло участь 4 048 мешканців з 258 000 населення, у 2008 – 4 140, у 2009 – 4 150, у 2010 – 5 794, у 2011 – 8 130, у 2012 – 7 989 і в 2013 – 10 488.</a:t>
            </a:r>
            <a:endParaRPr sz="1300">
              <a:solidFill>
                <a:srgbClr val="333333"/>
              </a:solidFill>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0"/>
          <p:cNvSpPr txBox="1"/>
          <p:nvPr>
            <p:ph type="title"/>
          </p:nvPr>
        </p:nvSpPr>
        <p:spPr>
          <a:xfrm>
            <a:off x="628650" y="1356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uk" sz="3600">
                <a:solidFill>
                  <a:srgbClr val="7F6000"/>
                </a:solidFill>
                <a:latin typeface="Lobster"/>
                <a:ea typeface="Lobster"/>
                <a:cs typeface="Lobster"/>
                <a:sym typeface="Lobster"/>
              </a:rPr>
              <a:t>П</a:t>
            </a:r>
            <a:r>
              <a:rPr lang="uk" sz="3600">
                <a:solidFill>
                  <a:srgbClr val="7F6000"/>
                </a:solidFill>
                <a:latin typeface="Lobster"/>
                <a:ea typeface="Lobster"/>
                <a:cs typeface="Lobster"/>
                <a:sym typeface="Lobster"/>
              </a:rPr>
              <a:t>орівняння </a:t>
            </a:r>
            <a:endParaRPr sz="3600">
              <a:solidFill>
                <a:srgbClr val="7F6000"/>
              </a:solidFill>
              <a:latin typeface="Lobster"/>
              <a:ea typeface="Lobster"/>
              <a:cs typeface="Lobster"/>
              <a:sym typeface="Lobster"/>
            </a:endParaRPr>
          </a:p>
        </p:txBody>
      </p:sp>
      <p:sp>
        <p:nvSpPr>
          <p:cNvPr id="128" name="Google Shape;128;p20"/>
          <p:cNvSpPr txBox="1"/>
          <p:nvPr>
            <p:ph idx="1" type="body"/>
          </p:nvPr>
        </p:nvSpPr>
        <p:spPr>
          <a:xfrm>
            <a:off x="687000" y="1129850"/>
            <a:ext cx="3885000" cy="36945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uk" sz="1600">
                <a:latin typeface="Lobster"/>
                <a:ea typeface="Lobster"/>
                <a:cs typeface="Lobster"/>
                <a:sym typeface="Lobster"/>
              </a:rPr>
              <a:t>Громадські слухання:</a:t>
            </a:r>
            <a:endParaRPr sz="1600">
              <a:latin typeface="Lobster"/>
              <a:ea typeface="Lobster"/>
              <a:cs typeface="Lobster"/>
              <a:sym typeface="Lobster"/>
            </a:endParaRPr>
          </a:p>
          <a:p>
            <a:pPr indent="-311150" lvl="0" marL="457200" rtl="0" algn="l">
              <a:spcBef>
                <a:spcPts val="800"/>
              </a:spcBef>
              <a:spcAft>
                <a:spcPts val="0"/>
              </a:spcAft>
              <a:buSzPts val="1300"/>
              <a:buFont typeface="Comic Sans MS"/>
              <a:buChar char="-"/>
            </a:pPr>
            <a:r>
              <a:rPr lang="uk" sz="1300">
                <a:latin typeface="Comic Sans MS"/>
                <a:ea typeface="Comic Sans MS"/>
                <a:cs typeface="Comic Sans MS"/>
                <a:sym typeface="Comic Sans MS"/>
              </a:rPr>
              <a:t>предметом обговорення на громадських слуханнях можуть бути будь-які питання, що належать до відання місцевого самоврядування </a:t>
            </a:r>
            <a:endParaRPr sz="1300">
              <a:latin typeface="Comic Sans MS"/>
              <a:ea typeface="Comic Sans MS"/>
              <a:cs typeface="Comic Sans MS"/>
              <a:sym typeface="Comic Sans MS"/>
            </a:endParaRPr>
          </a:p>
          <a:p>
            <a:pPr indent="-311150" lvl="0" marL="457200" rtl="0" algn="l">
              <a:spcBef>
                <a:spcPts val="0"/>
              </a:spcBef>
              <a:spcAft>
                <a:spcPts val="0"/>
              </a:spcAft>
              <a:buClr>
                <a:srgbClr val="000000"/>
              </a:buClr>
              <a:buSzPts val="1300"/>
              <a:buFont typeface="Comic Sans MS"/>
              <a:buChar char="-"/>
            </a:pPr>
            <a:r>
              <a:rPr lang="uk" sz="1300">
                <a:solidFill>
                  <a:srgbClr val="000000"/>
                </a:solidFill>
                <a:latin typeface="Comic Sans MS"/>
                <a:ea typeface="Comic Sans MS"/>
                <a:cs typeface="Comic Sans MS"/>
                <a:sym typeface="Comic Sans MS"/>
              </a:rPr>
              <a:t>Участь у громадських слуханнях можуть взяти члени територіальної громади, які досягли 18 років і мають право голосу на виборах</a:t>
            </a:r>
            <a:endParaRPr sz="1300">
              <a:solidFill>
                <a:srgbClr val="000000"/>
              </a:solidFill>
              <a:latin typeface="Comic Sans MS"/>
              <a:ea typeface="Comic Sans MS"/>
              <a:cs typeface="Comic Sans MS"/>
              <a:sym typeface="Comic Sans MS"/>
            </a:endParaRPr>
          </a:p>
          <a:p>
            <a:pPr indent="-317500" lvl="0" marL="457200" rtl="0" algn="l">
              <a:spcBef>
                <a:spcPts val="0"/>
              </a:spcBef>
              <a:spcAft>
                <a:spcPts val="0"/>
              </a:spcAft>
              <a:buClr>
                <a:srgbClr val="000000"/>
              </a:buClr>
              <a:buSzPts val="1400"/>
              <a:buFont typeface="Comic Sans MS"/>
              <a:buChar char="-"/>
            </a:pPr>
            <a:r>
              <a:rPr i="1" lang="uk" sz="1300">
                <a:solidFill>
                  <a:srgbClr val="1F1F1F"/>
                </a:solidFill>
                <a:latin typeface="Comic Sans MS"/>
                <a:ea typeface="Comic Sans MS"/>
                <a:cs typeface="Comic Sans MS"/>
                <a:sym typeface="Comic Sans MS"/>
              </a:rPr>
              <a:t>Правова підстава:</a:t>
            </a:r>
            <a:r>
              <a:rPr lang="uk" sz="1300">
                <a:solidFill>
                  <a:srgbClr val="1F1F1F"/>
                </a:solidFill>
                <a:latin typeface="Comic Sans MS"/>
                <a:ea typeface="Comic Sans MS"/>
                <a:cs typeface="Comic Sans MS"/>
                <a:sym typeface="Comic Sans MS"/>
              </a:rPr>
              <a:t> громадяни мають право проводити громадські слухання – зустрічатися з депутатами та посадовими особами місцевої ради, під час яких громадяни їх заслуховують та подають власні пропозиції до вирішення проблем</a:t>
            </a:r>
            <a:endParaRPr sz="1400">
              <a:solidFill>
                <a:srgbClr val="000000"/>
              </a:solidFill>
              <a:latin typeface="Comic Sans MS"/>
              <a:ea typeface="Comic Sans MS"/>
              <a:cs typeface="Comic Sans MS"/>
              <a:sym typeface="Comic Sans MS"/>
            </a:endParaRPr>
          </a:p>
        </p:txBody>
      </p:sp>
      <p:sp>
        <p:nvSpPr>
          <p:cNvPr id="129" name="Google Shape;129;p20"/>
          <p:cNvSpPr txBox="1"/>
          <p:nvPr/>
        </p:nvSpPr>
        <p:spPr>
          <a:xfrm>
            <a:off x="4711050" y="938125"/>
            <a:ext cx="3804300" cy="283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uk" sz="1600">
                <a:latin typeface="Lobster"/>
                <a:ea typeface="Lobster"/>
                <a:cs typeface="Lobster"/>
                <a:sym typeface="Lobster"/>
              </a:rPr>
              <a:t>Бюджет участі:</a:t>
            </a:r>
            <a:endParaRPr sz="1600">
              <a:latin typeface="Lobster"/>
              <a:ea typeface="Lobster"/>
              <a:cs typeface="Lobster"/>
              <a:sym typeface="Lobster"/>
            </a:endParaRPr>
          </a:p>
          <a:p>
            <a:pPr indent="-311150" lvl="0" marL="457200" rtl="0" algn="l">
              <a:spcBef>
                <a:spcPts val="0"/>
              </a:spcBef>
              <a:spcAft>
                <a:spcPts val="0"/>
              </a:spcAft>
              <a:buSzPts val="1300"/>
              <a:buFont typeface="Calibri"/>
              <a:buChar char="-"/>
            </a:pPr>
            <a:r>
              <a:rPr lang="uk" sz="1300">
                <a:latin typeface="Comic Sans MS"/>
                <a:ea typeface="Comic Sans MS"/>
                <a:cs typeface="Comic Sans MS"/>
                <a:sym typeface="Comic Sans MS"/>
              </a:rPr>
              <a:t>предметом обговорення є розподіл коштів місцевого бюджету </a:t>
            </a:r>
            <a:r>
              <a:rPr lang="uk" sz="1300">
                <a:solidFill>
                  <a:schemeClr val="dk1"/>
                </a:solidFill>
                <a:latin typeface="Comic Sans MS"/>
                <a:ea typeface="Comic Sans MS"/>
                <a:cs typeface="Comic Sans MS"/>
                <a:sym typeface="Comic Sans MS"/>
              </a:rPr>
              <a:t>через створення проєктів для покращення міста/ОТГ та/або голосування за них.</a:t>
            </a:r>
            <a:endParaRPr sz="1300">
              <a:solidFill>
                <a:schemeClr val="dk1"/>
              </a:solidFill>
              <a:latin typeface="Comic Sans MS"/>
              <a:ea typeface="Comic Sans MS"/>
              <a:cs typeface="Comic Sans MS"/>
              <a:sym typeface="Comic Sans MS"/>
            </a:endParaRPr>
          </a:p>
          <a:p>
            <a:pPr indent="-311150" lvl="0" marL="457200" rtl="0" algn="l">
              <a:spcBef>
                <a:spcPts val="0"/>
              </a:spcBef>
              <a:spcAft>
                <a:spcPts val="0"/>
              </a:spcAft>
              <a:buClr>
                <a:schemeClr val="dk1"/>
              </a:buClr>
              <a:buSzPts val="1300"/>
              <a:buFont typeface="Comic Sans MS"/>
              <a:buChar char="-"/>
            </a:pPr>
            <a:r>
              <a:rPr lang="uk" sz="1300">
                <a:solidFill>
                  <a:schemeClr val="dk1"/>
                </a:solidFill>
                <a:latin typeface="Comic Sans MS"/>
                <a:ea typeface="Comic Sans MS"/>
                <a:cs typeface="Comic Sans MS"/>
                <a:sym typeface="Comic Sans MS"/>
              </a:rPr>
              <a:t>будь-який житель міста/ОТГ може подати проєкт, взяти участь у конкурсі, перемогти в голосуванні і спостерігати за тим, як його проєкт реалізують в рамках бюджету.</a:t>
            </a:r>
            <a:endParaRPr sz="1300">
              <a:solidFill>
                <a:schemeClr val="dk1"/>
              </a:solidFill>
              <a:latin typeface="Comic Sans MS"/>
              <a:ea typeface="Comic Sans MS"/>
              <a:cs typeface="Comic Sans MS"/>
              <a:sym typeface="Comic Sans MS"/>
            </a:endParaRPr>
          </a:p>
          <a:p>
            <a:pPr indent="-311150" lvl="0" marL="457200" rtl="0" algn="l">
              <a:spcBef>
                <a:spcPts val="0"/>
              </a:spcBef>
              <a:spcAft>
                <a:spcPts val="0"/>
              </a:spcAft>
              <a:buClr>
                <a:schemeClr val="dk1"/>
              </a:buClr>
              <a:buSzPts val="1300"/>
              <a:buFont typeface="Comic Sans MS"/>
              <a:buChar char="-"/>
            </a:pPr>
            <a:r>
              <a:rPr lang="uk" sz="1300">
                <a:solidFill>
                  <a:schemeClr val="dk1"/>
                </a:solidFill>
                <a:latin typeface="Comic Sans MS"/>
                <a:ea typeface="Comic Sans MS"/>
                <a:cs typeface="Comic Sans MS"/>
                <a:sym typeface="Comic Sans MS"/>
              </a:rPr>
              <a:t>Бюджет участі не регламентований нормативно-правовою базою, принаймні на законодавчому рівні. </a:t>
            </a:r>
            <a:endParaRPr sz="1300">
              <a:solidFill>
                <a:schemeClr val="dk1"/>
              </a:solidFill>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1"/>
          <p:cNvSpPr txBox="1"/>
          <p:nvPr>
            <p:ph type="title"/>
          </p:nvPr>
        </p:nvSpPr>
        <p:spPr>
          <a:xfrm>
            <a:off x="885325" y="2035144"/>
            <a:ext cx="7886700" cy="994200"/>
          </a:xfrm>
          <a:prstGeom prst="rect">
            <a:avLst/>
          </a:prstGeom>
        </p:spPr>
        <p:txBody>
          <a:bodyPr anchorCtr="0" anchor="ctr" bIns="34275" lIns="68575" spcFirstLastPara="1" rIns="68575" wrap="square" tIns="34275">
            <a:noAutofit/>
          </a:bodyPr>
          <a:lstStyle/>
          <a:p>
            <a:pPr indent="0" lvl="0" marL="0" rtl="0" algn="l">
              <a:lnSpc>
                <a:spcPct val="115000"/>
              </a:lnSpc>
              <a:spcBef>
                <a:spcPts val="0"/>
              </a:spcBef>
              <a:spcAft>
                <a:spcPts val="1400"/>
              </a:spcAft>
              <a:buNone/>
            </a:pPr>
            <a:r>
              <a:rPr lang="uk" sz="3600">
                <a:solidFill>
                  <a:srgbClr val="7F6000"/>
                </a:solidFill>
                <a:latin typeface="Lobster"/>
                <a:ea typeface="Lobster"/>
                <a:cs typeface="Lobster"/>
                <a:sym typeface="Lobster"/>
              </a:rPr>
              <a:t>Любарська селищна об’єднана територіальна громада</a:t>
            </a:r>
            <a:endParaRPr sz="3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2"/>
          <p:cNvSpPr txBox="1"/>
          <p:nvPr>
            <p:ph type="title"/>
          </p:nvPr>
        </p:nvSpPr>
        <p:spPr>
          <a:xfrm>
            <a:off x="628650" y="273844"/>
            <a:ext cx="7886700" cy="9942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Clr>
                <a:schemeClr val="dk1"/>
              </a:buClr>
              <a:buSzPct val="33333"/>
              <a:buFont typeface="Arial"/>
              <a:buNone/>
            </a:pPr>
            <a:r>
              <a:t/>
            </a:r>
            <a:endParaRPr/>
          </a:p>
          <a:p>
            <a:pPr indent="0" lvl="0" marL="0" rtl="0" algn="l">
              <a:lnSpc>
                <a:spcPct val="115000"/>
              </a:lnSpc>
              <a:spcBef>
                <a:spcPts val="0"/>
              </a:spcBef>
              <a:spcAft>
                <a:spcPts val="0"/>
              </a:spcAft>
              <a:buNone/>
            </a:pPr>
            <a:r>
              <a:rPr lang="uk" sz="2650">
                <a:solidFill>
                  <a:srgbClr val="7F6000"/>
                </a:solidFill>
                <a:latin typeface="Lobster"/>
                <a:ea typeface="Lobster"/>
                <a:cs typeface="Lobster"/>
                <a:sym typeface="Lobster"/>
              </a:rPr>
              <a:t>Любарська селищна об’єднана територіальна громада</a:t>
            </a:r>
            <a:endParaRPr sz="2650">
              <a:solidFill>
                <a:srgbClr val="7F6000"/>
              </a:solidFill>
              <a:latin typeface="Lobster"/>
              <a:ea typeface="Lobster"/>
              <a:cs typeface="Lobster"/>
              <a:sym typeface="Lobster"/>
            </a:endParaRPr>
          </a:p>
          <a:p>
            <a:pPr indent="0" lvl="0" marL="0" rtl="0" algn="l">
              <a:spcBef>
                <a:spcPts val="1400"/>
              </a:spcBef>
              <a:spcAft>
                <a:spcPts val="0"/>
              </a:spcAft>
              <a:buNone/>
            </a:pPr>
            <a:r>
              <a:t/>
            </a:r>
            <a:endParaRPr/>
          </a:p>
        </p:txBody>
      </p:sp>
      <p:sp>
        <p:nvSpPr>
          <p:cNvPr id="140" name="Google Shape;140;p22"/>
          <p:cNvSpPr txBox="1"/>
          <p:nvPr>
            <p:ph idx="1" type="body"/>
          </p:nvPr>
        </p:nvSpPr>
        <p:spPr>
          <a:xfrm>
            <a:off x="562050" y="1131375"/>
            <a:ext cx="7468800" cy="36888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b="1" lang="uk" sz="2000" u="sng">
                <a:latin typeface="Lobster"/>
                <a:ea typeface="Lobster"/>
                <a:cs typeface="Lobster"/>
                <a:sym typeface="Lobster"/>
              </a:rPr>
              <a:t>Загальна інформація</a:t>
            </a:r>
            <a:endParaRPr b="1" sz="2000" u="sng">
              <a:latin typeface="Lobster"/>
              <a:ea typeface="Lobster"/>
              <a:cs typeface="Lobster"/>
              <a:sym typeface="Lobster"/>
            </a:endParaRPr>
          </a:p>
          <a:p>
            <a:pPr indent="0" lvl="0" marL="0" rtl="0" algn="l">
              <a:spcBef>
                <a:spcPts val="800"/>
              </a:spcBef>
              <a:spcAft>
                <a:spcPts val="0"/>
              </a:spcAft>
              <a:buNone/>
            </a:pPr>
            <a:r>
              <a:rPr lang="uk" sz="1600">
                <a:latin typeface="Comic Sans MS"/>
                <a:ea typeface="Comic Sans MS"/>
                <a:cs typeface="Comic Sans MS"/>
                <a:sym typeface="Comic Sans MS"/>
              </a:rPr>
              <a:t>Площа території — 760,2 км²</a:t>
            </a:r>
            <a:endParaRPr sz="1600">
              <a:latin typeface="Comic Sans MS"/>
              <a:ea typeface="Comic Sans MS"/>
              <a:cs typeface="Comic Sans MS"/>
              <a:sym typeface="Comic Sans MS"/>
            </a:endParaRPr>
          </a:p>
          <a:p>
            <a:pPr indent="0" lvl="0" marL="0" rtl="0" algn="l">
              <a:spcBef>
                <a:spcPts val="800"/>
              </a:spcBef>
              <a:spcAft>
                <a:spcPts val="0"/>
              </a:spcAft>
              <a:buNone/>
            </a:pPr>
            <a:r>
              <a:rPr lang="uk" sz="1600">
                <a:latin typeface="Comic Sans MS"/>
                <a:ea typeface="Comic Sans MS"/>
                <a:cs typeface="Comic Sans MS"/>
                <a:sym typeface="Comic Sans MS"/>
              </a:rPr>
              <a:t>Кількість населення — </a:t>
            </a:r>
            <a:r>
              <a:rPr b="1" lang="uk" sz="1600">
                <a:latin typeface="Comic Sans MS"/>
                <a:ea typeface="Comic Sans MS"/>
                <a:cs typeface="Comic Sans MS"/>
                <a:sym typeface="Comic Sans MS"/>
              </a:rPr>
              <a:t>26 032 особи</a:t>
            </a:r>
            <a:endParaRPr sz="1600">
              <a:latin typeface="Comic Sans MS"/>
              <a:ea typeface="Comic Sans MS"/>
              <a:cs typeface="Comic Sans MS"/>
              <a:sym typeface="Comic Sans MS"/>
            </a:endParaRPr>
          </a:p>
          <a:p>
            <a:pPr indent="0" lvl="0" marL="0" rtl="0" algn="l">
              <a:spcBef>
                <a:spcPts val="800"/>
              </a:spcBef>
              <a:spcAft>
                <a:spcPts val="0"/>
              </a:spcAft>
              <a:buNone/>
            </a:pPr>
            <a:r>
              <a:rPr lang="uk" sz="1600">
                <a:latin typeface="Comic Sans MS"/>
                <a:ea typeface="Comic Sans MS"/>
                <a:cs typeface="Comic Sans MS"/>
                <a:sym typeface="Comic Sans MS"/>
              </a:rPr>
              <a:t>З них: </a:t>
            </a:r>
            <a:r>
              <a:rPr b="1" lang="uk" sz="1600">
                <a:latin typeface="Comic Sans MS"/>
                <a:ea typeface="Comic Sans MS"/>
                <a:cs typeface="Comic Sans MS"/>
                <a:sym typeface="Comic Sans MS"/>
              </a:rPr>
              <a:t>міське населення</a:t>
            </a:r>
            <a:r>
              <a:rPr lang="uk" sz="1600">
                <a:latin typeface="Comic Sans MS"/>
                <a:ea typeface="Comic Sans MS"/>
                <a:cs typeface="Comic Sans MS"/>
                <a:sym typeface="Comic Sans MS"/>
              </a:rPr>
              <a:t> — 2 056 осіб, </a:t>
            </a:r>
            <a:r>
              <a:rPr b="1" lang="uk" sz="1600">
                <a:latin typeface="Comic Sans MS"/>
                <a:ea typeface="Comic Sans MS"/>
                <a:cs typeface="Comic Sans MS"/>
                <a:sym typeface="Comic Sans MS"/>
              </a:rPr>
              <a:t>сільське </a:t>
            </a:r>
            <a:r>
              <a:rPr lang="uk" sz="1600">
                <a:latin typeface="Comic Sans MS"/>
                <a:ea typeface="Comic Sans MS"/>
                <a:cs typeface="Comic Sans MS"/>
                <a:sym typeface="Comic Sans MS"/>
              </a:rPr>
              <a:t>— 23 976 осіб </a:t>
            </a:r>
            <a:endParaRPr sz="1600">
              <a:latin typeface="Comic Sans MS"/>
              <a:ea typeface="Comic Sans MS"/>
              <a:cs typeface="Comic Sans MS"/>
              <a:sym typeface="Comic Sans MS"/>
            </a:endParaRPr>
          </a:p>
          <a:p>
            <a:pPr indent="0" lvl="0" marL="0" rtl="0" algn="l">
              <a:spcBef>
                <a:spcPts val="800"/>
              </a:spcBef>
              <a:spcAft>
                <a:spcPts val="0"/>
              </a:spcAft>
              <a:buNone/>
            </a:pPr>
            <a:r>
              <a:t/>
            </a:r>
            <a:endParaRPr b="1" sz="1600">
              <a:latin typeface="Comic Sans MS"/>
              <a:ea typeface="Comic Sans MS"/>
              <a:cs typeface="Comic Sans MS"/>
              <a:sym typeface="Comic Sans MS"/>
            </a:endParaRPr>
          </a:p>
          <a:p>
            <a:pPr indent="0" lvl="0" marL="0" rtl="0" algn="just">
              <a:spcBef>
                <a:spcPts val="800"/>
              </a:spcBef>
              <a:spcAft>
                <a:spcPts val="0"/>
              </a:spcAft>
              <a:buNone/>
            </a:pPr>
            <a:r>
              <a:rPr b="1" lang="uk" sz="1600">
                <a:latin typeface="Comic Sans MS"/>
                <a:ea typeface="Comic Sans MS"/>
                <a:cs typeface="Comic Sans MS"/>
                <a:sym typeface="Comic Sans MS"/>
              </a:rPr>
              <a:t>Природні ресурси</a:t>
            </a:r>
            <a:r>
              <a:rPr lang="uk" sz="1600">
                <a:latin typeface="Comic Sans MS"/>
                <a:ea typeface="Comic Sans MS"/>
                <a:cs typeface="Comic Sans MS"/>
                <a:sym typeface="Comic Sans MS"/>
              </a:rPr>
              <a:t> - Землі Любарщини багаті на такі корисні копалини, як м</a:t>
            </a:r>
            <a:r>
              <a:rPr lang="uk" sz="1600">
                <a:latin typeface="Comic Sans MS"/>
                <a:ea typeface="Comic Sans MS"/>
                <a:cs typeface="Comic Sans MS"/>
                <a:sym typeface="Comic Sans MS"/>
              </a:rPr>
              <a:t>олібден, каолін, торф, вапняки, граніти (в т.ч. гарбо і лабрадорит), пісок, глину. Ґрунти – чорноземи, сірі або світло-сірі опідзолені. Ліси, в основному мішані, з перевагою над сосною і ялиною дуба, липи, граба, ясена, клена, береста. Вони займають 4,9 тис. га. У лісах росте багато чагарників та багаторічних трав’янистих рослин, які дають плоди і ягоди. Ліси і луки багаті на гриби, медоносні рослини, що сприяє розвитку бджільництва.</a:t>
            </a:r>
            <a:endParaRPr sz="1600">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3"/>
          <p:cNvSpPr txBox="1"/>
          <p:nvPr>
            <p:ph type="title"/>
          </p:nvPr>
        </p:nvSpPr>
        <p:spPr>
          <a:xfrm>
            <a:off x="678000" y="0"/>
            <a:ext cx="2957100" cy="4404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uk" sz="2400">
                <a:solidFill>
                  <a:srgbClr val="7F6000"/>
                </a:solidFill>
                <a:latin typeface="Lobster"/>
                <a:ea typeface="Lobster"/>
                <a:cs typeface="Lobster"/>
                <a:sym typeface="Lobster"/>
              </a:rPr>
              <a:t>Сильні сторони</a:t>
            </a:r>
            <a:endParaRPr sz="2400">
              <a:solidFill>
                <a:srgbClr val="7F6000"/>
              </a:solidFill>
              <a:latin typeface="Lobster"/>
              <a:ea typeface="Lobster"/>
              <a:cs typeface="Lobster"/>
              <a:sym typeface="Lobster"/>
            </a:endParaRPr>
          </a:p>
        </p:txBody>
      </p:sp>
      <p:sp>
        <p:nvSpPr>
          <p:cNvPr id="146" name="Google Shape;146;p23"/>
          <p:cNvSpPr txBox="1"/>
          <p:nvPr/>
        </p:nvSpPr>
        <p:spPr>
          <a:xfrm>
            <a:off x="4855175" y="0"/>
            <a:ext cx="3084300" cy="4404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935"/>
              <a:buNone/>
            </a:pPr>
            <a:r>
              <a:rPr lang="uk" sz="2440">
                <a:solidFill>
                  <a:srgbClr val="7F6000"/>
                </a:solidFill>
                <a:latin typeface="Lobster"/>
                <a:ea typeface="Lobster"/>
                <a:cs typeface="Lobster"/>
                <a:sym typeface="Lobster"/>
              </a:rPr>
              <a:t>Можливості</a:t>
            </a:r>
            <a:endParaRPr sz="2440">
              <a:solidFill>
                <a:srgbClr val="7F6000"/>
              </a:solidFill>
              <a:latin typeface="Lobster"/>
              <a:ea typeface="Lobster"/>
              <a:cs typeface="Lobster"/>
              <a:sym typeface="Lobster"/>
            </a:endParaRPr>
          </a:p>
        </p:txBody>
      </p:sp>
      <p:sp>
        <p:nvSpPr>
          <p:cNvPr id="147" name="Google Shape;147;p23"/>
          <p:cNvSpPr txBox="1"/>
          <p:nvPr/>
        </p:nvSpPr>
        <p:spPr>
          <a:xfrm>
            <a:off x="3950925" y="440300"/>
            <a:ext cx="4252800" cy="458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uk" sz="1300">
                <a:latin typeface="Comic Sans MS"/>
                <a:ea typeface="Comic Sans MS"/>
                <a:cs typeface="Comic Sans MS"/>
                <a:sym typeface="Comic Sans MS"/>
              </a:rPr>
              <a:t>Зростання попиту на продовольство на світовому ринку стимулюватиме розвиток АПК</a:t>
            </a:r>
            <a:endParaRPr sz="1300">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t/>
            </a:r>
            <a:endParaRPr sz="1300">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rPr lang="uk" sz="1300">
                <a:latin typeface="Comic Sans MS"/>
                <a:ea typeface="Comic Sans MS"/>
                <a:cs typeface="Comic Sans MS"/>
                <a:sym typeface="Comic Sans MS"/>
              </a:rPr>
              <a:t>Розвиток «зеленої» енергетики</a:t>
            </a:r>
            <a:endParaRPr sz="1300">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t/>
            </a:r>
            <a:endParaRPr sz="1300">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rPr lang="uk" sz="1300">
                <a:latin typeface="Comic Sans MS"/>
                <a:ea typeface="Comic Sans MS"/>
                <a:cs typeface="Comic Sans MS"/>
                <a:sym typeface="Comic Sans MS"/>
              </a:rPr>
              <a:t>Поглиблення інтеграції з ЄС (Відкриття ринків ЄС для продукції, що виробляється в громаді)</a:t>
            </a:r>
            <a:endParaRPr sz="1300">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t/>
            </a:r>
            <a:endParaRPr sz="1300">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rPr lang="uk" sz="1300">
                <a:latin typeface="Comic Sans MS"/>
                <a:ea typeface="Comic Sans MS"/>
                <a:cs typeface="Comic Sans MS"/>
                <a:sym typeface="Comic Sans MS"/>
              </a:rPr>
              <a:t>Зростання популярності сільського, зеленого, культурного, світоглядного туризму серед населення України та Європи.</a:t>
            </a:r>
            <a:endParaRPr sz="1300">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t/>
            </a:r>
            <a:endParaRPr sz="1300">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rPr lang="uk" sz="1300">
                <a:latin typeface="Comic Sans MS"/>
                <a:ea typeface="Comic Sans MS"/>
                <a:cs typeface="Comic Sans MS"/>
                <a:sym typeface="Comic Sans MS"/>
              </a:rPr>
              <a:t>Активна підтримка та сприяння роботі малого та середнього бізнесу з боку місцевої влади</a:t>
            </a:r>
            <a:endParaRPr sz="1300">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t/>
            </a:r>
            <a:endParaRPr sz="1300">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rPr lang="uk" sz="1300">
                <a:latin typeface="Comic Sans MS"/>
                <a:ea typeface="Comic Sans MS"/>
                <a:cs typeface="Comic Sans MS"/>
                <a:sym typeface="Comic Sans MS"/>
              </a:rPr>
              <a:t>Створення сприятливого інвестиційного клімату, отримання міжнародної технічної допомоги для розвитку громади</a:t>
            </a:r>
            <a:endParaRPr sz="1300">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t/>
            </a:r>
            <a:endParaRPr sz="1300">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rPr lang="uk" sz="1300">
                <a:latin typeface="Comic Sans MS"/>
                <a:ea typeface="Comic Sans MS"/>
                <a:cs typeface="Comic Sans MS"/>
                <a:sym typeface="Comic Sans MS"/>
              </a:rPr>
              <a:t>Розвиток громадських організацій</a:t>
            </a:r>
            <a:endParaRPr sz="1300">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t/>
            </a:r>
            <a:endParaRPr sz="1300">
              <a:latin typeface="Comic Sans MS"/>
              <a:ea typeface="Comic Sans MS"/>
              <a:cs typeface="Comic Sans MS"/>
              <a:sym typeface="Comic Sans MS"/>
            </a:endParaRPr>
          </a:p>
          <a:p>
            <a:pPr indent="0" lvl="0" marL="0" rtl="0" algn="l">
              <a:spcBef>
                <a:spcPts val="0"/>
              </a:spcBef>
              <a:spcAft>
                <a:spcPts val="0"/>
              </a:spcAft>
              <a:buNone/>
            </a:pPr>
            <a:r>
              <a:rPr lang="uk" sz="1300">
                <a:latin typeface="Comic Sans MS"/>
                <a:ea typeface="Comic Sans MS"/>
                <a:cs typeface="Comic Sans MS"/>
                <a:sym typeface="Comic Sans MS"/>
              </a:rPr>
              <a:t>Бюджетна підтримка об‘єднаних громад</a:t>
            </a:r>
            <a:endParaRPr sz="1300">
              <a:latin typeface="Comic Sans MS"/>
              <a:ea typeface="Comic Sans MS"/>
              <a:cs typeface="Comic Sans MS"/>
              <a:sym typeface="Comic Sans MS"/>
            </a:endParaRPr>
          </a:p>
        </p:txBody>
      </p:sp>
      <p:sp>
        <p:nvSpPr>
          <p:cNvPr id="148" name="Google Shape;148;p23"/>
          <p:cNvSpPr txBox="1"/>
          <p:nvPr/>
        </p:nvSpPr>
        <p:spPr>
          <a:xfrm>
            <a:off x="278400" y="440300"/>
            <a:ext cx="3593400" cy="449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uk">
                <a:solidFill>
                  <a:schemeClr val="dk1"/>
                </a:solidFill>
                <a:latin typeface="Comic Sans MS"/>
                <a:ea typeface="Comic Sans MS"/>
                <a:cs typeface="Comic Sans MS"/>
                <a:sym typeface="Comic Sans MS"/>
              </a:rPr>
              <a:t>Вигідне географічне розташування</a:t>
            </a:r>
            <a:endParaRPr>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t/>
            </a:r>
            <a:endParaRPr>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rPr lang="uk">
                <a:solidFill>
                  <a:schemeClr val="dk1"/>
                </a:solidFill>
                <a:latin typeface="Comic Sans MS"/>
                <a:ea typeface="Comic Sans MS"/>
                <a:cs typeface="Comic Sans MS"/>
                <a:sym typeface="Comic Sans MS"/>
              </a:rPr>
              <a:t>Сприятливі кліматичні умови для розвитку сільського господарства</a:t>
            </a:r>
            <a:endParaRPr>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t/>
            </a:r>
            <a:endParaRPr>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rPr lang="uk">
                <a:solidFill>
                  <a:schemeClr val="dk1"/>
                </a:solidFill>
                <a:latin typeface="Comic Sans MS"/>
                <a:ea typeface="Comic Sans MS"/>
                <a:cs typeface="Comic Sans MS"/>
                <a:sym typeface="Comic Sans MS"/>
              </a:rPr>
              <a:t>Значна частка працездатного населення</a:t>
            </a:r>
            <a:endParaRPr>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t/>
            </a:r>
            <a:endParaRPr>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rPr lang="uk">
                <a:solidFill>
                  <a:schemeClr val="dk1"/>
                </a:solidFill>
                <a:latin typeface="Comic Sans MS"/>
                <a:ea typeface="Comic Sans MS"/>
                <a:cs typeface="Comic Sans MS"/>
                <a:sym typeface="Comic Sans MS"/>
              </a:rPr>
              <a:t>Розвинуте транспортне сполучення до районного та обласного центрів</a:t>
            </a:r>
            <a:endParaRPr>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t/>
            </a:r>
            <a:endParaRPr>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rPr lang="uk">
                <a:solidFill>
                  <a:schemeClr val="dk1"/>
                </a:solidFill>
                <a:latin typeface="Comic Sans MS"/>
                <a:ea typeface="Comic Sans MS"/>
                <a:cs typeface="Comic Sans MS"/>
                <a:sym typeface="Comic Sans MS"/>
              </a:rPr>
              <a:t>Наявність корисних копалин і глини, чорноземи, родовищ гранітів</a:t>
            </a:r>
            <a:endParaRPr>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t/>
            </a:r>
            <a:endParaRPr>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rPr lang="uk">
                <a:solidFill>
                  <a:schemeClr val="dk1"/>
                </a:solidFill>
                <a:latin typeface="Comic Sans MS"/>
                <a:ea typeface="Comic Sans MS"/>
                <a:cs typeface="Comic Sans MS"/>
                <a:sym typeface="Comic Sans MS"/>
              </a:rPr>
              <a:t>Наявність об‘єктів, доступних для інвесту- вання</a:t>
            </a:r>
            <a:endParaRPr>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t/>
            </a:r>
            <a:endParaRPr>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rPr lang="uk">
                <a:solidFill>
                  <a:schemeClr val="dk1"/>
                </a:solidFill>
                <a:latin typeface="Comic Sans MS"/>
                <a:ea typeface="Comic Sans MS"/>
                <a:cs typeface="Comic Sans MS"/>
                <a:sym typeface="Comic Sans MS"/>
              </a:rPr>
              <a:t>Наявність творчих колективів, що популяризують громаду</a:t>
            </a:r>
            <a:endParaRPr>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