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75" r:id="rId4"/>
    <p:sldId id="277" r:id="rId5"/>
    <p:sldId id="276" r:id="rId6"/>
    <p:sldId id="278" r:id="rId7"/>
    <p:sldId id="279" r:id="rId8"/>
    <p:sldId id="281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Vollkorn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05.03.2025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469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09600" y="1943100"/>
            <a:ext cx="17526000" cy="5755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Тема 10. Велика Британія в сучасних геополітичних процесах </a:t>
            </a:r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 </a:t>
            </a:r>
          </a:p>
          <a:p>
            <a:pPr algn="just"/>
            <a:endParaRPr lang="uk-UA" sz="26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algn="ctr"/>
            <a:r>
              <a:rPr lang="uk-UA" sz="28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План</a:t>
            </a:r>
          </a:p>
          <a:p>
            <a:pPr marL="514350" indent="-514350" algn="just">
              <a:buFont typeface="+mj-lt"/>
              <a:buAutoNum type="arabicPeriod"/>
            </a:pPr>
            <a:endParaRPr lang="uk-UA" sz="2800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uk-UA" sz="28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Зовнішньополітичні стратегії  Великої Британії у другій пол. ХХ ст. Геополітика Великої Британії щодо Співдружності націй та країн «третього світу».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28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Місце і роль Великої Британії у формуванні Спільної зовнішньої та </a:t>
            </a:r>
            <a:r>
              <a:rPr lang="uk-UA" sz="2800" dirty="0" err="1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безпекової</a:t>
            </a:r>
            <a:r>
              <a:rPr lang="uk-UA" sz="28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політики ЄС.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28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Фактор </a:t>
            </a:r>
            <a:r>
              <a:rPr lang="uk-UA" sz="2800" dirty="0" err="1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Brexit</a:t>
            </a:r>
            <a:r>
              <a:rPr lang="uk-UA" sz="28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у зовнішній політиці Великої Британії, наслідки для Європейського Союзу та політики безпеки ЄС.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28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Пріоритети зовнішньої політики Великої Британії в сучасних геополітичних реаліях.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28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Зовнішньополітична і воєнна доктрина Великої Британії «Велика Британія в Епоху конкуренції».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28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 Україна і Велика Британія під час російсько-української війни. Угода про сторічне партнерство між Україною та Сполученим Королівством Великої Британії і Північної Ірландії.</a:t>
            </a:r>
            <a:endParaRPr lang="uk-UA" sz="2800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Прямоугольник 3"/>
          <p:cNvSpPr/>
          <p:nvPr/>
        </p:nvSpPr>
        <p:spPr>
          <a:xfrm>
            <a:off x="914400" y="571500"/>
            <a:ext cx="16002000" cy="7135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b="1" dirty="0" smtClean="0"/>
              <a:t>1.Зовнішньополітичні </a:t>
            </a:r>
            <a:r>
              <a:rPr lang="uk-UA" sz="2800" b="1" dirty="0"/>
              <a:t>стратегії Великої Британії у другій половині ХХ ст. Геополітика щодо Співдружності націй та країн «третього світу»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Післявоєнна стратегія</a:t>
            </a:r>
            <a:r>
              <a:rPr lang="uk-UA" sz="28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Втрата імперського статусу, адаптація до нової ролі.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Орієнтація на США та Європу.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Співдружність націй</a:t>
            </a:r>
            <a:r>
              <a:rPr lang="uk-UA" sz="28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Збереження впливу на колишні колонії через дипломатію та економічні зв’язки.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Фінансова та військова підтримка держав Африки, Азії, Карибського басейну.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b="1" dirty="0"/>
              <a:t>Політика щодо "третього світу"</a:t>
            </a:r>
            <a:r>
              <a:rPr lang="uk-UA" sz="28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Балансування між США, СРСР та країнами, що розвиваються.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800" dirty="0"/>
              <a:t>Участь у конфліктах (Фолклендська війна 1982 р., ситуація в </a:t>
            </a:r>
            <a:r>
              <a:rPr lang="uk-UA" sz="2800" dirty="0" err="1"/>
              <a:t>Родезії</a:t>
            </a:r>
            <a:r>
              <a:rPr lang="uk-UA" sz="2800" dirty="0"/>
              <a:t> та ПАР).</a:t>
            </a:r>
          </a:p>
        </p:txBody>
      </p:sp>
      <p:pic>
        <p:nvPicPr>
          <p:cNvPr id="8" name="Picture 2" descr="Велика Британія – 9 клас – HISTORY-TEAC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600" y="7048500"/>
            <a:ext cx="4972050" cy="285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935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Прямоугольник 2"/>
          <p:cNvSpPr/>
          <p:nvPr/>
        </p:nvSpPr>
        <p:spPr>
          <a:xfrm>
            <a:off x="762000" y="571500"/>
            <a:ext cx="165354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000" b="1" dirty="0" smtClean="0"/>
              <a:t>2. Місце </a:t>
            </a:r>
            <a:r>
              <a:rPr lang="uk-UA" sz="3000" b="1" dirty="0"/>
              <a:t>і роль Великої Британії у формуванні Спільної зовнішньої та </a:t>
            </a:r>
            <a:r>
              <a:rPr lang="uk-UA" sz="3000" b="1" dirty="0" err="1"/>
              <a:t>безпекової</a:t>
            </a:r>
            <a:r>
              <a:rPr lang="uk-UA" sz="3000" b="1" dirty="0"/>
              <a:t> політики ЄС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b="1" dirty="0"/>
              <a:t>Історія відносин з ЄС</a:t>
            </a:r>
            <a:r>
              <a:rPr lang="uk-UA" sz="30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dirty="0"/>
              <a:t>Вступ до ЄЕС у 1973 р.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dirty="0"/>
              <a:t>Особлива позиція щодо політичної інтеграції.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b="1" dirty="0"/>
              <a:t>Участь у спільній зовнішній політиці</a:t>
            </a:r>
            <a:r>
              <a:rPr lang="uk-UA" sz="30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dirty="0"/>
              <a:t>Лідерство у санкціях проти агресорів (Іран, Росія).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dirty="0"/>
              <a:t>Антитерористична діяльність (Ірак, Афганістан).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b="1" dirty="0" err="1"/>
              <a:t>Безпекова</a:t>
            </a:r>
            <a:r>
              <a:rPr lang="uk-UA" sz="3000" b="1" dirty="0"/>
              <a:t> політика в ЄС</a:t>
            </a:r>
            <a:r>
              <a:rPr lang="uk-UA" sz="30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dirty="0"/>
              <a:t>Підтримка військових ініціатив, але без поглиблення інтеграції.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dirty="0"/>
              <a:t>Напруженість через відмову від участі в європейській армії.</a:t>
            </a:r>
          </a:p>
        </p:txBody>
      </p:sp>
      <p:pic>
        <p:nvPicPr>
          <p:cNvPr id="2050" name="Picture 2" descr="Вихід Великої Британії з ЄС та її подальша участь у програмі «Креативна  Європа» :: Креативна Європа Украї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900" y="2175153"/>
            <a:ext cx="666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9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Прямоугольник 3"/>
          <p:cNvSpPr/>
          <p:nvPr/>
        </p:nvSpPr>
        <p:spPr>
          <a:xfrm>
            <a:off x="304800" y="515155"/>
            <a:ext cx="16916400" cy="7638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000" b="1" dirty="0" smtClean="0"/>
              <a:t>3. </a:t>
            </a:r>
            <a:r>
              <a:rPr lang="uk-UA" sz="3000" b="1" dirty="0"/>
              <a:t>Фактор </a:t>
            </a:r>
            <a:r>
              <a:rPr lang="en-GB" sz="3000" b="1" dirty="0" err="1"/>
              <a:t>Brexit</a:t>
            </a:r>
            <a:r>
              <a:rPr lang="en-GB" sz="3000" b="1" dirty="0"/>
              <a:t> </a:t>
            </a:r>
            <a:r>
              <a:rPr lang="uk-UA" sz="3000" b="1" dirty="0"/>
              <a:t>у зовнішній політиці Великої Британії, наслідки для Європейського Союзу та політики безпеки ЄС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000" b="1" dirty="0" err="1"/>
              <a:t>Brexit</a:t>
            </a:r>
            <a:r>
              <a:rPr lang="en-GB" sz="3000" b="1" dirty="0"/>
              <a:t> </a:t>
            </a:r>
            <a:r>
              <a:rPr lang="uk-UA" sz="3000" b="1" dirty="0"/>
              <a:t>та його мотиви</a:t>
            </a:r>
            <a:r>
              <a:rPr lang="uk-UA" sz="30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dirty="0"/>
              <a:t>Вихід з ЄС у 2020 р. після референдуму 2016 р.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dirty="0"/>
              <a:t>Контроль над кордонами, відмова від політичної інтеграції.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b="1" dirty="0"/>
              <a:t>Наслідки для ЄС</a:t>
            </a:r>
            <a:r>
              <a:rPr lang="uk-UA" sz="30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dirty="0"/>
              <a:t>Ослаблення європейської дипломатії та військового потенціалу.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dirty="0"/>
              <a:t>Втрата одного з ключових економічних партнерів.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b="1" dirty="0"/>
              <a:t>Наслідки для безпеки</a:t>
            </a:r>
            <a:r>
              <a:rPr lang="uk-UA" sz="30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dirty="0"/>
              <a:t>Погіршення співпраці у рамках спільної політики безпеки.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dirty="0"/>
              <a:t>Акцент на НАТО та двосторонніх військових угодах.</a:t>
            </a:r>
          </a:p>
        </p:txBody>
      </p:sp>
      <p:pic>
        <p:nvPicPr>
          <p:cNvPr id="3074" name="Picture 2" descr="В ЄС відмовили Британії в перегляді угоди щодо Brex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220" y="6019800"/>
            <a:ext cx="705729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7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734" y="1311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Прямоугольник 3"/>
          <p:cNvSpPr/>
          <p:nvPr/>
        </p:nvSpPr>
        <p:spPr>
          <a:xfrm>
            <a:off x="762000" y="266700"/>
            <a:ext cx="15925800" cy="770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000" b="1" dirty="0" smtClean="0"/>
              <a:t>4. Пріоритети </a:t>
            </a:r>
            <a:r>
              <a:rPr lang="uk-UA" sz="3000" b="1" dirty="0"/>
              <a:t>зовнішньої політики Великої Британії в сучасних геополітичних </a:t>
            </a:r>
            <a:r>
              <a:rPr lang="uk-UA" sz="3000" b="1" dirty="0" smtClean="0"/>
              <a:t>реаліях</a:t>
            </a:r>
          </a:p>
          <a:p>
            <a:pPr algn="ctr">
              <a:lnSpc>
                <a:spcPct val="150000"/>
              </a:lnSpc>
            </a:pPr>
            <a:endParaRPr lang="uk-UA" sz="3000" b="1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b="1" dirty="0"/>
              <a:t>"Глобальна Британія" (</a:t>
            </a:r>
            <a:r>
              <a:rPr lang="en-GB" sz="3000" b="1" dirty="0"/>
              <a:t>Global Britain)</a:t>
            </a:r>
            <a:r>
              <a:rPr lang="en-GB" sz="30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dirty="0"/>
              <a:t>Повернення до ролі світового гравця.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dirty="0"/>
              <a:t>Посилення відносин із США, Канадою, Австралією.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b="1" dirty="0"/>
              <a:t>Азійський напрямок</a:t>
            </a:r>
            <a:r>
              <a:rPr lang="uk-UA" sz="30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dirty="0"/>
              <a:t>Участь у "АУКУС" (Англо-Американо-Австралійський альянс).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dirty="0"/>
              <a:t>Посилення присутності у Індо-Тихоокеанському регіоні.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b="1" dirty="0"/>
              <a:t>Стратегія щодо Європи</a:t>
            </a:r>
            <a:r>
              <a:rPr lang="uk-UA" sz="30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dirty="0"/>
              <a:t>Підтримка </a:t>
            </a:r>
            <a:r>
              <a:rPr lang="uk-UA" sz="3000" dirty="0" err="1"/>
              <a:t>безпекових</a:t>
            </a:r>
            <a:r>
              <a:rPr lang="uk-UA" sz="3000" dirty="0"/>
              <a:t> ініціатив Європи без членства в ЄС.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dirty="0"/>
              <a:t>Лідерство у військових питаннях НАТО.</a:t>
            </a:r>
          </a:p>
        </p:txBody>
      </p:sp>
      <p:pic>
        <p:nvPicPr>
          <p:cNvPr id="4098" name="Picture 2" descr="Is a Global Britain Possible in a Competitive Age? | Defense.inf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0" y="5502327"/>
            <a:ext cx="6397052" cy="479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3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400" y="3685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Прямоугольник 3"/>
          <p:cNvSpPr/>
          <p:nvPr/>
        </p:nvSpPr>
        <p:spPr>
          <a:xfrm>
            <a:off x="723900" y="266700"/>
            <a:ext cx="16535400" cy="770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000" b="1" dirty="0" smtClean="0"/>
              <a:t>5.Зовнішньополітична </a:t>
            </a:r>
            <a:r>
              <a:rPr lang="uk-UA" sz="3000" b="1" dirty="0"/>
              <a:t>і воєнна доктрина Великої Британії «Велика Британія в Епоху конкуренції</a:t>
            </a:r>
            <a:r>
              <a:rPr lang="uk-UA" sz="3000" b="1" dirty="0" smtClean="0"/>
              <a:t>»</a:t>
            </a:r>
          </a:p>
          <a:p>
            <a:pPr algn="ctr">
              <a:lnSpc>
                <a:spcPct val="150000"/>
              </a:lnSpc>
            </a:pPr>
            <a:endParaRPr lang="uk-UA" sz="3000" b="1" dirty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b="1" dirty="0"/>
              <a:t>Доктрина 2021 р.</a:t>
            </a:r>
            <a:r>
              <a:rPr lang="uk-UA" sz="3000" dirty="0"/>
              <a:t>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dirty="0"/>
              <a:t>Підготовка до суперництва з Китаєм і Росією.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dirty="0"/>
              <a:t>Військове та технологічне посилення.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b="1" dirty="0"/>
              <a:t>Основні аспекти</a:t>
            </a:r>
            <a:r>
              <a:rPr lang="uk-UA" sz="3000" dirty="0"/>
              <a:t>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dirty="0"/>
              <a:t>Інвестиції в </a:t>
            </a:r>
            <a:r>
              <a:rPr lang="uk-UA" sz="3000" dirty="0" err="1"/>
              <a:t>кібербезпеку</a:t>
            </a:r>
            <a:r>
              <a:rPr lang="uk-UA" sz="3000" dirty="0"/>
              <a:t> та штучний інтелект.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dirty="0"/>
              <a:t>Посилення військово-морської присутності.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b="1" dirty="0"/>
              <a:t>Розвиток оборонної промисловості</a:t>
            </a:r>
            <a:r>
              <a:rPr lang="uk-UA" sz="3000" dirty="0"/>
              <a:t>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dirty="0"/>
              <a:t>Збільшення бюджету на оборону.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dirty="0"/>
              <a:t>Модернізація ядерних сил (</a:t>
            </a:r>
            <a:r>
              <a:rPr lang="en-GB" sz="3000" dirty="0"/>
              <a:t>Trident).</a:t>
            </a:r>
          </a:p>
        </p:txBody>
      </p:sp>
      <p:pic>
        <p:nvPicPr>
          <p:cNvPr id="5122" name="Picture 2" descr="Five years from the Brexit vote, 'Global Britain' is now much more than a  slogan - Cap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851098"/>
            <a:ext cx="7391400" cy="416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3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984" y="1143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Прямоугольник 3"/>
          <p:cNvSpPr/>
          <p:nvPr/>
        </p:nvSpPr>
        <p:spPr>
          <a:xfrm>
            <a:off x="1003716" y="571500"/>
            <a:ext cx="16230600" cy="770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000" b="1" dirty="0" smtClean="0"/>
              <a:t>6. Україна </a:t>
            </a:r>
            <a:r>
              <a:rPr lang="uk-UA" sz="3000" b="1" dirty="0"/>
              <a:t>і Велика Британія під час російсько-української війни. Угода про сторічне </a:t>
            </a:r>
            <a:r>
              <a:rPr lang="uk-UA" sz="3000" b="1" dirty="0" smtClean="0"/>
              <a:t>партнерство</a:t>
            </a:r>
          </a:p>
          <a:p>
            <a:pPr algn="ctr">
              <a:lnSpc>
                <a:spcPct val="150000"/>
              </a:lnSpc>
            </a:pPr>
            <a:endParaRPr lang="uk-UA" sz="3000" b="1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b="1" dirty="0"/>
              <a:t>Військова підтримка України</a:t>
            </a:r>
            <a:r>
              <a:rPr lang="uk-UA" sz="30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dirty="0"/>
              <a:t>Лідерство серед західних партнерів у наданні зброї.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dirty="0"/>
              <a:t>Навчання українських військових у Британії.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b="1" dirty="0"/>
              <a:t>Політичне партнерство</a:t>
            </a:r>
            <a:r>
              <a:rPr lang="uk-UA" sz="30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dirty="0"/>
              <a:t>Посилення санкцій проти РФ.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dirty="0"/>
              <a:t>Дипломатична підтримка України на міжнародному рівні.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b="1" dirty="0"/>
              <a:t>Угода про сторічне партнерство (2023 р.)</a:t>
            </a:r>
            <a:r>
              <a:rPr lang="uk-UA" sz="3000" dirty="0"/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dirty="0"/>
              <a:t>Довгострокові гарантії безпеки.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3000" dirty="0"/>
              <a:t>Співпраця в обороні, економіці та енергетиці.</a:t>
            </a:r>
          </a:p>
        </p:txBody>
      </p:sp>
      <p:pic>
        <p:nvPicPr>
          <p:cNvPr id="6146" name="Picture 2" descr="The Mirror: Лондон готовий направити в Україну 600 своїх військових на тлі  занепокоєння діями Рос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1790700"/>
            <a:ext cx="648826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7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3695700"/>
            <a:ext cx="15163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ДЯКУЮ ЗА УВАГУ!!!</a:t>
            </a:r>
            <a:endParaRPr lang="en-US" sz="50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579</Words>
  <Application>Microsoft Office PowerPoint</Application>
  <PresentationFormat>Произвольный</PresentationFormat>
  <Paragraphs>76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Vollkorn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Пользователь Windows</cp:lastModifiedBy>
  <cp:revision>48</cp:revision>
  <dcterms:created xsi:type="dcterms:W3CDTF">2006-08-16T00:00:00Z</dcterms:created>
  <dcterms:modified xsi:type="dcterms:W3CDTF">2025-03-05T19:56:59Z</dcterms:modified>
  <dc:identifier>DAGCUslPLi8</dc:identifier>
</cp:coreProperties>
</file>