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19"/>
  </p:notesMasterIdLst>
  <p:handoutMasterIdLst>
    <p:handoutMasterId r:id="rId20"/>
  </p:handoutMasterIdLst>
  <p:sldIdLst>
    <p:sldId id="282" r:id="rId4"/>
    <p:sldId id="283" r:id="rId5"/>
    <p:sldId id="294" r:id="rId6"/>
    <p:sldId id="292" r:id="rId7"/>
    <p:sldId id="291" r:id="rId8"/>
    <p:sldId id="295" r:id="rId9"/>
    <p:sldId id="293" r:id="rId10"/>
    <p:sldId id="284" r:id="rId11"/>
    <p:sldId id="297" r:id="rId12"/>
    <p:sldId id="281" r:id="rId13"/>
    <p:sldId id="285" r:id="rId14"/>
    <p:sldId id="298" r:id="rId15"/>
    <p:sldId id="299" r:id="rId16"/>
    <p:sldId id="300" r:id="rId17"/>
    <p:sldId id="301" r:id="rId1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1" autoAdjust="0"/>
  </p:normalViewPr>
  <p:slideViewPr>
    <p:cSldViewPr snapToGrid="0">
      <p:cViewPr>
        <p:scale>
          <a:sx n="75" d="100"/>
          <a:sy n="75" d="100"/>
        </p:scale>
        <p:origin x="-684" y="1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A5C064-84A7-4F33-A3C5-616A674BA786}" type="datetime1">
              <a:rPr lang="ru-RU" smtClean="0"/>
              <a:t>07.11.2022</a:t>
            </a:fld>
            <a:endParaRPr lang="ru-RU" dirty="0"/>
          </a:p>
        </p:txBody>
      </p:sp>
      <p:sp>
        <p:nvSpPr>
          <p:cNvPr id="4" name="Нижний колонтитул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300C-53C0-476E-919C-7CE08E363BA7}" type="datetime1">
              <a:rPr lang="ru-RU" smtClean="0"/>
              <a:pPr/>
              <a:t>07.11.2022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a:t>
            </a:fld>
            <a:endParaRPr lang="ru-RU" dirty="0"/>
          </a:p>
        </p:txBody>
      </p:sp>
    </p:spTree>
    <p:extLst>
      <p:ext uri="{BB962C8B-B14F-4D97-AF65-F5344CB8AC3E}">
        <p14:creationId xmlns:p14="http://schemas.microsoft.com/office/powerpoint/2010/main" val="298360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11</a:t>
            </a:fld>
            <a:endParaRPr lang="ru-RU" dirty="0"/>
          </a:p>
        </p:txBody>
      </p:sp>
    </p:spTree>
    <p:extLst>
      <p:ext uri="{BB962C8B-B14F-4D97-AF65-F5344CB8AC3E}">
        <p14:creationId xmlns:p14="http://schemas.microsoft.com/office/powerpoint/2010/main" val="123250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a:t>
            </a:fld>
            <a:endParaRPr lang="ru-RU" dirty="0"/>
          </a:p>
        </p:txBody>
      </p:sp>
    </p:spTree>
    <p:extLst>
      <p:ext uri="{BB962C8B-B14F-4D97-AF65-F5344CB8AC3E}">
        <p14:creationId xmlns:p14="http://schemas.microsoft.com/office/powerpoint/2010/main" val="239672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a:t>
            </a:fld>
            <a:endParaRPr lang="ru-RU" dirty="0"/>
          </a:p>
        </p:txBody>
      </p:sp>
    </p:spTree>
    <p:extLst>
      <p:ext uri="{BB962C8B-B14F-4D97-AF65-F5344CB8AC3E}">
        <p14:creationId xmlns:p14="http://schemas.microsoft.com/office/powerpoint/2010/main" val="143074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a:t>
            </a:fld>
            <a:endParaRPr lang="ru-RU" dirty="0"/>
          </a:p>
        </p:txBody>
      </p:sp>
    </p:spTree>
    <p:extLst>
      <p:ext uri="{BB962C8B-B14F-4D97-AF65-F5344CB8AC3E}">
        <p14:creationId xmlns:p14="http://schemas.microsoft.com/office/powerpoint/2010/main" val="156567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a:t>
            </a:fld>
            <a:endParaRPr lang="ru-RU" dirty="0"/>
          </a:p>
        </p:txBody>
      </p:sp>
    </p:spTree>
    <p:extLst>
      <p:ext uri="{BB962C8B-B14F-4D97-AF65-F5344CB8AC3E}">
        <p14:creationId xmlns:p14="http://schemas.microsoft.com/office/powerpoint/2010/main" val="258920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6</a:t>
            </a:fld>
            <a:endParaRPr lang="ru-RU" dirty="0"/>
          </a:p>
        </p:txBody>
      </p:sp>
    </p:spTree>
    <p:extLst>
      <p:ext uri="{BB962C8B-B14F-4D97-AF65-F5344CB8AC3E}">
        <p14:creationId xmlns:p14="http://schemas.microsoft.com/office/powerpoint/2010/main" val="560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7</a:t>
            </a:fld>
            <a:endParaRPr lang="ru-RU" dirty="0"/>
          </a:p>
        </p:txBody>
      </p:sp>
    </p:spTree>
    <p:extLst>
      <p:ext uri="{BB962C8B-B14F-4D97-AF65-F5344CB8AC3E}">
        <p14:creationId xmlns:p14="http://schemas.microsoft.com/office/powerpoint/2010/main" val="356880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8</a:t>
            </a:fld>
            <a:endParaRPr lang="ru-RU" dirty="0"/>
          </a:p>
        </p:txBody>
      </p:sp>
    </p:spTree>
    <p:extLst>
      <p:ext uri="{BB962C8B-B14F-4D97-AF65-F5344CB8AC3E}">
        <p14:creationId xmlns:p14="http://schemas.microsoft.com/office/powerpoint/2010/main" val="311075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a:t>
            </a:fld>
            <a:endParaRPr lang="ru-RU" dirty="0"/>
          </a:p>
        </p:txBody>
      </p:sp>
    </p:spTree>
    <p:extLst>
      <p:ext uri="{BB962C8B-B14F-4D97-AF65-F5344CB8AC3E}">
        <p14:creationId xmlns:p14="http://schemas.microsoft.com/office/powerpoint/2010/main" val="416869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9" name="Рисунок 1">
            <a:extLst>
              <a:ext uri="{FF2B5EF4-FFF2-40B4-BE49-F238E27FC236}">
                <a16:creationId xmlns=""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2"/>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334038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5129800" y="1511250"/>
            <a:ext cx="4500000"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1139767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bg>
      <p:bgPr>
        <a:solidFill>
          <a:schemeClr val="bg1"/>
        </a:solidFill>
        <a:effectLst/>
      </p:bgPr>
    </p:bg>
    <p:spTree>
      <p:nvGrpSpPr>
        <p:cNvPr id="1" name=""/>
        <p:cNvGrpSpPr/>
        <p:nvPr/>
      </p:nvGrpSpPr>
      <p:grpSpPr>
        <a:xfrm>
          <a:off x="0" y="0"/>
          <a:ext cx="0" cy="0"/>
          <a:chOff x="0" y="0"/>
          <a:chExt cx="0" cy="0"/>
        </a:xfrm>
      </p:grpSpPr>
      <p:sp>
        <p:nvSpPr>
          <p:cNvPr id="12" name="Прямоугольник 11">
            <a:extLst>
              <a:ext uri="{FF2B5EF4-FFF2-40B4-BE49-F238E27FC236}">
                <a16:creationId xmlns=""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3">
    <p:bg>
      <p:bgPr>
        <a:solidFill>
          <a:schemeClr val="bg1"/>
        </a:solidFill>
        <a:effectLst/>
      </p:bgPr>
    </p:bg>
    <p:spTree>
      <p:nvGrpSpPr>
        <p:cNvPr id="1" name=""/>
        <p:cNvGrpSpPr/>
        <p:nvPr/>
      </p:nvGrpSpPr>
      <p:grpSpPr>
        <a:xfrm>
          <a:off x="0" y="0"/>
          <a:ext cx="0" cy="0"/>
          <a:chOff x="0" y="0"/>
          <a:chExt cx="0" cy="0"/>
        </a:xfrm>
      </p:grpSpPr>
      <p:sp>
        <p:nvSpPr>
          <p:cNvPr id="9" name="Рисунок 1">
            <a:extLst>
              <a:ext uri="{FF2B5EF4-FFF2-40B4-BE49-F238E27FC236}">
                <a16:creationId xmlns=""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1">
    <p:spTree>
      <p:nvGrpSpPr>
        <p:cNvPr id="1" name=""/>
        <p:cNvGrpSpPr/>
        <p:nvPr/>
      </p:nvGrpSpPr>
      <p:grpSpPr>
        <a:xfrm>
          <a:off x="0" y="0"/>
          <a:ext cx="0" cy="0"/>
          <a:chOff x="0" y="0"/>
          <a:chExt cx="0" cy="0"/>
        </a:xfrm>
      </p:grpSpPr>
      <p:sp>
        <p:nvSpPr>
          <p:cNvPr id="8" name="Рисунок 1">
            <a:extLst>
              <a:ext uri="{FF2B5EF4-FFF2-40B4-BE49-F238E27FC236}">
                <a16:creationId xmlns=""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2">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rtl="0"/>
              <a:t>‹№›</a:t>
            </a:fld>
            <a:endParaRPr lang="ru-RU" noProof="0" dirty="0"/>
          </a:p>
        </p:txBody>
      </p:sp>
      <p:sp>
        <p:nvSpPr>
          <p:cNvPr id="9" name="Рисунок 6">
            <a:extLst>
              <a:ext uri="{FF2B5EF4-FFF2-40B4-BE49-F238E27FC236}">
                <a16:creationId xmlns=""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6" name="Заголовок 5">
            <a:extLst>
              <a:ext uri="{FF2B5EF4-FFF2-40B4-BE49-F238E27FC236}">
                <a16:creationId xmlns=""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ru-RU" noProof="0" smtClean="0"/>
              <a:t>Образец заголовка</a:t>
            </a:r>
            <a:endParaRPr lang="ru-RU" noProof="0" dirty="0"/>
          </a:p>
        </p:txBody>
      </p:sp>
      <p:sp>
        <p:nvSpPr>
          <p:cNvPr id="11" name="Подзаголовок 2">
            <a:extLst>
              <a:ext uri="{FF2B5EF4-FFF2-40B4-BE49-F238E27FC236}">
                <a16:creationId xmlns=""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ru-RU" noProof="0" smtClean="0"/>
              <a:t>Образец текста</a:t>
            </a:r>
          </a:p>
        </p:txBody>
      </p:sp>
      <p:sp>
        <p:nvSpPr>
          <p:cNvPr id="8" name="Текст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2509955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Слайд с благодарност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ru-RU" noProof="0" dirty="0"/>
              <a:t>Спасибо</a:t>
            </a:r>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Текст 5">
            <a:extLst>
              <a:ext uri="{FF2B5EF4-FFF2-40B4-BE49-F238E27FC236}">
                <a16:creationId xmlns=""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2" name="Текст 6">
            <a:extLst>
              <a:ext uri="{FF2B5EF4-FFF2-40B4-BE49-F238E27FC236}">
                <a16:creationId xmlns=""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3" name="Текст 7">
            <a:extLst>
              <a:ext uri="{FF2B5EF4-FFF2-40B4-BE49-F238E27FC236}">
                <a16:creationId xmlns=""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lnSpc>
                <a:spcPct val="80000"/>
              </a:lnSpc>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4" name="Текст 8">
            <a:extLst>
              <a:ext uri="{FF2B5EF4-FFF2-40B4-BE49-F238E27FC236}">
                <a16:creationId xmlns=""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ru-RU" noProof="0" smtClean="0"/>
              <a:pPr rtl="0"/>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a:extLst>
              <a:ext uri="{FF2B5EF4-FFF2-40B4-BE49-F238E27FC236}">
                <a16:creationId xmlns=""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Прямоугольник 6">
            <a:extLst>
              <a:ext uri="{FF2B5EF4-FFF2-40B4-BE49-F238E27FC236}">
                <a16:creationId xmlns=""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ru-RU" noProof="0" smtClean="0"/>
              <a:pPr rtl="0"/>
              <a:t>‹№›</a:t>
            </a:fld>
            <a:endParaRPr lang="ru-RU" noProof="0" dirty="0"/>
          </a:p>
        </p:txBody>
      </p:sp>
      <p:sp>
        <p:nvSpPr>
          <p:cNvPr id="4" name="Надпись 3">
            <a:extLst>
              <a:ext uri="{FF2B5EF4-FFF2-40B4-BE49-F238E27FC236}">
                <a16:creationId xmlns=""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ru-RU" sz="1600" b="1" spc="-100" noProof="0" dirty="0">
                <a:solidFill>
                  <a:schemeClr val="tx1">
                    <a:lumMod val="50000"/>
                    <a:lumOff val="50000"/>
                  </a:schemeClr>
                </a:solidFill>
                <a:latin typeface="Corbel" panose="020B0503020204020204" pitchFamily="34" charset="0"/>
              </a:rPr>
              <a:t>FIRST UP</a:t>
            </a:r>
            <a:r>
              <a:rPr lang="ru-RU" sz="1600" b="1" spc="-100" baseline="0" noProof="0" dirty="0">
                <a:solidFill>
                  <a:schemeClr val="tx1">
                    <a:lumMod val="50000"/>
                    <a:lumOff val="50000"/>
                  </a:schemeClr>
                </a:solidFill>
                <a:latin typeface="Corbel" panose="020B0503020204020204" pitchFamily="34" charset="0"/>
              </a:rPr>
              <a:t/>
            </a:r>
            <a:br>
              <a:rPr lang="ru-RU" sz="1600" b="1" spc="-100" baseline="0" noProof="0" dirty="0">
                <a:solidFill>
                  <a:schemeClr val="tx1">
                    <a:lumMod val="50000"/>
                    <a:lumOff val="50000"/>
                  </a:schemeClr>
                </a:solidFill>
                <a:latin typeface="Corbel" panose="020B0503020204020204" pitchFamily="34" charset="0"/>
              </a:rPr>
            </a:br>
            <a:r>
              <a:rPr lang="ru-RU" sz="1600" b="1" spc="-100" noProof="0" dirty="0">
                <a:solidFill>
                  <a:schemeClr val="accent1"/>
                </a:solidFill>
                <a:latin typeface="Corbel" panose="020B0503020204020204" pitchFamily="34" charset="0"/>
              </a:rPr>
              <a:t> </a:t>
            </a:r>
            <a:r>
              <a:rPr lang="ru-RU" sz="1600" b="1" spc="-100" noProof="0" dirty="0">
                <a:solidFill>
                  <a:schemeClr val="tx1"/>
                </a:solidFill>
                <a:latin typeface="Corbel" panose="020B0503020204020204" pitchFamily="34" charset="0"/>
              </a:rPr>
              <a:t>CONSULTANTS</a:t>
            </a:r>
          </a:p>
        </p:txBody>
      </p:sp>
      <p:sp>
        <p:nvSpPr>
          <p:cNvPr id="8" name="Прямоугольник 7">
            <a:extLst>
              <a:ext uri="{FF2B5EF4-FFF2-40B4-BE49-F238E27FC236}">
                <a16:creationId xmlns=""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9">
            <a:extLst>
              <a:ext uri="{FF2B5EF4-FFF2-40B4-BE49-F238E27FC236}">
                <a16:creationId xmlns=""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439390" y="956361"/>
            <a:ext cx="6798250" cy="1674470"/>
          </a:xfrm>
        </p:spPr>
        <p:txBody>
          <a:bodyPr rtlCol="0"/>
          <a:lstStyle/>
          <a:p>
            <a:pPr rtl="0"/>
            <a:r>
              <a:rPr lang="uk-UA" sz="5000" dirty="0" smtClean="0"/>
              <a:t>Масова свідомість </a:t>
            </a:r>
            <a:endParaRPr lang="ru-RU" sz="5000" dirty="0"/>
          </a:p>
        </p:txBody>
      </p:sp>
      <p:sp>
        <p:nvSpPr>
          <p:cNvPr id="4" name="Подзаголовок 3">
            <a:extLst>
              <a:ext uri="{FF2B5EF4-FFF2-40B4-BE49-F238E27FC236}">
                <a16:creationId xmlns="" xmlns:a16="http://schemas.microsoft.com/office/drawing/2014/main" id="{4772945D-CA91-4CFE-8EB7-941C7618C994}"/>
              </a:ext>
            </a:extLst>
          </p:cNvPr>
          <p:cNvSpPr>
            <a:spLocks noGrp="1"/>
          </p:cNvSpPr>
          <p:nvPr>
            <p:ph type="subTitle" idx="1"/>
          </p:nvPr>
        </p:nvSpPr>
        <p:spPr>
          <a:xfrm>
            <a:off x="5421417" y="4004193"/>
            <a:ext cx="3401478" cy="1192038"/>
          </a:xfrm>
        </p:spPr>
        <p:txBody>
          <a:bodyPr rtlCol="0"/>
          <a:lstStyle/>
          <a:p>
            <a:pPr rtl="0"/>
            <a:r>
              <a:rPr lang="uk-UA" dirty="0" smtClean="0"/>
              <a:t>Ефективні реформи: </a:t>
            </a:r>
          </a:p>
          <a:p>
            <a:pPr rtl="0"/>
            <a:r>
              <a:rPr lang="uk-UA" dirty="0" smtClean="0"/>
              <a:t>проблеми та </a:t>
            </a:r>
            <a:r>
              <a:rPr lang="uk-UA" dirty="0" smtClean="0"/>
              <a:t>можливості</a:t>
            </a:r>
            <a:endParaRPr lang="ru-RU" dirty="0"/>
          </a:p>
        </p:txBody>
      </p:sp>
      <p:pic>
        <p:nvPicPr>
          <p:cNvPr id="18" name="Місце для зображення 17">
            <a:extLst>
              <a:ext uri="{FF2B5EF4-FFF2-40B4-BE49-F238E27FC236}">
                <a16:creationId xmlns="" xmlns:a16="http://schemas.microsoft.com/office/drawing/2014/main" id="{2411CA0B-8E20-7C48-9074-8D57423981D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7908" r="37908"/>
          <a:stretch>
            <a:fillRect/>
          </a:stretch>
        </p:blipFill>
        <p:spPr/>
      </p:pic>
    </p:spTree>
    <p:extLst>
      <p:ext uri="{BB962C8B-B14F-4D97-AF65-F5344CB8AC3E}">
        <p14:creationId xmlns:p14="http://schemas.microsoft.com/office/powerpoint/2010/main" val="389996169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 xmlns:a16="http://schemas.microsoft.com/office/drawing/2014/main" id="{88DC1F28-E3FD-416B-8C76-7556A49440F5}"/>
              </a:ext>
            </a:extLst>
          </p:cNvPr>
          <p:cNvSpPr>
            <a:spLocks noGrp="1"/>
          </p:cNvSpPr>
          <p:nvPr>
            <p:ph type="sldNum" sz="quarter" idx="13"/>
          </p:nvPr>
        </p:nvSpPr>
        <p:spPr>
          <a:xfrm>
            <a:off x="11447502" y="6401750"/>
            <a:ext cx="278418" cy="274324"/>
          </a:xfrm>
        </p:spPr>
        <p:txBody>
          <a:bodyPr rtlCol="0"/>
          <a:lstStyle/>
          <a:p>
            <a:pPr rtl="0"/>
            <a:fld id="{4B73C415-D670-4716-A5EC-CC4D52CA2BAC}" type="slidenum">
              <a:rPr lang="ru-RU" smtClean="0"/>
              <a:pPr rtl="0"/>
              <a:t>10</a:t>
            </a:fld>
            <a:endParaRPr lang="ru-RU" dirty="0"/>
          </a:p>
        </p:txBody>
      </p:sp>
      <p:sp>
        <p:nvSpPr>
          <p:cNvPr id="47" name="Прямоугольник 46"/>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10056054" y="6232631"/>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852256" y="701336"/>
            <a:ext cx="3666478" cy="430887"/>
          </a:xfrm>
          <a:prstGeom prst="rect">
            <a:avLst/>
          </a:prstGeom>
          <a:solidFill>
            <a:schemeClr val="tx1"/>
          </a:solidFill>
        </p:spPr>
        <p:txBody>
          <a:bodyPr wrap="square" rtlCol="0">
            <a:spAutoFit/>
          </a:bodyPr>
          <a:lstStyle/>
          <a:p>
            <a:pPr algn="ctr"/>
            <a:r>
              <a:rPr lang="uk-UA" sz="2200" dirty="0">
                <a:solidFill>
                  <a:schemeClr val="bg1"/>
                </a:solidFill>
              </a:rPr>
              <a:t>По-перше</a:t>
            </a:r>
            <a:endParaRPr lang="ru-RU" sz="2200" dirty="0">
              <a:solidFill>
                <a:schemeClr val="bg1"/>
              </a:solidFill>
            </a:endParaRPr>
          </a:p>
        </p:txBody>
      </p:sp>
      <p:sp>
        <p:nvSpPr>
          <p:cNvPr id="50" name="TextBox 49"/>
          <p:cNvSpPr txBox="1"/>
          <p:nvPr/>
        </p:nvSpPr>
        <p:spPr>
          <a:xfrm>
            <a:off x="7022237" y="701336"/>
            <a:ext cx="3666478" cy="430887"/>
          </a:xfrm>
          <a:prstGeom prst="rect">
            <a:avLst/>
          </a:prstGeom>
          <a:solidFill>
            <a:schemeClr val="tx1"/>
          </a:solidFill>
        </p:spPr>
        <p:txBody>
          <a:bodyPr wrap="square" rtlCol="0">
            <a:spAutoFit/>
          </a:bodyPr>
          <a:lstStyle/>
          <a:p>
            <a:pPr algn="ctr"/>
            <a:r>
              <a:rPr lang="uk-UA" sz="2200" dirty="0" smtClean="0">
                <a:solidFill>
                  <a:schemeClr val="bg1"/>
                </a:solidFill>
              </a:rPr>
              <a:t>По-друге</a:t>
            </a:r>
            <a:endParaRPr lang="ru-RU" sz="2200" dirty="0">
              <a:solidFill>
                <a:schemeClr val="bg1"/>
              </a:solidFill>
            </a:endParaRPr>
          </a:p>
        </p:txBody>
      </p:sp>
      <p:sp>
        <p:nvSpPr>
          <p:cNvPr id="4" name="TextBox 3"/>
          <p:cNvSpPr txBox="1"/>
          <p:nvPr/>
        </p:nvSpPr>
        <p:spPr>
          <a:xfrm>
            <a:off x="852256" y="1376039"/>
            <a:ext cx="3666478" cy="4832092"/>
          </a:xfrm>
          <a:prstGeom prst="rect">
            <a:avLst/>
          </a:prstGeom>
          <a:noFill/>
        </p:spPr>
        <p:txBody>
          <a:bodyPr wrap="square" rtlCol="0">
            <a:spAutoFit/>
          </a:bodyPr>
          <a:lstStyle/>
          <a:p>
            <a:r>
              <a:rPr lang="uk-UA" sz="2200" dirty="0"/>
              <a:t>такий стан, коли рівень її культури і духовності невпинний і в ньому в повній мірі діють механізми підсвідомості і стихійності, що описав З.Фрейд. В цьому стані і на цьому рівні розвиток масової свідомості дуже схильний до маніпуляції ззовні, в ній діють конфронтаційні стереотипи і міфи, сильне відчуження і </a:t>
            </a:r>
            <a:r>
              <a:rPr lang="uk-UA" sz="2200" dirty="0" err="1"/>
              <a:t>самовідчуження</a:t>
            </a:r>
            <a:r>
              <a:rPr lang="uk-UA" sz="2200" dirty="0"/>
              <a:t> індивідів.</a:t>
            </a:r>
            <a:endParaRPr lang="uk-UA" sz="2200" dirty="0"/>
          </a:p>
        </p:txBody>
      </p:sp>
      <p:sp>
        <p:nvSpPr>
          <p:cNvPr id="51" name="TextBox 50"/>
          <p:cNvSpPr txBox="1"/>
          <p:nvPr/>
        </p:nvSpPr>
        <p:spPr>
          <a:xfrm>
            <a:off x="7022237" y="1266178"/>
            <a:ext cx="3666478" cy="5170646"/>
          </a:xfrm>
          <a:prstGeom prst="rect">
            <a:avLst/>
          </a:prstGeom>
          <a:noFill/>
        </p:spPr>
        <p:txBody>
          <a:bodyPr wrap="square" rtlCol="0">
            <a:spAutoFit/>
          </a:bodyPr>
          <a:lstStyle/>
          <a:p>
            <a:r>
              <a:rPr lang="ru-RU" dirty="0" smtClean="0"/>
              <a:t> </a:t>
            </a:r>
            <a:r>
              <a:rPr lang="uk-UA" sz="2200" dirty="0" smtClean="0"/>
              <a:t>можна виділити більш розвинений стан масової свідомості, при якому вона набуває більшої організованості, консолідації, чинить опір маніпулюванню ззовні, кристалізує власну внутрішню структуру, прагне до високої культури і духовності, все в більшій мірі діє в контексті всієї сукупності суспільних зв’язків на принципах соціального інтелекту. </a:t>
            </a:r>
            <a:endParaRPr lang="uk-UA" sz="2200" dirty="0"/>
          </a:p>
        </p:txBody>
      </p:sp>
    </p:spTree>
    <p:extLst>
      <p:ext uri="{BB962C8B-B14F-4D97-AF65-F5344CB8AC3E}">
        <p14:creationId xmlns:p14="http://schemas.microsoft.com/office/powerpoint/2010/main" val="7425918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 xmlns:a16="http://schemas.microsoft.com/office/drawing/2014/main" id="{3B86E961-B76E-423F-995E-11B31E921437}"/>
              </a:ext>
            </a:extLst>
          </p:cNvPr>
          <p:cNvSpPr>
            <a:spLocks noGrp="1"/>
          </p:cNvSpPr>
          <p:nvPr>
            <p:ph sz="half" idx="1"/>
          </p:nvPr>
        </p:nvSpPr>
        <p:spPr>
          <a:xfrm>
            <a:off x="431800" y="3382132"/>
            <a:ext cx="5347420" cy="1094618"/>
          </a:xfrm>
        </p:spPr>
        <p:txBody>
          <a:bodyPr rtlCol="0"/>
          <a:lstStyle/>
          <a:p>
            <a:pPr algn="just"/>
            <a:r>
              <a:rPr lang="uk-UA" sz="2400" i="0" dirty="0" smtClean="0"/>
              <a:t>Наше суспільство переживає зараз революцію масової самосвідомості, яка протікає нерівномірно, з протиріччями між різними її шарами, соціальними групами, окремими індивідами”. У своїй роботі Я. </a:t>
            </a:r>
            <a:r>
              <a:rPr lang="uk-UA" sz="2400" i="0" dirty="0" err="1" smtClean="0"/>
              <a:t>Любивий</a:t>
            </a:r>
            <a:r>
              <a:rPr lang="uk-UA" sz="2400" i="0" dirty="0" smtClean="0"/>
              <a:t> називає механізми функціонування масової свідомості, а це ідеалізація, витіснення і перенесення. </a:t>
            </a:r>
            <a:endParaRPr lang="uk-UA" sz="2400" i="0" dirty="0"/>
          </a:p>
        </p:txBody>
      </p:sp>
      <p:pic>
        <p:nvPicPr>
          <p:cNvPr id="18" name="Місце для зображення 17">
            <a:extLst>
              <a:ext uri="{FF2B5EF4-FFF2-40B4-BE49-F238E27FC236}">
                <a16:creationId xmlns="" xmlns:a16="http://schemas.microsoft.com/office/drawing/2014/main" id="{1737DA0F-B2C4-4840-AACC-FCCC344DDFE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371" r="14371"/>
          <a:stretch>
            <a:fillRect/>
          </a:stretch>
        </p:blipFill>
        <p:spPr/>
      </p:pic>
      <p:sp>
        <p:nvSpPr>
          <p:cNvPr id="6" name="Номер слайда 5">
            <a:extLst>
              <a:ext uri="{FF2B5EF4-FFF2-40B4-BE49-F238E27FC236}">
                <a16:creationId xmlns="" xmlns:a16="http://schemas.microsoft.com/office/drawing/2014/main" id="{70202D98-AA1E-41BB-B94E-180311759C13}"/>
              </a:ext>
            </a:extLst>
          </p:cNvPr>
          <p:cNvSpPr>
            <a:spLocks noGrp="1"/>
          </p:cNvSpPr>
          <p:nvPr>
            <p:ph type="sldNum" sz="quarter" idx="15"/>
          </p:nvPr>
        </p:nvSpPr>
        <p:spPr>
          <a:xfrm>
            <a:off x="11447502" y="6401750"/>
            <a:ext cx="278418" cy="274324"/>
          </a:xfrm>
        </p:spPr>
        <p:txBody>
          <a:bodyPr rtlCol="0"/>
          <a:lstStyle/>
          <a:p>
            <a:pPr rtl="0"/>
            <a:fld id="{19B51A1E-902D-48AF-9020-955120F399B6}" type="slidenum">
              <a:rPr lang="ru-RU" smtClean="0"/>
              <a:pPr rtl="0"/>
              <a:t>11</a:t>
            </a:fld>
            <a:endParaRPr lang="ru-RU" dirty="0"/>
          </a:p>
        </p:txBody>
      </p:sp>
      <p:sp>
        <p:nvSpPr>
          <p:cNvPr id="5" name="Прямоугольник 4"/>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65219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зображення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507" b="3507"/>
          <a:stretch>
            <a:fillRect/>
          </a:stretch>
        </p:blipFill>
        <p:spPr>
          <a:xfrm>
            <a:off x="102668" y="64655"/>
            <a:ext cx="9911201" cy="7379854"/>
          </a:xfrm>
        </p:spPr>
      </p:pic>
      <p:sp>
        <p:nvSpPr>
          <p:cNvPr id="3" name="Заголовок 2"/>
          <p:cNvSpPr>
            <a:spLocks noGrp="1"/>
          </p:cNvSpPr>
          <p:nvPr>
            <p:ph type="ctrTitle"/>
          </p:nvPr>
        </p:nvSpPr>
        <p:spPr>
          <a:xfrm>
            <a:off x="210790" y="2707996"/>
            <a:ext cx="6798250" cy="1674470"/>
          </a:xfrm>
        </p:spPr>
        <p:txBody>
          <a:bodyPr/>
          <a:lstStyle/>
          <a:p>
            <a:pPr algn="l"/>
            <a:r>
              <a:rPr lang="uk-UA" dirty="0" smtClean="0">
                <a:solidFill>
                  <a:schemeClr val="tx1">
                    <a:lumMod val="95000"/>
                    <a:lumOff val="5000"/>
                  </a:schemeClr>
                </a:solidFill>
              </a:rPr>
              <a:t>Специфіка масової свідомості</a:t>
            </a:r>
            <a:endParaRPr lang="ru-RU" dirty="0">
              <a:solidFill>
                <a:schemeClr val="tx1">
                  <a:lumMod val="95000"/>
                  <a:lumOff val="5000"/>
                </a:schemeClr>
              </a:solidFill>
            </a:endParaRPr>
          </a:p>
        </p:txBody>
      </p:sp>
      <p:sp>
        <p:nvSpPr>
          <p:cNvPr id="4" name="Подзаголовок 3"/>
          <p:cNvSpPr>
            <a:spLocks noGrp="1"/>
          </p:cNvSpPr>
          <p:nvPr>
            <p:ph type="subTitle" idx="1"/>
          </p:nvPr>
        </p:nvSpPr>
        <p:spPr>
          <a:xfrm>
            <a:off x="6134100" y="2682039"/>
            <a:ext cx="3000828" cy="1192038"/>
          </a:xfrm>
        </p:spPr>
        <p:txBody>
          <a:bodyPr/>
          <a:lstStyle/>
          <a:p>
            <a:r>
              <a:rPr lang="uk-UA" sz="2400" i="0" dirty="0" smtClean="0"/>
              <a:t>Поняття </a:t>
            </a:r>
            <a:r>
              <a:rPr lang="uk-UA" sz="2400" i="0" dirty="0" smtClean="0"/>
              <a:t> </a:t>
            </a:r>
            <a:r>
              <a:rPr lang="uk-UA" sz="2400" i="0" dirty="0" smtClean="0"/>
              <a:t>«маса»</a:t>
            </a:r>
            <a:endParaRPr lang="ru-RU" sz="2400" i="0" dirty="0"/>
          </a:p>
        </p:txBody>
      </p:sp>
      <p:sp>
        <p:nvSpPr>
          <p:cNvPr id="5" name="Номер слайда 4"/>
          <p:cNvSpPr>
            <a:spLocks noGrp="1"/>
          </p:cNvSpPr>
          <p:nvPr>
            <p:ph type="sldNum" sz="quarter" idx="11"/>
          </p:nvPr>
        </p:nvSpPr>
        <p:spPr/>
        <p:txBody>
          <a:bodyPr/>
          <a:lstStyle/>
          <a:p>
            <a:pPr rtl="0"/>
            <a:fld id="{19B51A1E-902D-48AF-9020-955120F399B6}" type="slidenum">
              <a:rPr lang="ru-RU" noProof="0" smtClean="0"/>
              <a:pPr rtl="0"/>
              <a:t>12</a:t>
            </a:fld>
            <a:endParaRPr lang="ru-RU" noProof="0" dirty="0"/>
          </a:p>
        </p:txBody>
      </p:sp>
      <p:sp>
        <p:nvSpPr>
          <p:cNvPr id="10" name="Прямоугольник 9"/>
          <p:cNvSpPr/>
          <p:nvPr/>
        </p:nvSpPr>
        <p:spPr>
          <a:xfrm>
            <a:off x="10056054" y="6232631"/>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0782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34"/>
          </p:nvPr>
        </p:nvSpPr>
        <p:spPr/>
        <p:txBody>
          <a:bodyPr/>
          <a:lstStyle/>
          <a:p>
            <a:pPr rtl="0"/>
            <a:fld id="{19B51A1E-902D-48AF-9020-955120F399B6}" type="slidenum">
              <a:rPr lang="ru-RU" noProof="0" smtClean="0"/>
              <a:pPr rtl="0"/>
              <a:t>13</a:t>
            </a:fld>
            <a:endParaRPr lang="ru-RU" noProof="0" dirty="0"/>
          </a:p>
        </p:txBody>
      </p:sp>
      <p:pic>
        <p:nvPicPr>
          <p:cNvPr id="7" name="Місце для зображення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8506" r="18506"/>
          <a:stretch>
            <a:fillRect/>
          </a:stretch>
        </p:blipFill>
        <p:spPr>
          <a:xfrm>
            <a:off x="8163004" y="1344803"/>
            <a:ext cx="3737526" cy="3933645"/>
          </a:xfrm>
        </p:spPr>
      </p:pic>
      <p:sp>
        <p:nvSpPr>
          <p:cNvPr id="6" name="Текст 5"/>
          <p:cNvSpPr>
            <a:spLocks noGrp="1"/>
          </p:cNvSpPr>
          <p:nvPr>
            <p:ph type="body" sz="quarter" idx="32"/>
          </p:nvPr>
        </p:nvSpPr>
        <p:spPr>
          <a:xfrm>
            <a:off x="261142" y="442088"/>
            <a:ext cx="7714457" cy="360000"/>
          </a:xfrm>
        </p:spPr>
        <p:txBody>
          <a:bodyPr/>
          <a:lstStyle/>
          <a:p>
            <a:r>
              <a:rPr lang="uk-UA" sz="1900" i="0" dirty="0" smtClean="0"/>
              <a:t>У взаємодії різних – ідейних, науково-теоретичних, психічних – способів відображення об’єктивного світу, різних джерел знань, власне, є специфіка масової свідомості як особливого виду суспільної свідомості. Окрім того, специфіка, функціональні якості масової свідомості зумовлені особливою соціальною природою її носія – маси. Більшість труднощів у визначенні масової свідомості виникає при спробі розкрити сутність масової свідомості, приймаючи як вихідний пункт аналізу термінологічне допущення, що центральним поняттям, яке лежить в основі розуміння масової свідомості, є поняття «маса». </a:t>
            </a:r>
          </a:p>
          <a:p>
            <a:r>
              <a:rPr lang="uk-UA" sz="1900" i="0" dirty="0" smtClean="0"/>
              <a:t>Досліджуючи цю тему, науковець Т. Науменко зазначає, що прийняття «маси» за вихідний пункт дослідження масової свідомості змушує проводити, в остаточному підсумку, марний пошук місця маси серед інших соціальних спільностей (груп) і, отже, знаходження її специфічних властивостей, закономірним результатом якого є висновок про те, що масова свідомість «</a:t>
            </a:r>
            <a:r>
              <a:rPr lang="uk-UA" sz="1900" i="0" dirty="0" err="1" smtClean="0"/>
              <a:t>ексгрупова</a:t>
            </a:r>
            <a:r>
              <a:rPr lang="uk-UA" sz="1900" i="0" dirty="0" smtClean="0"/>
              <a:t>», «така, що руйнує межі» всіх існуючих у суспільстві груп. </a:t>
            </a:r>
          </a:p>
          <a:p>
            <a:r>
              <a:rPr lang="uk-UA" sz="1900" i="0" dirty="0" smtClean="0"/>
              <a:t>«Неможливість визначити поняття маси з неминучістю приводить до висновку про неможливість визначення поняття маси логічними й теоретичними засобами. Масова свідомість як відносно стійке духовне утворення, яке забезпечує дану конкретну масу можливістю орієнтуватись в реальних ситуаціях, існує рівно стільки, скільки живе те відносно стійке соціальне утворення, яке породжує даний тип свідомості».</a:t>
            </a:r>
            <a:endParaRPr lang="uk-UA" sz="1900" i="0" dirty="0"/>
          </a:p>
        </p:txBody>
      </p:sp>
      <p:sp>
        <p:nvSpPr>
          <p:cNvPr id="8" name="Прямоугольник 7"/>
          <p:cNvSpPr/>
          <p:nvPr/>
        </p:nvSpPr>
        <p:spPr>
          <a:xfrm>
            <a:off x="10031767" y="6285390"/>
            <a:ext cx="1296140" cy="572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6790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1721" y="559000"/>
            <a:ext cx="9198116" cy="432000"/>
          </a:xfrm>
        </p:spPr>
        <p:txBody>
          <a:bodyPr/>
          <a:lstStyle/>
          <a:p>
            <a:pPr algn="ctr"/>
            <a:r>
              <a:rPr lang="uk-UA" dirty="0" smtClean="0"/>
              <a:t>висновок</a:t>
            </a:r>
            <a:endParaRPr lang="ru-RU" dirty="0"/>
          </a:p>
        </p:txBody>
      </p:sp>
      <p:sp>
        <p:nvSpPr>
          <p:cNvPr id="3" name="Текст 2"/>
          <p:cNvSpPr>
            <a:spLocks noGrp="1"/>
          </p:cNvSpPr>
          <p:nvPr>
            <p:ph type="body" sz="quarter" idx="32"/>
          </p:nvPr>
        </p:nvSpPr>
        <p:spPr>
          <a:xfrm>
            <a:off x="431800" y="1008000"/>
            <a:ext cx="11315699" cy="360000"/>
          </a:xfrm>
        </p:spPr>
        <p:txBody>
          <a:bodyPr/>
          <a:lstStyle/>
          <a:p>
            <a:r>
              <a:rPr lang="uk-UA" sz="2200" i="0" dirty="0" smtClean="0"/>
              <a:t>Розмаїття підходів різних дослідників, звичайне явище для науки, але це не вносить ніякої ясності й не дає відповідей на складні питання, які виникають щодо аналізу масової свідомості. Єдине, що здається зовсім очевидним, так це одностайна думка дослідників масової свідомості про те, що цей феномен є надзвичайно складним і, звичайно ж, вимагає подальшого вивчення. </a:t>
            </a:r>
          </a:p>
          <a:p>
            <a:r>
              <a:rPr lang="uk-UA" sz="2200" i="0" dirty="0" smtClean="0"/>
              <a:t>Категорія масової свідомості все впевненіше входить в наше суспільство, хоча тлумачення її залишаються доволі неоднозначними, недостатньо розроблені деякі методи логічної проблеми вивчення даного феномена. Певного уточнення потребує коло явищ, які складають зміст масової свідомості. Потрібні аналіз методів впливу масової свідомості на поведінку окремих – великих і малих соціальних груп, різних колективів людей, а також на функціонування соціальних інститутів, закладів, організацій. </a:t>
            </a:r>
          </a:p>
          <a:p>
            <a:r>
              <a:rPr lang="uk-UA" sz="2200" i="0" dirty="0" smtClean="0"/>
              <a:t>Не розробленою залишається проблема про «шари» (прошарки) і «поля» масової свідомості. Відзначаючи якісні зміни, які відбуваються у розвитку масової свідомості, водночас не варто перебільшувати її роль у формуванні духовної культури людей. При всіх прогресивних змінах, що відбуваються в ній, їй властива обмеженість, яка не дає змоги глибоко відображати об’єктивну дійсність, брати активну участь у формуванні в особистості наукового бачення світу.</a:t>
            </a:r>
            <a:endParaRPr lang="uk-UA" sz="2200" i="0" dirty="0"/>
          </a:p>
        </p:txBody>
      </p:sp>
      <p:sp>
        <p:nvSpPr>
          <p:cNvPr id="4" name="Номер слайда 3"/>
          <p:cNvSpPr>
            <a:spLocks noGrp="1"/>
          </p:cNvSpPr>
          <p:nvPr>
            <p:ph type="sldNum" sz="quarter" idx="33"/>
          </p:nvPr>
        </p:nvSpPr>
        <p:spPr/>
        <p:txBody>
          <a:bodyPr/>
          <a:lstStyle/>
          <a:p>
            <a:pPr rtl="0"/>
            <a:fld id="{19B51A1E-902D-48AF-9020-955120F399B6}" type="slidenum">
              <a:rPr lang="ru-RU" noProof="0" smtClean="0"/>
              <a:pPr rtl="0"/>
              <a:t>14</a:t>
            </a:fld>
            <a:endParaRPr lang="ru-RU" noProof="0" dirty="0"/>
          </a:p>
        </p:txBody>
      </p:sp>
      <p:sp>
        <p:nvSpPr>
          <p:cNvPr id="5" name="Прямоугольник 4"/>
          <p:cNvSpPr/>
          <p:nvPr/>
        </p:nvSpPr>
        <p:spPr>
          <a:xfrm>
            <a:off x="10031767" y="6285390"/>
            <a:ext cx="1296140" cy="572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5354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00" y="432000"/>
            <a:ext cx="11188500" cy="432000"/>
          </a:xfrm>
        </p:spPr>
        <p:txBody>
          <a:bodyPr/>
          <a:lstStyle/>
          <a:p>
            <a:pPr algn="ctr"/>
            <a:r>
              <a:rPr lang="uk-UA" dirty="0" smtClean="0"/>
              <a:t>джерела</a:t>
            </a:r>
            <a:endParaRPr lang="ru-RU" dirty="0"/>
          </a:p>
        </p:txBody>
      </p:sp>
      <p:sp>
        <p:nvSpPr>
          <p:cNvPr id="3" name="Текст 2"/>
          <p:cNvSpPr>
            <a:spLocks noGrp="1"/>
          </p:cNvSpPr>
          <p:nvPr>
            <p:ph type="body" sz="quarter" idx="32"/>
          </p:nvPr>
        </p:nvSpPr>
        <p:spPr>
          <a:xfrm>
            <a:off x="342900" y="1185799"/>
            <a:ext cx="11379200" cy="4442889"/>
          </a:xfrm>
        </p:spPr>
        <p:txBody>
          <a:bodyPr/>
          <a:lstStyle/>
          <a:p>
            <a:pPr marL="342900" indent="-342900">
              <a:buFont typeface="+mj-lt"/>
              <a:buAutoNum type="arabicPeriod"/>
            </a:pPr>
            <a:r>
              <a:rPr lang="ru-RU" dirty="0" smtClean="0"/>
              <a:t> </a:t>
            </a:r>
            <a:r>
              <a:rPr lang="ru-RU" sz="2000" i="0" dirty="0" err="1"/>
              <a:t>Різун</a:t>
            </a:r>
            <a:r>
              <a:rPr lang="ru-RU" sz="2000" i="0" dirty="0"/>
              <a:t> В. В. </a:t>
            </a:r>
            <a:r>
              <a:rPr lang="ru-RU" sz="2000" i="0" dirty="0" err="1"/>
              <a:t>Маси</a:t>
            </a:r>
            <a:r>
              <a:rPr lang="ru-RU" sz="2000" i="0" dirty="0"/>
              <a:t>: </a:t>
            </a:r>
            <a:r>
              <a:rPr lang="ru-RU" sz="2000" i="0" dirty="0" err="1"/>
              <a:t>Тексти</a:t>
            </a:r>
            <a:r>
              <a:rPr lang="ru-RU" sz="2000" i="0" dirty="0"/>
              <a:t> </a:t>
            </a:r>
            <a:r>
              <a:rPr lang="ru-RU" sz="2000" i="0" dirty="0" err="1"/>
              <a:t>лекцій</a:t>
            </a:r>
            <a:r>
              <a:rPr lang="ru-RU" sz="2000" i="0" dirty="0"/>
              <a:t>. – К.: </a:t>
            </a:r>
            <a:r>
              <a:rPr lang="ru-RU" sz="2000" i="0" dirty="0" err="1"/>
              <a:t>Видавничо-поліграфічний</a:t>
            </a:r>
            <a:r>
              <a:rPr lang="ru-RU" sz="2000" i="0" dirty="0"/>
              <a:t> центр «</a:t>
            </a:r>
            <a:r>
              <a:rPr lang="ru-RU" sz="2000" i="0" dirty="0" err="1"/>
              <a:t>Київський</a:t>
            </a:r>
            <a:r>
              <a:rPr lang="ru-RU" sz="2000" i="0" dirty="0"/>
              <a:t> </a:t>
            </a:r>
            <a:r>
              <a:rPr lang="ru-RU" sz="2000" i="0" dirty="0" err="1"/>
              <a:t>університет</a:t>
            </a:r>
            <a:r>
              <a:rPr lang="ru-RU" sz="2000" i="0" dirty="0"/>
              <a:t>», 2003. – 118 с. </a:t>
            </a:r>
            <a:endParaRPr lang="ru-RU" sz="2000" i="0" dirty="0"/>
          </a:p>
          <a:p>
            <a:pPr marL="342900" indent="-342900">
              <a:buFont typeface="+mj-lt"/>
              <a:buAutoNum type="arabicPeriod"/>
            </a:pPr>
            <a:r>
              <a:rPr lang="ru-RU" sz="2000" i="0" dirty="0" smtClean="0"/>
              <a:t>Сергиенко </a:t>
            </a:r>
            <a:r>
              <a:rPr lang="ru-RU" sz="2000" i="0" dirty="0"/>
              <a:t>П. А. Проблемы философии, выпуск 80, Киев, «</a:t>
            </a:r>
            <a:r>
              <a:rPr lang="ru-RU" sz="2000" i="0" dirty="0" err="1"/>
              <a:t>Вища</a:t>
            </a:r>
            <a:r>
              <a:rPr lang="ru-RU" sz="2000" i="0" dirty="0"/>
              <a:t> школа», 1989, - 156 с. </a:t>
            </a:r>
            <a:endParaRPr lang="ru-RU" sz="2000" i="0" dirty="0" smtClean="0"/>
          </a:p>
          <a:p>
            <a:pPr marL="342900" indent="-342900">
              <a:buFont typeface="+mj-lt"/>
              <a:buAutoNum type="arabicPeriod"/>
            </a:pPr>
            <a:r>
              <a:rPr lang="ru-RU" sz="2000" i="0" dirty="0" err="1" smtClean="0"/>
              <a:t>Уледов</a:t>
            </a:r>
            <a:r>
              <a:rPr lang="ru-RU" sz="2000" i="0" dirty="0" smtClean="0"/>
              <a:t> </a:t>
            </a:r>
            <a:r>
              <a:rPr lang="ru-RU" sz="2000" i="0" dirty="0"/>
              <a:t>А. К. Структура общественного сознания. Теоретика социологического сознания. М., 1968, - 205 с. </a:t>
            </a:r>
            <a:endParaRPr lang="ru-RU" sz="2000" i="0" dirty="0" smtClean="0"/>
          </a:p>
          <a:p>
            <a:pPr marL="342900" indent="-342900">
              <a:buFont typeface="+mj-lt"/>
              <a:buAutoNum type="arabicPeriod"/>
            </a:pPr>
            <a:r>
              <a:rPr lang="ru-RU" sz="2000" i="0" dirty="0" smtClean="0"/>
              <a:t>Философский </a:t>
            </a:r>
            <a:r>
              <a:rPr lang="ru-RU" sz="2000" i="0" dirty="0"/>
              <a:t>словарь / Под ред. И. Т. Фролова. – 5- е изд. – М. : Политиздат, 1986. – 590 с. </a:t>
            </a:r>
            <a:endParaRPr lang="ru-RU" sz="2000" i="0" dirty="0" smtClean="0"/>
          </a:p>
          <a:p>
            <a:pPr marL="342900" indent="-342900">
              <a:buFont typeface="+mj-lt"/>
              <a:buAutoNum type="arabicPeriod"/>
            </a:pPr>
            <a:r>
              <a:rPr lang="ru-RU" sz="2000" i="0" dirty="0" smtClean="0"/>
              <a:t>Грушин </a:t>
            </a:r>
            <a:r>
              <a:rPr lang="ru-RU" sz="2000" i="0" dirty="0"/>
              <a:t>Б. А. Массовое сознание: Опыт определения и проблемы исследования – М.: Политиздат, 1987. – 368 с. </a:t>
            </a:r>
            <a:endParaRPr lang="ru-RU" sz="2000" i="0" dirty="0" smtClean="0"/>
          </a:p>
          <a:p>
            <a:pPr marL="342900" indent="-342900">
              <a:buFont typeface="+mj-lt"/>
              <a:buAutoNum type="arabicPeriod"/>
            </a:pPr>
            <a:r>
              <a:rPr lang="ru-RU" sz="2000" i="0" dirty="0" smtClean="0"/>
              <a:t>Сергиенко </a:t>
            </a:r>
            <a:r>
              <a:rPr lang="ru-RU" sz="2000" i="0" dirty="0"/>
              <a:t>П. А. Проблемы философии, выпуск 80.- Киев: «</a:t>
            </a:r>
            <a:r>
              <a:rPr lang="ru-RU" sz="2000" i="0" dirty="0" err="1"/>
              <a:t>Вища</a:t>
            </a:r>
            <a:r>
              <a:rPr lang="ru-RU" sz="2000" i="0" dirty="0"/>
              <a:t> школа», 1989, - 250 с. </a:t>
            </a:r>
            <a:endParaRPr lang="ru-RU" sz="2000" i="0" dirty="0" smtClean="0"/>
          </a:p>
          <a:p>
            <a:pPr marL="342900" indent="-342900">
              <a:buFont typeface="+mj-lt"/>
              <a:buAutoNum type="arabicPeriod"/>
            </a:pPr>
            <a:r>
              <a:rPr lang="ru-RU" sz="2000" i="0" dirty="0" err="1" smtClean="0"/>
              <a:t>Любивый</a:t>
            </a:r>
            <a:r>
              <a:rPr lang="ru-RU" sz="2000" i="0" dirty="0" smtClean="0"/>
              <a:t> </a:t>
            </a:r>
            <a:r>
              <a:rPr lang="ru-RU" sz="2000" i="0" dirty="0"/>
              <a:t>Я. С. Современное массовое сознание: динамика и тенденции развития.- Киев: </a:t>
            </a:r>
            <a:r>
              <a:rPr lang="ru-RU" sz="2000" i="0" dirty="0" err="1"/>
              <a:t>Наукова</a:t>
            </a:r>
            <a:r>
              <a:rPr lang="ru-RU" sz="2000" i="0" dirty="0"/>
              <a:t> думка, 1993, - 140 с. </a:t>
            </a:r>
            <a:endParaRPr lang="ru-RU" sz="2000" i="0" dirty="0" smtClean="0"/>
          </a:p>
          <a:p>
            <a:pPr marL="342900" indent="-342900">
              <a:buFont typeface="+mj-lt"/>
              <a:buAutoNum type="arabicPeriod"/>
            </a:pPr>
            <a:r>
              <a:rPr lang="ru-RU" sz="2000" i="0" dirty="0" smtClean="0"/>
              <a:t>Науменко </a:t>
            </a:r>
            <a:r>
              <a:rPr lang="ru-RU" sz="2000" i="0" dirty="0"/>
              <a:t>Т. В. Социология массовой коммуникации: Учебное пособие. – СПб.: Питер, 2005. – 288 с. 11. </a:t>
            </a:r>
            <a:r>
              <a:rPr lang="ru-RU" sz="2000" i="0" dirty="0" err="1"/>
              <a:t>Уледов</a:t>
            </a:r>
            <a:r>
              <a:rPr lang="ru-RU" sz="2000" i="0" dirty="0"/>
              <a:t> А. К. </a:t>
            </a:r>
            <a:r>
              <a:rPr lang="ru-RU" sz="2000" i="0" dirty="0" err="1"/>
              <a:t>Духовне</a:t>
            </a:r>
            <a:r>
              <a:rPr lang="ru-RU" sz="2000" i="0" dirty="0"/>
              <a:t> </a:t>
            </a:r>
            <a:r>
              <a:rPr lang="ru-RU" sz="2000" i="0" dirty="0" err="1"/>
              <a:t>життя</a:t>
            </a:r>
            <a:r>
              <a:rPr lang="ru-RU" sz="2000" i="0" dirty="0"/>
              <a:t> </a:t>
            </a:r>
            <a:r>
              <a:rPr lang="ru-RU" sz="2000" i="0" dirty="0" err="1"/>
              <a:t>суспільства</a:t>
            </a:r>
            <a:r>
              <a:rPr lang="ru-RU" sz="2000" i="0" dirty="0"/>
              <a:t>. - М., 1980. - С. 197 </a:t>
            </a:r>
            <a:endParaRPr lang="ru-RU" sz="2000" i="0" dirty="0" smtClean="0"/>
          </a:p>
          <a:p>
            <a:pPr marL="342900" indent="-342900">
              <a:buFont typeface="+mj-lt"/>
              <a:buAutoNum type="arabicPeriod"/>
            </a:pPr>
            <a:r>
              <a:rPr lang="ru-RU" sz="2000" i="0" dirty="0" smtClean="0"/>
              <a:t>Грушин </a:t>
            </a:r>
            <a:r>
              <a:rPr lang="ru-RU" sz="2000" i="0" dirty="0"/>
              <a:t>Б. А. Мнение о мире и мир мнений. – М., 1967. - 120 с. 13. Грушин Б. А. Логические принципы исследования массового сознания // </a:t>
            </a:r>
            <a:r>
              <a:rPr lang="ru-RU" sz="2000" i="0" dirty="0" err="1"/>
              <a:t>Вопр</a:t>
            </a:r>
            <a:r>
              <a:rPr lang="ru-RU" sz="2000" i="0" dirty="0"/>
              <a:t>. Философии. – 1970. - №8. </a:t>
            </a:r>
          </a:p>
        </p:txBody>
      </p:sp>
      <p:sp>
        <p:nvSpPr>
          <p:cNvPr id="4" name="Номер слайда 3"/>
          <p:cNvSpPr>
            <a:spLocks noGrp="1"/>
          </p:cNvSpPr>
          <p:nvPr>
            <p:ph type="sldNum" sz="quarter" idx="33"/>
          </p:nvPr>
        </p:nvSpPr>
        <p:spPr/>
        <p:txBody>
          <a:bodyPr/>
          <a:lstStyle/>
          <a:p>
            <a:pPr rtl="0"/>
            <a:fld id="{19B51A1E-902D-48AF-9020-955120F399B6}" type="slidenum">
              <a:rPr lang="ru-RU" noProof="0" smtClean="0"/>
              <a:pPr rtl="0"/>
              <a:t>15</a:t>
            </a:fld>
            <a:endParaRPr lang="ru-RU" noProof="0" dirty="0"/>
          </a:p>
        </p:txBody>
      </p:sp>
      <p:sp>
        <p:nvSpPr>
          <p:cNvPr id="5" name="Прямоугольник 4"/>
          <p:cNvSpPr/>
          <p:nvPr/>
        </p:nvSpPr>
        <p:spPr>
          <a:xfrm>
            <a:off x="10031767" y="6158390"/>
            <a:ext cx="1296140" cy="572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4765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60F281-4FF6-4617-A809-AC9C15ECF18A}"/>
              </a:ext>
            </a:extLst>
          </p:cNvPr>
          <p:cNvSpPr>
            <a:spLocks noGrp="1"/>
          </p:cNvSpPr>
          <p:nvPr>
            <p:ph type="title"/>
          </p:nvPr>
        </p:nvSpPr>
        <p:spPr>
          <a:xfrm>
            <a:off x="2120986" y="533200"/>
            <a:ext cx="5184913" cy="432000"/>
          </a:xfrm>
        </p:spPr>
        <p:txBody>
          <a:bodyPr rtlCol="0"/>
          <a:lstStyle/>
          <a:p>
            <a:pPr algn="ctr" rtl="0"/>
            <a:r>
              <a:rPr lang="uk-UA" dirty="0" smtClean="0"/>
              <a:t>план</a:t>
            </a:r>
            <a:endParaRPr lang="ru-RU" dirty="0"/>
          </a:p>
        </p:txBody>
      </p:sp>
      <p:sp>
        <p:nvSpPr>
          <p:cNvPr id="3" name="Текст 2">
            <a:extLst>
              <a:ext uri="{FF2B5EF4-FFF2-40B4-BE49-F238E27FC236}">
                <a16:creationId xmlns="" xmlns:a16="http://schemas.microsoft.com/office/drawing/2014/main" id="{611DC577-0A95-47D0-95D9-5F8DA763D46B}"/>
              </a:ext>
            </a:extLst>
          </p:cNvPr>
          <p:cNvSpPr>
            <a:spLocks noGrp="1"/>
          </p:cNvSpPr>
          <p:nvPr>
            <p:ph type="body" sz="quarter" idx="32"/>
          </p:nvPr>
        </p:nvSpPr>
        <p:spPr>
          <a:xfrm>
            <a:off x="5207001" y="1474925"/>
            <a:ext cx="4498999" cy="727550"/>
          </a:xfrm>
        </p:spPr>
        <p:txBody>
          <a:bodyPr rtlCol="0"/>
          <a:lstStyle/>
          <a:p>
            <a:r>
              <a:rPr lang="uk-UA" sz="2400" dirty="0" smtClean="0"/>
              <a:t>людина є мікрокосм, мініатюрна модель макрокосмосу: у ній, як у дзеркалі, відображаються всі складності й протиріччя великого світу</a:t>
            </a:r>
            <a:endParaRPr lang="ru-RU" sz="2400" dirty="0"/>
          </a:p>
        </p:txBody>
      </p:sp>
      <p:sp>
        <p:nvSpPr>
          <p:cNvPr id="4" name="Объект 3">
            <a:extLst>
              <a:ext uri="{FF2B5EF4-FFF2-40B4-BE49-F238E27FC236}">
                <a16:creationId xmlns="" xmlns:a16="http://schemas.microsoft.com/office/drawing/2014/main" id="{D355C61F-C8F1-4977-8E1F-F16C0D9EA88C}"/>
              </a:ext>
            </a:extLst>
          </p:cNvPr>
          <p:cNvSpPr>
            <a:spLocks noGrp="1"/>
          </p:cNvSpPr>
          <p:nvPr>
            <p:ph sz="half" idx="1"/>
          </p:nvPr>
        </p:nvSpPr>
        <p:spPr>
          <a:xfrm>
            <a:off x="1549400" y="3136900"/>
            <a:ext cx="7937500" cy="2655250"/>
          </a:xfrm>
        </p:spPr>
        <p:txBody>
          <a:bodyPr rtlCol="0"/>
          <a:lstStyle/>
          <a:p>
            <a:r>
              <a:rPr lang="uk-UA" sz="2400" dirty="0" smtClean="0"/>
              <a:t>Основні характеристики масової свідомості</a:t>
            </a:r>
          </a:p>
          <a:p>
            <a:r>
              <a:rPr lang="uk-UA" sz="2400" dirty="0" smtClean="0"/>
              <a:t>Структура масової свідомості</a:t>
            </a:r>
          </a:p>
          <a:p>
            <a:r>
              <a:rPr lang="uk-UA" sz="2400" dirty="0" smtClean="0"/>
              <a:t>Механізми функціонування масової свідомості</a:t>
            </a:r>
          </a:p>
          <a:p>
            <a:r>
              <a:rPr lang="uk-UA" sz="2400" dirty="0" smtClean="0"/>
              <a:t>Специфіка масової свідомості</a:t>
            </a:r>
          </a:p>
          <a:p>
            <a:r>
              <a:rPr lang="uk-UA" sz="2400" dirty="0" smtClean="0"/>
              <a:t>Висновки</a:t>
            </a:r>
          </a:p>
          <a:p>
            <a:r>
              <a:rPr lang="uk-UA" sz="2400" dirty="0" smtClean="0"/>
              <a:t>Джерела</a:t>
            </a:r>
            <a:endParaRPr lang="ru-RU" sz="2400" dirty="0"/>
          </a:p>
        </p:txBody>
      </p:sp>
      <p:pic>
        <p:nvPicPr>
          <p:cNvPr id="18" name="Місце для зображення 17">
            <a:extLst>
              <a:ext uri="{FF2B5EF4-FFF2-40B4-BE49-F238E27FC236}">
                <a16:creationId xmlns="" xmlns:a16="http://schemas.microsoft.com/office/drawing/2014/main" id="{40103AEC-DE5B-544B-A074-043639D164F6}"/>
              </a:ext>
            </a:extLst>
          </p:cNvPr>
          <p:cNvPicPr>
            <a:picLocks noGrp="1" noChangeAspect="1"/>
          </p:cNvPicPr>
          <p:nvPr>
            <p:ph type="pic" sz="quarter" idx="33"/>
          </p:nvPr>
        </p:nvPicPr>
        <p:blipFill>
          <a:blip r:embed="rId3" cstate="print">
            <a:extLst>
              <a:ext uri="{28A0092B-C50C-407E-A947-70E740481C1C}">
                <a14:useLocalDpi xmlns:a14="http://schemas.microsoft.com/office/drawing/2010/main" val="0"/>
              </a:ext>
            </a:extLst>
          </a:blip>
          <a:srcRect l="36606" r="36606"/>
          <a:stretch>
            <a:fillRect/>
          </a:stretch>
        </p:blipFill>
        <p:spPr/>
      </p:pic>
      <p:sp>
        <p:nvSpPr>
          <p:cNvPr id="6" name="Номер слайда 5">
            <a:extLst>
              <a:ext uri="{FF2B5EF4-FFF2-40B4-BE49-F238E27FC236}">
                <a16:creationId xmlns="" xmlns:a16="http://schemas.microsoft.com/office/drawing/2014/main" id="{1C554D9F-1895-486E-BFBA-905BB2D29E08}"/>
              </a:ext>
            </a:extLst>
          </p:cNvPr>
          <p:cNvSpPr>
            <a:spLocks noGrp="1"/>
          </p:cNvSpPr>
          <p:nvPr>
            <p:ph type="sldNum" sz="quarter" idx="34"/>
          </p:nvPr>
        </p:nvSpPr>
        <p:spPr/>
        <p:txBody>
          <a:bodyPr rtlCol="0"/>
          <a:lstStyle/>
          <a:p>
            <a:pPr rtl="0"/>
            <a:fld id="{19B51A1E-902D-48AF-9020-955120F399B6}" type="slidenum">
              <a:rPr lang="ru-RU" smtClean="0"/>
              <a:pPr rtl="0"/>
              <a:t>2</a:t>
            </a:fld>
            <a:endParaRPr lang="ru-RU" dirty="0"/>
          </a:p>
        </p:txBody>
      </p:sp>
      <p:sp>
        <p:nvSpPr>
          <p:cNvPr id="7" name="Прямоугольник 6"/>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23FB4D5-DA14-4F29-9320-2DE0A6B571B9}"/>
              </a:ext>
            </a:extLst>
          </p:cNvPr>
          <p:cNvSpPr>
            <a:spLocks noGrp="1"/>
          </p:cNvSpPr>
          <p:nvPr>
            <p:ph type="title"/>
          </p:nvPr>
        </p:nvSpPr>
        <p:spPr>
          <a:xfrm>
            <a:off x="1905200" y="444700"/>
            <a:ext cx="9198116" cy="432000"/>
          </a:xfrm>
        </p:spPr>
        <p:txBody>
          <a:bodyPr rtlCol="0"/>
          <a:lstStyle/>
          <a:p>
            <a:pPr algn="ctr" rtl="0"/>
            <a:r>
              <a:rPr lang="uk-UA" dirty="0" smtClean="0"/>
              <a:t>Вступ</a:t>
            </a:r>
            <a:endParaRPr lang="ru-RU" dirty="0"/>
          </a:p>
        </p:txBody>
      </p:sp>
      <p:sp>
        <p:nvSpPr>
          <p:cNvPr id="5" name="Текст 4"/>
          <p:cNvSpPr>
            <a:spLocks noGrp="1"/>
          </p:cNvSpPr>
          <p:nvPr>
            <p:ph type="body" sz="quarter" idx="32"/>
          </p:nvPr>
        </p:nvSpPr>
        <p:spPr>
          <a:xfrm>
            <a:off x="431800" y="1008000"/>
            <a:ext cx="11162435" cy="5393750"/>
          </a:xfrm>
        </p:spPr>
        <p:txBody>
          <a:bodyPr/>
          <a:lstStyle/>
          <a:p>
            <a:pPr indent="457200" algn="just"/>
            <a:r>
              <a:rPr lang="uk-UA" sz="2400" i="0" dirty="0" smtClean="0"/>
              <a:t>Скільки існує людство, стільки і намагаються філософи різних часів розгадати секрети сутності людини, адже вона найбільш таємничий об’єкт. Відомо, що </a:t>
            </a:r>
            <a:r>
              <a:rPr lang="uk-UA" sz="2400" i="0" dirty="0" err="1" smtClean="0"/>
              <a:t>„людина</a:t>
            </a:r>
            <a:r>
              <a:rPr lang="uk-UA" sz="2400" i="0" dirty="0" smtClean="0"/>
              <a:t> є мікрокосм, мініатюрна модель макрокосмосу: у ній, як у дзеркалі, відображаються всі складності й протиріччя великого світу”. Щоб зрозуміти людину, треба, перш за все, пізнати її душу, логіку її поведінки, що є наслідком того, як людина мислить, яким є її розуміння буття, тобто, якою є її свідомість. В наш час інформаційних технологій набуває актуальності тема, яка понад сто років непокоїть філософську думку. Це – масова свідомість, завдяки якій змінюється наше життя. Що ж це за феномен, до якого звертаються вчені та які досі не дали їй чіткого визначення? Безсумнівно, масовій свідомості у структурі суспільної свідомості належить важливе місце. </a:t>
            </a:r>
          </a:p>
          <a:p>
            <a:pPr indent="457200" algn="just"/>
            <a:r>
              <a:rPr lang="uk-UA" sz="2400" i="0" dirty="0" smtClean="0"/>
              <a:t>Сучасне суспільство породжує новий тип масової свідомості. В умовах пізнання людиною багатогранності світу вона поступово набуває певною мірою рис науково-практичного відображення дійсності, яке сполучає і побутове, й ідейно-теоретичне. Історія вивчення масової свідомості досить складна й суперечлива.</a:t>
            </a:r>
          </a:p>
          <a:p>
            <a:endParaRPr lang="ru-RU" dirty="0"/>
          </a:p>
        </p:txBody>
      </p:sp>
      <p:sp>
        <p:nvSpPr>
          <p:cNvPr id="6" name="Прямоугольник 5"/>
          <p:cNvSpPr/>
          <p:nvPr/>
        </p:nvSpPr>
        <p:spPr>
          <a:xfrm>
            <a:off x="10031767" y="6285390"/>
            <a:ext cx="1296140" cy="572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1452193" y="6348482"/>
            <a:ext cx="284086" cy="369332"/>
          </a:xfrm>
          <a:prstGeom prst="rect">
            <a:avLst/>
          </a:prstGeom>
          <a:noFill/>
        </p:spPr>
        <p:txBody>
          <a:bodyPr wrap="square" rtlCol="0">
            <a:spAutoFit/>
          </a:bodyPr>
          <a:lstStyle/>
          <a:p>
            <a:r>
              <a:rPr lang="uk-UA" dirty="0" smtClean="0">
                <a:solidFill>
                  <a:schemeClr val="bg1"/>
                </a:solidFill>
              </a:rPr>
              <a:t>2</a:t>
            </a:r>
            <a:endParaRPr lang="ru-RU" dirty="0">
              <a:solidFill>
                <a:schemeClr val="bg1"/>
              </a:solidFill>
            </a:endParaRPr>
          </a:p>
        </p:txBody>
      </p:sp>
    </p:spTree>
    <p:extLst>
      <p:ext uri="{BB962C8B-B14F-4D97-AF65-F5344CB8AC3E}">
        <p14:creationId xmlns:p14="http://schemas.microsoft.com/office/powerpoint/2010/main" val="2580070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413990" y="828396"/>
            <a:ext cx="6798250" cy="1674470"/>
          </a:xfrm>
        </p:spPr>
        <p:txBody>
          <a:bodyPr rtlCol="0"/>
          <a:lstStyle/>
          <a:p>
            <a:pPr rtl="0"/>
            <a:r>
              <a:rPr lang="uk-UA" sz="5000" dirty="0" smtClean="0"/>
              <a:t>Основні характеристики</a:t>
            </a:r>
            <a:endParaRPr lang="ru-RU" sz="5000" dirty="0"/>
          </a:p>
        </p:txBody>
      </p:sp>
      <p:sp>
        <p:nvSpPr>
          <p:cNvPr id="4" name="Подзаголовок 3">
            <a:extLst>
              <a:ext uri="{FF2B5EF4-FFF2-40B4-BE49-F238E27FC236}">
                <a16:creationId xmlns="" xmlns:a16="http://schemas.microsoft.com/office/drawing/2014/main" id="{4772945D-CA91-4CFE-8EB7-941C7618C994}"/>
              </a:ext>
            </a:extLst>
          </p:cNvPr>
          <p:cNvSpPr>
            <a:spLocks noGrp="1"/>
          </p:cNvSpPr>
          <p:nvPr>
            <p:ph type="subTitle" idx="1"/>
          </p:nvPr>
        </p:nvSpPr>
        <p:spPr>
          <a:xfrm>
            <a:off x="5651500" y="3901239"/>
            <a:ext cx="3458028" cy="1192038"/>
          </a:xfrm>
        </p:spPr>
        <p:txBody>
          <a:bodyPr rtlCol="0"/>
          <a:lstStyle/>
          <a:p>
            <a:pPr rtl="0"/>
            <a:r>
              <a:rPr lang="uk-UA" sz="2400" dirty="0" smtClean="0"/>
              <a:t>Соціальна типовість компонентів </a:t>
            </a:r>
            <a:endParaRPr lang="ru-RU" sz="2400" dirty="0"/>
          </a:p>
        </p:txBody>
      </p:sp>
      <p:sp>
        <p:nvSpPr>
          <p:cNvPr id="5" name="Номер слайда 4">
            <a:extLst>
              <a:ext uri="{FF2B5EF4-FFF2-40B4-BE49-F238E27FC236}">
                <a16:creationId xmlns=""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ru-RU" smtClean="0"/>
              <a:pPr rtl="0"/>
              <a:t>4</a:t>
            </a:fld>
            <a:endParaRPr lang="ru-RU" dirty="0"/>
          </a:p>
        </p:txBody>
      </p:sp>
      <p:sp>
        <p:nvSpPr>
          <p:cNvPr id="2" name="Прямоугольник 1"/>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91674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 xmlns:a16="http://schemas.microsoft.com/office/drawing/2014/main" id="{125E40B9-054F-4D79-BD17-68E71C740D01}"/>
              </a:ext>
            </a:extLst>
          </p:cNvPr>
          <p:cNvSpPr>
            <a:spLocks noGrp="1"/>
          </p:cNvSpPr>
          <p:nvPr>
            <p:ph sz="half" idx="1"/>
          </p:nvPr>
        </p:nvSpPr>
        <p:spPr>
          <a:xfrm>
            <a:off x="660400" y="171541"/>
            <a:ext cx="7480423" cy="6167116"/>
          </a:xfrm>
        </p:spPr>
        <p:txBody>
          <a:bodyPr rtlCol="0"/>
          <a:lstStyle/>
          <a:p>
            <a:pPr marL="0" indent="0">
              <a:buNone/>
            </a:pPr>
            <a:r>
              <a:rPr lang="uk-UA" sz="2000" dirty="0" smtClean="0"/>
              <a:t>Зі змістовної точки зору в масовій свідомості закарбовані знання, уявлення, норми, цінності і зразки поведінки, які поділяє якась сукупність індивідів – маса. </a:t>
            </a:r>
          </a:p>
          <a:p>
            <a:pPr marL="0" indent="0">
              <a:buNone/>
            </a:pPr>
            <a:r>
              <a:rPr lang="uk-UA" sz="2000" dirty="0" smtClean="0"/>
              <a:t>У своїй книзі </a:t>
            </a:r>
            <a:r>
              <a:rPr lang="uk-UA" sz="2000" dirty="0" err="1" smtClean="0"/>
              <a:t>„Масова</a:t>
            </a:r>
            <a:r>
              <a:rPr lang="uk-UA" sz="2000" dirty="0" smtClean="0"/>
              <a:t> свідомість” Б. Грушин розглядає цей тип свідомості, даючи достатньо повну характеристику маси як некласичної спільності людей. Він виділив ряд конкретних її ознак: аморфний тип цілісності, імовірний характер виникнення, </a:t>
            </a:r>
            <a:r>
              <a:rPr lang="uk-UA" sz="2000" dirty="0" err="1" smtClean="0"/>
              <a:t>ситуативність</a:t>
            </a:r>
            <a:r>
              <a:rPr lang="uk-UA" sz="2000" dirty="0" smtClean="0"/>
              <a:t> появи та існування. </a:t>
            </a:r>
          </a:p>
          <a:p>
            <a:pPr marL="0" indent="0">
              <a:buNone/>
            </a:pPr>
            <a:r>
              <a:rPr lang="uk-UA" sz="2000" dirty="0" smtClean="0"/>
              <a:t>Головною її ознакою є латентність, скритність механізму її зародження і розпливчастість вихідних ознак. </a:t>
            </a:r>
          </a:p>
          <a:p>
            <a:pPr marL="0" indent="0">
              <a:buNone/>
            </a:pPr>
            <a:r>
              <a:rPr lang="uk-UA" sz="2000" dirty="0" smtClean="0"/>
              <a:t>Другою особливістю є ірраціональність, точніше особливий характер раціональності, який не природний вхідній класичній формі, який проявляється в </a:t>
            </a:r>
            <a:r>
              <a:rPr lang="uk-UA" sz="2000" dirty="0" err="1" smtClean="0"/>
              <a:t>протирічності</a:t>
            </a:r>
            <a:r>
              <a:rPr lang="uk-UA" sz="2000" dirty="0" smtClean="0"/>
              <a:t>, </a:t>
            </a:r>
            <a:r>
              <a:rPr lang="uk-UA" sz="2000" dirty="0" err="1" smtClean="0"/>
              <a:t>„розірваності</a:t>
            </a:r>
            <a:r>
              <a:rPr lang="uk-UA" sz="2000" dirty="0" smtClean="0"/>
              <a:t>”, фрагментарності, нахилам до алогізмів, функціонуванню на рівні підсвідомості (вплив, </a:t>
            </a:r>
            <a:r>
              <a:rPr lang="uk-UA" sz="2000" dirty="0" err="1" smtClean="0"/>
              <a:t>„зараження</a:t>
            </a:r>
            <a:r>
              <a:rPr lang="uk-UA" sz="2000" dirty="0" smtClean="0"/>
              <a:t>”).</a:t>
            </a:r>
          </a:p>
          <a:p>
            <a:pPr marL="0" indent="0">
              <a:buNone/>
            </a:pPr>
            <a:r>
              <a:rPr lang="uk-UA" sz="2000" dirty="0" smtClean="0"/>
              <a:t>       Масова свідомість - це процес комунікативної взаємодії індивідуальних </a:t>
            </a:r>
            <a:r>
              <a:rPr lang="uk-UA" sz="2000" dirty="0" err="1" smtClean="0"/>
              <a:t>свідомостей</a:t>
            </a:r>
            <a:r>
              <a:rPr lang="uk-UA" sz="2000" dirty="0" smtClean="0"/>
              <a:t>, який спирається на ціннісну, нормативну структуру цієї комунікації, певну категоріальну мережу соціального мислення мас. </a:t>
            </a:r>
            <a:endParaRPr lang="uk-UA" sz="2000" dirty="0"/>
          </a:p>
        </p:txBody>
      </p:sp>
      <p:pic>
        <p:nvPicPr>
          <p:cNvPr id="19" name="Місце для зображення 18">
            <a:extLst>
              <a:ext uri="{FF2B5EF4-FFF2-40B4-BE49-F238E27FC236}">
                <a16:creationId xmlns="" xmlns:a16="http://schemas.microsoft.com/office/drawing/2014/main" id="{78E3D4B9-3B79-3A44-BAC1-8FEE23274B9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361" r="14361"/>
          <a:stretch>
            <a:fillRect/>
          </a:stretch>
        </p:blipFill>
        <p:spPr>
          <a:xfrm>
            <a:off x="8145249" y="1156000"/>
            <a:ext cx="3737526" cy="3933645"/>
          </a:xfrm>
        </p:spPr>
      </p:pic>
      <p:sp>
        <p:nvSpPr>
          <p:cNvPr id="6" name="Номер слайда 5">
            <a:extLst>
              <a:ext uri="{FF2B5EF4-FFF2-40B4-BE49-F238E27FC236}">
                <a16:creationId xmlns=""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ru-RU" smtClean="0"/>
              <a:pPr rtl="0"/>
              <a:t>5</a:t>
            </a:fld>
            <a:endParaRPr lang="ru-RU" dirty="0"/>
          </a:p>
        </p:txBody>
      </p:sp>
      <p:sp>
        <p:nvSpPr>
          <p:cNvPr id="7" name="Прямоугольник 6"/>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070165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F204AFD2-303D-4B48-AA3E-C96B74D8127A}"/>
              </a:ext>
            </a:extLst>
          </p:cNvPr>
          <p:cNvSpPr>
            <a:spLocks noGrp="1"/>
          </p:cNvSpPr>
          <p:nvPr>
            <p:ph type="body" sz="quarter" idx="32"/>
          </p:nvPr>
        </p:nvSpPr>
        <p:spPr>
          <a:xfrm>
            <a:off x="1490599" y="541306"/>
            <a:ext cx="9198116" cy="360000"/>
          </a:xfrm>
        </p:spPr>
        <p:txBody>
          <a:bodyPr rtlCol="0"/>
          <a:lstStyle/>
          <a:p>
            <a:pPr indent="457200">
              <a:lnSpc>
                <a:spcPct val="100000"/>
              </a:lnSpc>
            </a:pPr>
            <a:r>
              <a:rPr lang="uk-UA" sz="2200" i="0" dirty="0" smtClean="0">
                <a:solidFill>
                  <a:schemeClr val="tx1">
                    <a:lumMod val="75000"/>
                    <a:lumOff val="25000"/>
                  </a:schemeClr>
                </a:solidFill>
              </a:rPr>
              <a:t>Суб’єктами і творцями масової свідомості є всі члени суспільства – індивіди, об’єднані різними груповими, соціальними зв’язками. Простором, в якому вона формується та існує, є духовне життя людини в усіх різновидах її прояву, взаємодія індивідуальних </a:t>
            </a:r>
            <a:r>
              <a:rPr lang="uk-UA" sz="2200" i="0" dirty="0" err="1" smtClean="0">
                <a:solidFill>
                  <a:schemeClr val="tx1">
                    <a:lumMod val="75000"/>
                    <a:lumOff val="25000"/>
                  </a:schemeClr>
                </a:solidFill>
              </a:rPr>
              <a:t>свідомостей</a:t>
            </a:r>
            <a:r>
              <a:rPr lang="uk-UA" sz="2200" i="0" dirty="0" smtClean="0">
                <a:solidFill>
                  <a:schemeClr val="tx1">
                    <a:lumMod val="75000"/>
                    <a:lumOff val="25000"/>
                  </a:schemeClr>
                </a:solidFill>
              </a:rPr>
              <a:t>, що відбуваються у процесі спілкування людей та отримання ними соціальної інформації. Як суб’єкти і творці, люди є одночасно і як індивіди, і як члени масових діючих в масштабах всього суспільства спільностей – в цьому полягає специфічна діалектика даного виду суспільної свідомості. </a:t>
            </a:r>
          </a:p>
          <a:p>
            <a:pPr indent="457200">
              <a:lnSpc>
                <a:spcPct val="100000"/>
              </a:lnSpc>
            </a:pPr>
            <a:endParaRPr lang="uk-UA" sz="2200" i="0" dirty="0" smtClean="0">
              <a:solidFill>
                <a:schemeClr val="tx1">
                  <a:lumMod val="75000"/>
                  <a:lumOff val="25000"/>
                </a:schemeClr>
              </a:solidFill>
            </a:endParaRPr>
          </a:p>
          <a:p>
            <a:pPr indent="457200">
              <a:lnSpc>
                <a:spcPct val="100000"/>
              </a:lnSpc>
            </a:pPr>
            <a:r>
              <a:rPr lang="uk-UA" sz="2200" i="0" dirty="0" smtClean="0">
                <a:solidFill>
                  <a:schemeClr val="tx1">
                    <a:lumMod val="75000"/>
                    <a:lumOff val="25000"/>
                  </a:schemeClr>
                </a:solidFill>
              </a:rPr>
              <a:t>Проблема аналізу масової свідомості, спроби здійснити реальні її заміри ускладнюються </a:t>
            </a:r>
            <a:r>
              <a:rPr lang="uk-UA" sz="2200" i="0" dirty="0" err="1" smtClean="0">
                <a:solidFill>
                  <a:schemeClr val="tx1">
                    <a:lumMod val="75000"/>
                    <a:lumOff val="25000"/>
                  </a:schemeClr>
                </a:solidFill>
              </a:rPr>
              <a:t>протирічливістю</a:t>
            </a:r>
            <a:r>
              <a:rPr lang="uk-UA" sz="2200" i="0" dirty="0" smtClean="0">
                <a:solidFill>
                  <a:schemeClr val="tx1">
                    <a:lumMod val="75000"/>
                    <a:lumOff val="25000"/>
                  </a:schemeClr>
                </a:solidFill>
              </a:rPr>
              <a:t> цього феномену. У масовій свідомості завжди присутні різкі, часто не сумісні погляди та уявлення. Поряд з прогресивними, передовими ідеями можуть зустрічатись негативні реакції, консервативні настрої. Адже, масова свідомість формується не лише під дією досягнень, прогресивних реалій життя, а й тих труднощів, прорахунків, помилок, негативних явищ, які є.</a:t>
            </a:r>
            <a:endParaRPr lang="uk-UA" sz="2200" i="0" dirty="0">
              <a:solidFill>
                <a:schemeClr val="tx1">
                  <a:lumMod val="75000"/>
                  <a:lumOff val="25000"/>
                </a:schemeClr>
              </a:solidFill>
            </a:endParaRPr>
          </a:p>
        </p:txBody>
      </p:sp>
      <p:sp>
        <p:nvSpPr>
          <p:cNvPr id="6" name="Номер слайда 5">
            <a:extLst>
              <a:ext uri="{FF2B5EF4-FFF2-40B4-BE49-F238E27FC236}">
                <a16:creationId xmlns="" xmlns:a16="http://schemas.microsoft.com/office/drawing/2014/main" id="{4B379698-AB4C-493D-BF95-F5781FDF2AC5}"/>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ru-RU" smtClean="0"/>
              <a:pPr rtl="0"/>
              <a:t>6</a:t>
            </a:fld>
            <a:endParaRPr lang="ru-RU" dirty="0"/>
          </a:p>
        </p:txBody>
      </p:sp>
      <p:sp>
        <p:nvSpPr>
          <p:cNvPr id="7" name="Прямоугольник 6"/>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75421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Місце для зображення 17">
            <a:extLst>
              <a:ext uri="{FF2B5EF4-FFF2-40B4-BE49-F238E27FC236}">
                <a16:creationId xmlns="" xmlns:a16="http://schemas.microsoft.com/office/drawing/2014/main" id="{4FC59329-2EE8-904A-9303-B73C02AB74D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572" b="7572"/>
          <a:stretch>
            <a:fillRect/>
          </a:stretch>
        </p:blipFill>
        <p:spPr>
          <a:xfrm>
            <a:off x="69273" y="63691"/>
            <a:ext cx="9911201" cy="6727346"/>
          </a:xfrm>
        </p:spPr>
      </p:pic>
      <p:sp>
        <p:nvSpPr>
          <p:cNvPr id="14" name="Прямоугольник 13">
            <a:extLst>
              <a:ext uri="{FF2B5EF4-FFF2-40B4-BE49-F238E27FC236}">
                <a16:creationId xmlns="" xmlns:a16="http://schemas.microsoft.com/office/drawing/2014/main" id="{7E067C8F-5267-7147-B398-AD99FAB4105A}"/>
              </a:ext>
            </a:extLst>
          </p:cNvPr>
          <p:cNvSpPr/>
          <p:nvPr/>
        </p:nvSpPr>
        <p:spPr>
          <a:xfrm>
            <a:off x="69273" y="63691"/>
            <a:ext cx="9911201" cy="6727345"/>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p:txBody>
          <a:bodyPr rtlCol="0"/>
          <a:lstStyle/>
          <a:p>
            <a:pPr rtl="0"/>
            <a:r>
              <a:rPr lang="uk-UA" sz="5000" dirty="0" smtClean="0"/>
              <a:t>СТРУКТУРА МАСОВОЇ СВІДОМОСТІ</a:t>
            </a:r>
            <a:endParaRPr lang="ru-RU" sz="5000" dirty="0"/>
          </a:p>
        </p:txBody>
      </p:sp>
      <p:sp>
        <p:nvSpPr>
          <p:cNvPr id="4" name="Подзаголовок 3">
            <a:extLst>
              <a:ext uri="{FF2B5EF4-FFF2-40B4-BE49-F238E27FC236}">
                <a16:creationId xmlns="" xmlns:a16="http://schemas.microsoft.com/office/drawing/2014/main" id="{4772945D-CA91-4CFE-8EB7-941C7618C994}"/>
              </a:ext>
            </a:extLst>
          </p:cNvPr>
          <p:cNvSpPr>
            <a:spLocks noGrp="1"/>
          </p:cNvSpPr>
          <p:nvPr>
            <p:ph type="subTitle" idx="1"/>
          </p:nvPr>
        </p:nvSpPr>
        <p:spPr/>
        <p:txBody>
          <a:bodyPr rtlCol="0"/>
          <a:lstStyle/>
          <a:p>
            <a:pPr rtl="0"/>
            <a:r>
              <a:rPr lang="uk-UA" sz="2400" dirty="0" err="1" smtClean="0"/>
              <a:t>Конституенти</a:t>
            </a:r>
            <a:endParaRPr lang="ru-RU" sz="2400" dirty="0"/>
          </a:p>
        </p:txBody>
      </p:sp>
      <p:sp>
        <p:nvSpPr>
          <p:cNvPr id="5" name="Номер слайда 4">
            <a:extLst>
              <a:ext uri="{FF2B5EF4-FFF2-40B4-BE49-F238E27FC236}">
                <a16:creationId xmlns="" xmlns:a16="http://schemas.microsoft.com/office/drawing/2014/main" id="{F6964141-6F81-4947-A236-746D94ED3F6F}"/>
              </a:ext>
            </a:extLst>
          </p:cNvPr>
          <p:cNvSpPr>
            <a:spLocks noGrp="1"/>
          </p:cNvSpPr>
          <p:nvPr>
            <p:ph type="sldNum" sz="quarter" idx="11"/>
          </p:nvPr>
        </p:nvSpPr>
        <p:spPr/>
        <p:txBody>
          <a:bodyPr rtlCol="0"/>
          <a:lstStyle/>
          <a:p>
            <a:pPr rtl="0"/>
            <a:fld id="{19B51A1E-902D-48AF-9020-955120F399B6}" type="slidenum">
              <a:rPr lang="ru-RU" smtClean="0"/>
              <a:pPr rtl="0"/>
              <a:t>7</a:t>
            </a:fld>
            <a:endParaRPr lang="ru-RU" dirty="0"/>
          </a:p>
        </p:txBody>
      </p:sp>
      <p:sp>
        <p:nvSpPr>
          <p:cNvPr id="7" name="Прямоугольник 6"/>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17695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7CA42D59-EAD6-4F95-84F1-32A30F057856}"/>
              </a:ext>
            </a:extLst>
          </p:cNvPr>
          <p:cNvSpPr>
            <a:spLocks noGrp="1"/>
          </p:cNvSpPr>
          <p:nvPr>
            <p:ph type="body" sz="quarter" idx="32"/>
          </p:nvPr>
        </p:nvSpPr>
        <p:spPr>
          <a:xfrm>
            <a:off x="0" y="595065"/>
            <a:ext cx="7858464" cy="360000"/>
          </a:xfrm>
        </p:spPr>
        <p:txBody>
          <a:bodyPr rtlCol="0"/>
          <a:lstStyle/>
          <a:p>
            <a:pPr marL="450000"/>
            <a:r>
              <a:rPr lang="uk-UA" sz="2000" i="0" dirty="0" smtClean="0"/>
              <a:t>Сьогодні питання структурування масової свідомості є найменш розробленим, хоча вирішення його нині надзвичайно актуальне, оскільки, знаючи структуру й розуміючи механізми функціонування масової свідомості, можна регулювати процес впровадження в масову свідомість цінностей і уявлень. Вирішити проблему зі структуруванням масової свідомості зовсім не можливо, поки не вирішене питання про те, що є сама масова свідомість. Дослідник П. Сергієнко вважає, що структура масової свідомості </a:t>
            </a:r>
            <a:r>
              <a:rPr lang="uk-UA" sz="2000" i="0" dirty="0" err="1" smtClean="0"/>
              <a:t>„не</a:t>
            </a:r>
            <a:r>
              <a:rPr lang="uk-UA" sz="2000" i="0" dirty="0" smtClean="0"/>
              <a:t> має чіткої системи елементів, </a:t>
            </a:r>
            <a:r>
              <a:rPr lang="uk-UA" sz="2000" i="0" dirty="0" err="1" smtClean="0"/>
              <a:t>„блоків</a:t>
            </a:r>
            <a:r>
              <a:rPr lang="uk-UA" sz="2000" i="0" dirty="0" smtClean="0"/>
              <a:t>”, </a:t>
            </a:r>
            <a:r>
              <a:rPr lang="uk-UA" sz="2000" i="0" dirty="0" err="1" smtClean="0"/>
              <a:t>„частин</a:t>
            </a:r>
            <a:r>
              <a:rPr lang="uk-UA" sz="2000" i="0" dirty="0" smtClean="0"/>
              <a:t>”. І все ж різні формування масової свідомості мають різну ступінь систематизації. Наприклад, масова політична свідомість більш систематизована ніж, скажімо, масова моральна свідомість” </a:t>
            </a:r>
          </a:p>
          <a:p>
            <a:pPr marL="450000"/>
            <a:r>
              <a:rPr lang="uk-UA" sz="2000" i="0" dirty="0" smtClean="0"/>
              <a:t>На думку дослідника Я. В. </a:t>
            </a:r>
            <a:r>
              <a:rPr lang="uk-UA" sz="2000" i="0" dirty="0" err="1" smtClean="0"/>
              <a:t>Любивого</a:t>
            </a:r>
            <a:r>
              <a:rPr lang="uk-UA" sz="2000" i="0" dirty="0" smtClean="0"/>
              <a:t>, основні складові елементи масової свідомості, які пов’язані в певні структури, це такі </a:t>
            </a:r>
            <a:r>
              <a:rPr lang="uk-UA" sz="2000" i="0" dirty="0" err="1" smtClean="0"/>
              <a:t>конституенти</a:t>
            </a:r>
            <a:r>
              <a:rPr lang="uk-UA" sz="2000" i="0" dirty="0" smtClean="0"/>
              <a:t>, як потреби, соціальні орієнтири, установки, цінності, ідеали, знання, очікування, почуття, емоції, самопочуття мас, життєві плани та інтенції індивідів, їх самооцінка, індивідуальні та колективні архетипи свідомості, міфологічні зрізи свідомості. Вони утворюють в своїх взаємозв’язках як би змістовні форми, канву, якою проходить соціальна інформація. </a:t>
            </a:r>
            <a:endParaRPr lang="uk-UA" sz="2000" i="0" dirty="0"/>
          </a:p>
        </p:txBody>
      </p:sp>
      <p:sp>
        <p:nvSpPr>
          <p:cNvPr id="8" name="Номер слайда 7">
            <a:extLst>
              <a:ext uri="{FF2B5EF4-FFF2-40B4-BE49-F238E27FC236}">
                <a16:creationId xmlns=""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ru-RU" smtClean="0"/>
              <a:pPr rtl="0"/>
              <a:t>8</a:t>
            </a:fld>
            <a:endParaRPr lang="ru-RU" dirty="0"/>
          </a:p>
        </p:txBody>
      </p:sp>
      <p:sp>
        <p:nvSpPr>
          <p:cNvPr id="9" name="Прямоугольник 8"/>
          <p:cNvSpPr/>
          <p:nvPr/>
        </p:nvSpPr>
        <p:spPr>
          <a:xfrm>
            <a:off x="10014012" y="6232632"/>
            <a:ext cx="1349406" cy="61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1750" y="1739900"/>
            <a:ext cx="4100250" cy="2346432"/>
          </a:xfrm>
          <a:prstGeom prst="rect">
            <a:avLst/>
          </a:prstGeom>
        </p:spPr>
      </p:pic>
    </p:spTree>
    <p:extLst>
      <p:ext uri="{BB962C8B-B14F-4D97-AF65-F5344CB8AC3E}">
        <p14:creationId xmlns:p14="http://schemas.microsoft.com/office/powerpoint/2010/main" val="3188837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400" y="419300"/>
            <a:ext cx="9198000" cy="432000"/>
          </a:xfrm>
        </p:spPr>
        <p:txBody>
          <a:bodyPr/>
          <a:lstStyle/>
          <a:p>
            <a:pPr algn="ctr"/>
            <a:r>
              <a:rPr lang="uk-UA" dirty="0" smtClean="0"/>
              <a:t>Механізми функціонування</a:t>
            </a:r>
            <a:br>
              <a:rPr lang="uk-UA" dirty="0" smtClean="0"/>
            </a:br>
            <a:r>
              <a:rPr lang="uk-UA" dirty="0" smtClean="0"/>
              <a:t>масової свідомості </a:t>
            </a:r>
            <a:endParaRPr lang="uk-UA" dirty="0"/>
          </a:p>
        </p:txBody>
      </p:sp>
      <p:sp>
        <p:nvSpPr>
          <p:cNvPr id="3" name="Текст 2"/>
          <p:cNvSpPr>
            <a:spLocks noGrp="1"/>
          </p:cNvSpPr>
          <p:nvPr>
            <p:ph type="body" sz="quarter" idx="32"/>
          </p:nvPr>
        </p:nvSpPr>
        <p:spPr>
          <a:xfrm>
            <a:off x="432000" y="1336474"/>
            <a:ext cx="11163100" cy="360000"/>
          </a:xfrm>
        </p:spPr>
        <p:txBody>
          <a:bodyPr/>
          <a:lstStyle/>
          <a:p>
            <a:pPr indent="450000">
              <a:lnSpc>
                <a:spcPct val="100000"/>
              </a:lnSpc>
            </a:pPr>
            <a:r>
              <a:rPr lang="uk-UA" sz="2000" i="0" dirty="0" smtClean="0"/>
              <a:t>Щоб мати змогу аналізувати генезис та процеси функціонування масової свідомості, треба постійно мати на увазі конкретні особливості суб’єкта масової свідомості, його зміст, умови виникнення, вплив. Вирішення цього завдання пов’язане з розглядом різних </a:t>
            </a:r>
            <a:r>
              <a:rPr lang="uk-UA" sz="2000" i="0" dirty="0" err="1" smtClean="0"/>
              <a:t>макроформ</a:t>
            </a:r>
            <a:r>
              <a:rPr lang="uk-UA" sz="2000" i="0" dirty="0" smtClean="0"/>
              <a:t>, в яких існує, функціонує та розвивається масова свідомість – типу масових настроїв і, частково, громадської думки. Такі </a:t>
            </a:r>
            <a:r>
              <a:rPr lang="uk-UA" sz="2000" i="0" dirty="0" err="1" smtClean="0"/>
              <a:t>макроформи</a:t>
            </a:r>
            <a:r>
              <a:rPr lang="uk-UA" sz="2000" i="0" dirty="0" smtClean="0"/>
              <a:t> є своєрідними </a:t>
            </a:r>
            <a:r>
              <a:rPr lang="uk-UA" sz="2000" i="0" dirty="0" err="1" smtClean="0"/>
              <a:t>„ядрами</a:t>
            </a:r>
            <a:r>
              <a:rPr lang="uk-UA" sz="2000" i="0" dirty="0" smtClean="0"/>
              <a:t>” тих чи інших </a:t>
            </a:r>
            <a:r>
              <a:rPr lang="uk-UA" sz="2000" i="0" dirty="0" err="1" smtClean="0"/>
              <a:t>„полів</a:t>
            </a:r>
            <a:r>
              <a:rPr lang="uk-UA" sz="2000" i="0" dirty="0" smtClean="0"/>
              <a:t>” масової свідомості. </a:t>
            </a:r>
          </a:p>
          <a:p>
            <a:pPr indent="450000">
              <a:lnSpc>
                <a:spcPct val="100000"/>
              </a:lnSpc>
            </a:pPr>
            <a:r>
              <a:rPr lang="uk-UA" sz="2000" i="0" dirty="0" smtClean="0"/>
              <a:t>Як свідчить аналіз, масова свідомість формується і розвивається під впливом суспільного буття, дійсності всіх сторін життя суспільства. Однак вона має і ряд своїх специфічних механізмів формування і розвитку. Західні соціологи вважають, що масова свідомість - результат діяльності засобів масової інформації, інститутів масової культури. Логічно висловити, що формування будь-якого типу масової свідомості залежить, як від зовнішнього впливу, так і від характеристик, що складаються стихійно, її інтелектуального та емоційного потенціалу. Масова свідомість може виникнути і як безпосередній підсумок діяльності соціальних інтересів (в першу чергу, пропагандистських) або ж як побічний продукт діяльності, розрахований на вирішення зовсім інших завдань. Значну увагу питанню функціонування масової свідомості у своєму дослідженні приділив Я. </a:t>
            </a:r>
            <a:r>
              <a:rPr lang="uk-UA" sz="2000" i="0" dirty="0" err="1" smtClean="0"/>
              <a:t>Любивий</a:t>
            </a:r>
            <a:r>
              <a:rPr lang="uk-UA" sz="2000" i="0" dirty="0" smtClean="0"/>
              <a:t>. Він зазначає: „У стані і розвитку масової свідомості можна виділити дві крайні точки.</a:t>
            </a:r>
          </a:p>
          <a:p>
            <a:endParaRPr lang="ru-RU" dirty="0"/>
          </a:p>
        </p:txBody>
      </p:sp>
      <p:sp>
        <p:nvSpPr>
          <p:cNvPr id="8" name="Номер слайда 7"/>
          <p:cNvSpPr>
            <a:spLocks noGrp="1"/>
          </p:cNvSpPr>
          <p:nvPr>
            <p:ph type="sldNum" sz="quarter" idx="33"/>
          </p:nvPr>
        </p:nvSpPr>
        <p:spPr/>
        <p:txBody>
          <a:bodyPr/>
          <a:lstStyle/>
          <a:p>
            <a:pPr rtl="0"/>
            <a:fld id="{19B51A1E-902D-48AF-9020-955120F399B6}" type="slidenum">
              <a:rPr lang="ru-RU" noProof="0" smtClean="0"/>
              <a:pPr rtl="0"/>
              <a:t>9</a:t>
            </a:fld>
            <a:endParaRPr lang="ru-RU" noProof="0" dirty="0"/>
          </a:p>
        </p:txBody>
      </p:sp>
    </p:spTree>
    <p:extLst>
      <p:ext uri="{BB962C8B-B14F-4D97-AF65-F5344CB8AC3E}">
        <p14:creationId xmlns:p14="http://schemas.microsoft.com/office/powerpoint/2010/main" val="753154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6561_TF16411245.potx" id="{773883C8-4131-4ECF-9E3C-74DD0B29E0A1}" vid="{18BBA691-B286-47C1-88FF-3C6BA8E7AA8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61CFE-D4DA-4753-A9A5-D482B9609A35}">
  <ds:schemaRefs>
    <ds:schemaRef ds:uri="http://purl.org/dc/terms/"/>
    <ds:schemaRef ds:uri="http://schemas.microsoft.com/sharepoint/v3"/>
    <ds:schemaRef ds:uri="http://purl.org/dc/dcmitype/"/>
    <ds:schemaRef ds:uri="http://schemas.openxmlformats.org/package/2006/metadata/core-properties"/>
    <ds:schemaRef ds:uri="6dc4bcd6-49db-4c07-9060-8acfc67cef9f"/>
    <ds:schemaRef ds:uri="http://purl.org/dc/elements/1.1/"/>
    <ds:schemaRef ds:uri="http://schemas.microsoft.com/office/2006/documentManagement/types"/>
    <ds:schemaRef ds:uri="fb0879af-3eba-417a-a55a-ffe6dcd6ca7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в минималистичных цветах</Template>
  <TotalTime>0</TotalTime>
  <Words>1850</Words>
  <Application>Microsoft Office PowerPoint</Application>
  <PresentationFormat>Довільний</PresentationFormat>
  <Paragraphs>79</Paragraphs>
  <Slides>15</Slides>
  <Notes>10</Notes>
  <HiddenSlides>0</HiddenSlides>
  <MMClips>0</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Тема Office</vt:lpstr>
      <vt:lpstr>Масова свідомість </vt:lpstr>
      <vt:lpstr>план</vt:lpstr>
      <vt:lpstr>Вступ</vt:lpstr>
      <vt:lpstr>Основні характеристики</vt:lpstr>
      <vt:lpstr>Презентація PowerPoint</vt:lpstr>
      <vt:lpstr>Презентація PowerPoint</vt:lpstr>
      <vt:lpstr>СТРУКТУРА МАСОВОЇ СВІДОМОСТІ</vt:lpstr>
      <vt:lpstr>Презентація PowerPoint</vt:lpstr>
      <vt:lpstr>Механізми функціонування масової свідомості </vt:lpstr>
      <vt:lpstr>Презентація PowerPoint</vt:lpstr>
      <vt:lpstr>Презентація PowerPoint</vt:lpstr>
      <vt:lpstr>Специфіка масової свідомості</vt:lpstr>
      <vt:lpstr>Презентація PowerPoint</vt:lpstr>
      <vt:lpstr>висновок</vt:lpstr>
      <vt:lpstr>джерела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2019-05-01T07:36:06Z</dcterms:created>
  <dcterms:modified xsi:type="dcterms:W3CDTF">2022-11-07T13:09:55Z</dcterms:modified>
</cp:coreProperties>
</file>