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89" r:id="rId3"/>
    <p:sldId id="288" r:id="rId4"/>
    <p:sldId id="291" r:id="rId5"/>
    <p:sldId id="290" r:id="rId6"/>
    <p:sldId id="287" r:id="rId7"/>
    <p:sldId id="292" r:id="rId8"/>
    <p:sldId id="286" r:id="rId9"/>
    <p:sldId id="284" r:id="rId10"/>
    <p:sldId id="285" r:id="rId11"/>
    <p:sldId id="298" r:id="rId12"/>
    <p:sldId id="297" r:id="rId13"/>
    <p:sldId id="326" r:id="rId14"/>
    <p:sldId id="327" r:id="rId15"/>
    <p:sldId id="328" r:id="rId16"/>
    <p:sldId id="329" r:id="rId17"/>
    <p:sldId id="303" r:id="rId18"/>
    <p:sldId id="304" r:id="rId19"/>
    <p:sldId id="283" r:id="rId20"/>
    <p:sldId id="296" r:id="rId21"/>
    <p:sldId id="295" r:id="rId22"/>
    <p:sldId id="294" r:id="rId23"/>
    <p:sldId id="293" r:id="rId24"/>
    <p:sldId id="305" r:id="rId25"/>
    <p:sldId id="302" r:id="rId26"/>
    <p:sldId id="301" r:id="rId27"/>
    <p:sldId id="300" r:id="rId28"/>
    <p:sldId id="306" r:id="rId29"/>
    <p:sldId id="299" r:id="rId30"/>
    <p:sldId id="307" r:id="rId31"/>
    <p:sldId id="316" r:id="rId32"/>
    <p:sldId id="315" r:id="rId33"/>
    <p:sldId id="314" r:id="rId34"/>
    <p:sldId id="313" r:id="rId35"/>
    <p:sldId id="312" r:id="rId36"/>
    <p:sldId id="310" r:id="rId37"/>
    <p:sldId id="311" r:id="rId38"/>
    <p:sldId id="309" r:id="rId39"/>
    <p:sldId id="322" r:id="rId40"/>
    <p:sldId id="321" r:id="rId41"/>
    <p:sldId id="282" r:id="rId4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19" autoAdjust="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471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6151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5130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5103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7156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2002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1986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6089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3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114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891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8611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5126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5526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2342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098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158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80809-8795-4E7B-93FD-BE6422B3B6EB}" type="datetimeFigureOut">
              <a:rPr lang="uk-UA" smtClean="0"/>
              <a:t>04.04.2023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28568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0780" y="443621"/>
            <a:ext cx="11108602" cy="4227968"/>
          </a:xfrm>
        </p:spPr>
        <p:txBody>
          <a:bodyPr>
            <a:normAutofit/>
          </a:bodyPr>
          <a:lstStyle/>
          <a:p>
            <a:r>
              <a:rPr lang="uk-UA" dirty="0" smtClean="0"/>
              <a:t>Основи мережевих </a:t>
            </a:r>
            <a:br>
              <a:rPr lang="uk-UA" dirty="0" smtClean="0"/>
            </a:br>
            <a:r>
              <a:rPr lang="uk-UA" dirty="0" smtClean="0"/>
              <a:t>ІТ</a:t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en-US" dirty="0" smtClean="0"/>
              <a:t>Wi-Fi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9766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45" y="106691"/>
            <a:ext cx="6817610" cy="31196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489037"/>
            <a:ext cx="66675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26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4" y="214964"/>
            <a:ext cx="10353761" cy="766813"/>
          </a:xfrm>
        </p:spPr>
        <p:txBody>
          <a:bodyPr/>
          <a:lstStyle/>
          <a:p>
            <a:r>
              <a:rPr lang="uk-UA" dirty="0" smtClean="0"/>
              <a:t>Чому ж частотою обрано 2,45 </a:t>
            </a:r>
            <a:r>
              <a:rPr lang="uk-UA" dirty="0" err="1" smtClean="0"/>
              <a:t>ГГц</a:t>
            </a:r>
            <a:r>
              <a:rPr lang="uk-UA" dirty="0" smtClean="0"/>
              <a:t>?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338" y="1257669"/>
            <a:ext cx="9286674" cy="539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23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979" y="96252"/>
            <a:ext cx="8408420" cy="659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54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57" y="155863"/>
            <a:ext cx="9243451" cy="659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80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84" y="155864"/>
            <a:ext cx="8861116" cy="5815108"/>
          </a:xfrm>
        </p:spPr>
      </p:pic>
    </p:spTree>
    <p:extLst>
      <p:ext uri="{BB962C8B-B14F-4D97-AF65-F5344CB8AC3E}">
        <p14:creationId xmlns:p14="http://schemas.microsoft.com/office/powerpoint/2010/main" val="1352019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3" y="101600"/>
            <a:ext cx="3999534" cy="577710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579" y="101600"/>
            <a:ext cx="5897967" cy="401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77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86" y="137390"/>
            <a:ext cx="10423623" cy="571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72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9" y="1703771"/>
            <a:ext cx="11363231" cy="4138763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24539" y="147589"/>
            <a:ext cx="9057373" cy="882716"/>
          </a:xfrm>
        </p:spPr>
        <p:txBody>
          <a:bodyPr>
            <a:normAutofit/>
          </a:bodyPr>
          <a:lstStyle/>
          <a:p>
            <a:r>
              <a:rPr lang="uk-UA" dirty="0" smtClean="0"/>
              <a:t>Канали в діапазоні 2,45 </a:t>
            </a:r>
            <a:r>
              <a:rPr lang="uk-UA" dirty="0" err="1" smtClean="0"/>
              <a:t>ГГц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71033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041" y="281137"/>
            <a:ext cx="11365666" cy="636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08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29" y="320691"/>
            <a:ext cx="11892742" cy="563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33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34" y="323272"/>
            <a:ext cx="5243283" cy="31066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495827" y="889107"/>
            <a:ext cx="6271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Торгова</a:t>
            </a:r>
            <a:r>
              <a:rPr lang="ru-RU" sz="2400" dirty="0" smtClean="0"/>
              <a:t> марка</a:t>
            </a:r>
            <a:r>
              <a:rPr lang="uk-UA" sz="2400" dirty="0" smtClean="0"/>
              <a:t>, що належить </a:t>
            </a:r>
            <a:r>
              <a:rPr lang="en-US" sz="2400" dirty="0" smtClean="0"/>
              <a:t>Wi-Fi Alliance </a:t>
            </a:r>
          </a:p>
          <a:p>
            <a:endParaRPr lang="en-US" sz="2400" dirty="0"/>
          </a:p>
          <a:p>
            <a:r>
              <a:rPr lang="ru-RU" sz="2400" dirty="0" smtClean="0"/>
              <a:t>стандарт </a:t>
            </a:r>
            <a:r>
              <a:rPr lang="ru-RU" sz="2400" dirty="0"/>
              <a:t>IEEE 802.11</a:t>
            </a:r>
            <a:endParaRPr lang="uk-UA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4206" y="4168159"/>
            <a:ext cx="114629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Wi-Fi </a:t>
            </a:r>
            <a:r>
              <a:rPr lang="en-US" sz="2800" dirty="0" smtClean="0"/>
              <a:t>Alliance </a:t>
            </a:r>
            <a:r>
              <a:rPr lang="uk-UA" sz="2800" dirty="0" smtClean="0"/>
              <a:t>перевіряє обладнання на сумісність зі стандартом</a:t>
            </a:r>
          </a:p>
          <a:p>
            <a:r>
              <a:rPr lang="uk-UA" sz="2800" dirty="0" smtClean="0"/>
              <a:t> і дозволяє або не дозволяє використовувати торгову марку</a:t>
            </a:r>
            <a:r>
              <a:rPr lang="en-US" sz="2800" dirty="0" smtClean="0"/>
              <a:t> Wi-Fi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913012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1090" y="128336"/>
            <a:ext cx="5328769" cy="1122947"/>
          </a:xfrm>
        </p:spPr>
        <p:txBody>
          <a:bodyPr/>
          <a:lstStyle/>
          <a:p>
            <a:r>
              <a:rPr lang="uk-UA" dirty="0" smtClean="0"/>
              <a:t>Що ж таке </a:t>
            </a:r>
            <a:r>
              <a:rPr lang="en-US" dirty="0" smtClean="0"/>
              <a:t>Wi-Fi 6 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72153"/>
            <a:ext cx="12108581" cy="5043636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Підтримка діапазонів </a:t>
            </a:r>
            <a:r>
              <a:rPr lang="uk-UA" b="1" dirty="0" smtClean="0"/>
              <a:t>2,4 і 5 </a:t>
            </a:r>
            <a:r>
              <a:rPr lang="uk-UA" b="1" dirty="0" err="1" smtClean="0"/>
              <a:t>ГГц</a:t>
            </a:r>
            <a:r>
              <a:rPr lang="uk-UA" b="1" dirty="0"/>
              <a:t> </a:t>
            </a:r>
            <a:r>
              <a:rPr lang="uk-UA" dirty="0" smtClean="0"/>
              <a:t>( Нажаль на ринку занадто багато </a:t>
            </a:r>
            <a:r>
              <a:rPr lang="en-US" dirty="0" smtClean="0"/>
              <a:t>legacy</a:t>
            </a:r>
            <a:r>
              <a:rPr lang="uk-UA" dirty="0" smtClean="0"/>
              <a:t>- пристроїв)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b="1" dirty="0" smtClean="0"/>
              <a:t>Підтримка </a:t>
            </a:r>
            <a:r>
              <a:rPr lang="en-US" b="1" dirty="0" smtClean="0"/>
              <a:t>OFDM</a:t>
            </a:r>
            <a:r>
              <a:rPr lang="uk-UA" b="1" dirty="0" smtClean="0"/>
              <a:t> (</a:t>
            </a:r>
            <a:r>
              <a:rPr lang="en-US" dirty="0">
                <a:effectLst/>
              </a:rPr>
              <a:t>Orthogonal frequency-division </a:t>
            </a:r>
            <a:r>
              <a:rPr lang="en-US" dirty="0" smtClean="0">
                <a:effectLst/>
              </a:rPr>
              <a:t>multiplexing</a:t>
            </a:r>
            <a:r>
              <a:rPr lang="uk-UA" dirty="0" smtClean="0">
                <a:effectLst/>
              </a:rPr>
              <a:t>) – мультиплексування з ортогональним частотним поділом каналів</a:t>
            </a:r>
          </a:p>
          <a:p>
            <a:pPr marL="0" indent="0">
              <a:buNone/>
            </a:pPr>
            <a:endParaRPr lang="uk-UA" dirty="0" smtClean="0">
              <a:effectLst/>
            </a:endParaRPr>
          </a:p>
          <a:p>
            <a:pPr marL="0" indent="0">
              <a:buNone/>
            </a:pPr>
            <a:r>
              <a:rPr lang="uk-UA" dirty="0" smtClean="0">
                <a:effectLst/>
              </a:rPr>
              <a:t>Одночасно </a:t>
            </a:r>
            <a:r>
              <a:rPr lang="en-US" b="1" dirty="0" smtClean="0"/>
              <a:t>MU-MIMO</a:t>
            </a:r>
            <a:r>
              <a:rPr lang="uk-UA" dirty="0" smtClean="0"/>
              <a:t> (</a:t>
            </a:r>
            <a:r>
              <a:rPr lang="en-US" dirty="0"/>
              <a:t>Multi user Multiple Input Multiple </a:t>
            </a:r>
            <a:r>
              <a:rPr lang="en-US" dirty="0" smtClean="0"/>
              <a:t>Output)  </a:t>
            </a:r>
            <a:r>
              <a:rPr lang="uk-UA" dirty="0" smtClean="0"/>
              <a:t>разом з  </a:t>
            </a:r>
            <a:r>
              <a:rPr lang="en-US" b="1" dirty="0" smtClean="0"/>
              <a:t>OFDMA</a:t>
            </a:r>
            <a:r>
              <a:rPr lang="en-US" dirty="0" smtClean="0"/>
              <a:t> – </a:t>
            </a:r>
            <a:r>
              <a:rPr lang="uk-UA" dirty="0" smtClean="0"/>
              <a:t>до </a:t>
            </a:r>
            <a:r>
              <a:rPr lang="uk-UA" b="1" dirty="0" smtClean="0"/>
              <a:t>11Гб/с</a:t>
            </a:r>
          </a:p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r>
              <a:rPr lang="en-US" b="1" dirty="0"/>
              <a:t>Target Wake </a:t>
            </a:r>
            <a:r>
              <a:rPr lang="en-US" b="1" dirty="0" smtClean="0"/>
              <a:t>Time</a:t>
            </a:r>
            <a:r>
              <a:rPr lang="uk-UA" b="1" dirty="0" smtClean="0"/>
              <a:t> – </a:t>
            </a:r>
            <a:r>
              <a:rPr lang="uk-UA" dirty="0" smtClean="0"/>
              <a:t>функція для економії електроенергії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262402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2704" y="330468"/>
            <a:ext cx="2575943" cy="1007444"/>
          </a:xfrm>
        </p:spPr>
        <p:txBody>
          <a:bodyPr/>
          <a:lstStyle/>
          <a:p>
            <a:r>
              <a:rPr lang="en-US" dirty="0" smtClean="0"/>
              <a:t>OFDM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388" y="1135782"/>
            <a:ext cx="8845617" cy="539015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effectLst/>
              </a:rPr>
              <a:t>Мультиплексування </a:t>
            </a:r>
            <a:r>
              <a:rPr lang="uk-UA" dirty="0">
                <a:effectLst/>
              </a:rPr>
              <a:t>з ортогональним частотним поділом каналів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56" y="1674797"/>
            <a:ext cx="11919924" cy="496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907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9121"/>
            <a:ext cx="12400032" cy="446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41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0298" y="147589"/>
            <a:ext cx="3528844" cy="882716"/>
          </a:xfrm>
        </p:spPr>
        <p:txBody>
          <a:bodyPr/>
          <a:lstStyle/>
          <a:p>
            <a:r>
              <a:rPr lang="en-US" dirty="0" smtClean="0"/>
              <a:t>Mu-MIMO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074"/>
            <a:ext cx="7413520" cy="44429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011" y="3635578"/>
            <a:ext cx="5041366" cy="325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91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007" y="0"/>
            <a:ext cx="9327031" cy="675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3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Адаптація швидкості </a:t>
            </a:r>
            <a:r>
              <a:rPr lang="uk-UA" dirty="0" err="1" smtClean="0"/>
              <a:t>досвягається</a:t>
            </a:r>
            <a:r>
              <a:rPr lang="uk-UA" dirty="0" smtClean="0"/>
              <a:t>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uk-UA" dirty="0" smtClean="0"/>
              <a:t>Зміна ширини полоси пропускання </a:t>
            </a:r>
          </a:p>
          <a:p>
            <a:pPr>
              <a:buFontTx/>
              <a:buChar char="-"/>
            </a:pPr>
            <a:r>
              <a:rPr lang="uk-UA" dirty="0" smtClean="0"/>
              <a:t>Зміна методів модуляції</a:t>
            </a:r>
          </a:p>
          <a:p>
            <a:pPr>
              <a:buFontTx/>
              <a:buChar char="-"/>
            </a:pPr>
            <a:r>
              <a:rPr lang="uk-UA" dirty="0" smtClean="0"/>
              <a:t>Зміна ширини </a:t>
            </a:r>
            <a:r>
              <a:rPr lang="en-US" dirty="0" smtClean="0"/>
              <a:t>Guard Interval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20511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Ширина каналу – швидкість </a:t>
            </a:r>
            <a:r>
              <a:rPr lang="uk-UA" dirty="0" err="1" smtClean="0"/>
              <a:t>предачі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15" y="1792755"/>
            <a:ext cx="11807735" cy="377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040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4206" y="99461"/>
            <a:ext cx="6175792" cy="901566"/>
          </a:xfrm>
        </p:spPr>
        <p:txBody>
          <a:bodyPr/>
          <a:lstStyle/>
          <a:p>
            <a:r>
              <a:rPr lang="uk-UA" dirty="0" smtClean="0"/>
              <a:t>Методи модуляції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930" y="787667"/>
            <a:ext cx="10304998" cy="585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877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99" y="122721"/>
            <a:ext cx="6643838" cy="48613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059" y="1252307"/>
            <a:ext cx="5463941" cy="560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436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9393" y="0"/>
            <a:ext cx="5588651" cy="863065"/>
          </a:xfrm>
        </p:spPr>
        <p:txBody>
          <a:bodyPr/>
          <a:lstStyle/>
          <a:p>
            <a:r>
              <a:rPr lang="en-US" dirty="0" smtClean="0"/>
              <a:t>Guard Interval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6777"/>
            <a:ext cx="9952522" cy="41468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2950" y="973906"/>
            <a:ext cx="3829050" cy="26193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23661"/>
            <a:ext cx="11252443" cy="193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504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43" y="147782"/>
            <a:ext cx="7147592" cy="64100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06237" y="5226840"/>
            <a:ext cx="2685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Wi-Fi</a:t>
            </a:r>
            <a:endParaRPr lang="uk-UA" sz="4800" b="1" dirty="0"/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7793883" y="4798640"/>
            <a:ext cx="325131" cy="1687398"/>
          </a:xfrm>
          <a:prstGeom prst="rightBrac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39727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8918" y="89836"/>
            <a:ext cx="8678360" cy="940067"/>
          </a:xfrm>
        </p:spPr>
        <p:txBody>
          <a:bodyPr/>
          <a:lstStyle/>
          <a:p>
            <a:r>
              <a:rPr lang="uk-UA" dirty="0" smtClean="0"/>
              <a:t>Проблема «прихованої» станції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953" y="1029903"/>
            <a:ext cx="907732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927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9667" y="234215"/>
            <a:ext cx="8803489" cy="834189"/>
          </a:xfrm>
        </p:spPr>
        <p:txBody>
          <a:bodyPr/>
          <a:lstStyle/>
          <a:p>
            <a:r>
              <a:rPr lang="uk-UA" dirty="0" smtClean="0"/>
              <a:t>Проблема «Засвіченої» станції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003" y="1068404"/>
            <a:ext cx="9103153" cy="549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642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0654" y="234214"/>
            <a:ext cx="10256903" cy="920817"/>
          </a:xfrm>
        </p:spPr>
        <p:txBody>
          <a:bodyPr/>
          <a:lstStyle/>
          <a:p>
            <a:r>
              <a:rPr lang="uk-UA" dirty="0" smtClean="0"/>
              <a:t>Підтвердження отриманих даних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735" y="1790299"/>
            <a:ext cx="10644739" cy="3702518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3041583" y="3051208"/>
            <a:ext cx="2281188" cy="798897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7151571" y="3157086"/>
            <a:ext cx="2127183" cy="827773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041583" y="3368842"/>
            <a:ext cx="2281188" cy="808522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61347" y="3368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16" name="TextBox 15"/>
          <p:cNvSpPr txBox="1"/>
          <p:nvPr/>
        </p:nvSpPr>
        <p:spPr>
          <a:xfrm rot="20441183">
            <a:off x="3294878" y="3076482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повідомлення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273831">
            <a:off x="7383042" y="3184176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повідомлення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20441183">
            <a:off x="3475996" y="3648198"/>
            <a:ext cx="1780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підтвердження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162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Пошук колізії в </a:t>
            </a:r>
            <a:r>
              <a:rPr lang="en-US" dirty="0" err="1" smtClean="0"/>
              <a:t>wi-fi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" y="2096064"/>
            <a:ext cx="11665819" cy="3695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 smtClean="0"/>
              <a:t>Відсутність підтвердження отриманого кадру</a:t>
            </a:r>
          </a:p>
          <a:p>
            <a:pPr marL="0" indent="0">
              <a:buNone/>
            </a:pPr>
            <a:endParaRPr lang="uk-UA" sz="3200" dirty="0"/>
          </a:p>
          <a:p>
            <a:pPr marL="0" indent="0">
              <a:buNone/>
            </a:pPr>
            <a:r>
              <a:rPr lang="uk-UA" sz="3200" dirty="0" smtClean="0"/>
              <a:t>Колізії </a:t>
            </a:r>
            <a:r>
              <a:rPr lang="uk-UA" sz="3200" smtClean="0"/>
              <a:t>в  </a:t>
            </a:r>
            <a:r>
              <a:rPr lang="en-US" sz="3200" smtClean="0"/>
              <a:t>Wi-Fi </a:t>
            </a:r>
            <a:r>
              <a:rPr lang="uk-UA" sz="3200" dirty="0" smtClean="0"/>
              <a:t>дуже негативно впливають на швидкість (передача кадру, тайм-аут очікування підтвердження)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4691742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2130" y="394636"/>
            <a:ext cx="11627318" cy="58040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200" dirty="0"/>
              <a:t>Метод доступу до середовища в </a:t>
            </a:r>
            <a:r>
              <a:rPr lang="en-US" sz="3200" b="1" dirty="0" smtClean="0"/>
              <a:t>Ethernet </a:t>
            </a:r>
            <a:r>
              <a:rPr lang="ru-RU" sz="3200" b="1" dirty="0" smtClean="0"/>
              <a:t> </a:t>
            </a:r>
            <a:r>
              <a:rPr lang="en-US" sz="3200" b="1" dirty="0" smtClean="0"/>
              <a:t>CSMA/CD </a:t>
            </a:r>
            <a:r>
              <a:rPr lang="uk-UA" sz="3200" dirty="0"/>
              <a:t>– множинний доступ з прослуховуванням несучої частоти і </a:t>
            </a:r>
            <a:r>
              <a:rPr lang="uk-UA" sz="3200" dirty="0" smtClean="0"/>
              <a:t>розпізнанням </a:t>
            </a:r>
            <a:r>
              <a:rPr lang="uk-UA" sz="3200" dirty="0"/>
              <a:t>колізій</a:t>
            </a:r>
          </a:p>
          <a:p>
            <a:pPr marL="0" indent="0">
              <a:buNone/>
            </a:pPr>
            <a:endParaRPr lang="uk-UA" sz="3200" dirty="0" smtClean="0"/>
          </a:p>
          <a:p>
            <a:pPr marL="0" indent="0">
              <a:buNone/>
            </a:pPr>
            <a:r>
              <a:rPr lang="uk-UA" sz="3200" dirty="0" smtClean="0"/>
              <a:t>Метод доступу до середовища в </a:t>
            </a:r>
            <a:r>
              <a:rPr lang="en-US" sz="3200" b="1" dirty="0" smtClean="0"/>
              <a:t>Wi-Fi </a:t>
            </a:r>
            <a:r>
              <a:rPr lang="ru-RU" sz="3200" b="1" dirty="0" smtClean="0"/>
              <a:t> </a:t>
            </a:r>
            <a:r>
              <a:rPr lang="en-US" sz="3200" b="1" dirty="0" smtClean="0"/>
              <a:t>CSMA/CA </a:t>
            </a:r>
            <a:r>
              <a:rPr lang="uk-UA" sz="3200" dirty="0" smtClean="0"/>
              <a:t>– множинний доступ з прослуховуванням несучої частоти і запобіганням колізій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5411538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034" y="972825"/>
            <a:ext cx="9673391" cy="572444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26080" y="289378"/>
            <a:ext cx="6583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News Gothic MT"/>
              </a:rPr>
              <a:t>CSMA/CA without RTS </a:t>
            </a:r>
            <a:r>
              <a:rPr lang="en-US" sz="2400" b="1" dirty="0">
                <a:latin typeface="News Gothic MT"/>
              </a:rPr>
              <a:t>(request to send)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42438432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3617" y="0"/>
            <a:ext cx="2527817" cy="962526"/>
          </a:xfrm>
        </p:spPr>
        <p:txBody>
          <a:bodyPr>
            <a:normAutofit/>
          </a:bodyPr>
          <a:lstStyle/>
          <a:p>
            <a:r>
              <a:rPr lang="en-US" dirty="0" err="1" smtClean="0"/>
              <a:t>mACAW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5385" y="1424539"/>
            <a:ext cx="4081796" cy="345546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Multiple Access with Collision Avoidance for </a:t>
            </a:r>
            <a:r>
              <a:rPr lang="en-US" dirty="0" smtClean="0"/>
              <a:t>Wireless </a:t>
            </a:r>
            <a:r>
              <a:rPr lang="uk-UA" dirty="0" smtClean="0"/>
              <a:t>вирішує проблеми прихованої і засвіченої станцій</a:t>
            </a:r>
            <a:endParaRPr lang="en-US" dirty="0" smtClean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001" y="1520791"/>
            <a:ext cx="681037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339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26079" y="289378"/>
            <a:ext cx="83515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News Gothic MT"/>
              </a:rPr>
              <a:t>CSMA/CA with RTS </a:t>
            </a:r>
            <a:r>
              <a:rPr lang="en-US" sz="2400" b="1" dirty="0">
                <a:latin typeface="News Gothic MT"/>
              </a:rPr>
              <a:t>(request to send</a:t>
            </a:r>
            <a:r>
              <a:rPr lang="en-US" sz="2400" b="1" dirty="0" smtClean="0">
                <a:latin typeface="News Gothic MT"/>
              </a:rPr>
              <a:t>)</a:t>
            </a:r>
            <a:r>
              <a:rPr lang="uk-UA" sz="2400" b="1" dirty="0" smtClean="0">
                <a:latin typeface="News Gothic MT"/>
              </a:rPr>
              <a:t> - </a:t>
            </a:r>
            <a:r>
              <a:rPr lang="en-US" sz="2400" b="1" dirty="0" smtClean="0">
                <a:latin typeface="News Gothic MT"/>
              </a:rPr>
              <a:t>MACAW</a:t>
            </a:r>
            <a:endParaRPr lang="uk-UA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026" y="986696"/>
            <a:ext cx="10276573" cy="555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549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81" y="1091815"/>
            <a:ext cx="5965894" cy="37978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86655" y="318253"/>
            <a:ext cx="6776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/>
              <a:t>Вирішення </a:t>
            </a:r>
            <a:r>
              <a:rPr lang="uk-UA" sz="2800" dirty="0"/>
              <a:t>проблеми </a:t>
            </a:r>
            <a:r>
              <a:rPr lang="uk-UA" sz="2800" dirty="0" smtClean="0"/>
              <a:t>засвіченої </a:t>
            </a:r>
            <a:r>
              <a:rPr lang="uk-UA" sz="2800" dirty="0"/>
              <a:t>станцій</a:t>
            </a:r>
            <a:endParaRPr lang="en-US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644" y="1081245"/>
            <a:ext cx="5959356" cy="380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55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17" y="68430"/>
            <a:ext cx="11182250" cy="675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47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309" y="979054"/>
            <a:ext cx="43688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</a:rPr>
              <a:t>Канальний рівень (</a:t>
            </a:r>
            <a:r>
              <a:rPr lang="en-US" sz="2000" dirty="0">
                <a:solidFill>
                  <a:schemeClr val="bg1"/>
                </a:solidFill>
              </a:rPr>
              <a:t>Data Link </a:t>
            </a:r>
            <a:r>
              <a:rPr lang="en-US" sz="2000" dirty="0" smtClean="0">
                <a:solidFill>
                  <a:schemeClr val="bg1"/>
                </a:solidFill>
              </a:rPr>
              <a:t>layer)</a:t>
            </a:r>
            <a:endParaRPr lang="uk-UA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21382" y="337126"/>
            <a:ext cx="7139708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</a:rPr>
              <a:t>Підрівень управління логічним каналом</a:t>
            </a:r>
          </a:p>
          <a:p>
            <a:r>
              <a:rPr lang="uk-UA" sz="2000" dirty="0" smtClean="0">
                <a:solidFill>
                  <a:schemeClr val="bg1"/>
                </a:solidFill>
              </a:rPr>
              <a:t> (</a:t>
            </a:r>
            <a:r>
              <a:rPr lang="en-US" sz="2000" dirty="0" smtClean="0">
                <a:solidFill>
                  <a:schemeClr val="bg1"/>
                </a:solidFill>
              </a:rPr>
              <a:t>Logical </a:t>
            </a:r>
            <a:r>
              <a:rPr lang="en-US" sz="2000" dirty="0">
                <a:solidFill>
                  <a:schemeClr val="bg1"/>
                </a:solidFill>
              </a:rPr>
              <a:t>Link </a:t>
            </a:r>
            <a:r>
              <a:rPr lang="en-US" sz="2000" dirty="0" smtClean="0">
                <a:solidFill>
                  <a:schemeClr val="bg1"/>
                </a:solidFill>
              </a:rPr>
              <a:t>layer, LLC)</a:t>
            </a:r>
            <a:endParaRPr lang="uk-UA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21382" y="1157492"/>
            <a:ext cx="7139708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</a:rPr>
              <a:t>Підрівень управління доступом до середовища</a:t>
            </a:r>
          </a:p>
          <a:p>
            <a:r>
              <a:rPr lang="uk-UA" sz="2000" dirty="0" smtClean="0">
                <a:solidFill>
                  <a:schemeClr val="bg1"/>
                </a:solidFill>
              </a:rPr>
              <a:t> (</a:t>
            </a:r>
            <a:r>
              <a:rPr lang="en-US" sz="2000" dirty="0" smtClean="0">
                <a:solidFill>
                  <a:schemeClr val="bg1"/>
                </a:solidFill>
              </a:rPr>
              <a:t>Media Access Control, MAC)</a:t>
            </a:r>
            <a:endParaRPr lang="uk-UA" sz="2000" dirty="0">
              <a:solidFill>
                <a:schemeClr val="bg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4498109" y="337126"/>
            <a:ext cx="323273" cy="6419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4498109" y="1379164"/>
            <a:ext cx="323273" cy="486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129309" y="2373154"/>
            <a:ext cx="11577379" cy="42677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Підрівень управління логічним </a:t>
            </a:r>
            <a:r>
              <a:rPr lang="uk-UA" dirty="0" smtClean="0"/>
              <a:t>каналом (</a:t>
            </a:r>
            <a:r>
              <a:rPr lang="en-US" dirty="0" smtClean="0"/>
              <a:t>LLC)</a:t>
            </a:r>
            <a:r>
              <a:rPr lang="uk-UA" dirty="0" smtClean="0"/>
              <a:t>:</a:t>
            </a:r>
            <a:endParaRPr lang="uk-UA" dirty="0"/>
          </a:p>
          <a:p>
            <a:r>
              <a:rPr lang="ru-RU" dirty="0" err="1">
                <a:effectLst/>
              </a:rPr>
              <a:t>Управління</a:t>
            </a:r>
            <a:r>
              <a:rPr lang="ru-RU" dirty="0">
                <a:effectLst/>
              </a:rPr>
              <a:t> передачею </a:t>
            </a:r>
            <a:r>
              <a:rPr lang="ru-RU" dirty="0" err="1">
                <a:effectLst/>
              </a:rPr>
              <a:t>даних</a:t>
            </a:r>
            <a:r>
              <a:rPr lang="ru-RU" dirty="0">
                <a:effectLst/>
              </a:rPr>
              <a:t>;</a:t>
            </a:r>
          </a:p>
          <a:p>
            <a:r>
              <a:rPr lang="ru-RU" dirty="0" err="1">
                <a:effectLst/>
              </a:rPr>
              <a:t>Забезпечує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перевірку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правильність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передачі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інформації</a:t>
            </a:r>
            <a:r>
              <a:rPr lang="ru-RU" dirty="0">
                <a:effectLst/>
              </a:rPr>
              <a:t> по </a:t>
            </a:r>
            <a:r>
              <a:rPr lang="ru-RU" dirty="0" err="1">
                <a:effectLst/>
              </a:rPr>
              <a:t>з'єднанню</a:t>
            </a:r>
            <a:r>
              <a:rPr lang="ru-RU" dirty="0" smtClean="0">
                <a:effectLst/>
              </a:rPr>
              <a:t>.</a:t>
            </a:r>
          </a:p>
          <a:p>
            <a:endParaRPr lang="ru-RU" dirty="0">
              <a:effectLst/>
            </a:endParaRPr>
          </a:p>
          <a:p>
            <a:pPr marL="0" indent="0">
              <a:buNone/>
            </a:pPr>
            <a:r>
              <a:rPr lang="uk-UA" dirty="0"/>
              <a:t>Підрівень управління </a:t>
            </a:r>
            <a:r>
              <a:rPr lang="uk-UA" dirty="0" smtClean="0"/>
              <a:t>доступом до середовища (МАС):</a:t>
            </a:r>
          </a:p>
          <a:p>
            <a:r>
              <a:rPr lang="ru-RU" dirty="0" err="1" smtClean="0">
                <a:effectLst/>
              </a:rPr>
              <a:t>Спільне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використання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загального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середовища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передачі</a:t>
            </a:r>
            <a:r>
              <a:rPr lang="ru-RU" dirty="0" smtClean="0">
                <a:effectLst/>
              </a:rPr>
              <a:t>;</a:t>
            </a:r>
          </a:p>
          <a:p>
            <a:r>
              <a:rPr lang="ru-RU" dirty="0" err="1" smtClean="0">
                <a:effectLst/>
              </a:rPr>
              <a:t>Адресація</a:t>
            </a:r>
            <a:endParaRPr lang="ru-RU" dirty="0" smtClean="0">
              <a:effectLst/>
            </a:endParaRPr>
          </a:p>
          <a:p>
            <a:r>
              <a:rPr lang="ru-RU" dirty="0" smtClean="0">
                <a:effectLst/>
              </a:rPr>
              <a:t>Не є </a:t>
            </a:r>
            <a:r>
              <a:rPr lang="ru-RU" dirty="0" err="1" smtClean="0">
                <a:effectLst/>
              </a:rPr>
              <a:t>обов’язковим</a:t>
            </a:r>
            <a:endParaRPr lang="ru-RU" dirty="0" smtClean="0">
              <a:effectLst/>
            </a:endParaRPr>
          </a:p>
          <a:p>
            <a:pPr marL="0" indent="0">
              <a:buNone/>
            </a:pPr>
            <a:endParaRPr lang="ru-RU" dirty="0">
              <a:effectLst/>
            </a:endParaRP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ru-RU" dirty="0">
              <a:effectLst/>
            </a:endParaRPr>
          </a:p>
          <a:p>
            <a:endParaRPr lang="uk-U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805" y="4270519"/>
            <a:ext cx="4282883" cy="199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5058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60" y="315300"/>
            <a:ext cx="8443622" cy="631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527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249" y="2484582"/>
            <a:ext cx="10353761" cy="1326321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04139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9077" y="176464"/>
            <a:ext cx="6098790" cy="959318"/>
          </a:xfrm>
        </p:spPr>
        <p:txBody>
          <a:bodyPr/>
          <a:lstStyle/>
          <a:p>
            <a:r>
              <a:rPr lang="uk-UA" dirty="0" smtClean="0"/>
              <a:t>Режими роботи </a:t>
            </a:r>
            <a:r>
              <a:rPr lang="en-US" dirty="0" smtClean="0"/>
              <a:t>Wi-Fi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63" y="1135782"/>
            <a:ext cx="10187338" cy="546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19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Wi-Fi </a:t>
            </a:r>
            <a:r>
              <a:rPr lang="uk-UA" dirty="0" smtClean="0"/>
              <a:t>та </a:t>
            </a:r>
            <a:r>
              <a:rPr lang="en-US" dirty="0" smtClean="0"/>
              <a:t>Ethernet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smtClean="0"/>
              <a:t>Адресація – МАС-адреси</a:t>
            </a:r>
          </a:p>
          <a:p>
            <a:pPr marL="0" indent="0">
              <a:buNone/>
            </a:pPr>
            <a:r>
              <a:rPr lang="uk-UA" sz="2400" dirty="0" smtClean="0"/>
              <a:t>Середовище передачі:</a:t>
            </a:r>
          </a:p>
          <a:p>
            <a:pPr marL="0" indent="0">
              <a:buNone/>
            </a:pPr>
            <a:r>
              <a:rPr lang="uk-UA" sz="2400" dirty="0"/>
              <a:t> </a:t>
            </a:r>
            <a:r>
              <a:rPr lang="uk-UA" sz="2400" dirty="0" smtClean="0"/>
              <a:t>       класичний </a:t>
            </a:r>
            <a:r>
              <a:rPr lang="en-US" sz="2400" dirty="0" smtClean="0"/>
              <a:t>Ethernet – </a:t>
            </a:r>
            <a:r>
              <a:rPr lang="uk-UA" sz="2400" dirty="0" smtClean="0"/>
              <a:t>кабелі</a:t>
            </a:r>
          </a:p>
          <a:p>
            <a:pPr marL="0" indent="0">
              <a:buNone/>
            </a:pPr>
            <a:r>
              <a:rPr lang="uk-UA" sz="2400" dirty="0"/>
              <a:t> </a:t>
            </a:r>
            <a:r>
              <a:rPr lang="uk-UA" sz="2400" dirty="0" smtClean="0"/>
              <a:t>       </a:t>
            </a:r>
            <a:r>
              <a:rPr lang="en-US" sz="2400" dirty="0" smtClean="0"/>
              <a:t>Wi-Fi –</a:t>
            </a:r>
            <a:r>
              <a:rPr lang="uk-UA" sz="2400" dirty="0" smtClean="0"/>
              <a:t>повітря</a:t>
            </a:r>
          </a:p>
          <a:p>
            <a:pPr marL="0" indent="0">
              <a:buNone/>
            </a:pPr>
            <a:r>
              <a:rPr lang="uk-UA" sz="2400" dirty="0" smtClean="0"/>
              <a:t>Загальний формат кадра рівня </a:t>
            </a:r>
            <a:r>
              <a:rPr lang="en-US" sz="2400" dirty="0" smtClean="0"/>
              <a:t>LLC</a:t>
            </a:r>
          </a:p>
          <a:p>
            <a:pPr marL="0" indent="0">
              <a:buNone/>
            </a:pPr>
            <a:r>
              <a:rPr lang="uk-UA" sz="2400" dirty="0"/>
              <a:t> </a:t>
            </a:r>
            <a:r>
              <a:rPr lang="uk-UA" sz="2400" dirty="0" smtClean="0"/>
              <a:t>      стандарт ІЕЕЕ 802.2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172421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Формат кадру </a:t>
            </a:r>
            <a:r>
              <a:rPr lang="en-US" dirty="0" smtClean="0"/>
              <a:t>Ethernet</a:t>
            </a:r>
            <a:r>
              <a:rPr lang="uk-UA" dirty="0" smtClean="0"/>
              <a:t> і </a:t>
            </a:r>
            <a:r>
              <a:rPr lang="en-US" dirty="0" err="1" smtClean="0"/>
              <a:t>Wi-fi</a:t>
            </a:r>
            <a:r>
              <a:rPr lang="en-US" dirty="0" smtClean="0"/>
              <a:t> </a:t>
            </a:r>
            <a:r>
              <a:rPr lang="uk-UA" dirty="0" smtClean="0"/>
              <a:t>на </a:t>
            </a:r>
            <a:r>
              <a:rPr lang="en-US" dirty="0" smtClean="0"/>
              <a:t>LLC</a:t>
            </a:r>
            <a:endParaRPr lang="uk-UA" dirty="0"/>
          </a:p>
        </p:txBody>
      </p:sp>
      <p:pic>
        <p:nvPicPr>
          <p:cNvPr id="4" name="Picture 6" descr="Картинки по запросу data link layer encapsu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27" y="2604655"/>
            <a:ext cx="11615123" cy="193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684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4845" y="0"/>
            <a:ext cx="2855076" cy="824564"/>
          </a:xfrm>
        </p:spPr>
        <p:txBody>
          <a:bodyPr/>
          <a:lstStyle/>
          <a:p>
            <a:r>
              <a:rPr lang="uk-UA" dirty="0" smtClean="0"/>
              <a:t>Історія 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7469" y="62564"/>
            <a:ext cx="5343525" cy="152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81" y="1313562"/>
            <a:ext cx="8677563" cy="543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513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6712" y="291966"/>
            <a:ext cx="7594332" cy="940067"/>
          </a:xfrm>
        </p:spPr>
        <p:txBody>
          <a:bodyPr>
            <a:normAutofit/>
          </a:bodyPr>
          <a:lstStyle/>
          <a:p>
            <a:r>
              <a:rPr lang="uk-UA" dirty="0" smtClean="0"/>
              <a:t>В 2019 році Нова нумерація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12" y="1128461"/>
            <a:ext cx="11223909" cy="547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537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2298</TotalTime>
  <Words>363</Words>
  <Application>Microsoft Office PowerPoint</Application>
  <PresentationFormat>Widescreen</PresentationFormat>
  <Paragraphs>72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Bookman Old Style</vt:lpstr>
      <vt:lpstr>News Gothic MT</vt:lpstr>
      <vt:lpstr>Rockwell</vt:lpstr>
      <vt:lpstr>Damask</vt:lpstr>
      <vt:lpstr>Основи мережевих  ІТ  Wi-Fi </vt:lpstr>
      <vt:lpstr>PowerPoint Presentation</vt:lpstr>
      <vt:lpstr>PowerPoint Presentation</vt:lpstr>
      <vt:lpstr>PowerPoint Presentation</vt:lpstr>
      <vt:lpstr>Режими роботи Wi-Fi</vt:lpstr>
      <vt:lpstr>Wi-Fi та Ethernet</vt:lpstr>
      <vt:lpstr>Формат кадру Ethernet і Wi-fi на LLC</vt:lpstr>
      <vt:lpstr>Історія </vt:lpstr>
      <vt:lpstr>В 2019 році Нова нумерація</vt:lpstr>
      <vt:lpstr>PowerPoint Presentation</vt:lpstr>
      <vt:lpstr>Чому ж частотою обрано 2,45 ГГц?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Канали в діапазоні 2,45 ГГц</vt:lpstr>
      <vt:lpstr>PowerPoint Presentation</vt:lpstr>
      <vt:lpstr>PowerPoint Presentation</vt:lpstr>
      <vt:lpstr>Що ж таке Wi-Fi 6 ?</vt:lpstr>
      <vt:lpstr>OFDM</vt:lpstr>
      <vt:lpstr>PowerPoint Presentation</vt:lpstr>
      <vt:lpstr>Mu-MIMO</vt:lpstr>
      <vt:lpstr>PowerPoint Presentation</vt:lpstr>
      <vt:lpstr>Адаптація швидкості досвягається:</vt:lpstr>
      <vt:lpstr>Ширина каналу – швидкість предачі</vt:lpstr>
      <vt:lpstr>Методи модуляції</vt:lpstr>
      <vt:lpstr>PowerPoint Presentation</vt:lpstr>
      <vt:lpstr>Guard Interval</vt:lpstr>
      <vt:lpstr>Проблема «прихованої» станції</vt:lpstr>
      <vt:lpstr>Проблема «Засвіченої» станції</vt:lpstr>
      <vt:lpstr>Підтвердження отриманих даних</vt:lpstr>
      <vt:lpstr>Пошук колізії в wi-fi</vt:lpstr>
      <vt:lpstr>PowerPoint Presentation</vt:lpstr>
      <vt:lpstr>PowerPoint Presentation</vt:lpstr>
      <vt:lpstr>mACAW</vt:lpstr>
      <vt:lpstr>PowerPoint Presentation</vt:lpstr>
      <vt:lpstr>PowerPoint Presentation</vt:lpstr>
      <vt:lpstr>PowerPoint Presentation</vt:lpstr>
      <vt:lpstr>PowerPoint Presentation</vt:lpstr>
      <vt:lpstr>Дякую за увагу!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мережевих  ІТ  Wi-Fi </dc:title>
  <cp:lastModifiedBy>Пользователь Windows</cp:lastModifiedBy>
  <cp:revision>2</cp:revision>
  <dcterms:created xsi:type="dcterms:W3CDTF">2017-11-21T17:19:25Z</dcterms:created>
  <dcterms:modified xsi:type="dcterms:W3CDTF">2023-04-04T04:40:56Z</dcterms:modified>
</cp:coreProperties>
</file>