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60" r:id="rId8"/>
    <p:sldId id="266" r:id="rId9"/>
    <p:sldId id="267" r:id="rId10"/>
    <p:sldId id="264" r:id="rId11"/>
    <p:sldId id="275" r:id="rId12"/>
    <p:sldId id="27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4DB87-B5DC-B2C4-0EDE-35543F2F5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179C0E3-45DC-D794-983C-1B37E1C7A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8AB53D-4D95-D9C8-32FA-F05EC3614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838-5403-49BE-AE77-9DFED633A27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E8CE4E-ECE1-759B-171F-924C909E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325F8B-AF13-0E69-5E67-9260FCC0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E1F0-C04D-416F-83DB-FE4290B6BA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1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F86B2-5759-A770-9E00-E2C52C476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9FECCC-E8B6-A9A2-A0C2-F2CA65494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0996F2-6D84-902B-FEF7-82945A30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838-5403-49BE-AE77-9DFED633A27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3F80DCD-D6E5-03BE-DE07-2356DC7D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8BA38D-2349-3C92-419D-2F3EE3B0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E1F0-C04D-416F-83DB-FE4290B6BA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6A66F5F-DE5B-14CB-26EB-7083E95397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5C7D6A7-2F01-A5F1-1333-485329EA5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037D46-7563-A08A-FF96-8B439D88D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838-5403-49BE-AE77-9DFED633A27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B422186-4BC0-1888-8B0F-1C22D84F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C20F4E-6215-BC2C-47CF-FF2E8F0D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E1F0-C04D-416F-83DB-FE4290B6BA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69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E9CFE-C56D-ACB9-4F12-E812C762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A582E58-3596-CAEC-6F52-A3DF74AE3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C9AADD-4010-57F4-6FC0-99D73E7D7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838-5403-49BE-AE77-9DFED633A27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3378294-C4EA-FC99-039C-BB8EF9B44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905962-D713-947E-91F4-8E3604DD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E1F0-C04D-416F-83DB-FE4290B6BA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88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3B041-38A2-D415-4C10-968FCB7E1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8C11FE-5490-5598-2122-505D8FFC7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E47097-F200-5EDD-550C-A48A74932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838-5403-49BE-AE77-9DFED633A27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55FC72-BB31-5652-4AFB-917996BD0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489D1-F44D-A580-AD91-3B41E527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E1F0-C04D-416F-83DB-FE4290B6BA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479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10C16-8423-B55D-27C4-2E964C81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FFC630-94BF-BE3F-12D5-FDFB458FF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8F2CAF-384C-6372-A79C-353BFE3B8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B30594-C9C2-4DB1-13A5-0FA71BEA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838-5403-49BE-AE77-9DFED633A27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BCF08A-4AB4-FE57-FF10-0BB6924CC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9617B64-C2F1-BFA6-D96B-B98D68EB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E1F0-C04D-416F-83DB-FE4290B6BA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7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3B9DA-1036-C2F7-D8B9-DFCD5535A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E156DEA-7320-A49B-0A14-29FE4EB77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3014742-8BF8-BCC9-AE34-8FD36F47B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E9954A0-AF37-85AC-BB1C-E5790AB42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BB7947F-A1E6-AA4B-47A5-B4E80DD80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67E37D6-B662-B15D-1E78-E36747E0F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838-5403-49BE-AE77-9DFED633A27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CFF6DBB-9BB7-F95F-B433-83495E23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A9E4594-68BE-D1ED-5173-33F7341B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E1F0-C04D-416F-83DB-FE4290B6BA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00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18E07-CF6D-4819-6A15-AD7C626FE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526F483-4634-BA9E-923B-7AEE0157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838-5403-49BE-AE77-9DFED633A27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CF2CEA2-3E30-6C78-E544-E84F64D4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2B9EB46-783B-B05F-EEAB-CDC6B3E2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E1F0-C04D-416F-83DB-FE4290B6BA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0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9C11814-4CC1-DA81-D105-BC8A6333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838-5403-49BE-AE77-9DFED633A27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4ED332A-70F2-517E-B597-EAD6E575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3191979-ECF4-DAB4-F744-930467EA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E1F0-C04D-416F-83DB-FE4290B6BA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73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3816C-1936-3CC8-244C-4F1312E8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EE6933-B8E0-CD55-A80C-70C1D588A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74EC82E-7E19-5D80-6591-517D4052D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BD9E341-64F2-4E31-9677-064CD7B89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838-5403-49BE-AE77-9DFED633A27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F61581-1241-0622-86F6-A9E90F1E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F6D74BF-4096-8660-1CDE-8497541CB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E1F0-C04D-416F-83DB-FE4290B6BA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6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AADB0-E9EC-5CFE-CDB2-156E4315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D3A474A-867B-788E-966D-BD205A928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FCBF046-A95D-F8F4-8D01-A9707D5E7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C744751-7AF0-9E05-F3B0-A4FBDD26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838-5403-49BE-AE77-9DFED633A27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DC5368-004A-083A-8CD8-91E93C2F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D9CB-2542-4851-C520-57CDB6976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E1F0-C04D-416F-83DB-FE4290B6BA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47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3F59F5E-27E4-091A-F8A9-9AF66E2B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511DD1-FC97-4435-D553-DD4E869D9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1433D6-63F8-5390-C77B-4AF654623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66838-5403-49BE-AE77-9DFED633A27C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3ED6A48-26C9-336C-C33D-19EBCE3AE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9EC191-3D0F-5C25-474F-4759DB710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E1F0-C04D-416F-83DB-FE4290B6BA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2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EA1CD-8AD6-4D37-008C-9FF0ED353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ЛЕКЦІЯ</a:t>
            </a:r>
            <a:r>
              <a:rPr lang="ru-RU" b="1" dirty="0"/>
              <a:t> 1. </a:t>
            </a:r>
            <a:r>
              <a:rPr lang="ru-RU" b="1" dirty="0" err="1"/>
              <a:t>Екологічні</a:t>
            </a:r>
            <a:r>
              <a:rPr lang="ru-RU" b="1" dirty="0"/>
              <a:t> </a:t>
            </a:r>
            <a:r>
              <a:rPr lang="ru-RU" b="1" dirty="0" err="1"/>
              <a:t>проблеми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та шляхи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вирішення</a:t>
            </a:r>
            <a:endParaRPr lang="ru-RU" b="1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11CFFF5-B405-D293-846F-ACF1711E8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0220"/>
            <a:ext cx="9144000" cy="1655762"/>
          </a:xfrm>
        </p:spPr>
        <p:txBody>
          <a:bodyPr>
            <a:noAutofit/>
          </a:bodyPr>
          <a:lstStyle/>
          <a:p>
            <a:r>
              <a:rPr lang="ru-RU" sz="2000" dirty="0"/>
              <a:t>План:</a:t>
            </a:r>
          </a:p>
          <a:p>
            <a:pPr algn="l"/>
            <a:r>
              <a:rPr lang="ru-RU" sz="2000" dirty="0"/>
              <a:t>1.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екологічні</a:t>
            </a:r>
            <a:r>
              <a:rPr lang="ru-RU" sz="2000" dirty="0"/>
              <a:t> </a:t>
            </a:r>
            <a:r>
              <a:rPr lang="ru-RU" sz="2000" dirty="0" err="1"/>
              <a:t>виклики</a:t>
            </a:r>
            <a:r>
              <a:rPr lang="ru-RU" sz="2000" dirty="0"/>
              <a:t> </a:t>
            </a:r>
            <a:r>
              <a:rPr lang="ru-RU" sz="2000" dirty="0" err="1"/>
              <a:t>сучасної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endParaRPr lang="ru-RU" sz="2000" dirty="0"/>
          </a:p>
          <a:p>
            <a:pPr algn="l"/>
            <a:r>
              <a:rPr lang="ru-RU" sz="2000" dirty="0"/>
              <a:t>2. </a:t>
            </a:r>
            <a:r>
              <a:rPr lang="ru-RU" sz="2000" dirty="0" err="1"/>
              <a:t>Національна</a:t>
            </a:r>
            <a:r>
              <a:rPr lang="ru-RU" sz="2000" dirty="0"/>
              <a:t> </a:t>
            </a:r>
            <a:r>
              <a:rPr lang="ru-RU" sz="2000" dirty="0" err="1"/>
              <a:t>екологічна</a:t>
            </a:r>
            <a:r>
              <a:rPr lang="ru-RU" sz="2000" dirty="0"/>
              <a:t> </a:t>
            </a:r>
            <a:r>
              <a:rPr lang="ru-RU" sz="2000" dirty="0" err="1"/>
              <a:t>політика</a:t>
            </a:r>
            <a:r>
              <a:rPr lang="ru-RU" sz="2000" dirty="0"/>
              <a:t>: </a:t>
            </a:r>
            <a:r>
              <a:rPr lang="ru-RU" sz="2000" dirty="0" err="1"/>
              <a:t>цілі</a:t>
            </a:r>
            <a:r>
              <a:rPr lang="ru-RU" sz="2000" dirty="0"/>
              <a:t> та </a:t>
            </a:r>
            <a:r>
              <a:rPr lang="ru-RU" sz="2000" dirty="0" err="1"/>
              <a:t>завдання</a:t>
            </a:r>
            <a:endParaRPr lang="ru-RU" sz="2000" dirty="0"/>
          </a:p>
          <a:p>
            <a:pPr algn="l"/>
            <a:r>
              <a:rPr lang="ru-RU" sz="2000" dirty="0"/>
              <a:t>3. Система </a:t>
            </a:r>
            <a:r>
              <a:rPr lang="ru-RU" sz="2000" dirty="0" err="1"/>
              <a:t>екологічного</a:t>
            </a:r>
            <a:r>
              <a:rPr lang="ru-RU" sz="2000" dirty="0"/>
              <a:t> </a:t>
            </a:r>
            <a:r>
              <a:rPr lang="ru-RU" sz="2000" dirty="0" err="1"/>
              <a:t>моніторингу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endParaRPr lang="ru-RU" sz="2000" dirty="0"/>
          </a:p>
          <a:p>
            <a:pPr algn="l"/>
            <a:r>
              <a:rPr lang="ru-RU" sz="2000" dirty="0"/>
              <a:t>4. Роль </a:t>
            </a:r>
            <a:r>
              <a:rPr lang="ru-RU" sz="2000" dirty="0" err="1"/>
              <a:t>громадськості</a:t>
            </a:r>
            <a:r>
              <a:rPr lang="ru-RU" sz="2000" dirty="0"/>
              <a:t> в </a:t>
            </a:r>
            <a:r>
              <a:rPr lang="ru-RU" sz="2000" dirty="0" err="1"/>
              <a:t>охороні</a:t>
            </a:r>
            <a:r>
              <a:rPr lang="ru-RU" sz="2000" dirty="0"/>
              <a:t> </a:t>
            </a:r>
            <a:r>
              <a:rPr lang="ru-RU" sz="2000" dirty="0" err="1"/>
              <a:t>довкілля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5829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0"/>
            <a:ext cx="8856984" cy="6093296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556038" y="6273225"/>
            <a:ext cx="913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Примітка: </a:t>
            </a:r>
            <a:r>
              <a:rPr lang="uk-UA" sz="1400" i="1" dirty="0" err="1">
                <a:latin typeface="Times New Roman" pitchFamily="18" charset="0"/>
                <a:cs typeface="Times New Roman" pitchFamily="18" charset="0"/>
              </a:rPr>
              <a:t>Іллюстрацію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i="1" dirty="0" err="1">
                <a:latin typeface="Times New Roman" pitchFamily="18" charset="0"/>
                <a:cs typeface="Times New Roman" pitchFamily="18" charset="0"/>
              </a:rPr>
              <a:t>запозичено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 з офіційного сайту Міністерства захисту довкілля та природних ресурсів України: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https://mepr.gov.ua/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23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209368" y="-28631"/>
            <a:ext cx="945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Індекс екологічної ефективності (</a:t>
            </a:r>
            <a:r>
              <a:rPr lang="en-US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Environmental Performance Index – EPI) – </a:t>
            </a:r>
            <a:r>
              <a:rPr lang="uk-UA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комбінований показник стану навколишнього природного середовища та ефективності управління природними ресурсами.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589935" y="2132856"/>
            <a:ext cx="111104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uk-UA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рейтингом ЕРІ у 2022 р. Україна серед 180 країн посіла </a:t>
            </a:r>
            <a:r>
              <a:rPr lang="uk-UA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52 місце</a:t>
            </a:r>
            <a:r>
              <a:rPr lang="uk-UA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і значно покращила свої позиції в порівнянні з даними 2020 року (у 2020 р. Україна серед 180 країн посіла </a:t>
            </a:r>
            <a:r>
              <a:rPr lang="uk-UA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 місце з показником 49,5 балів; у</a:t>
            </a:r>
            <a:r>
              <a:rPr lang="uk-UA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2018 році індекс ЕРІ становив </a:t>
            </a:r>
            <a:r>
              <a:rPr lang="uk-UA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52,87 балів, і Україна посідала 109 місце у рейтингу. </a:t>
            </a:r>
          </a:p>
          <a:p>
            <a:pPr algn="just">
              <a:defRPr/>
            </a:pPr>
            <a:endParaRPr lang="uk-UA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https://epi.yale.edu/epi-results/2022/component/epi</a:t>
            </a:r>
            <a:endParaRPr lang="uk-UA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78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4C3BFE-FF01-725D-ECE3-AE6184B90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459" y="0"/>
            <a:ext cx="7835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7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5E2D2E-96EC-AF4F-BD21-D17D6E00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99" y="731479"/>
            <a:ext cx="6039693" cy="5992061"/>
          </a:xfrm>
          <a:prstGeom prst="rect">
            <a:avLst/>
          </a:prstGeom>
        </p:spPr>
      </p:pic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307A74F9-6C88-0048-A6C4-BDDA3A800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992493"/>
              </p:ext>
            </p:extLst>
          </p:nvPr>
        </p:nvGraphicFramePr>
        <p:xfrm>
          <a:off x="6077526" y="2406818"/>
          <a:ext cx="6114474" cy="42281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38158">
                  <a:extLst>
                    <a:ext uri="{9D8B030D-6E8A-4147-A177-3AD203B41FA5}">
                      <a16:colId xmlns:a16="http://schemas.microsoft.com/office/drawing/2014/main" val="478893511"/>
                    </a:ext>
                  </a:extLst>
                </a:gridCol>
                <a:gridCol w="2038158">
                  <a:extLst>
                    <a:ext uri="{9D8B030D-6E8A-4147-A177-3AD203B41FA5}">
                      <a16:colId xmlns:a16="http://schemas.microsoft.com/office/drawing/2014/main" val="3386570367"/>
                    </a:ext>
                  </a:extLst>
                </a:gridCol>
                <a:gridCol w="2038158">
                  <a:extLst>
                    <a:ext uri="{9D8B030D-6E8A-4147-A177-3AD203B41FA5}">
                      <a16:colId xmlns:a16="http://schemas.microsoft.com/office/drawing/2014/main" val="3819825133"/>
                    </a:ext>
                  </a:extLst>
                </a:gridCol>
              </a:tblGrid>
              <a:tr h="3680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b="1"/>
                        <a:t>Показник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b="1"/>
                        <a:t>Значення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b="1"/>
                        <a:t>Проблема</a:t>
                      </a:r>
                      <a:endParaRPr lang="ru-RU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0420689"/>
                  </a:ext>
                </a:extLst>
              </a:tr>
              <a:tr h="6440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Викиди парникових газів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323 млн т </a:t>
                      </a:r>
                      <a:r>
                        <a:rPr lang="pl-PL"/>
                        <a:t>CO₂-</a:t>
                      </a:r>
                      <a:r>
                        <a:rPr lang="ru-RU"/>
                        <a:t>екв/рік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Високий вуглецевий слід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2452563"/>
                  </a:ext>
                </a:extLst>
              </a:tr>
              <a:tr h="6440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Забруднення річок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70% водойм забруднені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Дефіцит питної води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824663"/>
                  </a:ext>
                </a:extLst>
              </a:tr>
              <a:tr h="6440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Площа ерозійних земель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57,5% с/г угідь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Втрата родючості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3394193"/>
                  </a:ext>
                </a:extLst>
              </a:tr>
              <a:tr h="6440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Рівень переробки відходів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/>
                        <a:t>5-7%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ЄС: 47%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7401981"/>
                  </a:ext>
                </a:extLst>
              </a:tr>
              <a:tr h="3680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Лісистість території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/>
                        <a:t>15,9%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Норма: мін. 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5704729"/>
                  </a:ext>
                </a:extLst>
              </a:tr>
              <a:tr h="6440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/>
                        <a:t>Охоронювані території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/>
                        <a:t>6,8%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/>
                        <a:t>Норма </a:t>
                      </a:r>
                      <a:r>
                        <a:rPr lang="ru-RU" dirty="0" err="1"/>
                        <a:t>ЄС</a:t>
                      </a:r>
                      <a:r>
                        <a:rPr lang="ru-RU" dirty="0"/>
                        <a:t>: 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937287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2935030-7048-9444-C08B-C7F5BF722839}"/>
              </a:ext>
            </a:extLst>
          </p:cNvPr>
          <p:cNvSpPr txBox="1"/>
          <p:nvPr/>
        </p:nvSpPr>
        <p:spPr>
          <a:xfrm>
            <a:off x="6273128" y="1918099"/>
            <a:ext cx="57232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/>
              <a:t>Таблиця</a:t>
            </a:r>
            <a:r>
              <a:rPr lang="ru-RU" sz="2000" dirty="0"/>
              <a:t> 1. </a:t>
            </a:r>
            <a:r>
              <a:rPr lang="ru-RU" sz="2000" dirty="0" err="1"/>
              <a:t>Ключові</a:t>
            </a:r>
            <a:r>
              <a:rPr lang="ru-RU" sz="2000" dirty="0"/>
              <a:t> </a:t>
            </a:r>
            <a:r>
              <a:rPr lang="ru-RU" sz="2000" dirty="0" err="1"/>
              <a:t>екологічні</a:t>
            </a:r>
            <a:r>
              <a:rPr lang="ru-RU" sz="2000" dirty="0"/>
              <a:t> </a:t>
            </a:r>
            <a:r>
              <a:rPr lang="ru-RU" sz="2000" dirty="0" err="1"/>
              <a:t>показники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endParaRPr lang="ru-RU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C3B5F9-D8E2-57E5-56BA-0435034DC629}"/>
              </a:ext>
            </a:extLst>
          </p:cNvPr>
          <p:cNvSpPr txBox="1"/>
          <p:nvPr/>
        </p:nvSpPr>
        <p:spPr>
          <a:xfrm>
            <a:off x="0" y="38403"/>
            <a:ext cx="6100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Основні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екологічні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виклики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сучасної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України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9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559436" y="121161"/>
            <a:ext cx="9036496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/>
                <a:ea typeface="Times New Roman"/>
              </a:rPr>
              <a:t>Основні причини екологічних проблем України є: </a:t>
            </a:r>
          </a:p>
          <a:p>
            <a:pPr marL="342900" indent="-342900" algn="just">
              <a:buFont typeface="Symbol"/>
              <a:buChar char=""/>
            </a:pPr>
            <a:r>
              <a:rPr lang="uk-UA" sz="1900" dirty="0">
                <a:latin typeface="Times New Roman"/>
                <a:ea typeface="Times New Roman"/>
              </a:rPr>
              <a:t>підпорядкованість екологічних пріоритетів економічній доцільності; </a:t>
            </a:r>
          </a:p>
          <a:p>
            <a:pPr marL="342900" indent="-342900" algn="just">
              <a:buFont typeface="Symbol"/>
              <a:buChar char=""/>
            </a:pPr>
            <a:r>
              <a:rPr lang="uk-UA" sz="1900" dirty="0">
                <a:latin typeface="Times New Roman"/>
                <a:ea typeface="Times New Roman"/>
              </a:rPr>
              <a:t>неврахування наслідків для довкілля у законодавчих та нормативно-правових актах; </a:t>
            </a:r>
          </a:p>
          <a:p>
            <a:pPr marL="342900" indent="-342900" algn="just">
              <a:buFont typeface="Symbol"/>
              <a:buChar char=""/>
            </a:pPr>
            <a:r>
              <a:rPr lang="uk-UA" sz="1900" dirty="0">
                <a:latin typeface="Times New Roman"/>
                <a:ea typeface="Times New Roman"/>
              </a:rPr>
              <a:t>переважання </a:t>
            </a:r>
            <a:r>
              <a:rPr lang="uk-UA" sz="1900" dirty="0" err="1">
                <a:latin typeface="Times New Roman"/>
                <a:ea typeface="Times New Roman"/>
              </a:rPr>
              <a:t>ресурсо-</a:t>
            </a:r>
            <a:r>
              <a:rPr lang="uk-UA" sz="1900" dirty="0">
                <a:latin typeface="Times New Roman"/>
                <a:ea typeface="Times New Roman"/>
              </a:rPr>
              <a:t> та енергоємних галузей у структурі економіки із здебільшого негативним впливом на довкілля; </a:t>
            </a:r>
          </a:p>
          <a:p>
            <a:pPr marL="342900" indent="-342900" algn="just">
              <a:buFont typeface="Symbol"/>
              <a:buChar char=""/>
            </a:pPr>
            <a:r>
              <a:rPr lang="uk-UA" sz="1900" dirty="0">
                <a:latin typeface="Times New Roman"/>
                <a:ea typeface="Times New Roman"/>
              </a:rPr>
              <a:t>фізичне та моральне зношення основних фондів у всіх галузях національної економіки; </a:t>
            </a:r>
          </a:p>
          <a:p>
            <a:pPr marL="342900" indent="-342900" algn="just">
              <a:buFont typeface="Symbol"/>
              <a:buChar char=""/>
            </a:pPr>
            <a:r>
              <a:rPr lang="uk-UA" sz="1900" dirty="0">
                <a:latin typeface="Times New Roman"/>
                <a:ea typeface="Times New Roman"/>
              </a:rPr>
              <a:t>неефективна система державного управління у сфері охорони навколишнього природного середовища та регулювання використання природних ресурсів; </a:t>
            </a:r>
          </a:p>
          <a:p>
            <a:pPr marL="342900" indent="-342900" algn="just">
              <a:buFont typeface="Symbol"/>
              <a:buChar char=""/>
            </a:pPr>
            <a:r>
              <a:rPr lang="uk-UA" sz="1900" dirty="0">
                <a:latin typeface="Times New Roman"/>
                <a:ea typeface="Times New Roman"/>
              </a:rPr>
              <a:t>низький рівень розуміння в суспільстві пріоритетів збереження довкілля та переваг сталого розвитку, недосконалість системи екологічної освіти та просвіти; </a:t>
            </a:r>
          </a:p>
          <a:p>
            <a:pPr marL="342900" indent="-342900" algn="just">
              <a:buFont typeface="Symbol"/>
              <a:buChar char=""/>
            </a:pPr>
            <a:r>
              <a:rPr lang="uk-UA" sz="1900" dirty="0">
                <a:latin typeface="Times New Roman"/>
                <a:ea typeface="Times New Roman"/>
              </a:rPr>
              <a:t>незадовільний рівень дотримання природоохоронного законодавства та екологічних прав і обов’язків громадян; </a:t>
            </a:r>
          </a:p>
          <a:p>
            <a:pPr marL="342900" indent="-342900" algn="just">
              <a:buFont typeface="Symbol"/>
              <a:buChar char=""/>
            </a:pPr>
            <a:r>
              <a:rPr lang="uk-UA" sz="1900" dirty="0">
                <a:latin typeface="Times New Roman"/>
                <a:ea typeface="Times New Roman"/>
              </a:rPr>
              <a:t>незадовільний контроль за дотриманням природоохоронного законодавства та незабезпечення невідворотності відповідальності за його порушення; </a:t>
            </a:r>
          </a:p>
          <a:p>
            <a:pPr marL="342900" indent="-342900" algn="just">
              <a:buFont typeface="Symbol"/>
              <a:buChar char=""/>
            </a:pPr>
            <a:r>
              <a:rPr lang="uk-UA" sz="1900" dirty="0">
                <a:latin typeface="Times New Roman"/>
                <a:ea typeface="Times New Roman"/>
              </a:rPr>
              <a:t>недостатнє фінансування з державного та місцевих бюджетів природоохоронних заходів, фінансування таких заходів за залишковим принципом, тощо.</a:t>
            </a:r>
          </a:p>
        </p:txBody>
      </p:sp>
    </p:spTree>
    <p:extLst>
      <p:ext uri="{BB962C8B-B14F-4D97-AF65-F5344CB8AC3E}">
        <p14:creationId xmlns:p14="http://schemas.microsoft.com/office/powerpoint/2010/main" val="284136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501445" y="1245805"/>
            <a:ext cx="110219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ЕКОЛОГІЧНА ПОЛІТИКА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– це комплекс заходів, спрямованих на охорону довкілля, збереження і відновлення природних ресурсів, запровадження безвідходних і маловідходних, екологічно чистих технологій, розвиток природоохоронного виховання й освіти, правову охорону екосистем. </a:t>
            </a:r>
          </a:p>
          <a:p>
            <a:pPr algn="just"/>
            <a:endParaRPr lang="uk-UA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Метою державної екологічної політики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є досягнення задовільного стану довкілля шляхом запровадження </a:t>
            </a:r>
            <a:r>
              <a:rPr lang="uk-UA" sz="2600" dirty="0" err="1">
                <a:latin typeface="Times New Roman" pitchFamily="18" charset="0"/>
                <a:cs typeface="Times New Roman" pitchFamily="18" charset="0"/>
              </a:rPr>
              <a:t>екосистемного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 підходу до всіх напрямів соціально-економічного розвитку України з метою забезпечення конституційного права кожного громадянина України на чисте та безпечне довкілля, впровадження збалансованого природокористування і збереження та відновлення природних екосистем.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82CE75-E132-A4EA-4D5D-694B2EF2C2B4}"/>
              </a:ext>
            </a:extLst>
          </p:cNvPr>
          <p:cNvSpPr txBox="1"/>
          <p:nvPr/>
        </p:nvSpPr>
        <p:spPr>
          <a:xfrm>
            <a:off x="658762" y="120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2.</a:t>
            </a:r>
            <a:r>
              <a:rPr lang="ru-RU" sz="1800" dirty="0"/>
              <a:t> </a:t>
            </a:r>
            <a:r>
              <a:rPr lang="ru-RU" sz="1800" dirty="0" err="1"/>
              <a:t>Національна</a:t>
            </a:r>
            <a:r>
              <a:rPr lang="ru-RU" sz="1800" dirty="0"/>
              <a:t> </a:t>
            </a:r>
            <a:r>
              <a:rPr lang="ru-RU" sz="1800" dirty="0" err="1"/>
              <a:t>екологічна</a:t>
            </a:r>
            <a:r>
              <a:rPr lang="ru-RU" sz="1800" dirty="0"/>
              <a:t> </a:t>
            </a:r>
            <a:r>
              <a:rPr lang="ru-RU" sz="1800" dirty="0" err="1"/>
              <a:t>політика</a:t>
            </a:r>
            <a:r>
              <a:rPr lang="ru-RU" sz="1800" dirty="0"/>
              <a:t>: </a:t>
            </a:r>
            <a:r>
              <a:rPr lang="ru-RU" sz="1800" dirty="0" err="1"/>
              <a:t>цілі</a:t>
            </a:r>
            <a:r>
              <a:rPr lang="ru-RU" sz="1800" dirty="0"/>
              <a:t> та </a:t>
            </a:r>
            <a:r>
              <a:rPr lang="ru-RU" sz="1800" dirty="0" err="1"/>
              <a:t>завдання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86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96C0D2-7BB2-F56C-BDA7-C4E99F6BC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465" y="568654"/>
            <a:ext cx="8308258" cy="6169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B47DF1-1616-E53D-BEC4-0F0746928B34}"/>
              </a:ext>
            </a:extLst>
          </p:cNvPr>
          <p:cNvSpPr txBox="1"/>
          <p:nvPr/>
        </p:nvSpPr>
        <p:spPr>
          <a:xfrm>
            <a:off x="1081548" y="120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2. </a:t>
            </a:r>
            <a:r>
              <a:rPr lang="ru-RU" sz="1800" dirty="0" err="1"/>
              <a:t>Національна</a:t>
            </a:r>
            <a:r>
              <a:rPr lang="ru-RU" sz="1800" dirty="0"/>
              <a:t> </a:t>
            </a:r>
            <a:r>
              <a:rPr lang="ru-RU" sz="1800" dirty="0" err="1"/>
              <a:t>екологічна</a:t>
            </a:r>
            <a:r>
              <a:rPr lang="ru-RU" sz="1800" dirty="0"/>
              <a:t> </a:t>
            </a:r>
            <a:r>
              <a:rPr lang="ru-RU" sz="1800" dirty="0" err="1"/>
              <a:t>політика</a:t>
            </a:r>
            <a:r>
              <a:rPr lang="ru-RU" sz="1800" dirty="0"/>
              <a:t>: </a:t>
            </a:r>
            <a:r>
              <a:rPr lang="ru-RU" sz="1800" dirty="0" err="1"/>
              <a:t>цілі</a:t>
            </a:r>
            <a:r>
              <a:rPr lang="ru-RU" sz="1800" dirty="0"/>
              <a:t> та </a:t>
            </a:r>
            <a:r>
              <a:rPr lang="ru-RU" sz="1800" dirty="0" err="1"/>
              <a:t>завдання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66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48" y="-1"/>
            <a:ext cx="9144000" cy="627322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556038" y="6273225"/>
            <a:ext cx="913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Примітка: </a:t>
            </a:r>
            <a:r>
              <a:rPr lang="uk-UA" sz="1400" i="1" dirty="0" err="1">
                <a:latin typeface="Times New Roman" pitchFamily="18" charset="0"/>
                <a:cs typeface="Times New Roman" pitchFamily="18" charset="0"/>
              </a:rPr>
              <a:t>Іллюстрацію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i="1" dirty="0" err="1">
                <a:latin typeface="Times New Roman" pitchFamily="18" charset="0"/>
                <a:cs typeface="Times New Roman" pitchFamily="18" charset="0"/>
              </a:rPr>
              <a:t>запозичено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 з офіційного сайту Міністерства захисту довкілля та природних ресурсів України: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https://mepr.gov.ua/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9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8641"/>
            <a:ext cx="9144000" cy="5832648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556038" y="6273225"/>
            <a:ext cx="913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Примітка: </a:t>
            </a:r>
            <a:r>
              <a:rPr lang="uk-UA" sz="1400" i="1" dirty="0" err="1">
                <a:latin typeface="Times New Roman" pitchFamily="18" charset="0"/>
                <a:cs typeface="Times New Roman" pitchFamily="18" charset="0"/>
              </a:rPr>
              <a:t>Іллюстрацію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i="1" dirty="0" err="1">
                <a:latin typeface="Times New Roman" pitchFamily="18" charset="0"/>
                <a:cs typeface="Times New Roman" pitchFamily="18" charset="0"/>
              </a:rPr>
              <a:t>запозичено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 з офіційного сайту Міністерства захисту довкілля та природних ресурсів України: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https://mepr.gov.ua/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8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5980747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1556038" y="6273225"/>
            <a:ext cx="913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i="1" dirty="0">
                <a:latin typeface="Times New Roman" pitchFamily="18" charset="0"/>
                <a:cs typeface="Times New Roman" pitchFamily="18" charset="0"/>
              </a:rPr>
              <a:t>Примітка: </a:t>
            </a:r>
            <a:r>
              <a:rPr lang="uk-UA" sz="1400" i="1" dirty="0" err="1">
                <a:latin typeface="Times New Roman" pitchFamily="18" charset="0"/>
                <a:cs typeface="Times New Roman" pitchFamily="18" charset="0"/>
              </a:rPr>
              <a:t>Іллюстрацію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i="1" dirty="0" err="1">
                <a:latin typeface="Times New Roman" pitchFamily="18" charset="0"/>
                <a:cs typeface="Times New Roman" pitchFamily="18" charset="0"/>
              </a:rPr>
              <a:t>запозичено</a:t>
            </a:r>
            <a:r>
              <a:rPr lang="uk-UA" sz="1400" i="1" dirty="0">
                <a:latin typeface="Times New Roman" pitchFamily="18" charset="0"/>
                <a:cs typeface="Times New Roman" pitchFamily="18" charset="0"/>
              </a:rPr>
              <a:t> з офіційного сайту Міністерства захисту довкілля та природних ресурсів України: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https://mepr.gov.ua/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79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542</Words>
  <Application>Microsoft Office PowerPoint</Application>
  <PresentationFormat>Широкий екран</PresentationFormat>
  <Paragraphs>52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Тема Office</vt:lpstr>
      <vt:lpstr>ЛЕКЦІЯ 1. Екологічні проблеми України та шляхи їх вирішення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Анна Кирейцева</dc:creator>
  <cp:lastModifiedBy>Анна Кирейцева</cp:lastModifiedBy>
  <cp:revision>3</cp:revision>
  <dcterms:created xsi:type="dcterms:W3CDTF">2025-10-02T07:02:44Z</dcterms:created>
  <dcterms:modified xsi:type="dcterms:W3CDTF">2025-10-02T08:39:42Z</dcterms:modified>
</cp:coreProperties>
</file>