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3" r:id="rId8"/>
    <p:sldId id="266" r:id="rId9"/>
    <p:sldId id="264" r:id="rId10"/>
    <p:sldId id="265" r:id="rId11"/>
    <p:sldId id="267" r:id="rId12"/>
    <p:sldId id="268" r:id="rId13"/>
    <p:sldId id="269" r:id="rId14"/>
    <p:sldId id="270" r:id="rId15"/>
    <p:sldId id="272" r:id="rId16"/>
    <p:sldId id="273" r:id="rId17"/>
    <p:sldId id="275" r:id="rId18"/>
    <p:sldId id="284" r:id="rId19"/>
    <p:sldId id="274" r:id="rId20"/>
    <p:sldId id="276" r:id="rId21"/>
    <p:sldId id="277" r:id="rId22"/>
    <p:sldId id="278" r:id="rId23"/>
    <p:sldId id="271" r:id="rId24"/>
    <p:sldId id="260" r:id="rId25"/>
    <p:sldId id="280" r:id="rId26"/>
    <p:sldId id="279" r:id="rId27"/>
    <p:sldId id="281" r:id="rId28"/>
    <p:sldId id="282" r:id="rId29"/>
    <p:sldId id="283" r:id="rId3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8FE45-DB44-4085-B8BD-7BC8D86FF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6A96C01-F2BB-4E76-B101-32E7303B9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E110348-7682-45FC-A9BF-2CA3568A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AAD84AD-4649-484D-9FCB-749A24FFA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D24F2E-BA49-475B-81A4-E40A65421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795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BB1B3-2450-420E-97FE-DD0264CF5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D7EE418-FD63-4748-9D6E-9CF2C1AC3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109B976-A5E9-498A-91FA-EE76D92F1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8BD5C9-E204-4A41-A3C2-8AFB88E75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BAC189-E8E3-484D-B8C1-AF900EAA1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267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4BF51121-3419-4B84-AC0F-72C5D8241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BBD9C4F-E004-4E44-8864-4849EA796F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E5E696-2F86-4DFD-A24A-B23515C40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483A56A-638C-4AAE-B00B-AA9EB726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81D1909-DE8C-4085-A824-2C9089E2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131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F4763-2359-4C34-8F50-7C01911F4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E32C2F7-BD52-47A2-85B3-6001A4DD2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142A175-E800-4F2D-BB29-5E138CF02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75C47E-C2EF-477D-8492-1EBF7FA1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8356143-93A2-40CA-82CC-60797E3F5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954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B3700-A768-4531-B115-3B17C5077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4E1D093-4F2C-43DA-960B-D06C9C3C4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0A0193D-DE1C-43C0-8E60-2CDE15FB0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AC4951C-8823-46D1-BF2A-8520AF9F1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425D24B-AC50-42E4-8BCC-27C3DD0A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811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66F09-09EC-460A-87B1-E27F02193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FCFC537-D9B7-45AF-80E6-5F3304CD1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AD74B57-CACC-4338-905A-B36CB4071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2CD025-D0AE-49DA-8F50-33DCF01E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D9A774E-F299-4B73-8758-A160F9F93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3B3647F-7094-4D0A-B0A1-0B7BF6ED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48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1A756E-DE6A-4188-9D7B-019F6AE3E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B5ED642-5B28-4B02-B79A-406EAD6B1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5B7CBB4-A34F-4E7E-8995-C5A3DCB16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97F0F2A-F577-4961-9499-92507BF8B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9641E16-3506-4877-AE8D-1DDD1A88D7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5992198-CF7D-4ED5-90EB-E3A525006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13A4DDD6-EABD-4008-94EF-40BC2CC26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337308EC-935A-4BE3-B230-C8290BE0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776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215562-46B9-4C43-BBC5-8DA522909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F34B98A-654B-427F-9F9A-73C7418E9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C426D98-3582-4266-9BEA-08D2ABAC4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9DC13AC-BA9C-4748-B6E2-3163E9246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359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3BB2E0E-8246-4115-AF5C-2C5AC1ED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95F7D760-DBC3-41B7-8E3A-5BC159295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7CF2404-4F16-47FD-8670-4ACD369C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036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55E44-3B0F-43EB-B900-9EF231021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CB0655-120E-40E0-8B2D-7EE6F355A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4960239-D44C-4F63-A919-F2253A2A3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79BE111-5B9B-42AB-BA00-12FC7B07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615278D-8198-4BDF-B286-921B3F69A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5554287-E461-4135-8126-471701529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887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1E9C5B-99E5-4139-95E4-2EBDF974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20343B9-E981-4182-8FDC-4C457826CD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ED6EAC6-6AB5-47DC-A5E5-8601A0EAA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3079B72-B183-45B0-A1C7-19B798F7F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0A653E9-71CB-42EF-A032-E46806BFE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0C80851-18AD-4A0E-A86F-CDEF3356D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210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6EB7188-4087-4187-895C-879D5DF2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727406B-7304-4DAC-A10C-97998BEB2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933D212-3253-4470-B236-E62F5420A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A60D4-41BA-4279-A6A0-4BFD03C143ED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ECD5F4F-2F49-4AA9-B74F-FF2B5463F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2EF849F-397E-4817-AD8A-D6E85FF18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D7B3C-EE70-437B-85FD-0B214E31B9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664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0A7770-F8B3-4F3C-B1DB-91DF51E53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8756" y="1764407"/>
            <a:ext cx="10212261" cy="2310312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 розгалуження та циклу</a:t>
            </a:r>
            <a:br>
              <a:rPr lang="uk-UA" dirty="0"/>
            </a:br>
            <a:endParaRPr lang="uk-UA" sz="5200" dirty="0">
              <a:solidFill>
                <a:schemeClr val="tx2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D766A54-5E34-4651-855C-F577514DE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2"/>
                </a:solidFill>
              </a:rPr>
              <a:t>Лекція 3</a:t>
            </a:r>
          </a:p>
        </p:txBody>
      </p:sp>
    </p:spTree>
    <p:extLst>
      <p:ext uri="{BB962C8B-B14F-4D97-AF65-F5344CB8AC3E}">
        <p14:creationId xmlns:p14="http://schemas.microsoft.com/office/powerpoint/2010/main" val="3784138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5AB56D6D-F595-4B24-8E16-3987D5218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682" y="538163"/>
            <a:ext cx="5467639" cy="459364"/>
          </a:xfrm>
        </p:spPr>
        <p:txBody>
          <a:bodyPr/>
          <a:lstStyle/>
          <a:p>
            <a:r>
              <a:rPr lang="uk-UA" dirty="0"/>
              <a:t>Надрукувати назву місяці за номером</a:t>
            </a:r>
          </a:p>
        </p:txBody>
      </p:sp>
      <p:sp>
        <p:nvSpPr>
          <p:cNvPr id="7" name="Місце для вмісту 6">
            <a:extLst>
              <a:ext uri="{FF2B5EF4-FFF2-40B4-BE49-F238E27FC236}">
                <a16:creationId xmlns:a16="http://schemas.microsoft.com/office/drawing/2014/main" id="{E5F8DD0F-5E11-4021-BC28-1671055D2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3682" y="1163782"/>
            <a:ext cx="5633891" cy="540327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num;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ласка введіть номер місяця (1-12): ";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num;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switch( num 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1: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Січень"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break;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2: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Лютий"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блоки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3-12...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default: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Помилка"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uk-UA" dirty="0"/>
          </a:p>
        </p:txBody>
      </p:sp>
      <p:sp>
        <p:nvSpPr>
          <p:cNvPr id="9" name="Місце для вмісту 8">
            <a:extLst>
              <a:ext uri="{FF2B5EF4-FFF2-40B4-BE49-F238E27FC236}">
                <a16:creationId xmlns:a16="http://schemas.microsoft.com/office/drawing/2014/main" id="{86099830-55E8-4D58-8B40-831C5D2A5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6" y="1163783"/>
            <a:ext cx="5633891" cy="54032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num;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ласка введіть номер місяця (1-12): ";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num;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(num == 1)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Січень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else if (num ==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лютий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else if (num  ==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Березень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else if (num ==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Квітень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Грудень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5664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0282074E-5F6E-4238-AAD8-12163388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5139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«?»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Місце для вмісту 9">
            <a:extLst>
              <a:ext uri="{FF2B5EF4-FFF2-40B4-BE49-F238E27FC236}">
                <a16:creationId xmlns:a16="http://schemas.microsoft.com/office/drawing/2014/main" id="{1BA2657A-BCDD-41AA-B077-39C7B5379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226128"/>
            <a:ext cx="7038109" cy="538249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C++ є одна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операнди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формат: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? &lt; операнд1&gt; : &lt; операнд2&gt;;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ненульове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результатом буде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операнда1,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операнда2.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ауважимо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операндів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не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 = (і &lt; 0) ? (-і) : (і);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є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нуль, то j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присвоїться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–і, 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є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нулю, то j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присвоїться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- х та у -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(х &gt; у) ? х : у;</a:t>
            </a:r>
          </a:p>
          <a:p>
            <a:endParaRPr lang="uk-UA" dirty="0"/>
          </a:p>
        </p:txBody>
      </p:sp>
      <p:sp>
        <p:nvSpPr>
          <p:cNvPr id="11" name="Місце для вмісту 10">
            <a:extLst>
              <a:ext uri="{FF2B5EF4-FFF2-40B4-BE49-F238E27FC236}">
                <a16:creationId xmlns:a16="http://schemas.microsoft.com/office/drawing/2014/main" id="{0E0BE6A1-E4F8-475C-B784-237EF3A56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8036" y="1714500"/>
            <a:ext cx="3165764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namespace std;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max; 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x=5;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y=3;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= (x &gt; y) ? x : y;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&lt;&lt;max;   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40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Місце для вмісту 13">
            <a:extLst>
              <a:ext uri="{FF2B5EF4-FFF2-40B4-BE49-F238E27FC236}">
                <a16:creationId xmlns:a16="http://schemas.microsoft.com/office/drawing/2014/main" id="{7F872424-8360-4DD1-BB70-915C18FACD0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2317" y="949612"/>
            <a:ext cx="4742356" cy="4464052"/>
          </a:xfrm>
          <a:prstGeom prst="rect">
            <a:avLst/>
          </a:prstGeom>
        </p:spPr>
      </p:pic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A3E1ED8D-2ED6-4C81-AA70-4AD1EC4B077A}"/>
              </a:ext>
            </a:extLst>
          </p:cNvPr>
          <p:cNvSpPr/>
          <p:nvPr/>
        </p:nvSpPr>
        <p:spPr>
          <a:xfrm>
            <a:off x="585995" y="4239490"/>
            <a:ext cx="4509654" cy="7689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(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? значення1 : значення2;</a:t>
            </a:r>
            <a:endParaRPr lang="uk-U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/>
          </a:p>
        </p:txBody>
      </p:sp>
      <p:sp>
        <p:nvSpPr>
          <p:cNvPr id="13" name="Місце для вмісту 12">
            <a:extLst>
              <a:ext uri="{FF2B5EF4-FFF2-40B4-BE49-F238E27FC236}">
                <a16:creationId xmlns:a16="http://schemas.microsoft.com/office/drawing/2014/main" id="{D88C663A-033A-4992-8B53-4827161CB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7261" y="835311"/>
            <a:ext cx="5548744" cy="5056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круглих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дужках.</a:t>
            </a:r>
          </a:p>
          <a:p>
            <a:pPr marL="0" indent="0">
              <a:buNone/>
            </a:pP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cout &lt;&lt; ((x &gt; y) ? x : y);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&lt;&lt;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 ?: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той час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 ?: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там, де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012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01FF3-4E30-47BB-8A5D-983E366AD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2957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 ЦИКЛІВ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B5B7673-C287-44AA-8C20-CD29A89BF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8082"/>
            <a:ext cx="10515600" cy="52147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Структура керування виконанням програми, що може здійснювати багаторазове повторення певної послідовності команд, називається циклом.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 умовно поділяють на два типи: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 за умовою (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постумовою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передумовою)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 з лічильником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правило,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 з лічильником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 для повторення певної послідовності команд певну, наперед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задану кількість разів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відміну від циклу з лічильником, цикл </a:t>
            </a:r>
            <a:r>
              <a:rPr lang="uk-UA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умовою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 не задану кількість разів, а </a:t>
            </a:r>
            <a:r>
              <a:rPr lang="uk-UA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тих пір, поки задана умова є істинною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2594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4FA0EE-464F-4C8D-80A6-2EECAB97D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C31803-3790-49B7-B2D1-7CFF1CDE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8" y="969818"/>
            <a:ext cx="11203709" cy="552305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мові С++ ідеальний, коли наперед відома необхідна кількість ітерацій. Виглядає він наступним чином: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5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45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змінних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5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5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інкремент</a:t>
            </a:r>
            <a:r>
              <a:rPr lang="ru-RU" sz="4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/декремент </a:t>
            </a:r>
            <a:r>
              <a:rPr lang="ru-RU" sz="45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лічильника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циклу;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Цикл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he Serif Hand Black" panose="03070902030502020204" pitchFamily="66" charset="0"/>
              </a:rPr>
              <a:t> </a:t>
            </a:r>
            <a:r>
              <a:rPr lang="uk-UA" dirty="0"/>
              <a:t>в мові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uk-UA" dirty="0"/>
              <a:t>виконується в 3 кроки: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   </a:t>
            </a:r>
            <a:r>
              <a:rPr lang="uk-UA" b="1" i="1" dirty="0"/>
              <a:t>Крок №1</a:t>
            </a:r>
            <a:r>
              <a:rPr lang="uk-UA" i="1" dirty="0"/>
              <a:t>:</a:t>
            </a:r>
            <a:r>
              <a:rPr lang="uk-UA" dirty="0"/>
              <a:t> </a:t>
            </a:r>
            <a:r>
              <a:rPr lang="uk-UA" b="1" dirty="0"/>
              <a:t>Оголошення змінних</a:t>
            </a:r>
            <a:r>
              <a:rPr lang="uk-UA" dirty="0"/>
              <a:t>. Як правило, тут виконується визначення та ініціалізація лічильників циклу, а точніше — одного лічильника циклу. Ця частина виконується тільки один раз, коли цикл виконується вперше.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   </a:t>
            </a:r>
            <a:r>
              <a:rPr lang="uk-UA" b="1" i="1" dirty="0"/>
              <a:t>Крок №2</a:t>
            </a:r>
            <a:r>
              <a:rPr lang="uk-UA" i="1" dirty="0"/>
              <a:t>:</a:t>
            </a:r>
            <a:r>
              <a:rPr lang="uk-UA" dirty="0"/>
              <a:t> </a:t>
            </a:r>
            <a:r>
              <a:rPr lang="uk-UA" b="1" dirty="0"/>
              <a:t>Умова</a:t>
            </a:r>
            <a:r>
              <a:rPr lang="uk-UA" dirty="0"/>
              <a:t>. Якщо вона дорівнює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dirty="0">
                <a:latin typeface="The Serif Hand Black" panose="03070902030502020204" pitchFamily="66" charset="0"/>
              </a:rPr>
              <a:t>, </a:t>
            </a:r>
            <a:r>
              <a:rPr lang="uk-UA" dirty="0"/>
              <a:t>то цикл негайно завершує своє виконання. Якщо ж умова дорівнює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true,</a:t>
            </a:r>
            <a:r>
              <a:rPr lang="en-US" dirty="0">
                <a:latin typeface="The Serif Hand Black" panose="03070902030502020204" pitchFamily="66" charset="0"/>
              </a:rPr>
              <a:t> </a:t>
            </a:r>
            <a:r>
              <a:rPr lang="uk-UA" dirty="0"/>
              <a:t>то виконується тіло циклу.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   </a:t>
            </a:r>
            <a:r>
              <a:rPr lang="uk-UA" b="1" i="1" dirty="0"/>
              <a:t>Крок №3</a:t>
            </a:r>
            <a:r>
              <a:rPr lang="uk-UA" i="1" dirty="0"/>
              <a:t>:</a:t>
            </a:r>
            <a:r>
              <a:rPr lang="uk-UA" dirty="0"/>
              <a:t> </a:t>
            </a:r>
            <a:r>
              <a:rPr lang="uk-UA" b="1" dirty="0" err="1"/>
              <a:t>Інкремент</a:t>
            </a:r>
            <a:r>
              <a:rPr lang="uk-UA" b="1" dirty="0"/>
              <a:t>/</a:t>
            </a:r>
            <a:r>
              <a:rPr lang="uk-UA" b="1" dirty="0" err="1"/>
              <a:t>декремент</a:t>
            </a:r>
            <a:r>
              <a:rPr lang="uk-UA" dirty="0"/>
              <a:t> </a:t>
            </a:r>
            <a:r>
              <a:rPr lang="uk-UA" b="1" dirty="0"/>
              <a:t>лічильника циклу</a:t>
            </a:r>
            <a:r>
              <a:rPr lang="uk-UA" dirty="0"/>
              <a:t>. Змінна збільшується або зменшується на одиницю. Після цього цикл повертається до кроку №2.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count = 0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 &lt; 10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++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count &lt;&lt; " ";</a:t>
            </a:r>
          </a:p>
          <a:p>
            <a:pPr marL="0" indent="3851275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19A552-4A4E-496E-9A6E-2ED658969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635" y="5985163"/>
            <a:ext cx="3151913" cy="34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179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7DC48-F11F-4E41-8116-9F250613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4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 за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do-while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643007-2924-40E2-AB4A-0A55CF3D9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455" y="877456"/>
            <a:ext cx="11397671" cy="5828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мові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С++ є два типи циклів за умовою: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з передумовою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синтаксисом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while( </a:t>
            </a:r>
            <a:r>
              <a:rPr lang="uk-UA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 ) { Тіло циклу; }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з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післяумовою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do-while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синтаксисом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{ </a:t>
            </a:r>
            <a:r>
              <a:rPr lang="uk-UA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Тіло циклу; } </a:t>
            </a:r>
            <a:r>
              <a:rPr lang="en-US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while( </a:t>
            </a:r>
            <a:r>
              <a:rPr lang="uk-UA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 );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Обидва варіанти циклів виконують набір інструкцій в тілі циклу, доки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 в дужках залишається істинним.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 синтаксису циклу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dowhile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те, що він має завершуватись крапкою з комою ;.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!!!!! Різниця між циклами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do-while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в тому, що для циклу з передумовою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 виразу здійснюється до першого виконання тіла циклу. Для циклу з </a:t>
            </a:r>
            <a:r>
              <a:rPr lang="uk-UA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післяумовою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do-while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 умови здійснюється вже після того, як виконається перший раз тіло циклу.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тіло циклу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взагалі бути не виконаним, в той час як тіло циклу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dowhile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гарантовано буде виконано мінімум 1 раз.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9878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B73B186B-39AE-4694-AED1-40985A9A3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668482"/>
            <a:ext cx="5157787" cy="643082"/>
          </a:xfrm>
        </p:spPr>
        <p:txBody>
          <a:bodyPr>
            <a:normAutofit fontScale="25000" lnSpcReduction="20000"/>
          </a:bodyPr>
          <a:lstStyle/>
          <a:p>
            <a:endParaRPr lang="uk-UA" b="0" dirty="0"/>
          </a:p>
          <a:p>
            <a:endParaRPr lang="uk-UA" b="0" dirty="0"/>
          </a:p>
          <a:p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</a:p>
          <a:p>
            <a:endParaRPr lang="uk-UA" dirty="0"/>
          </a:p>
        </p:txBody>
      </p:sp>
      <p:sp>
        <p:nvSpPr>
          <p:cNvPr id="9" name="Місце для вмісту 8">
            <a:extLst>
              <a:ext uri="{FF2B5EF4-FFF2-40B4-BE49-F238E27FC236}">
                <a16:creationId xmlns:a16="http://schemas.microsoft.com/office/drawing/2014/main" id="{2736A1A0-2821-4567-9CDD-C400B9340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492394"/>
            <a:ext cx="5157787" cy="4697124"/>
          </a:xfrm>
        </p:spPr>
        <p:txBody>
          <a:bodyPr/>
          <a:lstStyle/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i = 0;</a:t>
            </a:r>
          </a:p>
          <a:p>
            <a:pPr marL="0" indent="0">
              <a:buNone/>
            </a:pPr>
            <a:r>
              <a:rPr lang="nn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(i &lt; 5)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cout &lt;&lt; i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i++;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 0 1 2 3 4 </a:t>
            </a:r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51DB88FA-C652-46C3-B0CD-D9E7F3BAE4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5" y="668482"/>
            <a:ext cx="5183188" cy="513773"/>
          </a:xfrm>
        </p:spPr>
        <p:txBody>
          <a:bodyPr>
            <a:normAutofit fontScale="25000" lnSpcReduction="20000"/>
          </a:bodyPr>
          <a:lstStyle/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Do/While</a:t>
            </a:r>
          </a:p>
          <a:p>
            <a:endParaRPr lang="uk-UA" dirty="0"/>
          </a:p>
        </p:txBody>
      </p:sp>
      <p:sp>
        <p:nvSpPr>
          <p:cNvPr id="11" name="Місце для вмісту 10">
            <a:extLst>
              <a:ext uri="{FF2B5EF4-FFF2-40B4-BE49-F238E27FC236}">
                <a16:creationId xmlns:a16="http://schemas.microsoft.com/office/drawing/2014/main" id="{41A325B0-C486-44A4-9E4B-8F2758C7AD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492394"/>
            <a:ext cx="5183188" cy="4697269"/>
          </a:xfrm>
        </p:spPr>
        <p:txBody>
          <a:bodyPr/>
          <a:lstStyle/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 0;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{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 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 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 5);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0 1 2 3 4</a:t>
            </a:r>
          </a:p>
        </p:txBody>
      </p:sp>
    </p:spTree>
    <p:extLst>
      <p:ext uri="{BB962C8B-B14F-4D97-AF65-F5344CB8AC3E}">
        <p14:creationId xmlns:p14="http://schemas.microsoft.com/office/powerpoint/2010/main" val="617016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B73B186B-39AE-4694-AED1-40985A9A3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668482"/>
            <a:ext cx="5157787" cy="643082"/>
          </a:xfrm>
        </p:spPr>
        <p:txBody>
          <a:bodyPr>
            <a:normAutofit fontScale="25000" lnSpcReduction="20000"/>
          </a:bodyPr>
          <a:lstStyle/>
          <a:p>
            <a:endParaRPr lang="uk-UA" b="0" dirty="0"/>
          </a:p>
          <a:p>
            <a:endParaRPr lang="uk-UA" b="0" dirty="0"/>
          </a:p>
          <a:p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</a:p>
          <a:p>
            <a:endParaRPr lang="uk-UA" dirty="0"/>
          </a:p>
        </p:txBody>
      </p:sp>
      <p:sp>
        <p:nvSpPr>
          <p:cNvPr id="9" name="Місце для вмісту 8">
            <a:extLst>
              <a:ext uri="{FF2B5EF4-FFF2-40B4-BE49-F238E27FC236}">
                <a16:creationId xmlns:a16="http://schemas.microsoft.com/office/drawing/2014/main" id="{2736A1A0-2821-4567-9CDD-C400B9340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492394"/>
            <a:ext cx="5157787" cy="4697124"/>
          </a:xfrm>
        </p:spPr>
        <p:txBody>
          <a:bodyPr/>
          <a:lstStyle/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n-NO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i = 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nn-NO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nn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(i &lt; 5)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cout &lt;&lt; i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i++;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пустий рядок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(результат відсутній) </a:t>
            </a:r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51DB88FA-C652-46C3-B0CD-D9E7F3BAE4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5" y="668482"/>
            <a:ext cx="5183188" cy="513773"/>
          </a:xfrm>
        </p:spPr>
        <p:txBody>
          <a:bodyPr>
            <a:normAutofit fontScale="25000" lnSpcReduction="20000"/>
          </a:bodyPr>
          <a:lstStyle/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Do/While</a:t>
            </a:r>
          </a:p>
          <a:p>
            <a:endParaRPr lang="uk-UA" dirty="0"/>
          </a:p>
        </p:txBody>
      </p:sp>
      <p:sp>
        <p:nvSpPr>
          <p:cNvPr id="11" name="Місце для вмісту 10">
            <a:extLst>
              <a:ext uri="{FF2B5EF4-FFF2-40B4-BE49-F238E27FC236}">
                <a16:creationId xmlns:a16="http://schemas.microsoft.com/office/drawing/2014/main" id="{41A325B0-C486-44A4-9E4B-8F2758C7AD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492394"/>
            <a:ext cx="5183188" cy="4697269"/>
          </a:xfrm>
        </p:spPr>
        <p:txBody>
          <a:bodyPr/>
          <a:lstStyle/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 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 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{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 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 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 5);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40499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DF771E76-3E93-42F5-AE65-AEB5106B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720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Вкладені цикли</a:t>
            </a:r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Вкладеним циклом називають конструкцію, в якій один цикл виконується всередині другого. Внутрішній цикл виконується повністю під час кожної ітерації зовнішнього циклу.</a:t>
            </a:r>
          </a:p>
        </p:txBody>
      </p:sp>
      <p:sp>
        <p:nvSpPr>
          <p:cNvPr id="9" name="Місце для вмісту 8">
            <a:extLst>
              <a:ext uri="{FF2B5EF4-FFF2-40B4-BE49-F238E27FC236}">
                <a16:creationId xmlns:a16="http://schemas.microsoft.com/office/drawing/2014/main" id="{B97373AC-B496-4252-82F0-FB3F87424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40873"/>
            <a:ext cx="5181600" cy="473609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заповнити увесь екран символами 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</a:t>
            </a:r>
          </a:p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i=1; i&lt;=25; i++ )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k=1; k&lt;=80; k++ )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10" name="Місце для вмісту 9">
            <a:extLst>
              <a:ext uri="{FF2B5EF4-FFF2-40B4-BE49-F238E27FC236}">
                <a16:creationId xmlns:a16="http://schemas.microsoft.com/office/drawing/2014/main" id="{91B5FD32-8D4D-4A58-A71D-16DD095A6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02327"/>
            <a:ext cx="5181600" cy="519054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Обчислити добуток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= 1 · (1 + 2) · (1 + 2 + 3) · … · (1 + 2 + … + 9)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float d=1;       //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- добуток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j;            //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лічильники циклів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s=0;          //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додаткова змінна для суми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&lt;=9;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 =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 (j = 1; j&lt;=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s = s + j;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 = d * s;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&lt;&lt;d;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3433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D4F5D7E-5A1A-42BE-B2AB-D88F0BF48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691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 переривання виконання коду</a:t>
            </a:r>
          </a:p>
        </p:txBody>
      </p:sp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252132F6-6B57-4F91-B290-6D1C7AE23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9055"/>
            <a:ext cx="10515600" cy="5513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трапляються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блоку коду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умов.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С/С++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5713">
              <a:buFont typeface="Wingdings" panose="05000000000000000000" pitchFamily="2" charset="2"/>
              <a:buChar char="ü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1255713">
              <a:buFont typeface="Wingdings" panose="05000000000000000000" pitchFamily="2" charset="2"/>
              <a:buChar char="ü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1255713">
              <a:buFont typeface="Wingdings" panose="05000000000000000000" pitchFamily="2" charset="2"/>
              <a:buChar char="ü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etur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</a:p>
          <a:p>
            <a:pPr marL="1255713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ru-RU" b="1" dirty="0"/>
              <a:t>.</a:t>
            </a:r>
            <a:endParaRPr lang="en-US" b="1" dirty="0"/>
          </a:p>
          <a:p>
            <a:pPr marL="92075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Оператор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завершує виконання тіла функції. Цей оператор може використовуватись з необов’язковим параметром, який інтерпретується як значення, яке повертає функція. Наприклад використання оператора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змушує  завершити виконання функції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main()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кодом повернення 0.</a:t>
            </a:r>
          </a:p>
          <a:p>
            <a:pPr marL="0" indent="0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06803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320380-6D63-431C-9F80-E7AD6E537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3EAD0A4-CA9A-4702-B63E-F8D0AE702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Умовні оператори.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 циклів.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 переривання коду.</a:t>
            </a:r>
          </a:p>
        </p:txBody>
      </p:sp>
    </p:spTree>
    <p:extLst>
      <p:ext uri="{BB962C8B-B14F-4D97-AF65-F5344CB8AC3E}">
        <p14:creationId xmlns:p14="http://schemas.microsoft.com/office/powerpoint/2010/main" val="33395312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E2C6F-C200-43D5-ACFC-4B85BE354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32D2F74-CD90-4F34-8F53-E24959DE1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979055"/>
            <a:ext cx="11499272" cy="576349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перериває виконання оператора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while, do-while, for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якому він безпосередньо знаходиться. Приклад використання цього оператора наведено в наступному фрагменті програми: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for( 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&lt;= 100;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 )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if(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== 77 ) break;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цієї програми містить додатковий оператор (рядок 4) у тілі циклу, який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 чи дорівнює значення лічильника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числу </a:t>
            </a:r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Якщо це так, то виконання циклу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переривається за допомогою оператора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 рядку 4, програма буде почергово виводити 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консоль натуральні числа </a:t>
            </a:r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1 до 77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 цього виконання циклу буде перервано, хоча в самій умові циклу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&lt;= 100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передбачено, що цикл мав би виконуватись і для значень змінної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78 до 100.</a:t>
            </a:r>
          </a:p>
        </p:txBody>
      </p:sp>
    </p:spTree>
    <p:extLst>
      <p:ext uri="{BB962C8B-B14F-4D97-AF65-F5344CB8AC3E}">
        <p14:creationId xmlns:p14="http://schemas.microsoft.com/office/powerpoint/2010/main" val="801845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0F332-53BC-45BF-BBB9-4EDF0E3C0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462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E4F3E5-9F2B-4EA5-9941-77F2F69C9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8242"/>
            <a:ext cx="10515600" cy="548957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застосовуватись тільки в циклах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dowhile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Він зупиняє виконання тіла циклу, в якому він безпосередньо знаходиться, і змушує розпочати виконання тіла циклу знову. По суті, цей оператор реалізує переривання поточної ітерації циклу з одночасним примусовим переходом до наступної ітерації циклу. Приклад використання оператора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for( int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&lt;= 100;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 )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if(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10 ) continue;    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if( </a:t>
            </a:r>
            <a:r>
              <a:rPr lang="en-US" sz="3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10 </a:t>
            </a:r>
            <a:r>
              <a:rPr lang="uk-UA" sz="3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!=0</a:t>
            </a:r>
            <a:r>
              <a:rPr lang="en-US" sz="3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continue;</a:t>
            </a:r>
            <a:r>
              <a:rPr lang="uk-UA" sz="3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nn-NO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оператор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рядку 3 тіла циклу буде виконуватись, це буде спричиняти перехід на наступну ітерацію циклу. Отже, рядок 4, де викликається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буде пропускатись.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Умовою виконання оператора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рядку 3 є те, що остача від ділення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10 відмінна від нуля. Тобто для всіх значень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1 до 100, не кратних 10, оператор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рядок 4) виконуватись не буде. В результаті на консоль замість послідовності цифр 1, 2, 3, … 100 будуть виведені цифри 10, 20, 30, … 100.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3967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30001-3655-4423-B3DB-172E520F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3239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endParaRPr lang="uk-UA" sz="32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1547E-29E3-44A8-B572-A88C78F2B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Оператор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завершує виконання тіла функції. Цей оператор може використовуватись з необов’язковим параметром, який інтерпретується як значення, яке повертає функція.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Використання оператора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змушує  завершити виконання функції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кодом повернення 0.</a:t>
            </a:r>
          </a:p>
        </p:txBody>
      </p:sp>
    </p:spTree>
    <p:extLst>
      <p:ext uri="{BB962C8B-B14F-4D97-AF65-F5344CB8AC3E}">
        <p14:creationId xmlns:p14="http://schemas.microsoft.com/office/powerpoint/2010/main" val="1064314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C46300F-A197-49A7-B7FF-6E6EBD023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511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C511613-0580-41C3-A272-063C46079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2182"/>
            <a:ext cx="10515600" cy="5430693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оператор управління потоком виконання програм, який змушує центральний процесор виконати перехід з однієї ділянки коду в іншу (Оператор безумовного переходу). Інша ділянка коду ідентифікується за допомогою мітки.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double z;</a:t>
            </a:r>
          </a:p>
          <a:p>
            <a:pPr marL="0" indent="0">
              <a:buNone/>
            </a:pPr>
            <a:r>
              <a:rPr lang="en-US" sz="42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tryAgain</a:t>
            </a:r>
            <a:r>
              <a:rPr lang="en-US" sz="4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4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мітка</a:t>
            </a:r>
          </a:p>
          <a:p>
            <a:pPr marL="0" indent="0">
              <a:buNone/>
            </a:pP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"Enter a non-negative number: "; 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z;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if (z &lt; 0.0)</a:t>
            </a:r>
          </a:p>
          <a:p>
            <a:pPr marL="0" indent="0">
              <a:buNone/>
            </a:pPr>
            <a:r>
              <a:rPr lang="en-US" sz="4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2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sz="4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tryAgain</a:t>
            </a:r>
            <a:r>
              <a:rPr lang="en-US" sz="4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це оператор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"The sqrt of " &lt;&lt; z &lt;&lt; " is " &lt;&lt; sqrt(z) &lt;&lt;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return 0;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4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650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1A6C7-6521-452C-8AAE-485FC4AD0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3311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F53404-804F-4D5C-8BBD-B30C8C605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636"/>
            <a:ext cx="10515600" cy="4745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такі умовні інструкції (оператори):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блок коду, який буде виконано, якщо задана умова відповідає дійсності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блок коду, який потрібно виконати, якщо та сама умова є хибною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 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нову умову для перевірки, якщо перша умова хибна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switch,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багато альтернативних блоків коду для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3769851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374BDD-4091-423A-851A-18BFDFB65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3491"/>
            <a:ext cx="10515600" cy="5493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мові С/С++  використовуються три типи циклів: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з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лічильником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синтаксисом </a:t>
            </a:r>
          </a:p>
          <a:p>
            <a:pPr marL="0" indent="0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Вираз1; Вираз2; Вираз3 ){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циклу; }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з передумовою 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синтаксисом 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while(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 ) { Оператор; }</a:t>
            </a:r>
          </a:p>
          <a:p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з </a:t>
            </a:r>
            <a:r>
              <a:rPr lang="uk-UA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післяумовою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do-while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синтаксисом 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{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Оператор; }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while(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 ); </a:t>
            </a:r>
          </a:p>
        </p:txBody>
      </p:sp>
    </p:spTree>
    <p:extLst>
      <p:ext uri="{BB962C8B-B14F-4D97-AF65-F5344CB8AC3E}">
        <p14:creationId xmlns:p14="http://schemas.microsoft.com/office/powerpoint/2010/main" val="3613626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A2451C8-9088-46E8-8C48-2F8CA26D8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90" y="9296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С/С++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коду: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іттерацію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безумовний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міткою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75197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4DCDAA-F869-4714-A09D-628A6230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на повторення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90CF6B-2730-422A-80B3-A4FC9AA87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№1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Напишіть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парне число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до 20.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int main()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count = 0; count &lt;= 20; count += 2)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std::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count &lt;&lt; std::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449857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8D8AF7-BD5A-41EA-8779-35C6AEB53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до N 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78EA3B-293E-48D5-B424-9C5EA8A51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8655"/>
            <a:ext cx="10515600" cy="45883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 {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 = 10;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sum = 0;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&lt;= n; ++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+=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std::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чисел від 1 до " &lt;&lt;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&lt;&lt; ": " &lt;&lt; sum &lt;&lt; std::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return 0;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917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27BBD20-7652-499E-8928-BC836EF66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9818" y="1006765"/>
            <a:ext cx="10270837" cy="495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02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A3960-BA0C-4008-82AE-7FA21EDD6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628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if-else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оператора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(без блоку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CEC7A46-81B2-496A-B9D7-2BD43F37F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CBCEA30-4171-4AF7-A05B-0575B0449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825625"/>
            <a:ext cx="10356273" cy="424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83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2CC47-9857-424D-8CB7-6EC267136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839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if-else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9EE19FE-C84B-4201-993E-281E08AC2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09" y="1108364"/>
            <a:ext cx="11224491" cy="554181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Оператор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оператор_1; </a:t>
            </a:r>
            <a:r>
              <a:rPr 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ru-RU" sz="2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оператор_2;</a:t>
            </a:r>
            <a:r>
              <a:rPr 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ru-RU" sz="2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Оператор 1 буде виконуватися у випадку істинності умови, що стоїть в дужках після оператора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Оператор 2 – у випадку хибності цієї умови. У випадку, якщо Оператор 1 або Оператор 2 складається тільки з однієї команди (простий оператор), фігурні дужки {} можна не писати.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 оператор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if-else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 розгалуження між двома алгоритмами, які формально представлені Операторами 1 та 2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якості умови може виступати не лише логічний вираз, а в принципі, будь-яка змінна, вираз або значення функції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Якщо відповідна величина приймає ненульове значення, це буде інтерпретуватися як істинність умови. Якщо нульове значення – як її хибність. Зазначимо, що блок розгалуження з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необов'язковим. Його можна пропускати, якщо у випадку хибності умови програма не повинна виконувати жодних дій.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428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4BE91-F647-478E-9809-DAEEDC880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0164" y="581891"/>
            <a:ext cx="5521036" cy="604750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виконувався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один оператор, а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оператор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наступній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9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9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оператор_1; 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оператор_2;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0" indent="0">
              <a:buNone/>
            </a:pP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ru-RU" sz="9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endParaRPr lang="ru-RU" sz="9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оператор_1; 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оператор_2; 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0" indent="0">
              <a:buNone/>
            </a:pP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EC050C45-5E21-4096-9AEA-D73907D82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581891"/>
            <a:ext cx="5181600" cy="55950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відсутнє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так: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9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9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оператор;</a:t>
            </a:r>
          </a:p>
          <a:p>
            <a:pPr marL="0" indent="0">
              <a:buNone/>
            </a:pP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</a:t>
            </a:r>
          </a:p>
          <a:p>
            <a:pPr marL="0" indent="0">
              <a:buNone/>
            </a:pP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9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9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оператор_1; 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оператор_2;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0" indent="0">
              <a:buNone/>
            </a:pPr>
            <a:r>
              <a:rPr lang="ru-RU" sz="9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8670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7E7DCE-6266-4776-B639-988D1AEA9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Задача. Знайти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х та у.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F57B80-9E8F-44C0-93B8-AF6B3846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551"/>
            <a:ext cx="10515600" cy="5041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namespace std;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x = 3.0;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y = 1.7;</a:t>
            </a:r>
          </a:p>
          <a:p>
            <a:pPr marL="0" indent="0">
              <a:buNone/>
            </a:pPr>
            <a:r>
              <a:rPr lang="es-E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if( x &lt; y ) </a:t>
            </a:r>
            <a:r>
              <a:rPr lang="es-E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cout&lt;&lt;"x&lt;y"&lt;&lt;"; "&lt;&lt;"y="&lt;&lt;y;</a:t>
            </a:r>
          </a:p>
          <a:p>
            <a:pPr marL="0" indent="0">
              <a:buNone/>
            </a:pPr>
            <a:r>
              <a:rPr lang="es-E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  <a:r>
              <a:rPr lang="es-E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cout&lt;&lt;"x &gt;= y"&lt;&lt;"; "&lt;&lt;"x="&lt;&lt;x;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7B7DBBA-D72D-4067-B56C-80228DFFA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3835" y="2680855"/>
            <a:ext cx="3564829" cy="124691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6053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C8CE0-E744-491E-9F55-7E77342A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 числа.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3C17320-C3DE-4326-8BCA-711374A1D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0" y="1825625"/>
            <a:ext cx="8839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(x &gt; 0)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"x is positive";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 if (x &lt; 0)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"x is negative";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"x is 0";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95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86FAE-7C1B-4EA3-BAB6-56632BBD4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01E036EB-7EF2-48A8-85B4-557661BD0D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3891" y="1932708"/>
            <a:ext cx="9944100" cy="435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91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9FEB9-F748-457C-A8D1-152E2774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вибору (умовний оператор розгалуження)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EBEB9B2-CCA0-4422-B5A9-1A85547DF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0555" y="1532227"/>
            <a:ext cx="8510154" cy="5055608"/>
          </a:xfrm>
        </p:spPr>
        <p:txBody>
          <a:bodyPr>
            <a:normAutofit fontScale="2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вибору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 розгалуження між довільною кількістю операторів, кожному з яких відповідає свій блок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 має бути виразом </a:t>
            </a:r>
            <a:r>
              <a:rPr lang="uk-UA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цілочисельного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(скажімо,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int)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типу, що однозначно конвертується в ціле число (наприклад, типу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 наступним чином. Якщо зазначена Умова відповідає цілому типу, здійснюється порівняння цієї Умови зі значенням кожної із Констант, вказаних після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case.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знаходиться співпадіння, то виконується команда (чи набір команд) з відповідного блоку.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кінці кожного блоку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необхідним. Якщо його не буде, програма продовжить виконувати всі оператори, розташовані нижче, до блоку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включно.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ж співпадіння немає, виконується набір команд, у блоці, що позначений як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Разом з тим, блок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є обов’язковим. Якщо він відсутній, а співпадіння з жодною константою не буде знайдено, оператор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завершить роботу не виконавши жодного з Операторів 1, …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669ED683-7614-4962-9205-FD3641286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3999" y="1532227"/>
            <a:ext cx="2767445" cy="513310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>
                <a:solidFill>
                  <a:srgbClr val="C00000"/>
                </a:solidFill>
              </a:rPr>
              <a:t>switch( </a:t>
            </a:r>
            <a:r>
              <a:rPr lang="uk-UA" sz="9600" dirty="0">
                <a:solidFill>
                  <a:srgbClr val="C00000"/>
                </a:solidFill>
              </a:rPr>
              <a:t>Умова )</a:t>
            </a:r>
          </a:p>
          <a:p>
            <a:pPr marL="0" indent="0">
              <a:buNone/>
            </a:pPr>
            <a:r>
              <a:rPr lang="uk-UA" sz="9600" dirty="0"/>
              <a:t>{</a:t>
            </a:r>
          </a:p>
          <a:p>
            <a:pPr marL="0" indent="0">
              <a:buNone/>
            </a:pPr>
            <a:r>
              <a:rPr lang="en-US" sz="9600" dirty="0">
                <a:solidFill>
                  <a:srgbClr val="C00000"/>
                </a:solidFill>
              </a:rPr>
              <a:t>case </a:t>
            </a:r>
            <a:r>
              <a:rPr lang="uk-UA" sz="9600" dirty="0">
                <a:solidFill>
                  <a:srgbClr val="C00000"/>
                </a:solidFill>
              </a:rPr>
              <a:t>Константа 1:</a:t>
            </a:r>
          </a:p>
          <a:p>
            <a:pPr marL="0" indent="0">
              <a:buNone/>
            </a:pPr>
            <a:r>
              <a:rPr lang="uk-UA" sz="9600" dirty="0"/>
              <a:t>Оператор 1;</a:t>
            </a:r>
          </a:p>
          <a:p>
            <a:pPr marL="0" indent="0">
              <a:buNone/>
            </a:pPr>
            <a:r>
              <a:rPr lang="en-US" sz="9600" dirty="0">
                <a:solidFill>
                  <a:srgbClr val="C00000"/>
                </a:solidFill>
              </a:rPr>
              <a:t>break;</a:t>
            </a:r>
          </a:p>
          <a:p>
            <a:pPr marL="0" indent="0">
              <a:buNone/>
            </a:pPr>
            <a:r>
              <a:rPr lang="en-US" sz="9600" dirty="0">
                <a:solidFill>
                  <a:srgbClr val="C00000"/>
                </a:solidFill>
              </a:rPr>
              <a:t>case </a:t>
            </a:r>
            <a:r>
              <a:rPr lang="uk-UA" sz="9600" dirty="0">
                <a:solidFill>
                  <a:srgbClr val="C00000"/>
                </a:solidFill>
              </a:rPr>
              <a:t>Константа 2:</a:t>
            </a:r>
          </a:p>
          <a:p>
            <a:pPr marL="0" indent="0">
              <a:buNone/>
            </a:pPr>
            <a:r>
              <a:rPr lang="uk-UA" sz="9600" dirty="0"/>
              <a:t>Оператор 2;</a:t>
            </a:r>
          </a:p>
          <a:p>
            <a:pPr marL="0" indent="0">
              <a:buNone/>
            </a:pPr>
            <a:r>
              <a:rPr lang="en-US" sz="9600" dirty="0">
                <a:solidFill>
                  <a:srgbClr val="C00000"/>
                </a:solidFill>
              </a:rPr>
              <a:t>break;</a:t>
            </a:r>
          </a:p>
          <a:p>
            <a:pPr marL="0" indent="0">
              <a:buNone/>
            </a:pPr>
            <a:r>
              <a:rPr lang="en-US" sz="9600" dirty="0"/>
              <a:t>// </a:t>
            </a:r>
            <a:r>
              <a:rPr lang="uk-UA" sz="9600" dirty="0"/>
              <a:t>Інші блоки </a:t>
            </a:r>
            <a:r>
              <a:rPr lang="en-US" sz="9600" dirty="0"/>
              <a:t>case...</a:t>
            </a:r>
          </a:p>
          <a:p>
            <a:pPr marL="0" indent="0">
              <a:buNone/>
            </a:pPr>
            <a:r>
              <a:rPr lang="en-US" sz="9600" dirty="0">
                <a:solidFill>
                  <a:srgbClr val="C00000"/>
                </a:solidFill>
              </a:rPr>
              <a:t>default:</a:t>
            </a:r>
          </a:p>
          <a:p>
            <a:pPr marL="0" indent="0">
              <a:buNone/>
            </a:pPr>
            <a:r>
              <a:rPr lang="uk-UA" sz="9600" dirty="0"/>
              <a:t>Оператор </a:t>
            </a:r>
            <a:r>
              <a:rPr lang="en-US" sz="9600" dirty="0"/>
              <a:t>N;</a:t>
            </a:r>
          </a:p>
          <a:p>
            <a:pPr marL="0" indent="0">
              <a:buNone/>
            </a:pPr>
            <a:r>
              <a:rPr lang="en-US" sz="9600" dirty="0">
                <a:solidFill>
                  <a:srgbClr val="C00000"/>
                </a:solidFill>
              </a:rPr>
              <a:t>break;</a:t>
            </a:r>
          </a:p>
          <a:p>
            <a:pPr marL="0" indent="0">
              <a:buNone/>
            </a:pPr>
            <a:r>
              <a:rPr lang="en-US" sz="9600" dirty="0"/>
              <a:t>}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33138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3067</TotalTime>
  <Words>2754</Words>
  <Application>Microsoft Office PowerPoint</Application>
  <PresentationFormat>Широкий екран</PresentationFormat>
  <Paragraphs>327</Paragraphs>
  <Slides>29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The Serif Hand Black</vt:lpstr>
      <vt:lpstr>Times New Roman</vt:lpstr>
      <vt:lpstr>Wingdings</vt:lpstr>
      <vt:lpstr>Тема Office</vt:lpstr>
      <vt:lpstr>Оператори розгалуження та циклу </vt:lpstr>
      <vt:lpstr>План</vt:lpstr>
      <vt:lpstr>Блок-схеми роботи оператора if-else та оператора if (без блоку else)</vt:lpstr>
      <vt:lpstr> Умовні оператори if-else та if </vt:lpstr>
      <vt:lpstr>Презентація PowerPoint</vt:lpstr>
      <vt:lpstr>Задача. Знайти найбільше з двох дійсних чисел х та у. </vt:lpstr>
      <vt:lpstr>Структури if + else можна об'єднати  Задача. Визначити знак числа.</vt:lpstr>
      <vt:lpstr>Блок-схема роботи оператора switch</vt:lpstr>
      <vt:lpstr>Оператор вибору (умовний оператор розгалуження) switch</vt:lpstr>
      <vt:lpstr>Презентація PowerPoint</vt:lpstr>
      <vt:lpstr> Команда розгалуження «?» </vt:lpstr>
      <vt:lpstr>Презентація PowerPoint</vt:lpstr>
      <vt:lpstr>ОПЕРАТОРИ ЦИКЛІВ </vt:lpstr>
      <vt:lpstr> Цикл for </vt:lpstr>
      <vt:lpstr>Цикли за умовою while та do-while</vt:lpstr>
      <vt:lpstr>Презентація PowerPoint</vt:lpstr>
      <vt:lpstr>Презентація PowerPoint</vt:lpstr>
      <vt:lpstr>Вкладені цикли Вкладеним циклом називають конструкцію, в якій один цикл виконується всередині другого. Внутрішній цикл виконується повністю під час кожної ітерації зовнішнього циклу.</vt:lpstr>
      <vt:lpstr>Оператори переривання виконання коду</vt:lpstr>
      <vt:lpstr> Оператор break </vt:lpstr>
      <vt:lpstr> Оператор continue </vt:lpstr>
      <vt:lpstr>Оператор return </vt:lpstr>
      <vt:lpstr>Оператор goto </vt:lpstr>
      <vt:lpstr>Висновок</vt:lpstr>
      <vt:lpstr>Презентація PowerPoint</vt:lpstr>
      <vt:lpstr>Презентація PowerPoint</vt:lpstr>
      <vt:lpstr>Задачі на повторення</vt:lpstr>
      <vt:lpstr> Завдання 2. Знайти суму всіх чисел від 1 до N 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Оператори розгалуження </dc:title>
  <dc:creator>Oksana Okunkova</dc:creator>
  <cp:lastModifiedBy>Oksana Okunkova</cp:lastModifiedBy>
  <cp:revision>29</cp:revision>
  <dcterms:created xsi:type="dcterms:W3CDTF">2025-09-10T08:14:22Z</dcterms:created>
  <dcterms:modified xsi:type="dcterms:W3CDTF">2025-09-23T21:13:50Z</dcterms:modified>
</cp:coreProperties>
</file>