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3598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914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3766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57095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12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153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0408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8862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3035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5955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7196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5521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28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3424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483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2570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6E7B61-EBA5-44B7-8F13-AA4F139AFF41}" type="datetimeFigureOut">
              <a:rPr lang="en-US" smtClean="0"/>
              <a:pPr>
                <a:defRPr/>
              </a:pPr>
              <a:t>10/28/2023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38356F91-9063-4C43-B390-65C590F43C48}" type="slidenum">
              <a:rPr lang="en-US" altLang="ru-RU" smtClean="0"/>
              <a:pPr>
                <a:defRPr/>
              </a:pPr>
              <a:t>‹№›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6029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676400" y="1143000"/>
            <a:ext cx="6629400" cy="2133600"/>
          </a:xfrm>
        </p:spPr>
        <p:txBody>
          <a:bodyPr/>
          <a:lstStyle/>
          <a:p>
            <a:pPr eaLnBrk="1" hangingPunct="1"/>
            <a:r>
              <a:rPr lang="en-US" altLang="ru-RU" sz="8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Semasiology</a:t>
            </a:r>
            <a:endParaRPr lang="ru-RU" altLang="ru-RU" sz="8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8400" y="3886200"/>
            <a:ext cx="2438400" cy="1752600"/>
          </a:xfrm>
        </p:spPr>
        <p:txBody>
          <a:bodyPr/>
          <a:lstStyle/>
          <a:p>
            <a:pPr eaLnBrk="1" hangingPunct="1"/>
            <a:endParaRPr lang="ru-RU" alt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9445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Types of semantic component</a:t>
            </a:r>
            <a:endParaRPr lang="ru-RU" sz="4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1828800" y="2209800"/>
            <a:ext cx="6858000" cy="39163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Denotative component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living semantic meaning.</a:t>
            </a:r>
            <a:r>
              <a:rPr lang="en-US" altLang="ru-RU" dirty="0" smtClean="0"/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denotative component expresses the conceptual content of a word.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i="1" dirty="0" smtClean="0"/>
              <a:t>lonely  </a:t>
            </a:r>
            <a:r>
              <a:rPr lang="en-US" altLang="ru-RU" i="1" dirty="0" smtClean="0">
                <a:sym typeface="Wingdings" panose="05000000000000000000" pitchFamily="2" charset="2"/>
              </a:rPr>
              <a:t></a:t>
            </a:r>
            <a:r>
              <a:rPr lang="en-US" altLang="ru-RU" i="1" dirty="0" smtClean="0"/>
              <a:t> alone 	without company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i="1" dirty="0" smtClean="0"/>
              <a:t>celebrated </a:t>
            </a:r>
            <a:r>
              <a:rPr lang="en-US" altLang="ru-RU" i="1" dirty="0" smtClean="0">
                <a:sym typeface="Wingdings" panose="05000000000000000000" pitchFamily="2" charset="2"/>
              </a:rPr>
              <a:t> well know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i="1" dirty="0" smtClean="0">
                <a:sym typeface="Wingdings" panose="05000000000000000000" pitchFamily="2" charset="2"/>
              </a:rPr>
              <a:t>to glance    to look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i="1" dirty="0" smtClean="0">
                <a:sym typeface="Wingdings" panose="05000000000000000000" pitchFamily="2" charset="2"/>
              </a:rPr>
              <a:t>to shiver  </a:t>
            </a:r>
            <a:r>
              <a:rPr lang="en-US" altLang="ru-RU" dirty="0" smtClean="0"/>
              <a:t>to tremble 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1600200" y="990600"/>
            <a:ext cx="7315200" cy="5410200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Connotative components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 full picture of meaning.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lonely -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emotive connotation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celebrated -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evaluative connotation, positive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dirty="0" smtClean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glare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Connotation of duration ; Emotive connotation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glance -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Connotation of duration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shudder - </a:t>
            </a:r>
            <a:r>
              <a:rPr lang="en-US" alt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Connotation of duration ;	Connotation of cause ; Emotive connotation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/>
              <a:t> 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ru-RU" sz="4000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and Context </a:t>
            </a:r>
            <a:endParaRPr lang="ru-RU" altLang="ru-RU" sz="4000" b="1" i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4906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 is a powerful possibility preventative against mist understanding of meaning.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can understand the meaning of the word only in combination with other words.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 </a:t>
            </a: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adj. -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dull   </a:t>
            </a:r>
            <a:r>
              <a:rPr lang="en-US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Ex: </a:t>
            </a: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adj. –</a:t>
            </a:r>
            <a:r>
              <a:rPr lang="en-US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dull book                  </a:t>
            </a: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 colour (flower)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 dull  pupil                </a:t>
            </a: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 metal (gold, jewels)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dull weather                c)bright student (pupil, boy 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bright face (smile, eyes)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228600"/>
            <a:ext cx="6589199" cy="9906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Causes of Development of New Meanings</a:t>
            </a: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410200"/>
          </a:xfrm>
        </p:spPr>
        <p:txBody>
          <a:bodyPr/>
          <a:lstStyle/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en-US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factors.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group of causes is traditionally termed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 or extra-linguistic.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changes in society life, in culture, in knowledge lead the gaps in the vocabulary.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 object, new concepts must be named: 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1)to make a new word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2) to borrowing foreign ones. 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first textile factories appeared in England, the old word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applied to these early industrial enterprises. </a:t>
            </a:r>
            <a:endParaRPr lang="en-US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ru-RU" sz="2400" dirty="0" smtClean="0"/>
              <a:t>textile factory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295400" y="1295400"/>
            <a:ext cx="7391400" cy="518160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theater: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words </a:t>
            </a:r>
            <a:r>
              <a:rPr lang="en-US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stalls, box, pit, circle </a:t>
            </a:r>
            <a:r>
              <a:rPr lang="en-US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 existed for a long time before the first theatres appeared in England</a:t>
            </a:r>
            <a:r>
              <a:rPr lang="en-US" altLang="ru-RU" sz="3200" dirty="0" smtClean="0"/>
              <a:t>.</a:t>
            </a:r>
            <a:endParaRPr lang="en-US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meanings can also be developed due to linguistic factors.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Russian language all words are borrows.</a:t>
            </a:r>
            <a:endPara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990600" y="914400"/>
            <a:ext cx="7696200" cy="52117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Linguistic factors.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Linguistically speaking, the development of new meanings, and also a complete change of meaning, may be caused through the influence of other words.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Old English verb </a:t>
            </a:r>
            <a:r>
              <a:rPr lang="en-US" alt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steorfan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meant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"to perish".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verb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die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borrowed from the Scandinavian.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two synonyms, which were very close in their meaning, collided, and, as a result, to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starve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gradually changed into its present meaning: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"to die (or suffer) from hunger".</a:t>
            </a:r>
            <a:endParaRPr lang="en-US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95400" y="838200"/>
            <a:ext cx="7391400" cy="5287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Semasiology</a:t>
            </a:r>
            <a:r>
              <a:rPr lang="en-US" sz="3600" dirty="0" smtClean="0"/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 a branch of lexicology, that is devoted to the study of meaning.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There are  different approaches  to the study of meaning: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Referent approach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Functional approach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381000"/>
            <a:ext cx="7848600" cy="6248400"/>
          </a:xfrm>
        </p:spPr>
        <p:txBody>
          <a:bodyPr rtlCol="0">
            <a:normAutofit fontScale="92500" lnSpcReduction="20000"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Referent approach.</a:t>
            </a:r>
            <a:r>
              <a:rPr lang="en-US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The concept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800" b="1" i="1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The sound   form                                           referent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The referential approach is a combination of 3 things: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   1) The sound form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connected with our  concept of the word which is denoted with the referent the actual word 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   2)The concept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category of  human cognition. The result of abstraction and generezation.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      3) The meaning  of the words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 different in different languages.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            (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Ex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: house – a building for human habitation.)</a:t>
            </a: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867400" y="533400"/>
            <a:ext cx="1746250" cy="16002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676400"/>
            <a:ext cx="7848600" cy="49530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Functional approach.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functional  approach  maintains  that the meaning of a linguistic  meaning may be started only through it’s relation to other linguistic units.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According  to this approach the meanings of the words to move and  movement are different, because this word function speech differently.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Ex: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to move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can be followed noun (to move a chair)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movement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(movement of a car; slow movement)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same is true of  the different meanings of  one and the same word.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Ex: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to take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(to take the book; to take the tram)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286000" y="0"/>
            <a:ext cx="6400800" cy="1066800"/>
          </a:xfrm>
        </p:spPr>
        <p:txBody>
          <a:bodyPr/>
          <a:lstStyle/>
          <a:p>
            <a:pPr eaLnBrk="1" hangingPunct="1"/>
            <a:r>
              <a:rPr lang="en-US" alt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meaning</a:t>
            </a:r>
            <a:endParaRPr lang="ru-RU" altLang="ru-RU" b="1" i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1295400" y="1524000"/>
            <a:ext cx="7620000" cy="5029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1.Grammatical meaning.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Grammatical meaning is defined as an expression in speech of relationship between words.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-the meaning of plurality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boys, girls, table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-the tens meaning of the words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  <a:r>
              <a:rPr lang="en-US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asked, thought, worked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1371600" y="1447800"/>
            <a:ext cx="7315200" cy="5029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Lexical meaning.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forms: </a:t>
            </a:r>
            <a:r>
              <a:rPr lang="en-US" alt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go, gone, goes, going, gone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posses different grammatical meanings.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we find one and the same semantic component the process of movement. This is a lexical meaning of the word.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048000" y="0"/>
            <a:ext cx="5638800" cy="1066800"/>
          </a:xfrm>
        </p:spPr>
        <p:txBody>
          <a:bodyPr/>
          <a:lstStyle/>
          <a:p>
            <a:pPr eaLnBrk="1" hangingPunct="1"/>
            <a:r>
              <a:rPr lang="en-US" altLang="ru-RU" sz="48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Polysemy</a:t>
            </a:r>
            <a:endParaRPr lang="ru-RU" altLang="ru-RU" sz="48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838200" y="1295400"/>
            <a:ext cx="8077200" cy="525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word having several meanings is called </a:t>
            </a:r>
            <a:r>
              <a:rPr lang="en-US" alt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polysemantic</a:t>
            </a:r>
            <a:r>
              <a:rPr lang="en-US" alt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Most English words are </a:t>
            </a:r>
            <a:r>
              <a:rPr lang="en-US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polysemantic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it’s an advantage in a language, because the number of sound combination that human speech produce in limited. That’s why polysemy becomes very important in providing the means for enriching  vocabulary.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fire: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1) a flame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2)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instance of destructive burning-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forest fire. 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3)</a:t>
            </a:r>
            <a:r>
              <a:rPr lang="en-US" altLang="ru-RU" sz="2400" dirty="0" smtClean="0"/>
              <a:t>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Burning material in a stove, fire-place -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fire in the next room. A camp fire.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4)	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shooting of guns -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open (cease) fire.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5)	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Strong feeling, passion, enthusiasm - a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 lacking fire. </a:t>
            </a:r>
            <a:r>
              <a:rPr lang="en-US" altLang="ru-RU" sz="2400" i="1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1371600" y="685800"/>
            <a:ext cx="7315200" cy="5791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 </a:t>
            </a:r>
            <a:r>
              <a:rPr lang="en-US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1)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Any kind of barrier to prevent people from passing. 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2)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profession of barrister, law e. g.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Bar read for the </a:t>
            </a:r>
            <a:r>
              <a:rPr lang="en-US" alt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Вar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3)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room where drinks are served; e.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g. They went to the bar for a drink. </a:t>
            </a:r>
            <a:r>
              <a:rPr lang="en-US" altLang="ru-RU" sz="2400" i="1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i="1" dirty="0" smtClean="0"/>
              <a:t>     </a:t>
            </a:r>
            <a:r>
              <a:rPr lang="en-US" alt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peace of chocolate.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Meanings 2,3,4 have no logical meaning with one another, but each  of  them can be  associated with the first meaning.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7800" y="990600"/>
            <a:ext cx="7391400" cy="5257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Let’s see example there is no central meaning.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Ex: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word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dull: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rabicParenR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Uninteresting, monotonous, boring;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dull book, a dull film.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Slow in understanding, stupid;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dull student.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Not clear or bright;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dull weather, a dull day, a dull colour.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Not loud or distinct;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 dull sound.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5)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Not sharp; e. g. a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dull knife.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Not active;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Trade is dull.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7)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Seeing badly;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dull eyes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8) Hearing badly; e. g.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dull ears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484</TotalTime>
  <Words>939</Words>
  <Application>Microsoft Office PowerPoint</Application>
  <PresentationFormat>Екран (4:3)</PresentationFormat>
  <Paragraphs>150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Times New Roman</vt:lpstr>
      <vt:lpstr>Wingdings</vt:lpstr>
      <vt:lpstr>Wingdings 3</vt:lpstr>
      <vt:lpstr>Пасмо</vt:lpstr>
      <vt:lpstr>Semasiology</vt:lpstr>
      <vt:lpstr>Презентація PowerPoint</vt:lpstr>
      <vt:lpstr>Презентація PowerPoint</vt:lpstr>
      <vt:lpstr>Презентація PowerPoint</vt:lpstr>
      <vt:lpstr>Types of meaning</vt:lpstr>
      <vt:lpstr>Презентація PowerPoint</vt:lpstr>
      <vt:lpstr>Polysemy</vt:lpstr>
      <vt:lpstr>Презентація PowerPoint</vt:lpstr>
      <vt:lpstr>Презентація PowerPoint</vt:lpstr>
      <vt:lpstr>Types of semantic component</vt:lpstr>
      <vt:lpstr>Презентація PowerPoint</vt:lpstr>
      <vt:lpstr>Meaning and Context </vt:lpstr>
      <vt:lpstr>Causes of Development of New Meanings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Semasiology</dc:title>
  <dc:creator>Аделя</dc:creator>
  <cp:lastModifiedBy>Yuliia</cp:lastModifiedBy>
  <cp:revision>50</cp:revision>
  <dcterms:created xsi:type="dcterms:W3CDTF">2011-05-05T15:02:15Z</dcterms:created>
  <dcterms:modified xsi:type="dcterms:W3CDTF">2023-10-28T20:53:10Z</dcterms:modified>
</cp:coreProperties>
</file>