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312" r:id="rId31"/>
    <p:sldId id="313" r:id="rId32"/>
    <p:sldId id="314" r:id="rId33"/>
    <p:sldId id="315" r:id="rId34"/>
    <p:sldId id="316" r:id="rId35"/>
    <p:sldId id="317" r:id="rId36"/>
    <p:sldId id="318" r:id="rId37"/>
    <p:sldId id="319" r:id="rId38"/>
    <p:sldId id="320" r:id="rId39"/>
    <p:sldId id="321" r:id="rId40"/>
    <p:sldId id="322" r:id="rId41"/>
    <p:sldId id="323" r:id="rId42"/>
    <p:sldId id="324"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01" r:id="rId59"/>
    <p:sldId id="302" r:id="rId60"/>
    <p:sldId id="303" r:id="rId61"/>
    <p:sldId id="304" r:id="rId62"/>
    <p:sldId id="305" r:id="rId63"/>
    <p:sldId id="306" r:id="rId64"/>
    <p:sldId id="307" r:id="rId65"/>
    <p:sldId id="308" r:id="rId66"/>
    <p:sldId id="309" r:id="rId67"/>
    <p:sldId id="310" r:id="rId68"/>
    <p:sldId id="311" r:id="rId69"/>
    <p:sldId id="285"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67" y="4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1E899B-6C0C-43DB-BC7E-368CE9F2AD6E}" type="datetimeFigureOut">
              <a:rPr lang="uk-UA" smtClean="0"/>
              <a:t>07.04.2026</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15BD0A-7F54-40B7-857D-FBB17759ACF1}" type="slidenum">
              <a:rPr lang="uk-UA" smtClean="0"/>
              <a:t>‹№›</a:t>
            </a:fld>
            <a:endParaRPr lang="uk-UA"/>
          </a:p>
        </p:txBody>
      </p:sp>
    </p:spTree>
    <p:extLst>
      <p:ext uri="{BB962C8B-B14F-4D97-AF65-F5344CB8AC3E}">
        <p14:creationId xmlns:p14="http://schemas.microsoft.com/office/powerpoint/2010/main" val="148043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615BD0A-7F54-40B7-857D-FBB17759ACF1}" type="slidenum">
              <a:rPr lang="uk-UA" smtClean="0"/>
              <a:t>7</a:t>
            </a:fld>
            <a:endParaRPr lang="uk-UA"/>
          </a:p>
        </p:txBody>
      </p:sp>
    </p:spTree>
    <p:extLst>
      <p:ext uri="{BB962C8B-B14F-4D97-AF65-F5344CB8AC3E}">
        <p14:creationId xmlns:p14="http://schemas.microsoft.com/office/powerpoint/2010/main" val="3634025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615BD0A-7F54-40B7-857D-FBB17759ACF1}" type="slidenum">
              <a:rPr lang="uk-UA" smtClean="0"/>
              <a:t>11</a:t>
            </a:fld>
            <a:endParaRPr lang="uk-UA"/>
          </a:p>
        </p:txBody>
      </p:sp>
    </p:spTree>
    <p:extLst>
      <p:ext uri="{BB962C8B-B14F-4D97-AF65-F5344CB8AC3E}">
        <p14:creationId xmlns:p14="http://schemas.microsoft.com/office/powerpoint/2010/main" val="3201115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615BD0A-7F54-40B7-857D-FBB17759ACF1}" type="slidenum">
              <a:rPr lang="uk-UA" smtClean="0"/>
              <a:t>17</a:t>
            </a:fld>
            <a:endParaRPr lang="uk-UA"/>
          </a:p>
        </p:txBody>
      </p:sp>
    </p:spTree>
    <p:extLst>
      <p:ext uri="{BB962C8B-B14F-4D97-AF65-F5344CB8AC3E}">
        <p14:creationId xmlns:p14="http://schemas.microsoft.com/office/powerpoint/2010/main" val="1468260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1615BD0A-7F54-40B7-857D-FBB17759ACF1}" type="slidenum">
              <a:rPr lang="uk-UA" smtClean="0"/>
              <a:t>54</a:t>
            </a:fld>
            <a:endParaRPr lang="uk-UA"/>
          </a:p>
        </p:txBody>
      </p:sp>
    </p:spTree>
    <p:extLst>
      <p:ext uri="{BB962C8B-B14F-4D97-AF65-F5344CB8AC3E}">
        <p14:creationId xmlns:p14="http://schemas.microsoft.com/office/powerpoint/2010/main" val="109125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724D905-0FD1-4661-9A3E-B165D1244C9C}" type="datetimeFigureOut">
              <a:rPr lang="uk-UA" smtClean="0"/>
              <a:t>07.04.2026</a:t>
            </a:fld>
            <a:endParaRPr lang="uk-UA"/>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uk-UA"/>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8049A5A-DB0C-4436-A8B8-D308A4FB6C8C}" type="slidenum">
              <a:rPr lang="uk-UA" smtClean="0"/>
              <a:t>‹№›</a:t>
            </a:fld>
            <a:endParaRPr lang="uk-UA"/>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659810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724D905-0FD1-4661-9A3E-B165D1244C9C}" type="datetimeFigureOut">
              <a:rPr lang="uk-UA" smtClean="0"/>
              <a:t>07.04.2026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295893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724D905-0FD1-4661-9A3E-B165D1244C9C}" type="datetimeFigureOut">
              <a:rPr lang="uk-UA" smtClean="0"/>
              <a:t>07.04.2026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314177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9724D905-0FD1-4661-9A3E-B165D1244C9C}" type="datetimeFigureOut">
              <a:rPr lang="uk-UA" smtClean="0"/>
              <a:t>07.04.2026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3219955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9724D905-0FD1-4661-9A3E-B165D1244C9C}" type="datetimeFigureOut">
              <a:rPr lang="uk-UA" smtClean="0"/>
              <a:t>07.04.2026</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F8049A5A-DB0C-4436-A8B8-D308A4FB6C8C}" type="slidenum">
              <a:rPr lang="uk-UA" smtClean="0"/>
              <a:t>‹№›</a:t>
            </a:fld>
            <a:endParaRPr lang="uk-UA"/>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4976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9724D905-0FD1-4661-9A3E-B165D1244C9C}" type="datetimeFigureOut">
              <a:rPr lang="uk-UA" smtClean="0"/>
              <a:t>07.04.2026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14725013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uk-UA"/>
              <a:t>Клацніть, щоб відредагувати стилі зразків тексту</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9724D905-0FD1-4661-9A3E-B165D1244C9C}" type="datetimeFigureOut">
              <a:rPr lang="uk-UA" smtClean="0"/>
              <a:t>07.04.2026</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260818155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9724D905-0FD1-4661-9A3E-B165D1244C9C}" type="datetimeFigureOut">
              <a:rPr lang="uk-UA" smtClean="0"/>
              <a:t>07.04.2026</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288011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24D905-0FD1-4661-9A3E-B165D1244C9C}" type="datetimeFigureOut">
              <a:rPr lang="uk-UA" smtClean="0"/>
              <a:t>07.04.2026</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101778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724D905-0FD1-4661-9A3E-B165D1244C9C}" type="datetimeFigureOut">
              <a:rPr lang="uk-UA" smtClean="0"/>
              <a:t>07.04.2026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386757788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9724D905-0FD1-4661-9A3E-B165D1244C9C}" type="datetimeFigureOut">
              <a:rPr lang="uk-UA" smtClean="0"/>
              <a:t>07.04.2026</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F8049A5A-DB0C-4436-A8B8-D308A4FB6C8C}" type="slidenum">
              <a:rPr lang="uk-UA" smtClean="0"/>
              <a:t>‹№›</a:t>
            </a:fld>
            <a:endParaRPr lang="uk-UA"/>
          </a:p>
        </p:txBody>
      </p:sp>
    </p:spTree>
    <p:extLst>
      <p:ext uri="{BB962C8B-B14F-4D97-AF65-F5344CB8AC3E}">
        <p14:creationId xmlns:p14="http://schemas.microsoft.com/office/powerpoint/2010/main" val="1995362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9724D905-0FD1-4661-9A3E-B165D1244C9C}" type="datetimeFigureOut">
              <a:rPr lang="uk-UA" smtClean="0"/>
              <a:t>07.04.2026</a:t>
            </a:fld>
            <a:endParaRPr lang="uk-UA"/>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uk-UA"/>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8049A5A-DB0C-4436-A8B8-D308A4FB6C8C}" type="slidenum">
              <a:rPr lang="uk-UA" smtClean="0"/>
              <a:t>‹№›</a:t>
            </a:fld>
            <a:endParaRPr lang="uk-UA"/>
          </a:p>
        </p:txBody>
      </p:sp>
    </p:spTree>
    <p:extLst>
      <p:ext uri="{BB962C8B-B14F-4D97-AF65-F5344CB8AC3E}">
        <p14:creationId xmlns:p14="http://schemas.microsoft.com/office/powerpoint/2010/main" val="2390055100"/>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C8E0FD-3617-4C90-AD85-6AE14298F65C}"/>
              </a:ext>
            </a:extLst>
          </p:cNvPr>
          <p:cNvSpPr>
            <a:spLocks noGrp="1"/>
          </p:cNvSpPr>
          <p:nvPr>
            <p:ph type="ctrTitle"/>
          </p:nvPr>
        </p:nvSpPr>
        <p:spPr>
          <a:xfrm>
            <a:off x="1356360" y="1482451"/>
            <a:ext cx="9966960" cy="2926080"/>
          </a:xfrm>
        </p:spPr>
        <p:txBody>
          <a:bodyPr>
            <a:normAutofit/>
          </a:bodyPr>
          <a:lstStyle/>
          <a:p>
            <a:pPr algn="ctr"/>
            <a:r>
              <a:rPr lang="uk-UA" dirty="0">
                <a:solidFill>
                  <a:schemeClr val="bg1"/>
                </a:solidFill>
                <a:highlight>
                  <a:srgbClr val="FFFF00"/>
                </a:highlight>
              </a:rPr>
              <a:t>Тема. </a:t>
            </a:r>
            <a:r>
              <a:rPr lang="ru-RU" dirty="0" err="1"/>
              <a:t>Фінансові</a:t>
            </a:r>
            <a:r>
              <a:rPr lang="ru-RU" dirty="0"/>
              <a:t> </a:t>
            </a:r>
            <a:r>
              <a:rPr lang="ru-RU" dirty="0" err="1"/>
              <a:t>системи</a:t>
            </a:r>
            <a:r>
              <a:rPr lang="ru-RU" dirty="0"/>
              <a:t> </a:t>
            </a:r>
            <a:r>
              <a:rPr lang="ru-RU" dirty="0" err="1"/>
              <a:t>провідних</a:t>
            </a:r>
            <a:r>
              <a:rPr lang="ru-RU" dirty="0"/>
              <a:t> </a:t>
            </a:r>
            <a:r>
              <a:rPr lang="ru-RU" dirty="0" err="1"/>
              <a:t>країн</a:t>
            </a:r>
            <a:r>
              <a:rPr lang="ru-RU" dirty="0"/>
              <a:t> </a:t>
            </a:r>
            <a:r>
              <a:rPr lang="ru-RU" dirty="0" err="1"/>
              <a:t>світу</a:t>
            </a:r>
            <a:endParaRPr lang="uk-UA" dirty="0">
              <a:highlight>
                <a:srgbClr val="000000"/>
              </a:highlight>
            </a:endParaRPr>
          </a:p>
        </p:txBody>
      </p:sp>
    </p:spTree>
    <p:extLst>
      <p:ext uri="{BB962C8B-B14F-4D97-AF65-F5344CB8AC3E}">
        <p14:creationId xmlns:p14="http://schemas.microsoft.com/office/powerpoint/2010/main" val="334621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A218B76A-F0CF-47C1-9F7C-4EDF55BE8DBC}"/>
              </a:ext>
            </a:extLst>
          </p:cNvPr>
          <p:cNvSpPr>
            <a:spLocks noGrp="1"/>
          </p:cNvSpPr>
          <p:nvPr>
            <p:ph sz="half" idx="1"/>
          </p:nvPr>
        </p:nvSpPr>
        <p:spPr>
          <a:xfrm>
            <a:off x="6239395" y="1178141"/>
            <a:ext cx="4480560" cy="4351337"/>
          </a:xfrm>
        </p:spPr>
        <p:txBody>
          <a:bodyPr>
            <a:normAutofit lnSpcReduction="10000"/>
          </a:bodyPr>
          <a:lstStyle/>
          <a:p>
            <a:pPr algn="just"/>
            <a:r>
              <a:rPr lang="ru-RU" dirty="0" err="1"/>
              <a:t>Основним</a:t>
            </a:r>
            <a:r>
              <a:rPr lang="ru-RU" dirty="0"/>
              <a:t> </a:t>
            </a:r>
            <a:r>
              <a:rPr lang="ru-RU" dirty="0" err="1"/>
              <a:t>джерелом</a:t>
            </a:r>
            <a:r>
              <a:rPr lang="ru-RU" dirty="0"/>
              <a:t> </a:t>
            </a:r>
            <a:r>
              <a:rPr lang="ru-RU" dirty="0" err="1"/>
              <a:t>наповнення</a:t>
            </a:r>
            <a:r>
              <a:rPr lang="ru-RU" dirty="0"/>
              <a:t> </a:t>
            </a:r>
            <a:r>
              <a:rPr lang="ru-RU" dirty="0" err="1"/>
              <a:t>бюджетів</a:t>
            </a:r>
            <a:r>
              <a:rPr lang="ru-RU" dirty="0"/>
              <a:t> </a:t>
            </a:r>
            <a:r>
              <a:rPr lang="ru-RU" dirty="0" err="1"/>
              <a:t>різних</a:t>
            </a:r>
            <a:r>
              <a:rPr lang="ru-RU" dirty="0"/>
              <a:t> </a:t>
            </a:r>
            <a:r>
              <a:rPr lang="ru-RU" dirty="0" err="1"/>
              <a:t>рівнів</a:t>
            </a:r>
            <a:r>
              <a:rPr lang="ru-RU" dirty="0"/>
              <a:t> є </a:t>
            </a:r>
            <a:r>
              <a:rPr lang="ru-RU" dirty="0" err="1"/>
              <a:t>податкові</a:t>
            </a:r>
            <a:r>
              <a:rPr lang="ru-RU" dirty="0"/>
              <a:t> </a:t>
            </a:r>
            <a:r>
              <a:rPr lang="ru-RU" dirty="0" err="1"/>
              <a:t>надходження</a:t>
            </a:r>
            <a:r>
              <a:rPr lang="ru-RU" dirty="0"/>
              <a:t>. </a:t>
            </a:r>
          </a:p>
          <a:p>
            <a:pPr marL="0" indent="0" algn="just">
              <a:buNone/>
            </a:pPr>
            <a:r>
              <a:rPr lang="ru-RU" b="1" dirty="0" err="1"/>
              <a:t>Податки</a:t>
            </a:r>
            <a:r>
              <a:rPr lang="ru-RU" b="1" dirty="0"/>
              <a:t> </a:t>
            </a:r>
            <a:r>
              <a:rPr lang="ru-RU" b="1" dirty="0" err="1"/>
              <a:t>поділяються</a:t>
            </a:r>
            <a:r>
              <a:rPr lang="ru-RU" b="1" dirty="0"/>
              <a:t> на: </a:t>
            </a:r>
          </a:p>
          <a:p>
            <a:pPr algn="just"/>
            <a:r>
              <a:rPr lang="ru-RU" dirty="0"/>
              <a:t> </a:t>
            </a:r>
            <a:r>
              <a:rPr lang="ru-RU" dirty="0" err="1"/>
              <a:t>федеральні</a:t>
            </a:r>
            <a:r>
              <a:rPr lang="ru-RU" dirty="0"/>
              <a:t> </a:t>
            </a:r>
            <a:r>
              <a:rPr lang="ru-RU" dirty="0" err="1"/>
              <a:t>податки</a:t>
            </a:r>
            <a:r>
              <a:rPr lang="ru-RU" dirty="0"/>
              <a:t> (</a:t>
            </a:r>
            <a:r>
              <a:rPr lang="ru-RU" dirty="0" err="1"/>
              <a:t>податок</a:t>
            </a:r>
            <a:r>
              <a:rPr lang="ru-RU" dirty="0"/>
              <a:t> на доходи </a:t>
            </a:r>
            <a:r>
              <a:rPr lang="ru-RU" dirty="0" err="1"/>
              <a:t>фізичних</a:t>
            </a:r>
            <a:r>
              <a:rPr lang="ru-RU" dirty="0"/>
              <a:t> </a:t>
            </a:r>
            <a:r>
              <a:rPr lang="ru-RU" dirty="0" err="1"/>
              <a:t>осіб</a:t>
            </a:r>
            <a:r>
              <a:rPr lang="ru-RU" dirty="0"/>
              <a:t>, </a:t>
            </a:r>
            <a:r>
              <a:rPr lang="ru-RU" dirty="0" err="1"/>
              <a:t>відрахування</a:t>
            </a:r>
            <a:r>
              <a:rPr lang="ru-RU" dirty="0"/>
              <a:t> до </a:t>
            </a:r>
            <a:r>
              <a:rPr lang="ru-RU" dirty="0" err="1"/>
              <a:t>соціальних</a:t>
            </a:r>
            <a:r>
              <a:rPr lang="ru-RU" dirty="0"/>
              <a:t> </a:t>
            </a:r>
            <a:r>
              <a:rPr lang="ru-RU" dirty="0" err="1"/>
              <a:t>фондів</a:t>
            </a:r>
            <a:r>
              <a:rPr lang="ru-RU" dirty="0"/>
              <a:t>, </a:t>
            </a:r>
            <a:r>
              <a:rPr lang="ru-RU" dirty="0" err="1"/>
              <a:t>податок</a:t>
            </a:r>
            <a:r>
              <a:rPr lang="ru-RU" dirty="0"/>
              <a:t> на </a:t>
            </a:r>
            <a:r>
              <a:rPr lang="ru-RU" dirty="0" err="1"/>
              <a:t>прибуток</a:t>
            </a:r>
            <a:r>
              <a:rPr lang="ru-RU" dirty="0"/>
              <a:t> </a:t>
            </a:r>
            <a:r>
              <a:rPr lang="ru-RU" dirty="0" err="1"/>
              <a:t>корпорацій</a:t>
            </a:r>
            <a:r>
              <a:rPr lang="ru-RU" dirty="0"/>
              <a:t>, </a:t>
            </a:r>
            <a:r>
              <a:rPr lang="ru-RU" dirty="0" err="1"/>
              <a:t>акцизи</a:t>
            </a:r>
            <a:r>
              <a:rPr lang="ru-RU" dirty="0"/>
              <a:t>, </a:t>
            </a:r>
            <a:r>
              <a:rPr lang="ru-RU" dirty="0" err="1"/>
              <a:t>податки</a:t>
            </a:r>
            <a:r>
              <a:rPr lang="ru-RU" dirty="0"/>
              <a:t> на </a:t>
            </a:r>
            <a:r>
              <a:rPr lang="ru-RU" dirty="0" err="1"/>
              <a:t>подарунки</a:t>
            </a:r>
            <a:r>
              <a:rPr lang="ru-RU" dirty="0"/>
              <a:t> і </a:t>
            </a:r>
            <a:r>
              <a:rPr lang="ru-RU" dirty="0" err="1"/>
              <a:t>спадок</a:t>
            </a:r>
            <a:r>
              <a:rPr lang="ru-RU" dirty="0"/>
              <a:t>, </a:t>
            </a:r>
            <a:r>
              <a:rPr lang="ru-RU" dirty="0" err="1"/>
              <a:t>мито</a:t>
            </a:r>
            <a:r>
              <a:rPr lang="ru-RU" dirty="0"/>
              <a:t>). Для </a:t>
            </a:r>
            <a:r>
              <a:rPr lang="ru-RU" dirty="0" err="1"/>
              <a:t>федеральної</a:t>
            </a:r>
            <a:r>
              <a:rPr lang="ru-RU" dirty="0"/>
              <a:t> </a:t>
            </a:r>
            <a:r>
              <a:rPr lang="ru-RU" dirty="0" err="1"/>
              <a:t>податкової</a:t>
            </a:r>
            <a:r>
              <a:rPr lang="ru-RU" dirty="0"/>
              <a:t> </a:t>
            </a:r>
            <a:r>
              <a:rPr lang="ru-RU" dirty="0" err="1"/>
              <a:t>системи</a:t>
            </a:r>
            <a:r>
              <a:rPr lang="ru-RU" dirty="0"/>
              <a:t> США </a:t>
            </a:r>
            <a:r>
              <a:rPr lang="ru-RU" dirty="0" err="1"/>
              <a:t>характерне</a:t>
            </a:r>
            <a:r>
              <a:rPr lang="ru-RU" dirty="0"/>
              <a:t> </a:t>
            </a:r>
            <a:r>
              <a:rPr lang="ru-RU" dirty="0" err="1"/>
              <a:t>переважання</a:t>
            </a:r>
            <a:r>
              <a:rPr lang="ru-RU" dirty="0"/>
              <a:t> </a:t>
            </a:r>
            <a:r>
              <a:rPr lang="ru-RU" dirty="0" err="1"/>
              <a:t>прямих</a:t>
            </a:r>
            <a:r>
              <a:rPr lang="ru-RU" dirty="0"/>
              <a:t> </a:t>
            </a:r>
            <a:r>
              <a:rPr lang="ru-RU" dirty="0" err="1"/>
              <a:t>податків</a:t>
            </a:r>
            <a:r>
              <a:rPr lang="ru-RU" dirty="0"/>
              <a:t>; </a:t>
            </a:r>
          </a:p>
          <a:p>
            <a:pPr algn="just"/>
            <a:r>
              <a:rPr lang="ru-RU" dirty="0"/>
              <a:t> </a:t>
            </a:r>
            <a:r>
              <a:rPr lang="ru-RU" dirty="0" err="1"/>
              <a:t>податки</a:t>
            </a:r>
            <a:r>
              <a:rPr lang="ru-RU" dirty="0"/>
              <a:t> </a:t>
            </a:r>
            <a:r>
              <a:rPr lang="ru-RU" dirty="0" err="1"/>
              <a:t>рівня</a:t>
            </a:r>
            <a:r>
              <a:rPr lang="ru-RU" dirty="0"/>
              <a:t> </a:t>
            </a:r>
            <a:r>
              <a:rPr lang="ru-RU" dirty="0" err="1"/>
              <a:t>штатів</a:t>
            </a:r>
            <a:r>
              <a:rPr lang="ru-RU" dirty="0"/>
              <a:t>; </a:t>
            </a:r>
          </a:p>
          <a:p>
            <a:pPr algn="just"/>
            <a:r>
              <a:rPr lang="ru-RU" dirty="0" err="1"/>
              <a:t>місцеві</a:t>
            </a:r>
            <a:r>
              <a:rPr lang="ru-RU" dirty="0"/>
              <a:t> </a:t>
            </a:r>
            <a:r>
              <a:rPr lang="ru-RU" dirty="0" err="1"/>
              <a:t>податки.ф</a:t>
            </a:r>
            <a:endParaRPr lang="uk-UA" dirty="0"/>
          </a:p>
        </p:txBody>
      </p:sp>
      <p:sp>
        <p:nvSpPr>
          <p:cNvPr id="4" name="Місце для вмісту 3">
            <a:extLst>
              <a:ext uri="{FF2B5EF4-FFF2-40B4-BE49-F238E27FC236}">
                <a16:creationId xmlns:a16="http://schemas.microsoft.com/office/drawing/2014/main" id="{000865DB-1AB1-452F-A9DD-782FF098DE5F}"/>
              </a:ext>
            </a:extLst>
          </p:cNvPr>
          <p:cNvSpPr>
            <a:spLocks noGrp="1"/>
          </p:cNvSpPr>
          <p:nvPr>
            <p:ph sz="half" idx="2"/>
          </p:nvPr>
        </p:nvSpPr>
        <p:spPr>
          <a:xfrm>
            <a:off x="733599" y="498763"/>
            <a:ext cx="4480560" cy="4351337"/>
          </a:xfrm>
        </p:spPr>
        <p:txBody>
          <a:bodyPr>
            <a:normAutofit lnSpcReduction="10000"/>
          </a:bodyPr>
          <a:lstStyle/>
          <a:p>
            <a:pPr algn="ctr"/>
            <a:r>
              <a:rPr lang="uk-UA" dirty="0"/>
              <a:t>Федеральний бюджет США є дефіцитним, загальний об’єм державного боргу складає останніми роками більше половини ВВП. Дефіцит федерального бюджету скорочується передусім фіскальними методами – зниженням військових і урядових витрат, а також підвищенням податків.</a:t>
            </a:r>
          </a:p>
        </p:txBody>
      </p:sp>
      <p:pic>
        <p:nvPicPr>
          <p:cNvPr id="4098" name="Picture 2" descr="Питання на 1,6 трлн доларів: чи зможе Конгрес США ухвалити бюджет за три  тижні до повного шатдауну">
            <a:extLst>
              <a:ext uri="{FF2B5EF4-FFF2-40B4-BE49-F238E27FC236}">
                <a16:creationId xmlns:a16="http://schemas.microsoft.com/office/drawing/2014/main" id="{A98A6E43-EB06-48F6-A65F-6B8ACC3EF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 y="3744695"/>
            <a:ext cx="5763491" cy="32419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33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91CE12-DA06-4CD7-8025-EF1703F5E078}"/>
              </a:ext>
            </a:extLst>
          </p:cNvPr>
          <p:cNvSpPr>
            <a:spLocks noGrp="1"/>
          </p:cNvSpPr>
          <p:nvPr>
            <p:ph type="title"/>
          </p:nvPr>
        </p:nvSpPr>
        <p:spPr/>
        <p:txBody>
          <a:bodyPr/>
          <a:lstStyle/>
          <a:p>
            <a:pPr algn="ctr"/>
            <a:r>
              <a:rPr lang="ru-RU" dirty="0" err="1">
                <a:highlight>
                  <a:srgbClr val="FFFF00"/>
                </a:highlight>
              </a:rPr>
              <a:t>Фінансові</a:t>
            </a:r>
            <a:r>
              <a:rPr lang="ru-RU" dirty="0">
                <a:highlight>
                  <a:srgbClr val="FFFF00"/>
                </a:highlight>
              </a:rPr>
              <a:t> </a:t>
            </a:r>
            <a:r>
              <a:rPr lang="ru-RU" dirty="0" err="1">
                <a:highlight>
                  <a:srgbClr val="FFFF00"/>
                </a:highlight>
              </a:rPr>
              <a:t>системи</a:t>
            </a:r>
            <a:r>
              <a:rPr lang="ru-RU" dirty="0">
                <a:highlight>
                  <a:srgbClr val="FFFF00"/>
                </a:highlight>
              </a:rPr>
              <a:t> </a:t>
            </a:r>
            <a:r>
              <a:rPr lang="ru-RU" dirty="0" err="1">
                <a:highlight>
                  <a:srgbClr val="FFFF00"/>
                </a:highlight>
              </a:rPr>
              <a:t>Німеччини</a:t>
            </a:r>
            <a:r>
              <a:rPr lang="ru-RU" dirty="0">
                <a:highlight>
                  <a:srgbClr val="FFFF00"/>
                </a:highlight>
              </a:rPr>
              <a:t>, </a:t>
            </a:r>
            <a:r>
              <a:rPr lang="ru-RU" dirty="0" err="1">
                <a:highlight>
                  <a:srgbClr val="FFFF00"/>
                </a:highlight>
              </a:rPr>
              <a:t>Великої</a:t>
            </a:r>
            <a:r>
              <a:rPr lang="ru-RU" dirty="0">
                <a:highlight>
                  <a:srgbClr val="FFFF00"/>
                </a:highlight>
              </a:rPr>
              <a:t> </a:t>
            </a:r>
            <a:r>
              <a:rPr lang="ru-RU" dirty="0" err="1">
                <a:highlight>
                  <a:srgbClr val="FFFF00"/>
                </a:highlight>
              </a:rPr>
              <a:t>Британії</a:t>
            </a:r>
            <a:r>
              <a:rPr lang="ru-RU" dirty="0">
                <a:highlight>
                  <a:srgbClr val="FFFF00"/>
                </a:highlight>
              </a:rPr>
              <a:t>, </a:t>
            </a:r>
            <a:r>
              <a:rPr lang="ru-RU" dirty="0" err="1">
                <a:highlight>
                  <a:srgbClr val="FFFF00"/>
                </a:highlight>
              </a:rPr>
              <a:t>Франції</a:t>
            </a:r>
            <a:endParaRPr lang="uk-UA" dirty="0">
              <a:highlight>
                <a:srgbClr val="FFFF00"/>
              </a:highlight>
            </a:endParaRPr>
          </a:p>
        </p:txBody>
      </p:sp>
      <p:sp>
        <p:nvSpPr>
          <p:cNvPr id="3" name="Місце для вмісту 2">
            <a:extLst>
              <a:ext uri="{FF2B5EF4-FFF2-40B4-BE49-F238E27FC236}">
                <a16:creationId xmlns:a16="http://schemas.microsoft.com/office/drawing/2014/main" id="{D2B92C7F-0D6A-43B9-986C-236074ED5FE4}"/>
              </a:ext>
            </a:extLst>
          </p:cNvPr>
          <p:cNvSpPr>
            <a:spLocks noGrp="1"/>
          </p:cNvSpPr>
          <p:nvPr>
            <p:ph sz="half" idx="1"/>
          </p:nvPr>
        </p:nvSpPr>
        <p:spPr/>
        <p:txBody>
          <a:bodyPr/>
          <a:lstStyle/>
          <a:p>
            <a:pPr algn="just"/>
            <a:r>
              <a:rPr lang="uk-UA" dirty="0"/>
              <a:t>Особливості фінансової системи Федеративної Республіки Німеччини (ФРН) пов’язані з політичним і соціально-економічним становленням держави у минулому. До 1871року Німеччина була економічно і політично роздробленою і лише після 1871р. відбулося остаточне її об’єднання, у результаті чого утворилась Німецька імперія (перший рейхсканцлер – Отто фон </a:t>
            </a:r>
            <a:r>
              <a:rPr lang="uk-UA" dirty="0" err="1"/>
              <a:t>Бісмар</a:t>
            </a:r>
            <a:endParaRPr lang="uk-UA" dirty="0"/>
          </a:p>
        </p:txBody>
      </p:sp>
      <p:sp>
        <p:nvSpPr>
          <p:cNvPr id="4" name="Місце для вмісту 3">
            <a:extLst>
              <a:ext uri="{FF2B5EF4-FFF2-40B4-BE49-F238E27FC236}">
                <a16:creationId xmlns:a16="http://schemas.microsoft.com/office/drawing/2014/main" id="{FC29FB79-FC84-441E-8B4B-2E7798E4B1FB}"/>
              </a:ext>
            </a:extLst>
          </p:cNvPr>
          <p:cNvSpPr>
            <a:spLocks noGrp="1"/>
          </p:cNvSpPr>
          <p:nvPr>
            <p:ph sz="half" idx="2"/>
          </p:nvPr>
        </p:nvSpPr>
        <p:spPr/>
        <p:txBody>
          <a:bodyPr/>
          <a:lstStyle/>
          <a:p>
            <a:pPr algn="just"/>
            <a:r>
              <a:rPr lang="uk-UA" dirty="0"/>
              <a:t>Нині Німеччина належить до числа високорозвинених країн світу і входить в так звану «велику вісімку». За обсягом ВВП і розмірами промислового виробництва вона займає 4-е місце у світі. ФРН є федеративною республікою. Адміністративно Німеччина поділена на землі, округи та общини. ФРН стала однією з перших країн, які об’єдналися в Європейське економічне співтовариство, тепер це Європейський Союз. </a:t>
            </a:r>
          </a:p>
        </p:txBody>
      </p:sp>
    </p:spTree>
    <p:extLst>
      <p:ext uri="{BB962C8B-B14F-4D97-AF65-F5344CB8AC3E}">
        <p14:creationId xmlns:p14="http://schemas.microsoft.com/office/powerpoint/2010/main" val="3223745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B84A8AB2-E25D-4871-AC3E-EAFDAE0594EE}"/>
              </a:ext>
            </a:extLst>
          </p:cNvPr>
          <p:cNvSpPr>
            <a:spLocks noGrp="1"/>
          </p:cNvSpPr>
          <p:nvPr>
            <p:ph type="title"/>
          </p:nvPr>
        </p:nvSpPr>
        <p:spPr/>
        <p:txBody>
          <a:bodyPr/>
          <a:lstStyle/>
          <a:p>
            <a:r>
              <a:rPr lang="uk-UA" dirty="0"/>
              <a:t>Фінансова система ФРН складається з таких елементів:</a:t>
            </a:r>
          </a:p>
        </p:txBody>
      </p:sp>
      <p:sp>
        <p:nvSpPr>
          <p:cNvPr id="6" name="Місце для вмісту 5">
            <a:extLst>
              <a:ext uri="{FF2B5EF4-FFF2-40B4-BE49-F238E27FC236}">
                <a16:creationId xmlns:a16="http://schemas.microsoft.com/office/drawing/2014/main" id="{7E5129F7-4DA5-40A8-9276-B87E5F527DA6}"/>
              </a:ext>
            </a:extLst>
          </p:cNvPr>
          <p:cNvSpPr>
            <a:spLocks noGrp="1"/>
          </p:cNvSpPr>
          <p:nvPr>
            <p:ph idx="1"/>
          </p:nvPr>
        </p:nvSpPr>
        <p:spPr>
          <a:xfrm>
            <a:off x="222781" y="1849582"/>
            <a:ext cx="4608992" cy="4384963"/>
          </a:xfrm>
        </p:spPr>
        <p:txBody>
          <a:bodyPr/>
          <a:lstStyle/>
          <a:p>
            <a:r>
              <a:rPr lang="uk-UA" dirty="0"/>
              <a:t>фінанси федерації (федеральний бюджет, спеціальні фонди, фінанси державних підприємств); </a:t>
            </a:r>
          </a:p>
          <a:p>
            <a:r>
              <a:rPr lang="uk-UA" dirty="0"/>
              <a:t>фінанси земель (у складі відповідного бюджету, спеціальних фондів, фінансів підприємств); </a:t>
            </a:r>
          </a:p>
          <a:p>
            <a:r>
              <a:rPr lang="uk-UA" dirty="0"/>
              <a:t>місцеві фінанси ( місцеві бюджети та фінанси комунальних підприємств). Бюджетний рік у ФРН відповідає календарному року.</a:t>
            </a:r>
          </a:p>
          <a:p>
            <a:pPr marL="0" indent="0">
              <a:buNone/>
            </a:pPr>
            <a:r>
              <a:rPr lang="uk-UA" dirty="0"/>
              <a:t>Бюджетний устрій має три рівні: федеральний, земельний та місцевий.</a:t>
            </a:r>
          </a:p>
        </p:txBody>
      </p:sp>
      <p:pic>
        <p:nvPicPr>
          <p:cNvPr id="5122" name="Picture 2" descr="В уряді ФРН прокоментували «автопробіг» росіян під триколором у Берліні">
            <a:extLst>
              <a:ext uri="{FF2B5EF4-FFF2-40B4-BE49-F238E27FC236}">
                <a16:creationId xmlns:a16="http://schemas.microsoft.com/office/drawing/2014/main" id="{FAC8F011-0B04-486F-903C-84AF50A22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773" y="1849582"/>
            <a:ext cx="6509904" cy="3719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662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CC2EE8D-BA67-4760-A232-3780671B262F}"/>
              </a:ext>
            </a:extLst>
          </p:cNvPr>
          <p:cNvPicPr>
            <a:picLocks noChangeAspect="1"/>
          </p:cNvPicPr>
          <p:nvPr/>
        </p:nvPicPr>
        <p:blipFill>
          <a:blip r:embed="rId2"/>
          <a:stretch>
            <a:fillRect/>
          </a:stretch>
        </p:blipFill>
        <p:spPr>
          <a:xfrm>
            <a:off x="578908" y="139339"/>
            <a:ext cx="5517092" cy="6579321"/>
          </a:xfrm>
          <a:prstGeom prst="rect">
            <a:avLst/>
          </a:prstGeom>
        </p:spPr>
      </p:pic>
      <p:pic>
        <p:nvPicPr>
          <p:cNvPr id="6146" name="Picture 2" descr="ФРН виділяє Україні один мільярд євро допомоги - Korrespondent.net">
            <a:extLst>
              <a:ext uri="{FF2B5EF4-FFF2-40B4-BE49-F238E27FC236}">
                <a16:creationId xmlns:a16="http://schemas.microsoft.com/office/drawing/2014/main" id="{58C9D214-C6DB-40C9-BEDB-545BC99913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423379"/>
            <a:ext cx="5424055" cy="34346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У Німеччині заявили, що постачання зброї Україні не означає вступу у війну  проти РФ - новини України - ZN.ua">
            <a:extLst>
              <a:ext uri="{FF2B5EF4-FFF2-40B4-BE49-F238E27FC236}">
                <a16:creationId xmlns:a16="http://schemas.microsoft.com/office/drawing/2014/main" id="{1EB3DF67-9E12-4915-81C7-429B7DC90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934" y="0"/>
            <a:ext cx="5424921" cy="3423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19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Всё о стране Великобритания, язык, религия, валюта, транспорт, население,  достопримечательности">
            <a:extLst>
              <a:ext uri="{FF2B5EF4-FFF2-40B4-BE49-F238E27FC236}">
                <a16:creationId xmlns:a16="http://schemas.microsoft.com/office/drawing/2014/main" id="{C0121048-CA05-4DD7-9383-CA4037903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816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9C2604D7-CA2C-4B47-830A-6A8EFEF40C04}"/>
              </a:ext>
            </a:extLst>
          </p:cNvPr>
          <p:cNvSpPr>
            <a:spLocks noGrp="1"/>
          </p:cNvSpPr>
          <p:nvPr>
            <p:ph type="title"/>
          </p:nvPr>
        </p:nvSpPr>
        <p:spPr>
          <a:xfrm>
            <a:off x="713232" y="-106680"/>
            <a:ext cx="9692640" cy="1325562"/>
          </a:xfrm>
        </p:spPr>
        <p:txBody>
          <a:bodyPr/>
          <a:lstStyle/>
          <a:p>
            <a:r>
              <a:rPr lang="uk-UA" dirty="0">
                <a:solidFill>
                  <a:schemeClr val="bg1"/>
                </a:solidFill>
              </a:rPr>
              <a:t>Фінансова система</a:t>
            </a:r>
            <a:r>
              <a:rPr lang="uk-UA" dirty="0"/>
              <a:t> Великобританії</a:t>
            </a:r>
          </a:p>
        </p:txBody>
      </p:sp>
      <p:sp>
        <p:nvSpPr>
          <p:cNvPr id="3" name="Місце для вмісту 2">
            <a:extLst>
              <a:ext uri="{FF2B5EF4-FFF2-40B4-BE49-F238E27FC236}">
                <a16:creationId xmlns:a16="http://schemas.microsoft.com/office/drawing/2014/main" id="{3A336D39-C4EE-4C41-9AD6-9DBE2397E573}"/>
              </a:ext>
            </a:extLst>
          </p:cNvPr>
          <p:cNvSpPr>
            <a:spLocks noGrp="1"/>
          </p:cNvSpPr>
          <p:nvPr>
            <p:ph idx="1"/>
          </p:nvPr>
        </p:nvSpPr>
        <p:spPr>
          <a:xfrm>
            <a:off x="439189" y="1766455"/>
            <a:ext cx="8836152" cy="4579937"/>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77500" lnSpcReduction="20000"/>
          </a:bodyPr>
          <a:lstStyle/>
          <a:p>
            <a:pPr algn="just"/>
            <a:r>
              <a:rPr lang="uk-UA" dirty="0">
                <a:solidFill>
                  <a:schemeClr val="bg1"/>
                </a:solidFill>
              </a:rPr>
              <a:t>Формування фінансової системи Великої Британії почалося ще в Х</a:t>
            </a:r>
            <a:r>
              <a:rPr lang="en-US" dirty="0">
                <a:solidFill>
                  <a:schemeClr val="bg1"/>
                </a:solidFill>
              </a:rPr>
              <a:t>I </a:t>
            </a:r>
            <a:r>
              <a:rPr lang="uk-UA" dirty="0">
                <a:solidFill>
                  <a:schemeClr val="bg1"/>
                </a:solidFill>
              </a:rPr>
              <a:t>столітті, за часів утворення феодальної держави в результаті об’єднання багатьох розрізнених країн. У 1086р. був уперше проведений перепис населення і складені земельний і податковий кадастри, що сприяло отриманню повних відомостей про можливі об’єкти оподаткування. На початку Х</a:t>
            </a:r>
            <a:r>
              <a:rPr lang="en-US" dirty="0">
                <a:solidFill>
                  <a:schemeClr val="bg1"/>
                </a:solidFill>
              </a:rPr>
              <a:t>III </a:t>
            </a:r>
            <a:r>
              <a:rPr lang="uk-UA" dirty="0">
                <a:solidFill>
                  <a:schemeClr val="bg1"/>
                </a:solidFill>
              </a:rPr>
              <a:t>століття було створене казначейство, яке відало наповненням доходів казни.</a:t>
            </a:r>
          </a:p>
          <a:p>
            <a:pPr algn="just"/>
            <a:r>
              <a:rPr lang="ru-RU" dirty="0" err="1">
                <a:solidFill>
                  <a:schemeClr val="bg1"/>
                </a:solidFill>
              </a:rPr>
              <a:t>Нині</a:t>
            </a:r>
            <a:r>
              <a:rPr lang="ru-RU" dirty="0">
                <a:solidFill>
                  <a:schemeClr val="bg1"/>
                </a:solidFill>
              </a:rPr>
              <a:t> </a:t>
            </a:r>
            <a:r>
              <a:rPr lang="ru-RU" dirty="0" err="1">
                <a:solidFill>
                  <a:schemeClr val="bg1"/>
                </a:solidFill>
              </a:rPr>
              <a:t>Великобританія</a:t>
            </a:r>
            <a:r>
              <a:rPr lang="ru-RU" dirty="0">
                <a:solidFill>
                  <a:schemeClr val="bg1"/>
                </a:solidFill>
              </a:rPr>
              <a:t> – </a:t>
            </a:r>
            <a:r>
              <a:rPr lang="ru-RU" dirty="0" err="1">
                <a:solidFill>
                  <a:schemeClr val="bg1"/>
                </a:solidFill>
              </a:rPr>
              <a:t>об’єднане</a:t>
            </a:r>
            <a:r>
              <a:rPr lang="ru-RU" dirty="0">
                <a:solidFill>
                  <a:schemeClr val="bg1"/>
                </a:solidFill>
              </a:rPr>
              <a:t> </a:t>
            </a:r>
            <a:r>
              <a:rPr lang="ru-RU" dirty="0" err="1">
                <a:solidFill>
                  <a:schemeClr val="bg1"/>
                </a:solidFill>
              </a:rPr>
              <a:t>королівство</a:t>
            </a:r>
            <a:r>
              <a:rPr lang="ru-RU" dirty="0">
                <a:solidFill>
                  <a:schemeClr val="bg1"/>
                </a:solidFill>
              </a:rPr>
              <a:t>, до складу </a:t>
            </a:r>
            <a:r>
              <a:rPr lang="ru-RU" dirty="0" err="1">
                <a:solidFill>
                  <a:schemeClr val="bg1"/>
                </a:solidFill>
              </a:rPr>
              <a:t>якого</a:t>
            </a:r>
            <a:r>
              <a:rPr lang="ru-RU" dirty="0">
                <a:solidFill>
                  <a:schemeClr val="bg1"/>
                </a:solidFill>
              </a:rPr>
              <a:t> </a:t>
            </a:r>
            <a:r>
              <a:rPr lang="ru-RU" dirty="0" err="1">
                <a:solidFill>
                  <a:schemeClr val="bg1"/>
                </a:solidFill>
              </a:rPr>
              <a:t>входять</a:t>
            </a:r>
            <a:r>
              <a:rPr lang="ru-RU" dirty="0">
                <a:solidFill>
                  <a:schemeClr val="bg1"/>
                </a:solidFill>
              </a:rPr>
              <a:t> </a:t>
            </a:r>
            <a:r>
              <a:rPr lang="ru-RU" dirty="0" err="1">
                <a:solidFill>
                  <a:schemeClr val="bg1"/>
                </a:solidFill>
              </a:rPr>
              <a:t>Англія</a:t>
            </a:r>
            <a:r>
              <a:rPr lang="ru-RU" dirty="0">
                <a:solidFill>
                  <a:schemeClr val="bg1"/>
                </a:solidFill>
              </a:rPr>
              <a:t>, </a:t>
            </a:r>
            <a:r>
              <a:rPr lang="ru-RU" dirty="0" err="1">
                <a:solidFill>
                  <a:schemeClr val="bg1"/>
                </a:solidFill>
              </a:rPr>
              <a:t>Шотландія</a:t>
            </a:r>
            <a:r>
              <a:rPr lang="ru-RU" dirty="0">
                <a:solidFill>
                  <a:schemeClr val="bg1"/>
                </a:solidFill>
              </a:rPr>
              <a:t>, </a:t>
            </a:r>
            <a:r>
              <a:rPr lang="ru-RU" dirty="0" err="1">
                <a:solidFill>
                  <a:schemeClr val="bg1"/>
                </a:solidFill>
              </a:rPr>
              <a:t>Уельс</a:t>
            </a:r>
            <a:r>
              <a:rPr lang="ru-RU" dirty="0">
                <a:solidFill>
                  <a:schemeClr val="bg1"/>
                </a:solidFill>
              </a:rPr>
              <a:t>, </a:t>
            </a:r>
            <a:r>
              <a:rPr lang="ru-RU" dirty="0" err="1">
                <a:solidFill>
                  <a:schemeClr val="bg1"/>
                </a:solidFill>
              </a:rPr>
              <a:t>провінція</a:t>
            </a:r>
            <a:r>
              <a:rPr lang="ru-RU" dirty="0">
                <a:solidFill>
                  <a:schemeClr val="bg1"/>
                </a:solidFill>
              </a:rPr>
              <a:t> </a:t>
            </a:r>
            <a:r>
              <a:rPr lang="ru-RU" dirty="0" err="1">
                <a:solidFill>
                  <a:schemeClr val="bg1"/>
                </a:solidFill>
              </a:rPr>
              <a:t>Північна</a:t>
            </a:r>
            <a:r>
              <a:rPr lang="ru-RU" dirty="0">
                <a:solidFill>
                  <a:schemeClr val="bg1"/>
                </a:solidFill>
              </a:rPr>
              <a:t> </a:t>
            </a:r>
            <a:r>
              <a:rPr lang="ru-RU" dirty="0" err="1">
                <a:solidFill>
                  <a:schemeClr val="bg1"/>
                </a:solidFill>
              </a:rPr>
              <a:t>Ірландія</a:t>
            </a:r>
            <a:r>
              <a:rPr lang="ru-RU" dirty="0">
                <a:solidFill>
                  <a:schemeClr val="bg1"/>
                </a:solidFill>
              </a:rPr>
              <a:t>, </a:t>
            </a:r>
            <a:r>
              <a:rPr lang="ru-RU" dirty="0" err="1">
                <a:solidFill>
                  <a:schemeClr val="bg1"/>
                </a:solidFill>
              </a:rPr>
              <a:t>самоврядні</a:t>
            </a:r>
            <a:r>
              <a:rPr lang="ru-RU" dirty="0">
                <a:solidFill>
                  <a:schemeClr val="bg1"/>
                </a:solidFill>
              </a:rPr>
              <a:t> </a:t>
            </a:r>
            <a:r>
              <a:rPr lang="ru-RU" dirty="0" err="1">
                <a:solidFill>
                  <a:schemeClr val="bg1"/>
                </a:solidFill>
              </a:rPr>
              <a:t>території</a:t>
            </a:r>
            <a:r>
              <a:rPr lang="ru-RU" dirty="0">
                <a:solidFill>
                  <a:schemeClr val="bg1"/>
                </a:solidFill>
              </a:rPr>
              <a:t> </a:t>
            </a:r>
            <a:r>
              <a:rPr lang="ru-RU" dirty="0" err="1">
                <a:solidFill>
                  <a:schemeClr val="bg1"/>
                </a:solidFill>
              </a:rPr>
              <a:t>о.Мен</a:t>
            </a:r>
            <a:r>
              <a:rPr lang="ru-RU" dirty="0">
                <a:solidFill>
                  <a:schemeClr val="bg1"/>
                </a:solidFill>
              </a:rPr>
              <a:t>, </a:t>
            </a:r>
            <a:r>
              <a:rPr lang="ru-RU" dirty="0" err="1">
                <a:solidFill>
                  <a:schemeClr val="bg1"/>
                </a:solidFill>
              </a:rPr>
              <a:t>Нормандські</a:t>
            </a:r>
            <a:r>
              <a:rPr lang="ru-RU" dirty="0">
                <a:solidFill>
                  <a:schemeClr val="bg1"/>
                </a:solidFill>
              </a:rPr>
              <a:t> </a:t>
            </a:r>
            <a:r>
              <a:rPr lang="ru-RU" dirty="0" err="1">
                <a:solidFill>
                  <a:schemeClr val="bg1"/>
                </a:solidFill>
              </a:rPr>
              <a:t>острови</a:t>
            </a:r>
            <a:r>
              <a:rPr lang="ru-RU" dirty="0">
                <a:solidFill>
                  <a:schemeClr val="bg1"/>
                </a:solidFill>
              </a:rPr>
              <a:t>. </a:t>
            </a:r>
            <a:r>
              <a:rPr lang="ru-RU" dirty="0" err="1">
                <a:solidFill>
                  <a:schemeClr val="bg1"/>
                </a:solidFill>
              </a:rPr>
              <a:t>Адміністративно</a:t>
            </a:r>
            <a:r>
              <a:rPr lang="ru-RU" dirty="0">
                <a:solidFill>
                  <a:schemeClr val="bg1"/>
                </a:solidFill>
              </a:rPr>
              <a:t> </a:t>
            </a:r>
            <a:r>
              <a:rPr lang="ru-RU" dirty="0" err="1">
                <a:solidFill>
                  <a:schemeClr val="bg1"/>
                </a:solidFill>
              </a:rPr>
              <a:t>країна</a:t>
            </a:r>
            <a:r>
              <a:rPr lang="ru-RU" dirty="0">
                <a:solidFill>
                  <a:schemeClr val="bg1"/>
                </a:solidFill>
              </a:rPr>
              <a:t> </a:t>
            </a:r>
            <a:r>
              <a:rPr lang="ru-RU" dirty="0" err="1">
                <a:solidFill>
                  <a:schemeClr val="bg1"/>
                </a:solidFill>
              </a:rPr>
              <a:t>поділена</a:t>
            </a:r>
            <a:r>
              <a:rPr lang="ru-RU" dirty="0">
                <a:solidFill>
                  <a:schemeClr val="bg1"/>
                </a:solidFill>
              </a:rPr>
              <a:t> на графства та </a:t>
            </a:r>
            <a:r>
              <a:rPr lang="ru-RU" dirty="0" err="1">
                <a:solidFill>
                  <a:schemeClr val="bg1"/>
                </a:solidFill>
              </a:rPr>
              <a:t>райони</a:t>
            </a:r>
            <a:r>
              <a:rPr lang="ru-RU" dirty="0">
                <a:solidFill>
                  <a:schemeClr val="bg1"/>
                </a:solidFill>
              </a:rPr>
              <a:t>. Головою </a:t>
            </a:r>
            <a:r>
              <a:rPr lang="ru-RU" dirty="0" err="1">
                <a:solidFill>
                  <a:schemeClr val="bg1"/>
                </a:solidFill>
              </a:rPr>
              <a:t>держави</a:t>
            </a:r>
            <a:r>
              <a:rPr lang="ru-RU" dirty="0">
                <a:solidFill>
                  <a:schemeClr val="bg1"/>
                </a:solidFill>
              </a:rPr>
              <a:t> формально є монарх, </a:t>
            </a:r>
            <a:r>
              <a:rPr lang="ru-RU" dirty="0" err="1">
                <a:solidFill>
                  <a:schemeClr val="bg1"/>
                </a:solidFill>
              </a:rPr>
              <a:t>проте</a:t>
            </a:r>
            <a:r>
              <a:rPr lang="ru-RU" dirty="0">
                <a:solidFill>
                  <a:schemeClr val="bg1"/>
                </a:solidFill>
              </a:rPr>
              <a:t> реальна </a:t>
            </a:r>
            <a:r>
              <a:rPr lang="ru-RU" dirty="0" err="1">
                <a:solidFill>
                  <a:schemeClr val="bg1"/>
                </a:solidFill>
              </a:rPr>
              <a:t>влада</a:t>
            </a:r>
            <a:r>
              <a:rPr lang="ru-RU" dirty="0">
                <a:solidFill>
                  <a:schemeClr val="bg1"/>
                </a:solidFill>
              </a:rPr>
              <a:t> </a:t>
            </a:r>
            <a:r>
              <a:rPr lang="ru-RU" dirty="0" err="1">
                <a:solidFill>
                  <a:schemeClr val="bg1"/>
                </a:solidFill>
              </a:rPr>
              <a:t>знаходиться</a:t>
            </a:r>
            <a:r>
              <a:rPr lang="ru-RU" dirty="0">
                <a:solidFill>
                  <a:schemeClr val="bg1"/>
                </a:solidFill>
              </a:rPr>
              <a:t> у руках уряду (</a:t>
            </a:r>
            <a:r>
              <a:rPr lang="ru-RU" dirty="0" err="1">
                <a:solidFill>
                  <a:schemeClr val="bg1"/>
                </a:solidFill>
              </a:rPr>
              <a:t>очолює</a:t>
            </a:r>
            <a:r>
              <a:rPr lang="ru-RU" dirty="0">
                <a:solidFill>
                  <a:schemeClr val="bg1"/>
                </a:solidFill>
              </a:rPr>
              <a:t> </a:t>
            </a:r>
            <a:r>
              <a:rPr lang="ru-RU" dirty="0" err="1">
                <a:solidFill>
                  <a:schemeClr val="bg1"/>
                </a:solidFill>
              </a:rPr>
              <a:t>його</a:t>
            </a:r>
            <a:r>
              <a:rPr lang="ru-RU" dirty="0">
                <a:solidFill>
                  <a:schemeClr val="bg1"/>
                </a:solidFill>
              </a:rPr>
              <a:t> </a:t>
            </a:r>
            <a:r>
              <a:rPr lang="ru-RU" dirty="0" err="1">
                <a:solidFill>
                  <a:schemeClr val="bg1"/>
                </a:solidFill>
              </a:rPr>
              <a:t>прем’єр-міністр</a:t>
            </a:r>
            <a:r>
              <a:rPr lang="ru-RU" dirty="0">
                <a:solidFill>
                  <a:schemeClr val="bg1"/>
                </a:solidFill>
              </a:rPr>
              <a:t> – </a:t>
            </a:r>
            <a:r>
              <a:rPr lang="ru-RU" dirty="0" err="1">
                <a:solidFill>
                  <a:schemeClr val="bg1"/>
                </a:solidFill>
              </a:rPr>
              <a:t>ключова</a:t>
            </a:r>
            <a:r>
              <a:rPr lang="ru-RU" dirty="0">
                <a:solidFill>
                  <a:schemeClr val="bg1"/>
                </a:solidFill>
              </a:rPr>
              <a:t> </a:t>
            </a:r>
            <a:r>
              <a:rPr lang="ru-RU" dirty="0" err="1">
                <a:solidFill>
                  <a:schemeClr val="bg1"/>
                </a:solidFill>
              </a:rPr>
              <a:t>фігура</a:t>
            </a:r>
            <a:r>
              <a:rPr lang="ru-RU" dirty="0">
                <a:solidFill>
                  <a:schemeClr val="bg1"/>
                </a:solidFill>
              </a:rPr>
              <a:t> </a:t>
            </a:r>
            <a:r>
              <a:rPr lang="ru-RU" dirty="0" err="1">
                <a:solidFill>
                  <a:schemeClr val="bg1"/>
                </a:solidFill>
              </a:rPr>
              <a:t>виконавчої</a:t>
            </a:r>
            <a:r>
              <a:rPr lang="ru-RU" dirty="0">
                <a:solidFill>
                  <a:schemeClr val="bg1"/>
                </a:solidFill>
              </a:rPr>
              <a:t> </a:t>
            </a:r>
            <a:r>
              <a:rPr lang="ru-RU" dirty="0" err="1">
                <a:solidFill>
                  <a:schemeClr val="bg1"/>
                </a:solidFill>
              </a:rPr>
              <a:t>гілки</a:t>
            </a:r>
            <a:r>
              <a:rPr lang="ru-RU" dirty="0">
                <a:solidFill>
                  <a:schemeClr val="bg1"/>
                </a:solidFill>
              </a:rPr>
              <a:t> </a:t>
            </a:r>
            <a:r>
              <a:rPr lang="ru-RU" dirty="0" err="1">
                <a:solidFill>
                  <a:schemeClr val="bg1"/>
                </a:solidFill>
              </a:rPr>
              <a:t>влади</a:t>
            </a:r>
            <a:r>
              <a:rPr lang="ru-RU" dirty="0">
                <a:solidFill>
                  <a:schemeClr val="bg1"/>
                </a:solidFill>
              </a:rPr>
              <a:t>) та парламенту. </a:t>
            </a:r>
          </a:p>
          <a:p>
            <a:pPr marL="0" indent="0" algn="just">
              <a:buNone/>
            </a:pPr>
            <a:r>
              <a:rPr lang="ru-RU" dirty="0">
                <a:solidFill>
                  <a:schemeClr val="bg1"/>
                </a:solidFill>
              </a:rPr>
              <a:t>Парламент </a:t>
            </a:r>
            <a:r>
              <a:rPr lang="ru-RU" dirty="0" err="1">
                <a:solidFill>
                  <a:schemeClr val="bg1"/>
                </a:solidFill>
              </a:rPr>
              <a:t>складається</a:t>
            </a:r>
            <a:r>
              <a:rPr lang="ru-RU" dirty="0">
                <a:solidFill>
                  <a:schemeClr val="bg1"/>
                </a:solidFill>
              </a:rPr>
              <a:t> з </a:t>
            </a:r>
            <a:r>
              <a:rPr lang="ru-RU" dirty="0" err="1">
                <a:solidFill>
                  <a:schemeClr val="bg1"/>
                </a:solidFill>
              </a:rPr>
              <a:t>двох</a:t>
            </a:r>
            <a:r>
              <a:rPr lang="ru-RU" dirty="0">
                <a:solidFill>
                  <a:schemeClr val="bg1"/>
                </a:solidFill>
              </a:rPr>
              <a:t> палат: </a:t>
            </a:r>
          </a:p>
          <a:p>
            <a:pPr algn="just"/>
            <a:r>
              <a:rPr lang="ru-RU" dirty="0">
                <a:solidFill>
                  <a:schemeClr val="bg1"/>
                </a:solidFill>
              </a:rPr>
              <a:t> </a:t>
            </a:r>
            <a:r>
              <a:rPr lang="ru-RU" dirty="0" err="1">
                <a:solidFill>
                  <a:schemeClr val="bg1"/>
                </a:solidFill>
              </a:rPr>
              <a:t>палати</a:t>
            </a:r>
            <a:r>
              <a:rPr lang="ru-RU" dirty="0">
                <a:solidFill>
                  <a:schemeClr val="bg1"/>
                </a:solidFill>
              </a:rPr>
              <a:t> громад (</a:t>
            </a:r>
            <a:r>
              <a:rPr lang="ru-RU" dirty="0" err="1">
                <a:solidFill>
                  <a:schemeClr val="bg1"/>
                </a:solidFill>
              </a:rPr>
              <a:t>нижня</a:t>
            </a:r>
            <a:r>
              <a:rPr lang="ru-RU" dirty="0">
                <a:solidFill>
                  <a:schemeClr val="bg1"/>
                </a:solidFill>
              </a:rPr>
              <a:t> палата) – 650 </a:t>
            </a:r>
            <a:r>
              <a:rPr lang="ru-RU" dirty="0" err="1">
                <a:solidFill>
                  <a:schemeClr val="bg1"/>
                </a:solidFill>
              </a:rPr>
              <a:t>депутатів</a:t>
            </a:r>
            <a:r>
              <a:rPr lang="ru-RU" dirty="0">
                <a:solidFill>
                  <a:schemeClr val="bg1"/>
                </a:solidFill>
              </a:rPr>
              <a:t>, </a:t>
            </a:r>
            <a:r>
              <a:rPr lang="ru-RU" dirty="0" err="1">
                <a:solidFill>
                  <a:schemeClr val="bg1"/>
                </a:solidFill>
              </a:rPr>
              <a:t>які</a:t>
            </a:r>
            <a:r>
              <a:rPr lang="ru-RU" dirty="0">
                <a:solidFill>
                  <a:schemeClr val="bg1"/>
                </a:solidFill>
              </a:rPr>
              <a:t> </a:t>
            </a:r>
            <a:r>
              <a:rPr lang="ru-RU" dirty="0" err="1">
                <a:solidFill>
                  <a:schemeClr val="bg1"/>
                </a:solidFill>
              </a:rPr>
              <a:t>обираються</a:t>
            </a:r>
            <a:r>
              <a:rPr lang="ru-RU" dirty="0">
                <a:solidFill>
                  <a:schemeClr val="bg1"/>
                </a:solidFill>
              </a:rPr>
              <a:t> на </a:t>
            </a:r>
            <a:r>
              <a:rPr lang="ru-RU" dirty="0" err="1">
                <a:solidFill>
                  <a:schemeClr val="bg1"/>
                </a:solidFill>
              </a:rPr>
              <a:t>основі</a:t>
            </a:r>
            <a:r>
              <a:rPr lang="ru-RU" dirty="0">
                <a:solidFill>
                  <a:schemeClr val="bg1"/>
                </a:solidFill>
              </a:rPr>
              <a:t> </a:t>
            </a:r>
            <a:r>
              <a:rPr lang="ru-RU" dirty="0" err="1">
                <a:solidFill>
                  <a:schemeClr val="bg1"/>
                </a:solidFill>
              </a:rPr>
              <a:t>загального</a:t>
            </a:r>
            <a:r>
              <a:rPr lang="ru-RU" dirty="0">
                <a:solidFill>
                  <a:schemeClr val="bg1"/>
                </a:solidFill>
              </a:rPr>
              <a:t> </a:t>
            </a:r>
            <a:r>
              <a:rPr lang="ru-RU" dirty="0" err="1">
                <a:solidFill>
                  <a:schemeClr val="bg1"/>
                </a:solidFill>
              </a:rPr>
              <a:t>виборчого</a:t>
            </a:r>
            <a:r>
              <a:rPr lang="ru-RU" dirty="0">
                <a:solidFill>
                  <a:schemeClr val="bg1"/>
                </a:solidFill>
              </a:rPr>
              <a:t> права, </a:t>
            </a:r>
            <a:r>
              <a:rPr lang="ru-RU" dirty="0" err="1">
                <a:solidFill>
                  <a:schemeClr val="bg1"/>
                </a:solidFill>
              </a:rPr>
              <a:t>строком</a:t>
            </a:r>
            <a:r>
              <a:rPr lang="ru-RU" dirty="0">
                <a:solidFill>
                  <a:schemeClr val="bg1"/>
                </a:solidFill>
              </a:rPr>
              <a:t> на 5 </a:t>
            </a:r>
            <a:r>
              <a:rPr lang="ru-RU" dirty="0" err="1">
                <a:solidFill>
                  <a:schemeClr val="bg1"/>
                </a:solidFill>
              </a:rPr>
              <a:t>років</a:t>
            </a:r>
            <a:r>
              <a:rPr lang="ru-RU" dirty="0">
                <a:solidFill>
                  <a:schemeClr val="bg1"/>
                </a:solidFill>
              </a:rPr>
              <a:t>; </a:t>
            </a:r>
          </a:p>
          <a:p>
            <a:pPr algn="just"/>
            <a:r>
              <a:rPr lang="ru-RU" dirty="0" err="1">
                <a:solidFill>
                  <a:schemeClr val="bg1"/>
                </a:solidFill>
              </a:rPr>
              <a:t>палати</a:t>
            </a:r>
            <a:r>
              <a:rPr lang="ru-RU" dirty="0">
                <a:solidFill>
                  <a:schemeClr val="bg1"/>
                </a:solidFill>
              </a:rPr>
              <a:t> </a:t>
            </a:r>
            <a:r>
              <a:rPr lang="ru-RU" dirty="0" err="1">
                <a:solidFill>
                  <a:schemeClr val="bg1"/>
                </a:solidFill>
              </a:rPr>
              <a:t>лордів</a:t>
            </a:r>
            <a:r>
              <a:rPr lang="ru-RU" dirty="0">
                <a:solidFill>
                  <a:schemeClr val="bg1"/>
                </a:solidFill>
              </a:rPr>
              <a:t> (</a:t>
            </a:r>
            <a:r>
              <a:rPr lang="ru-RU" dirty="0" err="1">
                <a:solidFill>
                  <a:schemeClr val="bg1"/>
                </a:solidFill>
              </a:rPr>
              <a:t>верхня</a:t>
            </a:r>
            <a:r>
              <a:rPr lang="ru-RU" dirty="0">
                <a:solidFill>
                  <a:schemeClr val="bg1"/>
                </a:solidFill>
              </a:rPr>
              <a:t> палата) – </a:t>
            </a:r>
            <a:r>
              <a:rPr lang="ru-RU" dirty="0" err="1">
                <a:solidFill>
                  <a:schemeClr val="bg1"/>
                </a:solidFill>
              </a:rPr>
              <a:t>формується</a:t>
            </a:r>
            <a:r>
              <a:rPr lang="ru-RU" dirty="0">
                <a:solidFill>
                  <a:schemeClr val="bg1"/>
                </a:solidFill>
              </a:rPr>
              <a:t> на </a:t>
            </a:r>
            <a:r>
              <a:rPr lang="ru-RU" dirty="0" err="1">
                <a:solidFill>
                  <a:schemeClr val="bg1"/>
                </a:solidFill>
              </a:rPr>
              <a:t>основі</a:t>
            </a:r>
            <a:r>
              <a:rPr lang="ru-RU" dirty="0">
                <a:solidFill>
                  <a:schemeClr val="bg1"/>
                </a:solidFill>
              </a:rPr>
              <a:t> </a:t>
            </a:r>
            <a:r>
              <a:rPr lang="ru-RU" dirty="0" err="1">
                <a:solidFill>
                  <a:schemeClr val="bg1"/>
                </a:solidFill>
              </a:rPr>
              <a:t>дворянської</a:t>
            </a:r>
            <a:r>
              <a:rPr lang="ru-RU" dirty="0">
                <a:solidFill>
                  <a:schemeClr val="bg1"/>
                </a:solidFill>
              </a:rPr>
              <a:t> </a:t>
            </a:r>
            <a:r>
              <a:rPr lang="ru-RU" dirty="0" err="1">
                <a:solidFill>
                  <a:schemeClr val="bg1"/>
                </a:solidFill>
              </a:rPr>
              <a:t>ознаки</a:t>
            </a:r>
            <a:r>
              <a:rPr lang="ru-RU" dirty="0">
                <a:solidFill>
                  <a:schemeClr val="bg1"/>
                </a:solidFill>
              </a:rPr>
              <a:t>, як правило з </a:t>
            </a:r>
            <a:r>
              <a:rPr lang="ru-RU" dirty="0" err="1">
                <a:solidFill>
                  <a:schemeClr val="bg1"/>
                </a:solidFill>
              </a:rPr>
              <a:t>довічним</a:t>
            </a:r>
            <a:r>
              <a:rPr lang="ru-RU" dirty="0">
                <a:solidFill>
                  <a:schemeClr val="bg1"/>
                </a:solidFill>
              </a:rPr>
              <a:t> </a:t>
            </a:r>
            <a:r>
              <a:rPr lang="ru-RU" dirty="0" err="1">
                <a:solidFill>
                  <a:schemeClr val="bg1"/>
                </a:solidFill>
              </a:rPr>
              <a:t>призначенням</a:t>
            </a:r>
            <a:r>
              <a:rPr lang="ru-RU" dirty="0">
                <a:solidFill>
                  <a:schemeClr val="bg1"/>
                </a:solidFill>
              </a:rPr>
              <a:t>.</a:t>
            </a:r>
          </a:p>
          <a:p>
            <a:pPr algn="just"/>
            <a:r>
              <a:rPr lang="uk-UA" dirty="0">
                <a:solidFill>
                  <a:schemeClr val="bg1"/>
                </a:solidFill>
              </a:rPr>
              <a:t>Рівень перерозподілу ВВП через систему державних фінансів складає близько 40%. Головною фігурою у центральному уряді в питаннях державних фінансів є міністр фінансів (канцлер казначейства). Це міністерство займається визначенням економічної та </a:t>
            </a:r>
            <a:r>
              <a:rPr lang="uk-UA" dirty="0" err="1">
                <a:solidFill>
                  <a:schemeClr val="bg1"/>
                </a:solidFill>
              </a:rPr>
              <a:t>фінансовї</a:t>
            </a:r>
            <a:r>
              <a:rPr lang="uk-UA" dirty="0">
                <a:solidFill>
                  <a:schemeClr val="bg1"/>
                </a:solidFill>
              </a:rPr>
              <a:t> політики держави, питаннями формування доходів бюджету, здійсненням видаткової політики держави.</a:t>
            </a:r>
          </a:p>
        </p:txBody>
      </p:sp>
    </p:spTree>
    <p:extLst>
      <p:ext uri="{BB962C8B-B14F-4D97-AF65-F5344CB8AC3E}">
        <p14:creationId xmlns:p14="http://schemas.microsoft.com/office/powerpoint/2010/main" val="3717287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Місце для вмісту 8">
            <a:extLst>
              <a:ext uri="{FF2B5EF4-FFF2-40B4-BE49-F238E27FC236}">
                <a16:creationId xmlns:a16="http://schemas.microsoft.com/office/drawing/2014/main" id="{334DB674-130A-4F23-9A0A-A3F556F396EA}"/>
              </a:ext>
            </a:extLst>
          </p:cNvPr>
          <p:cNvPicPr>
            <a:picLocks noGrp="1" noChangeAspect="1"/>
          </p:cNvPicPr>
          <p:nvPr>
            <p:ph idx="1"/>
          </p:nvPr>
        </p:nvPicPr>
        <p:blipFill>
          <a:blip r:embed="rId2"/>
          <a:stretch>
            <a:fillRect/>
          </a:stretch>
        </p:blipFill>
        <p:spPr>
          <a:xfrm>
            <a:off x="421097" y="1135244"/>
            <a:ext cx="6807275" cy="4587511"/>
          </a:xfrm>
        </p:spPr>
      </p:pic>
      <p:pic>
        <p:nvPicPr>
          <p:cNvPr id="11" name="Рисунок 10">
            <a:extLst>
              <a:ext uri="{FF2B5EF4-FFF2-40B4-BE49-F238E27FC236}">
                <a16:creationId xmlns:a16="http://schemas.microsoft.com/office/drawing/2014/main" id="{700BA9B2-4BB3-4EFB-B716-D57C89AAB452}"/>
              </a:ext>
            </a:extLst>
          </p:cNvPr>
          <p:cNvPicPr>
            <a:picLocks noChangeAspect="1"/>
          </p:cNvPicPr>
          <p:nvPr/>
        </p:nvPicPr>
        <p:blipFill>
          <a:blip r:embed="rId3"/>
          <a:stretch>
            <a:fillRect/>
          </a:stretch>
        </p:blipFill>
        <p:spPr>
          <a:xfrm>
            <a:off x="7276414" y="471073"/>
            <a:ext cx="4915586" cy="5915851"/>
          </a:xfrm>
          <a:prstGeom prst="rect">
            <a:avLst/>
          </a:prstGeom>
        </p:spPr>
      </p:pic>
    </p:spTree>
    <p:extLst>
      <p:ext uri="{BB962C8B-B14F-4D97-AF65-F5344CB8AC3E}">
        <p14:creationId xmlns:p14="http://schemas.microsoft.com/office/powerpoint/2010/main" val="375483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CE1AD62-B285-4A27-AC7E-CEDF77747D28}"/>
              </a:ext>
            </a:extLst>
          </p:cNvPr>
          <p:cNvPicPr>
            <a:picLocks noChangeAspect="1"/>
          </p:cNvPicPr>
          <p:nvPr/>
        </p:nvPicPr>
        <p:blipFill>
          <a:blip r:embed="rId2"/>
          <a:stretch>
            <a:fillRect/>
          </a:stretch>
        </p:blipFill>
        <p:spPr>
          <a:xfrm>
            <a:off x="338645" y="715116"/>
            <a:ext cx="6787351" cy="4161683"/>
          </a:xfrm>
          <a:prstGeom prst="rect">
            <a:avLst/>
          </a:prstGeom>
        </p:spPr>
      </p:pic>
      <p:pic>
        <p:nvPicPr>
          <p:cNvPr id="8194" name="Picture 2" descr="Ще шестеро міністрів уряду Великобританії пішли у відставку - портал новин  LB.ua">
            <a:extLst>
              <a:ext uri="{FF2B5EF4-FFF2-40B4-BE49-F238E27FC236}">
                <a16:creationId xmlns:a16="http://schemas.microsoft.com/office/drawing/2014/main" id="{1C176F7E-A4DC-4055-95B5-658630130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02" r="31934"/>
          <a:stretch/>
        </p:blipFill>
        <p:spPr bwMode="auto">
          <a:xfrm>
            <a:off x="6982691" y="-2165"/>
            <a:ext cx="5330536" cy="686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084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Франция и Европа – необходим большой компромисс">
            <a:extLst>
              <a:ext uri="{FF2B5EF4-FFF2-40B4-BE49-F238E27FC236}">
                <a16:creationId xmlns:a16="http://schemas.microsoft.com/office/drawing/2014/main" id="{DC5C8F76-E439-4324-9A35-FBE3E653C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47" t="774" b="1"/>
          <a:stretch/>
        </p:blipFill>
        <p:spPr bwMode="auto">
          <a:xfrm>
            <a:off x="6014849" y="1423555"/>
            <a:ext cx="6177151" cy="54344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3C1035F2-40F9-4BE0-8690-2053AF61ED29}"/>
              </a:ext>
            </a:extLst>
          </p:cNvPr>
          <p:cNvSpPr>
            <a:spLocks noGrp="1"/>
          </p:cNvSpPr>
          <p:nvPr>
            <p:ph type="title"/>
          </p:nvPr>
        </p:nvSpPr>
        <p:spPr>
          <a:xfrm>
            <a:off x="1249680" y="15082"/>
            <a:ext cx="9692640" cy="1325562"/>
          </a:xfrm>
        </p:spPr>
        <p:txBody>
          <a:bodyPr/>
          <a:lstStyle/>
          <a:p>
            <a:r>
              <a:rPr lang="uk-UA" dirty="0"/>
              <a:t>Фінансова система Франції</a:t>
            </a:r>
          </a:p>
        </p:txBody>
      </p:sp>
      <p:sp>
        <p:nvSpPr>
          <p:cNvPr id="3" name="Місце для вмісту 2">
            <a:extLst>
              <a:ext uri="{FF2B5EF4-FFF2-40B4-BE49-F238E27FC236}">
                <a16:creationId xmlns:a16="http://schemas.microsoft.com/office/drawing/2014/main" id="{77B4C59E-3456-4701-AB1D-6C0D9C677006}"/>
              </a:ext>
            </a:extLst>
          </p:cNvPr>
          <p:cNvSpPr>
            <a:spLocks noGrp="1"/>
          </p:cNvSpPr>
          <p:nvPr>
            <p:ph idx="1"/>
          </p:nvPr>
        </p:nvSpPr>
        <p:spPr>
          <a:xfrm>
            <a:off x="555881" y="1652155"/>
            <a:ext cx="5458968" cy="4351337"/>
          </a:xfrm>
        </p:spPr>
        <p:txBody>
          <a:bodyPr/>
          <a:lstStyle/>
          <a:p>
            <a:pPr algn="just"/>
            <a:r>
              <a:rPr lang="uk-UA" dirty="0"/>
              <a:t>Франція – високорозвинена країна, одна з країн «великої вісімки». Це унітарна держава, очолювана Президентом, владні повноваження якого є найбільш сильними у світі серед інших країн, що мають інститут </a:t>
            </a:r>
            <a:r>
              <a:rPr lang="uk-UA" dirty="0" err="1"/>
              <a:t>президентсва</a:t>
            </a:r>
            <a:r>
              <a:rPr lang="uk-UA" dirty="0"/>
              <a:t>. Законодавча влада представлена двома палатами парламенту – Національними зборами (нижня палата) і Сенатом. У Сенаті представлені територіальні формування республіки. Адміністративний устрій Франції: 22 регіони; 96 департаментів; 36 тисяч комун.</a:t>
            </a:r>
          </a:p>
        </p:txBody>
      </p:sp>
      <p:pic>
        <p:nvPicPr>
          <p:cNvPr id="5" name="Рисунок 4">
            <a:extLst>
              <a:ext uri="{FF2B5EF4-FFF2-40B4-BE49-F238E27FC236}">
                <a16:creationId xmlns:a16="http://schemas.microsoft.com/office/drawing/2014/main" id="{81DE1835-BD76-4116-87C3-2039A37DCE3D}"/>
              </a:ext>
            </a:extLst>
          </p:cNvPr>
          <p:cNvPicPr>
            <a:picLocks noChangeAspect="1"/>
          </p:cNvPicPr>
          <p:nvPr/>
        </p:nvPicPr>
        <p:blipFill>
          <a:blip r:embed="rId4"/>
          <a:stretch>
            <a:fillRect/>
          </a:stretch>
        </p:blipFill>
        <p:spPr>
          <a:xfrm>
            <a:off x="938969" y="5105184"/>
            <a:ext cx="4692792" cy="1325562"/>
          </a:xfrm>
          <a:prstGeom prst="rect">
            <a:avLst/>
          </a:prstGeom>
        </p:spPr>
      </p:pic>
    </p:spTree>
    <p:extLst>
      <p:ext uri="{BB962C8B-B14F-4D97-AF65-F5344CB8AC3E}">
        <p14:creationId xmlns:p14="http://schemas.microsoft.com/office/powerpoint/2010/main" val="472982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9DD483A-65D4-4A51-AD24-36A2A4F252FF}"/>
              </a:ext>
            </a:extLst>
          </p:cNvPr>
          <p:cNvSpPr>
            <a:spLocks noGrp="1"/>
          </p:cNvSpPr>
          <p:nvPr>
            <p:ph type="title"/>
          </p:nvPr>
        </p:nvSpPr>
        <p:spPr>
          <a:xfrm>
            <a:off x="499872" y="121920"/>
            <a:ext cx="9692640" cy="1325562"/>
          </a:xfrm>
        </p:spPr>
        <p:txBody>
          <a:bodyPr/>
          <a:lstStyle/>
          <a:p>
            <a:r>
              <a:rPr lang="ru-RU" dirty="0" err="1"/>
              <a:t>Бюджетний</a:t>
            </a:r>
            <a:r>
              <a:rPr lang="ru-RU" dirty="0"/>
              <a:t> </a:t>
            </a:r>
            <a:r>
              <a:rPr lang="ru-RU" dirty="0" err="1"/>
              <a:t>процес</a:t>
            </a:r>
            <a:r>
              <a:rPr lang="ru-RU" dirty="0"/>
              <a:t> у </a:t>
            </a:r>
            <a:r>
              <a:rPr lang="ru-RU" dirty="0" err="1"/>
              <a:t>Франції</a:t>
            </a:r>
            <a:r>
              <a:rPr lang="ru-RU" dirty="0"/>
              <a:t> </a:t>
            </a:r>
            <a:r>
              <a:rPr lang="ru-RU" dirty="0" err="1"/>
              <a:t>включає</a:t>
            </a:r>
            <a:r>
              <a:rPr lang="ru-RU" dirty="0"/>
              <a:t> </a:t>
            </a:r>
            <a:r>
              <a:rPr lang="ru-RU" dirty="0" err="1"/>
              <a:t>такі</a:t>
            </a:r>
            <a:r>
              <a:rPr lang="ru-RU" dirty="0"/>
              <a:t> </a:t>
            </a:r>
            <a:r>
              <a:rPr lang="ru-RU" dirty="0" err="1"/>
              <a:t>стадії</a:t>
            </a:r>
            <a:r>
              <a:rPr lang="ru-RU" dirty="0"/>
              <a:t>:</a:t>
            </a:r>
            <a:endParaRPr lang="uk-UA" dirty="0"/>
          </a:p>
        </p:txBody>
      </p:sp>
      <p:sp>
        <p:nvSpPr>
          <p:cNvPr id="5" name="Місце для вмісту 4">
            <a:extLst>
              <a:ext uri="{FF2B5EF4-FFF2-40B4-BE49-F238E27FC236}">
                <a16:creationId xmlns:a16="http://schemas.microsoft.com/office/drawing/2014/main" id="{4D66B47D-C9FE-4AD3-80C2-0D07C392F283}"/>
              </a:ext>
            </a:extLst>
          </p:cNvPr>
          <p:cNvSpPr>
            <a:spLocks noGrp="1"/>
          </p:cNvSpPr>
          <p:nvPr>
            <p:ph sz="half" idx="1"/>
          </p:nvPr>
        </p:nvSpPr>
        <p:spPr>
          <a:xfrm>
            <a:off x="350520" y="1828800"/>
            <a:ext cx="4663440" cy="4907280"/>
          </a:xfrm>
        </p:spPr>
        <p:txBody>
          <a:bodyPr>
            <a:normAutofit fontScale="85000" lnSpcReduction="10000"/>
          </a:bodyPr>
          <a:lstStyle/>
          <a:p>
            <a:pPr algn="just"/>
            <a:r>
              <a:rPr lang="uk-UA" dirty="0"/>
              <a:t>1) складання проекту бюджету (покладено на Міністерство економіки і фінансів); </a:t>
            </a:r>
          </a:p>
          <a:p>
            <a:pPr algn="just"/>
            <a:r>
              <a:rPr lang="uk-UA" dirty="0"/>
              <a:t>2) розгляд і затвердження бюджету (проходить у фінансових комісіях нижньої та верхньої палати парламенту; </a:t>
            </a:r>
          </a:p>
          <a:p>
            <a:pPr algn="just"/>
            <a:r>
              <a:rPr lang="uk-UA" dirty="0"/>
              <a:t>3) виконання бюджету (здійснюється через розгалужену систему фінансових агентів, касове обслуговування покладено на систему казначейських кас); </a:t>
            </a:r>
          </a:p>
          <a:p>
            <a:pPr algn="just"/>
            <a:r>
              <a:rPr lang="uk-UA" dirty="0"/>
              <a:t>4) складання звіту про виконання бюджету (здійснює Міністерство економіки і фінансів) та його затвердження.</a:t>
            </a:r>
          </a:p>
        </p:txBody>
      </p:sp>
      <p:sp>
        <p:nvSpPr>
          <p:cNvPr id="6" name="Місце для вмісту 5">
            <a:extLst>
              <a:ext uri="{FF2B5EF4-FFF2-40B4-BE49-F238E27FC236}">
                <a16:creationId xmlns:a16="http://schemas.microsoft.com/office/drawing/2014/main" id="{91BE65B4-FAD7-4B1A-A2BD-CB2F88103A88}"/>
              </a:ext>
            </a:extLst>
          </p:cNvPr>
          <p:cNvSpPr>
            <a:spLocks noGrp="1"/>
          </p:cNvSpPr>
          <p:nvPr>
            <p:ph sz="half" idx="2"/>
          </p:nvPr>
        </p:nvSpPr>
        <p:spPr>
          <a:xfrm>
            <a:off x="5346192" y="1828800"/>
            <a:ext cx="5833872" cy="4907280"/>
          </a:xfrm>
        </p:spPr>
        <p:txBody>
          <a:bodyPr>
            <a:normAutofit fontScale="85000" lnSpcReduction="10000"/>
          </a:bodyPr>
          <a:lstStyle/>
          <a:p>
            <a:pPr algn="just"/>
            <a:r>
              <a:rPr lang="ru-RU" dirty="0"/>
              <a:t>Контроль за </a:t>
            </a:r>
            <a:r>
              <a:rPr lang="ru-RU" dirty="0" err="1"/>
              <a:t>виконанням</a:t>
            </a:r>
            <a:r>
              <a:rPr lang="ru-RU" dirty="0"/>
              <a:t> бюджету </a:t>
            </a:r>
            <a:r>
              <a:rPr lang="ru-RU" dirty="0" err="1"/>
              <a:t>поділяється</a:t>
            </a:r>
            <a:r>
              <a:rPr lang="ru-RU" dirty="0"/>
              <a:t> на три </a:t>
            </a:r>
            <a:r>
              <a:rPr lang="ru-RU" dirty="0" err="1"/>
              <a:t>види</a:t>
            </a:r>
            <a:r>
              <a:rPr lang="ru-RU" dirty="0"/>
              <a:t>: </a:t>
            </a:r>
            <a:r>
              <a:rPr lang="ru-RU" dirty="0" err="1"/>
              <a:t>адміністративний</a:t>
            </a:r>
            <a:r>
              <a:rPr lang="ru-RU" dirty="0"/>
              <a:t>, </a:t>
            </a:r>
            <a:r>
              <a:rPr lang="ru-RU" dirty="0" err="1"/>
              <a:t>судовий</a:t>
            </a:r>
            <a:r>
              <a:rPr lang="ru-RU" dirty="0"/>
              <a:t> і </a:t>
            </a:r>
            <a:r>
              <a:rPr lang="ru-RU" dirty="0" err="1"/>
              <a:t>парламентський</a:t>
            </a:r>
            <a:r>
              <a:rPr lang="ru-RU" dirty="0"/>
              <a:t>. </a:t>
            </a:r>
          </a:p>
          <a:p>
            <a:pPr marL="0" indent="0" algn="just">
              <a:buNone/>
            </a:pPr>
            <a:r>
              <a:rPr lang="uk-UA" b="1" dirty="0"/>
              <a:t>Бюджетна система Франції включає: </a:t>
            </a:r>
          </a:p>
          <a:p>
            <a:pPr algn="just"/>
            <a:r>
              <a:rPr lang="uk-UA" dirty="0"/>
              <a:t> центральний (державний) бюджет; </a:t>
            </a:r>
          </a:p>
          <a:p>
            <a:pPr algn="just"/>
            <a:r>
              <a:rPr lang="uk-UA" dirty="0"/>
              <a:t>приєднані бюджети; </a:t>
            </a:r>
          </a:p>
          <a:p>
            <a:pPr algn="just"/>
            <a:r>
              <a:rPr lang="uk-UA" dirty="0"/>
              <a:t>спеціальні рахунки казначейства (державні цільові фонди).</a:t>
            </a:r>
          </a:p>
          <a:p>
            <a:pPr marL="0" indent="0" algn="just">
              <a:buNone/>
            </a:pPr>
            <a:r>
              <a:rPr lang="uk-UA" dirty="0"/>
              <a:t>За рахунок державного бюджету фінансуються: </a:t>
            </a:r>
          </a:p>
          <a:p>
            <a:pPr algn="just"/>
            <a:r>
              <a:rPr lang="uk-UA" dirty="0"/>
              <a:t>національна оборона і поліція; </a:t>
            </a:r>
          </a:p>
          <a:p>
            <a:pPr algn="just"/>
            <a:r>
              <a:rPr lang="uk-UA" dirty="0"/>
              <a:t>окремі галузі народного господарства: ядерна, електронна промисловість, соціальна інфраструктура; </a:t>
            </a:r>
          </a:p>
          <a:p>
            <a:pPr algn="just"/>
            <a:r>
              <a:rPr lang="uk-UA" dirty="0"/>
              <a:t>освіта і охорона здоров’я; </a:t>
            </a:r>
          </a:p>
          <a:p>
            <a:pPr algn="just"/>
            <a:r>
              <a:rPr lang="uk-UA" dirty="0"/>
              <a:t>соціальний захист і соціальне забезпечення; </a:t>
            </a:r>
          </a:p>
          <a:p>
            <a:pPr algn="just"/>
            <a:r>
              <a:rPr lang="uk-UA" dirty="0"/>
              <a:t> надання допомоги країнам, що розвиваються.</a:t>
            </a:r>
          </a:p>
        </p:txBody>
      </p:sp>
    </p:spTree>
    <p:extLst>
      <p:ext uri="{BB962C8B-B14F-4D97-AF65-F5344CB8AC3E}">
        <p14:creationId xmlns:p14="http://schemas.microsoft.com/office/powerpoint/2010/main" val="101694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В Українсько-японському центрі “МІСЯЦЬ ЯПОНІЇ В УКРАЇНІ” | КПІ ім. Ігоря  Сікорського">
            <a:extLst>
              <a:ext uri="{FF2B5EF4-FFF2-40B4-BE49-F238E27FC236}">
                <a16:creationId xmlns:a16="http://schemas.microsoft.com/office/drawing/2014/main" id="{7499216E-BECA-4E30-B06C-C1A2B12E9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501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0FA0982E-71C1-4C34-B423-9042793FDB16}"/>
              </a:ext>
            </a:extLst>
          </p:cNvPr>
          <p:cNvSpPr>
            <a:spLocks noGrp="1"/>
          </p:cNvSpPr>
          <p:nvPr>
            <p:ph type="title"/>
          </p:nvPr>
        </p:nvSpPr>
        <p:spPr>
          <a:xfrm>
            <a:off x="1261872" y="365760"/>
            <a:ext cx="9692640" cy="929640"/>
          </a:xfrm>
        </p:spPr>
        <p:txBody>
          <a:bodyPr/>
          <a:lstStyle/>
          <a:p>
            <a:r>
              <a:rPr lang="uk-UA" dirty="0">
                <a:solidFill>
                  <a:schemeClr val="bg1"/>
                </a:solidFill>
              </a:rPr>
              <a:t>Фінансова система Японії</a:t>
            </a:r>
          </a:p>
        </p:txBody>
      </p:sp>
      <p:sp>
        <p:nvSpPr>
          <p:cNvPr id="3" name="Місце для вмісту 2">
            <a:extLst>
              <a:ext uri="{FF2B5EF4-FFF2-40B4-BE49-F238E27FC236}">
                <a16:creationId xmlns:a16="http://schemas.microsoft.com/office/drawing/2014/main" id="{C1901250-AB69-4DCA-A3C0-DD2FF81B7B05}"/>
              </a:ext>
            </a:extLst>
          </p:cNvPr>
          <p:cNvSpPr>
            <a:spLocks noGrp="1"/>
          </p:cNvSpPr>
          <p:nvPr>
            <p:ph sz="half" idx="1"/>
          </p:nvPr>
        </p:nvSpPr>
        <p:spPr>
          <a:xfrm>
            <a:off x="114300" y="1485900"/>
            <a:ext cx="5628132" cy="4694237"/>
          </a:xfrm>
        </p:spPr>
        <p:txBody>
          <a:bodyPr>
            <a:normAutofit/>
          </a:bodyPr>
          <a:lstStyle/>
          <a:p>
            <a:pPr algn="just"/>
            <a:r>
              <a:rPr lang="uk-UA" sz="1400" dirty="0">
                <a:solidFill>
                  <a:schemeClr val="bg1"/>
                </a:solidFill>
              </a:rPr>
              <a:t>Японія є унітарною державою з конституційною монархією. Символом держави є імператор, але його діяльність в сфері державних справ узгоджується з урядом або кабінетом. Вищим органом державної влади (і законодавчим органом) є парламент. Він має дві палати – палату представників і палату радників, які складаються з депутатів, що обираються народом. Виконавча влада представлена кабінетом, який очолює прем’єр-міністр, який і формує кабінет міністрів (переважно із членів парламенту).</a:t>
            </a:r>
          </a:p>
        </p:txBody>
      </p:sp>
      <p:sp>
        <p:nvSpPr>
          <p:cNvPr id="4" name="Місце для вмісту 3">
            <a:extLst>
              <a:ext uri="{FF2B5EF4-FFF2-40B4-BE49-F238E27FC236}">
                <a16:creationId xmlns:a16="http://schemas.microsoft.com/office/drawing/2014/main" id="{F09DC06F-B7E3-4650-98BE-262B8A0E0BAB}"/>
              </a:ext>
            </a:extLst>
          </p:cNvPr>
          <p:cNvSpPr>
            <a:spLocks noGrp="1"/>
          </p:cNvSpPr>
          <p:nvPr>
            <p:ph sz="half" idx="2"/>
          </p:nvPr>
        </p:nvSpPr>
        <p:spPr>
          <a:xfrm>
            <a:off x="302480" y="4316571"/>
            <a:ext cx="11745190" cy="4351337"/>
          </a:xfrm>
        </p:spPr>
        <p:txBody>
          <a:bodyPr>
            <a:normAutofit/>
          </a:bodyPr>
          <a:lstStyle/>
          <a:p>
            <a:pPr algn="just"/>
            <a:r>
              <a:rPr lang="uk-UA" dirty="0">
                <a:solidFill>
                  <a:schemeClr val="bg1"/>
                </a:solidFill>
              </a:rPr>
              <a:t>В нинішній час Японія – високорозвинена країна технологічного прогресу та інновацій. ЇЇ стрімкий розвиток розпочався після ІІ Світової війни і був зумовлений її технічними інноваціями, складною взаємодією техніки і технологій, економічними і соціально-політичними чинниками. Переважна частина державних інвестицій спрямовувалася на розвиток промислової інфраструктури і лише незначна їх частина вкладалася в соціальну сферу. Нове будівництво та модернізація виробничого потенціалу сприяло зростанню ВВП. Також за рахунок державної підтримки розвивалися такі галузі економіки, як сільське господарство, освіта, наука.</a:t>
            </a:r>
          </a:p>
        </p:txBody>
      </p:sp>
    </p:spTree>
    <p:extLst>
      <p:ext uri="{BB962C8B-B14F-4D97-AF65-F5344CB8AC3E}">
        <p14:creationId xmlns:p14="http://schemas.microsoft.com/office/powerpoint/2010/main" val="555827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AE3F14-5668-4183-941E-9C4C94E6FF77}"/>
              </a:ext>
            </a:extLst>
          </p:cNvPr>
          <p:cNvSpPr>
            <a:spLocks noGrp="1"/>
          </p:cNvSpPr>
          <p:nvPr>
            <p:ph type="title"/>
          </p:nvPr>
        </p:nvSpPr>
        <p:spPr/>
        <p:txBody>
          <a:bodyPr/>
          <a:lstStyle/>
          <a:p>
            <a:r>
              <a:rPr lang="uk-UA" dirty="0">
                <a:highlight>
                  <a:srgbClr val="FFFF00"/>
                </a:highlight>
              </a:rPr>
              <a:t>План</a:t>
            </a:r>
          </a:p>
        </p:txBody>
      </p:sp>
      <p:sp>
        <p:nvSpPr>
          <p:cNvPr id="3" name="Місце для вмісту 2">
            <a:extLst>
              <a:ext uri="{FF2B5EF4-FFF2-40B4-BE49-F238E27FC236}">
                <a16:creationId xmlns:a16="http://schemas.microsoft.com/office/drawing/2014/main" id="{2A9BC21A-DDCE-4F58-9292-5BEB7B7988D7}"/>
              </a:ext>
            </a:extLst>
          </p:cNvPr>
          <p:cNvSpPr>
            <a:spLocks noGrp="1"/>
          </p:cNvSpPr>
          <p:nvPr>
            <p:ph idx="1"/>
          </p:nvPr>
        </p:nvSpPr>
        <p:spPr>
          <a:xfrm>
            <a:off x="1012488" y="1898072"/>
            <a:ext cx="9323001" cy="4351337"/>
          </a:xfrm>
        </p:spPr>
        <p:txBody>
          <a:bodyPr>
            <a:normAutofit lnSpcReduction="10000"/>
          </a:bodyPr>
          <a:lstStyle/>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Характерні риси фінансових систем країн з розвиненою ринковою економікою.</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Фінансова система Сполучених Штатів Америки.</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Фінансові системи Німеччини, Великої Британії, Франції.</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Фінансова система Японії.</a:t>
            </a:r>
          </a:p>
          <a:p>
            <a:pPr marL="216000" indent="-457200" algn="just">
              <a:lnSpc>
                <a:spcPct val="150000"/>
              </a:lnSpc>
              <a:spcBef>
                <a:spcPts val="0"/>
              </a:spcBef>
              <a:spcAft>
                <a:spcPts val="0"/>
              </a:spcAft>
              <a:buFont typeface="+mj-lt"/>
              <a:buAutoNum type="arabicPeriod"/>
              <a:tabLst>
                <a:tab pos="5029200" algn="l"/>
              </a:tabLst>
            </a:pPr>
            <a:r>
              <a:rPr lang="ru-RU" dirty="0" err="1"/>
              <a:t>Загальна</a:t>
            </a:r>
            <a:r>
              <a:rPr lang="ru-RU" dirty="0"/>
              <a:t> характеристика </a:t>
            </a:r>
            <a:r>
              <a:rPr lang="ru-RU" dirty="0" err="1"/>
              <a:t>фінансів</a:t>
            </a:r>
            <a:r>
              <a:rPr lang="ru-RU" dirty="0"/>
              <a:t> </a:t>
            </a:r>
            <a:r>
              <a:rPr lang="ru-RU" dirty="0" err="1"/>
              <a:t>Скандинавських</a:t>
            </a:r>
            <a:r>
              <a:rPr lang="ru-RU" dirty="0"/>
              <a:t> </a:t>
            </a:r>
            <a:r>
              <a:rPr lang="ru-RU" dirty="0" err="1"/>
              <a:t>країн</a:t>
            </a:r>
            <a:r>
              <a:rPr lang="ru-RU" dirty="0"/>
              <a:t>.</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Фінансов</a:t>
            </a:r>
            <a:r>
              <a:rPr lang="uk-UA" dirty="0"/>
              <a:t>а система Індії та Італії.</a:t>
            </a:r>
            <a:endParaRPr lang="uk-UA" dirty="0">
              <a:solidFill>
                <a:schemeClr val="tx1"/>
              </a:solidFill>
            </a:endParaRP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Особливості організації фінансів Європейського Союзу.</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Бюджет Європейського Союзу, бюджетна стратегія та бюджетний процес.</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Гармонізація та уніфікація податкової політики країн Європейського Союзу.</a:t>
            </a:r>
          </a:p>
          <a:p>
            <a:pPr marL="216000" indent="-457200" algn="just">
              <a:lnSpc>
                <a:spcPct val="150000"/>
              </a:lnSpc>
              <a:spcBef>
                <a:spcPts val="0"/>
              </a:spcBef>
              <a:spcAft>
                <a:spcPts val="0"/>
              </a:spcAft>
              <a:buFont typeface="+mj-lt"/>
              <a:buAutoNum type="arabicPeriod"/>
              <a:tabLst>
                <a:tab pos="5029200" algn="l"/>
              </a:tabLst>
            </a:pPr>
            <a:r>
              <a:rPr lang="uk-UA" dirty="0">
                <a:solidFill>
                  <a:schemeClr val="tx1"/>
                </a:solidFill>
              </a:rPr>
              <a:t>Валютна інтеграція, спільна валютна політика.</a:t>
            </a:r>
          </a:p>
          <a:p>
            <a:pPr algn="just">
              <a:lnSpc>
                <a:spcPts val="1800"/>
              </a:lnSpc>
              <a:tabLst>
                <a:tab pos="5029200" algn="l"/>
              </a:tabLst>
            </a:pPr>
            <a:endParaRPr lang="uk-UA"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888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69DCF5C3-3C66-46B4-B511-924A809AD5F0}"/>
              </a:ext>
            </a:extLst>
          </p:cNvPr>
          <p:cNvSpPr>
            <a:spLocks noGrp="1"/>
          </p:cNvSpPr>
          <p:nvPr>
            <p:ph sz="half" idx="1"/>
          </p:nvPr>
        </p:nvSpPr>
        <p:spPr>
          <a:xfrm>
            <a:off x="106680" y="289560"/>
            <a:ext cx="6096000" cy="5913121"/>
          </a:xfrm>
        </p:spPr>
        <p:txBody>
          <a:bodyPr>
            <a:noAutofit/>
          </a:bodyPr>
          <a:lstStyle/>
          <a:p>
            <a:pPr algn="just"/>
            <a:r>
              <a:rPr lang="uk-UA" dirty="0"/>
              <a:t>Особливістю фінансової моделі Японії є взаємозв’язок державного фінансування та значного приватного капіталу у реалізації загальнодержавних програм. Взаємодія і взаємопроникнення державного та корпоративного фінансового планування сприяють узгодженому економічному розвитку та забезпеченню стабільності економічної системи. </a:t>
            </a:r>
          </a:p>
          <a:p>
            <a:pPr algn="just"/>
            <a:r>
              <a:rPr lang="uk-UA" dirty="0"/>
              <a:t>Фінансовій системі Японії характерна найменша частка перерозподілу ВВП через державні фінанси. Фінансова політика Японії </a:t>
            </a:r>
            <a:r>
              <a:rPr lang="uk-UA" dirty="0" err="1"/>
              <a:t>грунтується</a:t>
            </a:r>
            <a:r>
              <a:rPr lang="uk-UA" dirty="0"/>
              <a:t> на тому, що державні фінанси повинні обслуговувати лише ті сфери економічного життя, які ринковий механізм забезпечити не здатний. Державні фінанси мають створювати лише загальні умови для функціонування ринкового механізму і одночасно виправляти його недоліки шляхом перерозподілу доходів через бюджетний механізм. У Японії головним є не трансфертні платежі (наприклад допомога по бідності), а вирівнювання стартових умов, тобто забезпечення мінімальних соціальних гарантій (освіта, охорона здоров’я, пенсійне забезпечення).</a:t>
            </a:r>
          </a:p>
        </p:txBody>
      </p:sp>
      <p:sp>
        <p:nvSpPr>
          <p:cNvPr id="4" name="Місце для вмісту 3">
            <a:extLst>
              <a:ext uri="{FF2B5EF4-FFF2-40B4-BE49-F238E27FC236}">
                <a16:creationId xmlns:a16="http://schemas.microsoft.com/office/drawing/2014/main" id="{30FBD868-C15C-40A2-9774-18F372CDF4C5}"/>
              </a:ext>
            </a:extLst>
          </p:cNvPr>
          <p:cNvSpPr>
            <a:spLocks noGrp="1"/>
          </p:cNvSpPr>
          <p:nvPr>
            <p:ph sz="half" idx="2"/>
          </p:nvPr>
        </p:nvSpPr>
        <p:spPr>
          <a:xfrm>
            <a:off x="6477000" y="289560"/>
            <a:ext cx="4480560" cy="4351337"/>
          </a:xfrm>
        </p:spPr>
        <p:txBody>
          <a:bodyPr>
            <a:noAutofit/>
          </a:bodyPr>
          <a:lstStyle/>
          <a:p>
            <a:pPr marL="0" indent="0" algn="just">
              <a:buNone/>
            </a:pPr>
            <a:r>
              <a:rPr lang="uk-UA" sz="1600" dirty="0"/>
              <a:t>У Японії відбувся перехід від загальновідомої концепції «суспільного добробуту» до своєї японської моделі суспільного добробуту, основними рисами якої є : </a:t>
            </a:r>
          </a:p>
          <a:p>
            <a:pPr algn="just"/>
            <a:r>
              <a:rPr lang="uk-UA" sz="1600" dirty="0"/>
              <a:t>свобода індивідуумів та гарантія мінімального доходу кожному; </a:t>
            </a:r>
          </a:p>
          <a:p>
            <a:pPr algn="just"/>
            <a:r>
              <a:rPr lang="uk-UA" sz="1600" dirty="0"/>
              <a:t>мінімальні суспільні асигнування на рішення соціальних проблем; </a:t>
            </a:r>
          </a:p>
          <a:p>
            <a:pPr algn="just"/>
            <a:r>
              <a:rPr lang="uk-UA" sz="1600" dirty="0"/>
              <a:t>принцип «справедливого розподілу» суспільних благ.</a:t>
            </a:r>
          </a:p>
          <a:p>
            <a:pPr marL="0" indent="0">
              <a:buNone/>
            </a:pPr>
            <a:r>
              <a:rPr lang="uk-UA" sz="1600" dirty="0"/>
              <a:t>Фінансова система Японії складається з: </a:t>
            </a:r>
          </a:p>
          <a:p>
            <a:r>
              <a:rPr lang="uk-UA" sz="1600" dirty="0"/>
              <a:t>бюджету центрального уряду; </a:t>
            </a:r>
          </a:p>
          <a:p>
            <a:r>
              <a:rPr lang="uk-UA" sz="1600" dirty="0"/>
              <a:t>місцевих бюджетів; </a:t>
            </a:r>
          </a:p>
          <a:p>
            <a:r>
              <a:rPr lang="uk-UA" sz="1600" dirty="0"/>
              <a:t>спеціальних фондів; </a:t>
            </a:r>
          </a:p>
          <a:p>
            <a:r>
              <a:rPr lang="uk-UA" sz="1600" dirty="0"/>
              <a:t>фінансів суб'єктів господарювання (комерційних підприємств і корпорацій державного сектору)</a:t>
            </a:r>
          </a:p>
        </p:txBody>
      </p:sp>
    </p:spTree>
    <p:extLst>
      <p:ext uri="{BB962C8B-B14F-4D97-AF65-F5344CB8AC3E}">
        <p14:creationId xmlns:p14="http://schemas.microsoft.com/office/powerpoint/2010/main" val="2034953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Тури до Японії з Києва (Україна) ціна, вартість VIP відпочинку у Японії">
            <a:extLst>
              <a:ext uri="{FF2B5EF4-FFF2-40B4-BE49-F238E27FC236}">
                <a16:creationId xmlns:a16="http://schemas.microsoft.com/office/drawing/2014/main" id="{7870494F-90FD-43DC-871B-A0536AB35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43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a:extLst>
              <a:ext uri="{FF2B5EF4-FFF2-40B4-BE49-F238E27FC236}">
                <a16:creationId xmlns:a16="http://schemas.microsoft.com/office/drawing/2014/main" id="{F2694859-38D5-4C81-B6A2-3B94BC402E9E}"/>
              </a:ext>
            </a:extLst>
          </p:cNvPr>
          <p:cNvSpPr>
            <a:spLocks noGrp="1"/>
          </p:cNvSpPr>
          <p:nvPr>
            <p:ph sz="half" idx="1"/>
          </p:nvPr>
        </p:nvSpPr>
        <p:spPr>
          <a:xfrm>
            <a:off x="7987052" y="935182"/>
            <a:ext cx="3380603" cy="3651020"/>
          </a:xfrm>
        </p:spPr>
        <p:txBody>
          <a:bodyPr/>
          <a:lstStyle/>
          <a:p>
            <a:pPr algn="ctr"/>
            <a:r>
              <a:rPr lang="uk-UA" dirty="0"/>
              <a:t>Загальне управління фінансами країни здійснює міністерство фінансів через власні управління та секретаріат. Бюджетний рік в Японії починається 1 квітня і закінчується 31 березня.</a:t>
            </a:r>
          </a:p>
        </p:txBody>
      </p:sp>
      <p:pic>
        <p:nvPicPr>
          <p:cNvPr id="6" name="Рисунок 5">
            <a:extLst>
              <a:ext uri="{FF2B5EF4-FFF2-40B4-BE49-F238E27FC236}">
                <a16:creationId xmlns:a16="http://schemas.microsoft.com/office/drawing/2014/main" id="{4B77E554-99B5-4F16-959A-4E7C29924A73}"/>
              </a:ext>
            </a:extLst>
          </p:cNvPr>
          <p:cNvPicPr>
            <a:picLocks noChangeAspect="1"/>
          </p:cNvPicPr>
          <p:nvPr/>
        </p:nvPicPr>
        <p:blipFill rotWithShape="1">
          <a:blip r:embed="rId3"/>
          <a:srcRect l="2415" t="584" b="-1"/>
          <a:stretch/>
        </p:blipFill>
        <p:spPr>
          <a:xfrm>
            <a:off x="5857224" y="4103025"/>
            <a:ext cx="6407930" cy="2836718"/>
          </a:xfrm>
          <a:prstGeom prst="rect">
            <a:avLst/>
          </a:prstGeom>
        </p:spPr>
      </p:pic>
    </p:spTree>
    <p:extLst>
      <p:ext uri="{BB962C8B-B14F-4D97-AF65-F5344CB8AC3E}">
        <p14:creationId xmlns:p14="http://schemas.microsoft.com/office/powerpoint/2010/main" val="132651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2239B05E-E48F-4523-87BF-940E08C26415}"/>
              </a:ext>
            </a:extLst>
          </p:cNvPr>
          <p:cNvPicPr>
            <a:picLocks noGrp="1" noChangeAspect="1"/>
          </p:cNvPicPr>
          <p:nvPr>
            <p:ph sz="half" idx="1"/>
          </p:nvPr>
        </p:nvPicPr>
        <p:blipFill>
          <a:blip r:embed="rId2"/>
          <a:stretch>
            <a:fillRect/>
          </a:stretch>
        </p:blipFill>
        <p:spPr>
          <a:xfrm>
            <a:off x="439103" y="427615"/>
            <a:ext cx="7095452" cy="2544185"/>
          </a:xfrm>
        </p:spPr>
      </p:pic>
      <p:sp>
        <p:nvSpPr>
          <p:cNvPr id="4" name="Місце для вмісту 3">
            <a:extLst>
              <a:ext uri="{FF2B5EF4-FFF2-40B4-BE49-F238E27FC236}">
                <a16:creationId xmlns:a16="http://schemas.microsoft.com/office/drawing/2014/main" id="{33D7EA73-BD13-4069-9BFD-8F43EF622868}"/>
              </a:ext>
            </a:extLst>
          </p:cNvPr>
          <p:cNvSpPr>
            <a:spLocks noGrp="1"/>
          </p:cNvSpPr>
          <p:nvPr>
            <p:ph sz="half" idx="2"/>
          </p:nvPr>
        </p:nvSpPr>
        <p:spPr>
          <a:xfrm>
            <a:off x="6339840" y="2197316"/>
            <a:ext cx="4480560" cy="4351337"/>
          </a:xfrm>
        </p:spPr>
        <p:txBody>
          <a:bodyPr/>
          <a:lstStyle/>
          <a:p>
            <a:pPr algn="just"/>
            <a:r>
              <a:rPr lang="ru-RU" dirty="0"/>
              <a:t>До </a:t>
            </a:r>
            <a:r>
              <a:rPr lang="ru-RU" dirty="0" err="1"/>
              <a:t>неподаткових</a:t>
            </a:r>
            <a:r>
              <a:rPr lang="ru-RU" dirty="0"/>
              <a:t> </a:t>
            </a:r>
            <a:r>
              <a:rPr lang="ru-RU" dirty="0" err="1"/>
              <a:t>надходжень</a:t>
            </a:r>
            <a:r>
              <a:rPr lang="ru-RU" dirty="0"/>
              <a:t> належать доходи </a:t>
            </a:r>
            <a:r>
              <a:rPr lang="ru-RU" dirty="0" err="1"/>
              <a:t>від</a:t>
            </a:r>
            <a:r>
              <a:rPr lang="ru-RU" dirty="0"/>
              <a:t> </a:t>
            </a:r>
            <a:r>
              <a:rPr lang="ru-RU" dirty="0" err="1"/>
              <a:t>орендної</a:t>
            </a:r>
            <a:r>
              <a:rPr lang="ru-RU" dirty="0"/>
              <a:t> плати, продажу </a:t>
            </a:r>
            <a:r>
              <a:rPr lang="ru-RU" dirty="0" err="1"/>
              <a:t>зе</a:t>
            </a:r>
            <a:r>
              <a:rPr lang="uk-UA" dirty="0" err="1"/>
              <a:t>мельних</a:t>
            </a:r>
            <a:r>
              <a:rPr lang="uk-UA" dirty="0"/>
              <a:t> ділянок та нерухомості, пені, штрафи, доходи від державних лотерей, державні позики. У фінансуванні державних видатків важливим є виділення значних коштів на розвиток науки і освіти, які розглядаються як головний чинник економічного зростання (при цьому у складі витрат на науку на природничі та технічні науки виділяються близько 85 % видатків, а на соціальні науки – 15%). </a:t>
            </a:r>
          </a:p>
        </p:txBody>
      </p:sp>
      <p:sp>
        <p:nvSpPr>
          <p:cNvPr id="8" name="TextBox 7">
            <a:extLst>
              <a:ext uri="{FF2B5EF4-FFF2-40B4-BE49-F238E27FC236}">
                <a16:creationId xmlns:a16="http://schemas.microsoft.com/office/drawing/2014/main" id="{D6ADE41B-C314-4F9B-A281-8C159AC6E4D1}"/>
              </a:ext>
            </a:extLst>
          </p:cNvPr>
          <p:cNvSpPr txBox="1"/>
          <p:nvPr/>
        </p:nvSpPr>
        <p:spPr>
          <a:xfrm>
            <a:off x="561023" y="3429000"/>
            <a:ext cx="5656897" cy="3108543"/>
          </a:xfrm>
          <a:prstGeom prst="rect">
            <a:avLst/>
          </a:prstGeom>
          <a:noFill/>
        </p:spPr>
        <p:txBody>
          <a:bodyPr wrap="square">
            <a:spAutoFit/>
          </a:bodyPr>
          <a:lstStyle/>
          <a:p>
            <a:pPr algn="just"/>
            <a:r>
              <a:rPr lang="uk-UA" sz="1400" dirty="0">
                <a:highlight>
                  <a:srgbClr val="FFFF00"/>
                </a:highlight>
              </a:rPr>
              <a:t>За рахунок державного бюджету фінансуються: </a:t>
            </a:r>
            <a:r>
              <a:rPr lang="uk-UA" sz="1400" dirty="0"/>
              <a:t>дорожнє будівництво, роботи з розвитку авіаційного і залізничного транспорту, системи зв’язку, витрати з ліквідації наслідків стихійних лих. Також важливими сферами державних видатків є видатки на інформаційні технології, програми вирішення проблем старіючого населення, захисту навколишнього середовища та фінансування громадських робіт по поліпшенню функціонування японських міст, а також соціальні видатки. Значну частку витрат державного бюджету становлять соціальні видатки – пенсії по старості та інвалідності. Пенсійна система Японії є досить складною і багаторівневою. Коштами державного бюджету забезпечується 1/3 базової пенсії. Усі інші доплати виплачуються за рахунок різних пенсійних фондів.</a:t>
            </a:r>
          </a:p>
        </p:txBody>
      </p:sp>
    </p:spTree>
    <p:extLst>
      <p:ext uri="{BB962C8B-B14F-4D97-AF65-F5344CB8AC3E}">
        <p14:creationId xmlns:p14="http://schemas.microsoft.com/office/powerpoint/2010/main" val="2048807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98ADA2-113A-442A-8052-B44549C5C915}"/>
              </a:ext>
            </a:extLst>
          </p:cNvPr>
          <p:cNvSpPr>
            <a:spLocks noGrp="1"/>
          </p:cNvSpPr>
          <p:nvPr>
            <p:ph type="title"/>
          </p:nvPr>
        </p:nvSpPr>
        <p:spPr/>
        <p:txBody>
          <a:bodyPr/>
          <a:lstStyle/>
          <a:p>
            <a:r>
              <a:rPr lang="uk-UA" dirty="0"/>
              <a:t>З</a:t>
            </a:r>
            <a:r>
              <a:rPr lang="ru-RU" dirty="0" err="1"/>
              <a:t>агальна</a:t>
            </a:r>
            <a:r>
              <a:rPr lang="ru-RU" dirty="0"/>
              <a:t> характеристика </a:t>
            </a:r>
            <a:r>
              <a:rPr lang="ru-RU" dirty="0" err="1"/>
              <a:t>фінансів</a:t>
            </a:r>
            <a:r>
              <a:rPr lang="ru-RU" dirty="0"/>
              <a:t> </a:t>
            </a:r>
            <a:r>
              <a:rPr lang="ru-RU" dirty="0" err="1"/>
              <a:t>Скандинавських</a:t>
            </a:r>
            <a:r>
              <a:rPr lang="ru-RU" dirty="0"/>
              <a:t> </a:t>
            </a:r>
            <a:r>
              <a:rPr lang="ru-RU" dirty="0" err="1"/>
              <a:t>країн</a:t>
            </a:r>
            <a:endParaRPr lang="uk-UA" dirty="0"/>
          </a:p>
        </p:txBody>
      </p:sp>
      <p:sp>
        <p:nvSpPr>
          <p:cNvPr id="3" name="Місце для вмісту 2">
            <a:extLst>
              <a:ext uri="{FF2B5EF4-FFF2-40B4-BE49-F238E27FC236}">
                <a16:creationId xmlns:a16="http://schemas.microsoft.com/office/drawing/2014/main" id="{F0B88AF2-5AFF-486E-A156-20F18FBD4E5C}"/>
              </a:ext>
            </a:extLst>
          </p:cNvPr>
          <p:cNvSpPr>
            <a:spLocks noGrp="1"/>
          </p:cNvSpPr>
          <p:nvPr>
            <p:ph sz="half" idx="1"/>
          </p:nvPr>
        </p:nvSpPr>
        <p:spPr>
          <a:xfrm>
            <a:off x="328246" y="1828800"/>
            <a:ext cx="5251939" cy="4351337"/>
          </a:xfrm>
        </p:spPr>
        <p:txBody>
          <a:bodyPr>
            <a:noAutofit/>
          </a:bodyPr>
          <a:lstStyle/>
          <a:p>
            <a:pPr algn="just"/>
            <a:r>
              <a:rPr lang="uk-UA" dirty="0"/>
              <a:t>До скандинавських країн належать 5 держав: Швеція, Норвегія, Фінляндія, Данія, Ісландія. Три перші з них складають значний інтерес у сфері організації фінансів, оскільки в цих країнах сформовано модель загального добробуту із найвищими соціальними стандартами та гарантіями з боку держави.</a:t>
            </a:r>
          </a:p>
          <a:p>
            <a:pPr algn="just"/>
            <a:r>
              <a:rPr lang="uk-UA" dirty="0"/>
              <a:t>Для скандинавських країн характерною є значна </a:t>
            </a:r>
            <a:r>
              <a:rPr lang="uk-UA" dirty="0" err="1"/>
              <a:t>перерозподільча</a:t>
            </a:r>
            <a:r>
              <a:rPr lang="uk-UA" dirty="0"/>
              <a:t> роль держави, частка якої становить 55-65 % ВВП. Саме за часткою державних витрат у ВВП Швеція, Норвегія і Фінляндія займають три перші місця серед усіх країн (нині цей показник дорівнює відповідно 66, 61 і 56 %).</a:t>
            </a:r>
          </a:p>
        </p:txBody>
      </p:sp>
      <p:sp>
        <p:nvSpPr>
          <p:cNvPr id="4" name="Місце для вмісту 3">
            <a:extLst>
              <a:ext uri="{FF2B5EF4-FFF2-40B4-BE49-F238E27FC236}">
                <a16:creationId xmlns:a16="http://schemas.microsoft.com/office/drawing/2014/main" id="{51080854-45CF-4136-BE2B-39EC40958A77}"/>
              </a:ext>
            </a:extLst>
          </p:cNvPr>
          <p:cNvSpPr>
            <a:spLocks noGrp="1"/>
          </p:cNvSpPr>
          <p:nvPr>
            <p:ph sz="half" idx="2"/>
          </p:nvPr>
        </p:nvSpPr>
        <p:spPr>
          <a:xfrm>
            <a:off x="5580185" y="1828800"/>
            <a:ext cx="5251939" cy="4351337"/>
          </a:xfrm>
        </p:spPr>
        <p:txBody>
          <a:bodyPr>
            <a:noAutofit/>
          </a:bodyPr>
          <a:lstStyle/>
          <a:p>
            <a:pPr algn="just"/>
            <a:r>
              <a:rPr lang="uk-UA" sz="1600" dirty="0"/>
              <a:t>Рівень оподаткування у Скандинавських країнах традиційно є одним з найвищих серед промислово розвинених країн. За рахунок значного оподаткування сфера надання соціальних послуг населенню є в основному безкоштовною. Державний сектор економіки є також вагомим, він складає біля третини усіх підприємств. Велика частка державних витрат здійснюється у вигляді трансфертних платежів, які є формою переливання фінансових ресурсів з державного бюджету безпосередньо різним групам населення у вигляді допомоги та субсидій.</a:t>
            </a:r>
          </a:p>
          <a:p>
            <a:pPr algn="just"/>
            <a:r>
              <a:rPr lang="ru-RU" sz="1600" dirty="0"/>
              <a:t>У державному </a:t>
            </a:r>
            <a:r>
              <a:rPr lang="ru-RU" sz="1600" dirty="0" err="1"/>
              <a:t>секторі</a:t>
            </a:r>
            <a:r>
              <a:rPr lang="ru-RU" sz="1600" dirty="0"/>
              <a:t> </a:t>
            </a:r>
            <a:r>
              <a:rPr lang="ru-RU" sz="1600" dirty="0" err="1"/>
              <a:t>економіки</a:t>
            </a:r>
            <a:r>
              <a:rPr lang="ru-RU" sz="1600" dirty="0"/>
              <a:t> і в </a:t>
            </a:r>
            <a:r>
              <a:rPr lang="ru-RU" sz="1600" dirty="0" err="1"/>
              <a:t>бюджетній</a:t>
            </a:r>
            <a:r>
              <a:rPr lang="ru-RU" sz="1600" dirty="0"/>
              <a:t> </a:t>
            </a:r>
            <a:r>
              <a:rPr lang="ru-RU" sz="1600" dirty="0" err="1"/>
              <a:t>сфері</a:t>
            </a:r>
            <a:r>
              <a:rPr lang="ru-RU" sz="1600" dirty="0"/>
              <a:t> </a:t>
            </a:r>
            <a:r>
              <a:rPr lang="ru-RU" sz="1600" dirty="0" err="1"/>
              <a:t>зайнята</a:t>
            </a:r>
            <a:r>
              <a:rPr lang="ru-RU" sz="1600" dirty="0"/>
              <a:t> </a:t>
            </a:r>
            <a:r>
              <a:rPr lang="ru-RU" sz="1600" dirty="0" err="1"/>
              <a:t>значна</a:t>
            </a:r>
            <a:r>
              <a:rPr lang="ru-RU" sz="1600" dirty="0"/>
              <a:t> </a:t>
            </a:r>
            <a:r>
              <a:rPr lang="ru-RU" sz="1600" dirty="0" err="1"/>
              <a:t>частина</a:t>
            </a:r>
            <a:r>
              <a:rPr lang="ru-RU" sz="1600" dirty="0"/>
              <a:t> </a:t>
            </a:r>
            <a:r>
              <a:rPr lang="ru-RU" sz="1600" dirty="0" err="1"/>
              <a:t>працездатного</a:t>
            </a:r>
            <a:r>
              <a:rPr lang="ru-RU" sz="1600" dirty="0"/>
              <a:t> </a:t>
            </a:r>
            <a:r>
              <a:rPr lang="ru-RU" sz="1600" dirty="0" err="1"/>
              <a:t>населення</a:t>
            </a:r>
            <a:r>
              <a:rPr lang="ru-RU" sz="1600" dirty="0"/>
              <a:t>. </a:t>
            </a:r>
            <a:r>
              <a:rPr lang="ru-RU" sz="1600" dirty="0" err="1"/>
              <a:t>Цей</a:t>
            </a:r>
            <a:r>
              <a:rPr lang="ru-RU" sz="1600" dirty="0"/>
              <a:t> </a:t>
            </a:r>
            <a:r>
              <a:rPr lang="ru-RU" sz="1600" dirty="0" err="1"/>
              <a:t>показник</a:t>
            </a:r>
            <a:r>
              <a:rPr lang="ru-RU" sz="1600" dirty="0"/>
              <a:t> </a:t>
            </a:r>
            <a:r>
              <a:rPr lang="ru-RU" sz="1600" dirty="0" err="1"/>
              <a:t>складає</a:t>
            </a:r>
            <a:r>
              <a:rPr lang="ru-RU" sz="1600" dirty="0"/>
              <a:t> в </a:t>
            </a:r>
            <a:r>
              <a:rPr lang="ru-RU" sz="1600" dirty="0" err="1"/>
              <a:t>Швеції</a:t>
            </a:r>
            <a:r>
              <a:rPr lang="ru-RU" sz="1600" dirty="0"/>
              <a:t> – 32%, в </a:t>
            </a:r>
            <a:r>
              <a:rPr lang="ru-RU" sz="1600" dirty="0" err="1"/>
              <a:t>Норвегії</a:t>
            </a:r>
            <a:r>
              <a:rPr lang="ru-RU" sz="1600" dirty="0"/>
              <a:t> і </a:t>
            </a:r>
            <a:r>
              <a:rPr lang="ru-RU" sz="1600" dirty="0" err="1"/>
              <a:t>Данії</a:t>
            </a:r>
            <a:r>
              <a:rPr lang="ru-RU" sz="1600" dirty="0"/>
              <a:t> – </a:t>
            </a:r>
            <a:r>
              <a:rPr lang="ru-RU" sz="1600" dirty="0" err="1"/>
              <a:t>близько</a:t>
            </a:r>
            <a:r>
              <a:rPr lang="ru-RU" sz="1600" dirty="0"/>
              <a:t> 30%, у </a:t>
            </a:r>
            <a:r>
              <a:rPr lang="ru-RU" sz="1600" dirty="0" err="1"/>
              <a:t>Фінляндії</a:t>
            </a:r>
            <a:r>
              <a:rPr lang="ru-RU" sz="1600" dirty="0"/>
              <a:t> – 25 %. </a:t>
            </a:r>
            <a:endParaRPr lang="uk-UA" sz="1600" dirty="0"/>
          </a:p>
        </p:txBody>
      </p:sp>
    </p:spTree>
    <p:extLst>
      <p:ext uri="{BB962C8B-B14F-4D97-AF65-F5344CB8AC3E}">
        <p14:creationId xmlns:p14="http://schemas.microsoft.com/office/powerpoint/2010/main" val="282073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Швеція закликала своїх громадян бути готовими до війни - новини">
            <a:extLst>
              <a:ext uri="{FF2B5EF4-FFF2-40B4-BE49-F238E27FC236}">
                <a16:creationId xmlns:a16="http://schemas.microsoft.com/office/drawing/2014/main" id="{5F21C164-09A4-47FF-84AF-A2F7865B7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 y="-218209"/>
            <a:ext cx="11681464" cy="730480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ED3CAEF4-D536-4B80-A0A2-9EF5E00ACD6A}"/>
              </a:ext>
            </a:extLst>
          </p:cNvPr>
          <p:cNvSpPr>
            <a:spLocks noGrp="1"/>
          </p:cNvSpPr>
          <p:nvPr>
            <p:ph type="title"/>
          </p:nvPr>
        </p:nvSpPr>
        <p:spPr>
          <a:xfrm>
            <a:off x="1261872" y="-218209"/>
            <a:ext cx="9692640" cy="1325562"/>
          </a:xfrm>
        </p:spPr>
        <p:txBody>
          <a:bodyPr/>
          <a:lstStyle/>
          <a:p>
            <a:r>
              <a:rPr lang="uk-UA" dirty="0"/>
              <a:t>Швеція</a:t>
            </a:r>
          </a:p>
        </p:txBody>
      </p:sp>
      <p:sp>
        <p:nvSpPr>
          <p:cNvPr id="3" name="Місце для вмісту 2">
            <a:extLst>
              <a:ext uri="{FF2B5EF4-FFF2-40B4-BE49-F238E27FC236}">
                <a16:creationId xmlns:a16="http://schemas.microsoft.com/office/drawing/2014/main" id="{BA763628-621F-4135-AEDF-292A4FEDCCDA}"/>
              </a:ext>
            </a:extLst>
          </p:cNvPr>
          <p:cNvSpPr>
            <a:spLocks noGrp="1"/>
          </p:cNvSpPr>
          <p:nvPr>
            <p:ph sz="half" idx="1"/>
          </p:nvPr>
        </p:nvSpPr>
        <p:spPr>
          <a:xfrm>
            <a:off x="603087" y="1620982"/>
            <a:ext cx="4480560" cy="4351337"/>
          </a:xfrm>
        </p:spPr>
        <p:style>
          <a:lnRef idx="2">
            <a:schemeClr val="dk1"/>
          </a:lnRef>
          <a:fillRef idx="1">
            <a:schemeClr val="lt1"/>
          </a:fillRef>
          <a:effectRef idx="0">
            <a:schemeClr val="dk1"/>
          </a:effectRef>
          <a:fontRef idx="minor">
            <a:schemeClr val="dk1"/>
          </a:fontRef>
        </p:style>
        <p:txBody>
          <a:bodyPr>
            <a:normAutofit lnSpcReduction="10000"/>
          </a:bodyPr>
          <a:lstStyle/>
          <a:p>
            <a:pPr algn="just"/>
            <a:r>
              <a:rPr lang="uk-UA" dirty="0"/>
              <a:t>Бюджетна система Швеції </a:t>
            </a:r>
            <a:r>
              <a:rPr lang="uk-UA" dirty="0" err="1"/>
              <a:t>триланкова</a:t>
            </a:r>
            <a:r>
              <a:rPr lang="uk-UA" dirty="0"/>
              <a:t>: центральний бюджет та два рівні місцевих бюджетів – ленів-губерній та комун. Місцеві бюджети відповідальні за сферу охорони здоров’я, культуру, охорону навколишнього середовища, цивільну оборону, громадський транспорт та деякі ланки системи освіти. </a:t>
            </a:r>
          </a:p>
          <a:p>
            <a:pPr algn="just"/>
            <a:r>
              <a:rPr lang="ru-RU" dirty="0" err="1"/>
              <a:t>Основними</a:t>
            </a:r>
            <a:r>
              <a:rPr lang="ru-RU" dirty="0"/>
              <a:t> </a:t>
            </a:r>
            <a:r>
              <a:rPr lang="ru-RU" dirty="0" err="1"/>
              <a:t>податками</a:t>
            </a:r>
            <a:r>
              <a:rPr lang="ru-RU" dirty="0"/>
              <a:t> є </a:t>
            </a:r>
            <a:r>
              <a:rPr lang="ru-RU" dirty="0" err="1"/>
              <a:t>податок</a:t>
            </a:r>
            <a:r>
              <a:rPr lang="ru-RU" dirty="0"/>
              <a:t> на доходи </a:t>
            </a:r>
            <a:r>
              <a:rPr lang="ru-RU" dirty="0" err="1"/>
              <a:t>від</a:t>
            </a:r>
            <a:r>
              <a:rPr lang="ru-RU" dirty="0"/>
              <a:t> </a:t>
            </a:r>
            <a:r>
              <a:rPr lang="ru-RU" dirty="0" err="1"/>
              <a:t>капіталу</a:t>
            </a:r>
            <a:r>
              <a:rPr lang="ru-RU" dirty="0"/>
              <a:t>, </a:t>
            </a:r>
            <a:r>
              <a:rPr lang="ru-RU" dirty="0" err="1"/>
              <a:t>податки</a:t>
            </a:r>
            <a:r>
              <a:rPr lang="ru-RU" dirty="0"/>
              <a:t> з </a:t>
            </a:r>
            <a:r>
              <a:rPr lang="ru-RU" dirty="0" err="1"/>
              <a:t>бізнесу</a:t>
            </a:r>
            <a:r>
              <a:rPr lang="ru-RU" dirty="0"/>
              <a:t> (на </a:t>
            </a:r>
            <a:r>
              <a:rPr lang="ru-RU" dirty="0" err="1"/>
              <a:t>прибуток</a:t>
            </a:r>
            <a:r>
              <a:rPr lang="ru-RU" dirty="0"/>
              <a:t> </a:t>
            </a:r>
            <a:r>
              <a:rPr lang="ru-RU" dirty="0" err="1"/>
              <a:t>корпорацій</a:t>
            </a:r>
            <a:r>
              <a:rPr lang="ru-RU" dirty="0"/>
              <a:t>), </a:t>
            </a:r>
            <a:r>
              <a:rPr lang="ru-RU" dirty="0" err="1"/>
              <a:t>різні</a:t>
            </a:r>
            <a:r>
              <a:rPr lang="ru-RU" dirty="0"/>
              <a:t> </a:t>
            </a:r>
            <a:r>
              <a:rPr lang="ru-RU" dirty="0" err="1"/>
              <a:t>види</a:t>
            </a:r>
            <a:r>
              <a:rPr lang="ru-RU" dirty="0"/>
              <a:t> </a:t>
            </a:r>
            <a:r>
              <a:rPr lang="ru-RU" dirty="0" err="1"/>
              <a:t>непрямих</a:t>
            </a:r>
            <a:r>
              <a:rPr lang="ru-RU" dirty="0"/>
              <a:t> </a:t>
            </a:r>
            <a:r>
              <a:rPr lang="ru-RU" dirty="0" err="1"/>
              <a:t>податків</a:t>
            </a:r>
            <a:r>
              <a:rPr lang="ru-RU" dirty="0"/>
              <a:t> – ПДВ та </a:t>
            </a:r>
            <a:r>
              <a:rPr lang="ru-RU" dirty="0" err="1"/>
              <a:t>акцизи</a:t>
            </a:r>
            <a:r>
              <a:rPr lang="ru-RU" dirty="0"/>
              <a:t>, </a:t>
            </a:r>
            <a:r>
              <a:rPr lang="ru-RU" dirty="0" err="1"/>
              <a:t>значна</a:t>
            </a:r>
            <a:r>
              <a:rPr lang="ru-RU" dirty="0"/>
              <a:t> </a:t>
            </a:r>
            <a:r>
              <a:rPr lang="ru-RU" dirty="0" err="1"/>
              <a:t>кількість</a:t>
            </a:r>
            <a:r>
              <a:rPr lang="ru-RU" dirty="0"/>
              <a:t> </a:t>
            </a:r>
            <a:r>
              <a:rPr lang="ru-RU" dirty="0" err="1"/>
              <a:t>внесків</a:t>
            </a:r>
            <a:r>
              <a:rPr lang="ru-RU" dirty="0"/>
              <a:t> до </a:t>
            </a:r>
            <a:r>
              <a:rPr lang="ru-RU" dirty="0" err="1"/>
              <a:t>соціальних</a:t>
            </a:r>
            <a:r>
              <a:rPr lang="ru-RU" dirty="0"/>
              <a:t> </a:t>
            </a:r>
            <a:r>
              <a:rPr lang="ru-RU" dirty="0" err="1"/>
              <a:t>фондів</a:t>
            </a:r>
            <a:r>
              <a:rPr lang="ru-RU" dirty="0"/>
              <a:t>. </a:t>
            </a:r>
            <a:endParaRPr lang="uk-UA" dirty="0"/>
          </a:p>
        </p:txBody>
      </p:sp>
    </p:spTree>
    <p:extLst>
      <p:ext uri="{BB962C8B-B14F-4D97-AF65-F5344CB8AC3E}">
        <p14:creationId xmlns:p14="http://schemas.microsoft.com/office/powerpoint/2010/main" val="910661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5EFA3C0A-4D0E-4452-865F-213178C1818F}"/>
              </a:ext>
            </a:extLst>
          </p:cNvPr>
          <p:cNvSpPr>
            <a:spLocks noGrp="1"/>
          </p:cNvSpPr>
          <p:nvPr>
            <p:ph sz="half" idx="1"/>
          </p:nvPr>
        </p:nvSpPr>
        <p:spPr>
          <a:xfrm>
            <a:off x="253954" y="1253331"/>
            <a:ext cx="4110228" cy="4351337"/>
          </a:xfrm>
        </p:spPr>
        <p:txBody>
          <a:bodyPr/>
          <a:lstStyle/>
          <a:p>
            <a:pPr algn="just"/>
            <a:r>
              <a:rPr lang="uk-UA" dirty="0"/>
              <a:t>Система фінансового вирівнювання бюджетів Швеції дістала назву «системи Робін </a:t>
            </a:r>
            <a:r>
              <a:rPr lang="uk-UA" dirty="0" err="1"/>
              <a:t>Гуда</a:t>
            </a:r>
            <a:r>
              <a:rPr lang="uk-UA" dirty="0"/>
              <a:t>», що визначає </a:t>
            </a:r>
            <a:r>
              <a:rPr lang="uk-UA" dirty="0" err="1"/>
              <a:t>середньокомунну</a:t>
            </a:r>
            <a:r>
              <a:rPr lang="uk-UA" dirty="0"/>
              <a:t> податкоспроможність та податкоспроможність окремої комуни. Розміри субсидій та внесків визначаються як різниця цих двох показників. Ті, у кого податкова спроможність нижче 95% від середньої, отримують трансферти від тих комун, де такий же показник складає більше 110%.</a:t>
            </a:r>
          </a:p>
        </p:txBody>
      </p:sp>
      <p:pic>
        <p:nvPicPr>
          <p:cNvPr id="5" name="Місце для вмісту 4">
            <a:extLst>
              <a:ext uri="{FF2B5EF4-FFF2-40B4-BE49-F238E27FC236}">
                <a16:creationId xmlns:a16="http://schemas.microsoft.com/office/drawing/2014/main" id="{7DD759CC-C9EE-4F0D-85C2-F73AC23379F9}"/>
              </a:ext>
            </a:extLst>
          </p:cNvPr>
          <p:cNvPicPr>
            <a:picLocks noGrp="1" noChangeAspect="1"/>
          </p:cNvPicPr>
          <p:nvPr>
            <p:ph sz="half" idx="2"/>
          </p:nvPr>
        </p:nvPicPr>
        <p:blipFill>
          <a:blip r:embed="rId2"/>
          <a:stretch>
            <a:fillRect/>
          </a:stretch>
        </p:blipFill>
        <p:spPr>
          <a:xfrm>
            <a:off x="4509655" y="1051025"/>
            <a:ext cx="6794211" cy="4755947"/>
          </a:xfrm>
          <a:prstGeom prst="rect">
            <a:avLst/>
          </a:prstGeom>
        </p:spPr>
      </p:pic>
    </p:spTree>
    <p:extLst>
      <p:ext uri="{BB962C8B-B14F-4D97-AF65-F5344CB8AC3E}">
        <p14:creationId xmlns:p14="http://schemas.microsoft.com/office/powerpoint/2010/main" val="290456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C13B80-967D-413F-B2D9-4E1AB3DF9E3A}"/>
              </a:ext>
            </a:extLst>
          </p:cNvPr>
          <p:cNvSpPr>
            <a:spLocks noGrp="1"/>
          </p:cNvSpPr>
          <p:nvPr>
            <p:ph type="title"/>
          </p:nvPr>
        </p:nvSpPr>
        <p:spPr>
          <a:xfrm>
            <a:off x="1246632" y="15082"/>
            <a:ext cx="9692640" cy="1325562"/>
          </a:xfrm>
        </p:spPr>
        <p:txBody>
          <a:bodyPr/>
          <a:lstStyle/>
          <a:p>
            <a:r>
              <a:rPr lang="uk-UA" dirty="0"/>
              <a:t>Норвегія</a:t>
            </a:r>
          </a:p>
        </p:txBody>
      </p:sp>
      <p:sp>
        <p:nvSpPr>
          <p:cNvPr id="3" name="Місце для вмісту 2">
            <a:extLst>
              <a:ext uri="{FF2B5EF4-FFF2-40B4-BE49-F238E27FC236}">
                <a16:creationId xmlns:a16="http://schemas.microsoft.com/office/drawing/2014/main" id="{6F746D1E-5D2D-43FB-8214-2FEA2EDA4DC0}"/>
              </a:ext>
            </a:extLst>
          </p:cNvPr>
          <p:cNvSpPr>
            <a:spLocks noGrp="1"/>
          </p:cNvSpPr>
          <p:nvPr>
            <p:ph sz="half" idx="1"/>
          </p:nvPr>
        </p:nvSpPr>
        <p:spPr>
          <a:xfrm>
            <a:off x="1194539" y="1475509"/>
            <a:ext cx="4480560" cy="4351337"/>
          </a:xfrm>
        </p:spPr>
        <p:txBody>
          <a:bodyPr>
            <a:normAutofit fontScale="92500" lnSpcReduction="20000"/>
          </a:bodyPr>
          <a:lstStyle/>
          <a:p>
            <a:pPr algn="just"/>
            <a:r>
              <a:rPr lang="uk-UA" dirty="0"/>
              <a:t>Особливістю державних фінансів Норвегії є їх бездефіцитність та відсутність зовнішнього боргу. Норвегія є чистим зовнішнім кредитором, надаючи значні фінансові ресурси у борг іншим країнам.</a:t>
            </a:r>
          </a:p>
        </p:txBody>
      </p:sp>
      <p:sp>
        <p:nvSpPr>
          <p:cNvPr id="4" name="Місце для вмісту 3">
            <a:extLst>
              <a:ext uri="{FF2B5EF4-FFF2-40B4-BE49-F238E27FC236}">
                <a16:creationId xmlns:a16="http://schemas.microsoft.com/office/drawing/2014/main" id="{C6A31D58-FFE2-496D-AC29-C453C7CA5AA9}"/>
              </a:ext>
            </a:extLst>
          </p:cNvPr>
          <p:cNvSpPr>
            <a:spLocks noGrp="1"/>
          </p:cNvSpPr>
          <p:nvPr>
            <p:ph sz="half" idx="2"/>
          </p:nvPr>
        </p:nvSpPr>
        <p:spPr/>
        <p:txBody>
          <a:bodyPr>
            <a:normAutofit fontScale="92500" lnSpcReduction="20000"/>
          </a:bodyPr>
          <a:lstStyle/>
          <a:p>
            <a:pPr algn="just"/>
            <a:r>
              <a:rPr lang="ru-RU" dirty="0" err="1"/>
              <a:t>Основними</a:t>
            </a:r>
            <a:r>
              <a:rPr lang="ru-RU" dirty="0"/>
              <a:t> </a:t>
            </a:r>
            <a:r>
              <a:rPr lang="ru-RU" dirty="0" err="1"/>
              <a:t>податками</a:t>
            </a:r>
            <a:r>
              <a:rPr lang="ru-RU" dirty="0"/>
              <a:t> в </a:t>
            </a:r>
            <a:r>
              <a:rPr lang="ru-RU" dirty="0" err="1"/>
              <a:t>цій</a:t>
            </a:r>
            <a:r>
              <a:rPr lang="ru-RU" dirty="0"/>
              <a:t> </a:t>
            </a:r>
            <a:r>
              <a:rPr lang="ru-RU" dirty="0" err="1"/>
              <a:t>країні</a:t>
            </a:r>
            <a:r>
              <a:rPr lang="ru-RU" dirty="0"/>
              <a:t> є </a:t>
            </a:r>
            <a:r>
              <a:rPr lang="ru-RU" dirty="0" err="1"/>
              <a:t>наступні</a:t>
            </a:r>
            <a:r>
              <a:rPr lang="ru-RU" dirty="0"/>
              <a:t>: </a:t>
            </a:r>
          </a:p>
          <a:p>
            <a:pPr algn="just"/>
            <a:r>
              <a:rPr lang="ru-RU" dirty="0" err="1"/>
              <a:t>податок</a:t>
            </a:r>
            <a:r>
              <a:rPr lang="ru-RU" dirty="0"/>
              <a:t> на </a:t>
            </a:r>
            <a:r>
              <a:rPr lang="ru-RU" dirty="0" err="1"/>
              <a:t>прибуток</a:t>
            </a:r>
            <a:r>
              <a:rPr lang="ru-RU" dirty="0"/>
              <a:t> </a:t>
            </a:r>
            <a:r>
              <a:rPr lang="ru-RU" dirty="0" err="1"/>
              <a:t>корпорацій</a:t>
            </a:r>
            <a:r>
              <a:rPr lang="ru-RU" dirty="0"/>
              <a:t> (</a:t>
            </a:r>
            <a:r>
              <a:rPr lang="ru-RU" dirty="0" err="1"/>
              <a:t>базова</a:t>
            </a:r>
            <a:r>
              <a:rPr lang="ru-RU" dirty="0"/>
              <a:t> ставка 28%); для </a:t>
            </a:r>
            <a:r>
              <a:rPr lang="ru-RU" dirty="0" err="1"/>
              <a:t>нафтових</a:t>
            </a:r>
            <a:r>
              <a:rPr lang="ru-RU" dirty="0"/>
              <a:t> </a:t>
            </a:r>
            <a:r>
              <a:rPr lang="ru-RU" dirty="0" err="1"/>
              <a:t>компаній</a:t>
            </a:r>
            <a:r>
              <a:rPr lang="ru-RU" dirty="0"/>
              <a:t> </a:t>
            </a:r>
            <a:r>
              <a:rPr lang="ru-RU" dirty="0" err="1"/>
              <a:t>частина</a:t>
            </a:r>
            <a:r>
              <a:rPr lang="ru-RU" dirty="0"/>
              <a:t> </a:t>
            </a:r>
            <a:r>
              <a:rPr lang="ru-RU" dirty="0" err="1"/>
              <a:t>прибутку</a:t>
            </a:r>
            <a:r>
              <a:rPr lang="ru-RU" dirty="0"/>
              <a:t> </a:t>
            </a:r>
            <a:r>
              <a:rPr lang="ru-RU" dirty="0" err="1"/>
              <a:t>обкладається</a:t>
            </a:r>
            <a:r>
              <a:rPr lang="ru-RU" dirty="0"/>
              <a:t> </a:t>
            </a:r>
            <a:r>
              <a:rPr lang="ru-RU" dirty="0" err="1"/>
              <a:t>стандартним</a:t>
            </a:r>
            <a:r>
              <a:rPr lang="ru-RU" dirty="0"/>
              <a:t> </a:t>
            </a:r>
            <a:r>
              <a:rPr lang="ru-RU" dirty="0" err="1"/>
              <a:t>податком</a:t>
            </a:r>
            <a:r>
              <a:rPr lang="ru-RU" dirty="0"/>
              <a:t> на </a:t>
            </a:r>
            <a:r>
              <a:rPr lang="ru-RU" dirty="0" err="1"/>
              <a:t>прибуток</a:t>
            </a:r>
            <a:r>
              <a:rPr lang="ru-RU" dirty="0"/>
              <a:t> у </a:t>
            </a:r>
            <a:r>
              <a:rPr lang="ru-RU" dirty="0" err="1"/>
              <a:t>розмірі</a:t>
            </a:r>
            <a:r>
              <a:rPr lang="ru-RU" dirty="0"/>
              <a:t> 28%, а </a:t>
            </a:r>
            <a:r>
              <a:rPr lang="ru-RU" dirty="0" err="1"/>
              <a:t>інша</a:t>
            </a:r>
            <a:r>
              <a:rPr lang="ru-RU" dirty="0"/>
              <a:t> </a:t>
            </a:r>
            <a:r>
              <a:rPr lang="ru-RU" dirty="0" err="1"/>
              <a:t>частина</a:t>
            </a:r>
            <a:r>
              <a:rPr lang="ru-RU" dirty="0"/>
              <a:t>- </a:t>
            </a:r>
            <a:r>
              <a:rPr lang="ru-RU" dirty="0" err="1"/>
              <a:t>спеціальним</a:t>
            </a:r>
            <a:r>
              <a:rPr lang="ru-RU" dirty="0"/>
              <a:t> </a:t>
            </a:r>
            <a:r>
              <a:rPr lang="ru-RU" dirty="0" err="1"/>
              <a:t>нафтовим</a:t>
            </a:r>
            <a:r>
              <a:rPr lang="ru-RU" dirty="0"/>
              <a:t> </a:t>
            </a:r>
            <a:r>
              <a:rPr lang="ru-RU" dirty="0" err="1"/>
              <a:t>податком</a:t>
            </a:r>
            <a:r>
              <a:rPr lang="ru-RU" dirty="0"/>
              <a:t> у </a:t>
            </a:r>
            <a:r>
              <a:rPr lang="ru-RU" dirty="0" err="1"/>
              <a:t>розмірі</a:t>
            </a:r>
            <a:r>
              <a:rPr lang="ru-RU" dirty="0"/>
              <a:t> 50%; </a:t>
            </a:r>
          </a:p>
          <a:p>
            <a:pPr algn="just"/>
            <a:r>
              <a:rPr lang="ru-RU" dirty="0" err="1"/>
              <a:t>податок</a:t>
            </a:r>
            <a:r>
              <a:rPr lang="ru-RU" dirty="0"/>
              <a:t> на доходи </a:t>
            </a:r>
            <a:r>
              <a:rPr lang="ru-RU" dirty="0" err="1"/>
              <a:t>фізичних</a:t>
            </a:r>
            <a:r>
              <a:rPr lang="ru-RU" dirty="0"/>
              <a:t> </a:t>
            </a:r>
            <a:r>
              <a:rPr lang="ru-RU" dirty="0" err="1"/>
              <a:t>осіб</a:t>
            </a:r>
            <a:r>
              <a:rPr lang="ru-RU" dirty="0"/>
              <a:t> (</a:t>
            </a:r>
            <a:r>
              <a:rPr lang="ru-RU" dirty="0" err="1"/>
              <a:t>стягується</a:t>
            </a:r>
            <a:r>
              <a:rPr lang="ru-RU" dirty="0"/>
              <a:t> за </a:t>
            </a:r>
            <a:r>
              <a:rPr lang="ru-RU" dirty="0" err="1"/>
              <a:t>прогресивною</a:t>
            </a:r>
            <a:r>
              <a:rPr lang="ru-RU" dirty="0"/>
              <a:t> шкалою ставок, </a:t>
            </a:r>
            <a:r>
              <a:rPr lang="ru-RU" dirty="0" err="1"/>
              <a:t>мінімальна</a:t>
            </a:r>
            <a:r>
              <a:rPr lang="ru-RU" dirty="0"/>
              <a:t> ставка- 12%); </a:t>
            </a:r>
          </a:p>
          <a:p>
            <a:pPr algn="just"/>
            <a:r>
              <a:rPr lang="ru-RU" dirty="0"/>
              <a:t> </a:t>
            </a:r>
            <a:r>
              <a:rPr lang="ru-RU" dirty="0" err="1"/>
              <a:t>податок</a:t>
            </a:r>
            <a:r>
              <a:rPr lang="ru-RU" dirty="0"/>
              <a:t> на </a:t>
            </a:r>
            <a:r>
              <a:rPr lang="ru-RU" dirty="0" err="1"/>
              <a:t>додану</a:t>
            </a:r>
            <a:r>
              <a:rPr lang="ru-RU" dirty="0"/>
              <a:t> </a:t>
            </a:r>
            <a:r>
              <a:rPr lang="ru-RU" dirty="0" err="1"/>
              <a:t>вартість</a:t>
            </a:r>
            <a:r>
              <a:rPr lang="ru-RU" dirty="0"/>
              <a:t> (</a:t>
            </a:r>
            <a:r>
              <a:rPr lang="ru-RU" dirty="0" err="1"/>
              <a:t>базова</a:t>
            </a:r>
            <a:r>
              <a:rPr lang="ru-RU" dirty="0"/>
              <a:t> ставка – 25%; </a:t>
            </a:r>
            <a:r>
              <a:rPr lang="ru-RU" dirty="0" err="1"/>
              <a:t>понижені</a:t>
            </a:r>
            <a:r>
              <a:rPr lang="ru-RU" dirty="0"/>
              <a:t> ставки – 11% на </a:t>
            </a:r>
            <a:r>
              <a:rPr lang="ru-RU" dirty="0" err="1"/>
              <a:t>продукти</a:t>
            </a:r>
            <a:r>
              <a:rPr lang="ru-RU" dirty="0"/>
              <a:t> </a:t>
            </a:r>
            <a:r>
              <a:rPr lang="ru-RU" dirty="0" err="1"/>
              <a:t>харчування</a:t>
            </a:r>
            <a:r>
              <a:rPr lang="ru-RU" dirty="0"/>
              <a:t> і 7% на </a:t>
            </a:r>
            <a:r>
              <a:rPr lang="ru-RU" dirty="0" err="1"/>
              <a:t>послуги</a:t>
            </a:r>
            <a:r>
              <a:rPr lang="ru-RU" dirty="0"/>
              <a:t> </a:t>
            </a:r>
            <a:r>
              <a:rPr lang="ru-RU" dirty="0" err="1"/>
              <a:t>пасажирського</a:t>
            </a:r>
            <a:r>
              <a:rPr lang="ru-RU" dirty="0"/>
              <a:t> транспорту, </a:t>
            </a:r>
            <a:r>
              <a:rPr lang="ru-RU" dirty="0" err="1"/>
              <a:t>кіно</a:t>
            </a:r>
            <a:r>
              <a:rPr lang="ru-RU" dirty="0"/>
              <a:t> і </a:t>
            </a:r>
            <a:r>
              <a:rPr lang="ru-RU" dirty="0" err="1"/>
              <a:t>телебачення</a:t>
            </a:r>
            <a:r>
              <a:rPr lang="ru-RU" dirty="0"/>
              <a:t>)</a:t>
            </a:r>
            <a:endParaRPr lang="uk-UA" dirty="0"/>
          </a:p>
        </p:txBody>
      </p:sp>
      <p:pic>
        <p:nvPicPr>
          <p:cNvPr id="13314" name="Picture 2" descr="Visit Ukraine - Норвегія для українців у 2024 році: як оформити захист,  соціальна підтримка та основні зміни для біженців">
            <a:extLst>
              <a:ext uri="{FF2B5EF4-FFF2-40B4-BE49-F238E27FC236}">
                <a16:creationId xmlns:a16="http://schemas.microsoft.com/office/drawing/2014/main" id="{7FA3142E-CD15-48DD-807F-53F8A644C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632" y="2995699"/>
            <a:ext cx="44958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561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Норвегія після трьох відтермінувань скасовує майже всі коронавірусні  обмеження | Українська правда">
            <a:extLst>
              <a:ext uri="{FF2B5EF4-FFF2-40B4-BE49-F238E27FC236}">
                <a16:creationId xmlns:a16="http://schemas.microsoft.com/office/drawing/2014/main" id="{F3EA9403-3556-4CBB-8670-7711AE43A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274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Місце для вмісту 5">
            <a:extLst>
              <a:ext uri="{FF2B5EF4-FFF2-40B4-BE49-F238E27FC236}">
                <a16:creationId xmlns:a16="http://schemas.microsoft.com/office/drawing/2014/main" id="{685B7E0C-DEE2-4D5D-8C94-FEAD25C74188}"/>
              </a:ext>
            </a:extLst>
          </p:cNvPr>
          <p:cNvPicPr>
            <a:picLocks noGrp="1" noChangeAspect="1"/>
          </p:cNvPicPr>
          <p:nvPr>
            <p:ph sz="half" idx="1"/>
          </p:nvPr>
        </p:nvPicPr>
        <p:blipFill>
          <a:blip r:embed="rId3"/>
          <a:stretch>
            <a:fillRect/>
          </a:stretch>
        </p:blipFill>
        <p:spPr>
          <a:xfrm>
            <a:off x="191608" y="215516"/>
            <a:ext cx="4950912" cy="2312167"/>
          </a:xfrm>
        </p:spPr>
      </p:pic>
    </p:spTree>
    <p:extLst>
      <p:ext uri="{BB962C8B-B14F-4D97-AF65-F5344CB8AC3E}">
        <p14:creationId xmlns:p14="http://schemas.microsoft.com/office/powerpoint/2010/main" val="772012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Жизнь в Финляндии в 2024 году: плюсы и минусы, уровень зарплаты, цены,  налоги, работа">
            <a:extLst>
              <a:ext uri="{FF2B5EF4-FFF2-40B4-BE49-F238E27FC236}">
                <a16:creationId xmlns:a16="http://schemas.microsoft.com/office/drawing/2014/main" id="{D038B476-B852-45E5-8121-16BC4E4B3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288"/>
            <a:ext cx="11346873" cy="754475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F04E1981-90FB-4405-9991-70908FBFB5A4}"/>
              </a:ext>
            </a:extLst>
          </p:cNvPr>
          <p:cNvSpPr>
            <a:spLocks noGrp="1"/>
          </p:cNvSpPr>
          <p:nvPr>
            <p:ph type="title"/>
          </p:nvPr>
        </p:nvSpPr>
        <p:spPr>
          <a:xfrm>
            <a:off x="617635" y="-220288"/>
            <a:ext cx="9692640" cy="1325562"/>
          </a:xfrm>
        </p:spPr>
        <p:txBody>
          <a:bodyPr/>
          <a:lstStyle/>
          <a:p>
            <a:r>
              <a:rPr lang="uk-UA" dirty="0"/>
              <a:t>Фінляндія</a:t>
            </a:r>
          </a:p>
        </p:txBody>
      </p:sp>
      <p:sp>
        <p:nvSpPr>
          <p:cNvPr id="3" name="Місце для вмісту 2">
            <a:extLst>
              <a:ext uri="{FF2B5EF4-FFF2-40B4-BE49-F238E27FC236}">
                <a16:creationId xmlns:a16="http://schemas.microsoft.com/office/drawing/2014/main" id="{6AB08B0C-AD64-434A-BAC4-D59EF818B215}"/>
              </a:ext>
            </a:extLst>
          </p:cNvPr>
          <p:cNvSpPr>
            <a:spLocks noGrp="1"/>
          </p:cNvSpPr>
          <p:nvPr>
            <p:ph sz="half" idx="1"/>
          </p:nvPr>
        </p:nvSpPr>
        <p:spPr>
          <a:xfrm>
            <a:off x="368254" y="1880755"/>
            <a:ext cx="4480560" cy="4351337"/>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just"/>
            <a:r>
              <a:rPr lang="ru-RU" dirty="0" err="1"/>
              <a:t>Це</a:t>
            </a:r>
            <a:r>
              <a:rPr lang="ru-RU" dirty="0"/>
              <a:t> одна з </a:t>
            </a:r>
            <a:r>
              <a:rPr lang="ru-RU" dirty="0" err="1"/>
              <a:t>найбільш</a:t>
            </a:r>
            <a:r>
              <a:rPr lang="ru-RU" dirty="0"/>
              <a:t> </a:t>
            </a:r>
            <a:r>
              <a:rPr lang="ru-RU" dirty="0" err="1"/>
              <a:t>економічно</a:t>
            </a:r>
            <a:r>
              <a:rPr lang="ru-RU" dirty="0"/>
              <a:t> </a:t>
            </a:r>
            <a:r>
              <a:rPr lang="ru-RU" dirty="0" err="1"/>
              <a:t>розвинених</a:t>
            </a:r>
            <a:r>
              <a:rPr lang="ru-RU" dirty="0"/>
              <a:t> </a:t>
            </a:r>
            <a:r>
              <a:rPr lang="ru-RU" dirty="0" err="1"/>
              <a:t>європейських</a:t>
            </a:r>
            <a:r>
              <a:rPr lang="ru-RU" dirty="0"/>
              <a:t> держав, </a:t>
            </a:r>
            <a:r>
              <a:rPr lang="ru-RU" dirty="0" err="1"/>
              <a:t>країна</a:t>
            </a:r>
            <a:r>
              <a:rPr lang="ru-RU" dirty="0"/>
              <a:t> </a:t>
            </a:r>
            <a:r>
              <a:rPr lang="ru-RU" dirty="0" err="1"/>
              <a:t>Скандинавського</a:t>
            </a:r>
            <a:r>
              <a:rPr lang="ru-RU" dirty="0"/>
              <a:t> </a:t>
            </a:r>
            <a:r>
              <a:rPr lang="ru-RU" dirty="0" err="1"/>
              <a:t>півострова</a:t>
            </a:r>
            <a:r>
              <a:rPr lang="ru-RU" dirty="0"/>
              <a:t>, член </a:t>
            </a:r>
            <a:r>
              <a:rPr lang="ru-RU" dirty="0" err="1"/>
              <a:t>Європейського</a:t>
            </a:r>
            <a:r>
              <a:rPr lang="ru-RU" dirty="0"/>
              <a:t> Союзу з 1995 року (до 1917 року вона входила до складу </a:t>
            </a:r>
            <a:r>
              <a:rPr lang="ru-RU" dirty="0" err="1"/>
              <a:t>Російської</a:t>
            </a:r>
            <a:r>
              <a:rPr lang="ru-RU" dirty="0"/>
              <a:t> </a:t>
            </a:r>
            <a:r>
              <a:rPr lang="ru-RU" dirty="0" err="1"/>
              <a:t>імперії</a:t>
            </a:r>
            <a:r>
              <a:rPr lang="ru-RU" dirty="0"/>
              <a:t>). </a:t>
            </a:r>
          </a:p>
          <a:p>
            <a:pPr algn="just"/>
            <a:r>
              <a:rPr lang="uk-UA" dirty="0"/>
              <a:t>Бюджетна система Фінляндії складається з державного та місцевих бюджетів. Основними джерелами доходів бюджетів є податки. Зауважимо, що податки у Фінляндії є дещо нижчими, ніж у сусідніх країнах – Швеції, Данії і Норвегії.</a:t>
            </a:r>
          </a:p>
        </p:txBody>
      </p:sp>
    </p:spTree>
    <p:extLst>
      <p:ext uri="{BB962C8B-B14F-4D97-AF65-F5344CB8AC3E}">
        <p14:creationId xmlns:p14="http://schemas.microsoft.com/office/powerpoint/2010/main" val="3406111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Місце для вмісту 5">
            <a:extLst>
              <a:ext uri="{FF2B5EF4-FFF2-40B4-BE49-F238E27FC236}">
                <a16:creationId xmlns:a16="http://schemas.microsoft.com/office/drawing/2014/main" id="{11AD7350-718C-43A2-AB1F-439EDA1F46EF}"/>
              </a:ext>
            </a:extLst>
          </p:cNvPr>
          <p:cNvPicPr>
            <a:picLocks noGrp="1" noChangeAspect="1"/>
          </p:cNvPicPr>
          <p:nvPr>
            <p:ph sz="half" idx="1"/>
          </p:nvPr>
        </p:nvPicPr>
        <p:blipFill>
          <a:blip r:embed="rId2"/>
          <a:stretch>
            <a:fillRect/>
          </a:stretch>
        </p:blipFill>
        <p:spPr>
          <a:xfrm>
            <a:off x="1052387" y="1427020"/>
            <a:ext cx="9297517" cy="3450250"/>
          </a:xfrm>
        </p:spPr>
      </p:pic>
    </p:spTree>
    <p:extLst>
      <p:ext uri="{BB962C8B-B14F-4D97-AF65-F5344CB8AC3E}">
        <p14:creationId xmlns:p14="http://schemas.microsoft.com/office/powerpoint/2010/main" val="875135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D24AE26-07D7-4D53-AEB4-915302442D57}"/>
              </a:ext>
            </a:extLst>
          </p:cNvPr>
          <p:cNvPicPr>
            <a:picLocks noChangeAspect="1"/>
          </p:cNvPicPr>
          <p:nvPr/>
        </p:nvPicPr>
        <p:blipFill>
          <a:blip r:embed="rId2"/>
          <a:stretch>
            <a:fillRect/>
          </a:stretch>
        </p:blipFill>
        <p:spPr>
          <a:xfrm>
            <a:off x="4661071" y="2094241"/>
            <a:ext cx="6649378" cy="4391638"/>
          </a:xfrm>
          <a:prstGeom prst="rect">
            <a:avLst/>
          </a:prstGeom>
        </p:spPr>
      </p:pic>
      <p:sp>
        <p:nvSpPr>
          <p:cNvPr id="2" name="Заголовок 1">
            <a:extLst>
              <a:ext uri="{FF2B5EF4-FFF2-40B4-BE49-F238E27FC236}">
                <a16:creationId xmlns:a16="http://schemas.microsoft.com/office/drawing/2014/main" id="{D764002D-8F18-4CBD-8353-937238FA7D9D}"/>
              </a:ext>
            </a:extLst>
          </p:cNvPr>
          <p:cNvSpPr>
            <a:spLocks noGrp="1"/>
          </p:cNvSpPr>
          <p:nvPr>
            <p:ph type="title"/>
          </p:nvPr>
        </p:nvSpPr>
        <p:spPr>
          <a:xfrm>
            <a:off x="530352" y="746760"/>
            <a:ext cx="9692640" cy="1325562"/>
          </a:xfrm>
        </p:spPr>
        <p:txBody>
          <a:bodyPr>
            <a:normAutofit fontScale="90000"/>
          </a:bodyPr>
          <a:lstStyle/>
          <a:p>
            <a:pPr algn="ctr"/>
            <a:r>
              <a:rPr lang="ru-RU" dirty="0" err="1">
                <a:highlight>
                  <a:srgbClr val="FFFF00"/>
                </a:highlight>
              </a:rPr>
              <a:t>Характерні</a:t>
            </a:r>
            <a:r>
              <a:rPr lang="ru-RU" dirty="0">
                <a:highlight>
                  <a:srgbClr val="FFFF00"/>
                </a:highlight>
              </a:rPr>
              <a:t> </a:t>
            </a:r>
            <a:r>
              <a:rPr lang="ru-RU" dirty="0" err="1">
                <a:highlight>
                  <a:srgbClr val="FFFF00"/>
                </a:highlight>
              </a:rPr>
              <a:t>риси</a:t>
            </a:r>
            <a:r>
              <a:rPr lang="ru-RU" dirty="0">
                <a:highlight>
                  <a:srgbClr val="FFFF00"/>
                </a:highlight>
              </a:rPr>
              <a:t> </a:t>
            </a:r>
            <a:r>
              <a:rPr lang="ru-RU" dirty="0" err="1">
                <a:highlight>
                  <a:srgbClr val="FFFF00"/>
                </a:highlight>
              </a:rPr>
              <a:t>фінансових</a:t>
            </a:r>
            <a:r>
              <a:rPr lang="ru-RU" dirty="0">
                <a:highlight>
                  <a:srgbClr val="FFFF00"/>
                </a:highlight>
              </a:rPr>
              <a:t> систем </a:t>
            </a:r>
            <a:r>
              <a:rPr lang="ru-RU" dirty="0" err="1">
                <a:highlight>
                  <a:srgbClr val="FFFF00"/>
                </a:highlight>
              </a:rPr>
              <a:t>країн</a:t>
            </a:r>
            <a:r>
              <a:rPr lang="ru-RU" dirty="0">
                <a:highlight>
                  <a:srgbClr val="FFFF00"/>
                </a:highlight>
              </a:rPr>
              <a:t> з </a:t>
            </a:r>
            <a:r>
              <a:rPr lang="ru-RU" dirty="0" err="1">
                <a:highlight>
                  <a:srgbClr val="FFFF00"/>
                </a:highlight>
              </a:rPr>
              <a:t>розвиненою</a:t>
            </a:r>
            <a:r>
              <a:rPr lang="ru-RU" dirty="0">
                <a:highlight>
                  <a:srgbClr val="FFFF00"/>
                </a:highlight>
              </a:rPr>
              <a:t> </a:t>
            </a:r>
            <a:r>
              <a:rPr lang="ru-RU" dirty="0" err="1">
                <a:highlight>
                  <a:srgbClr val="FFFF00"/>
                </a:highlight>
              </a:rPr>
              <a:t>ринковою</a:t>
            </a:r>
            <a:r>
              <a:rPr lang="ru-RU" dirty="0">
                <a:highlight>
                  <a:srgbClr val="FFFF00"/>
                </a:highlight>
              </a:rPr>
              <a:t> </a:t>
            </a:r>
            <a:r>
              <a:rPr lang="ru-RU" dirty="0" err="1">
                <a:highlight>
                  <a:srgbClr val="FFFF00"/>
                </a:highlight>
              </a:rPr>
              <a:t>економікою</a:t>
            </a:r>
            <a:endParaRPr lang="uk-UA" dirty="0">
              <a:highlight>
                <a:srgbClr val="FFFF00"/>
              </a:highlight>
            </a:endParaRPr>
          </a:p>
        </p:txBody>
      </p:sp>
      <p:sp>
        <p:nvSpPr>
          <p:cNvPr id="3" name="Місце для вмісту 2">
            <a:extLst>
              <a:ext uri="{FF2B5EF4-FFF2-40B4-BE49-F238E27FC236}">
                <a16:creationId xmlns:a16="http://schemas.microsoft.com/office/drawing/2014/main" id="{40848F21-9BFF-4CC7-B41D-C204E5E5CB79}"/>
              </a:ext>
            </a:extLst>
          </p:cNvPr>
          <p:cNvSpPr>
            <a:spLocks noGrp="1"/>
          </p:cNvSpPr>
          <p:nvPr>
            <p:ph idx="1"/>
          </p:nvPr>
        </p:nvSpPr>
        <p:spPr>
          <a:xfrm>
            <a:off x="336605" y="2590800"/>
            <a:ext cx="4189675" cy="4038600"/>
          </a:xfrm>
        </p:spPr>
        <p:txBody>
          <a:bodyPr>
            <a:normAutofit lnSpcReduction="10000"/>
          </a:bodyPr>
          <a:lstStyle/>
          <a:p>
            <a:pPr algn="just"/>
            <a:r>
              <a:rPr lang="ru-RU" dirty="0"/>
              <a:t>Структура </a:t>
            </a:r>
            <a:r>
              <a:rPr lang="ru-RU" dirty="0" err="1"/>
              <a:t>фінансових</a:t>
            </a:r>
            <a:r>
              <a:rPr lang="ru-RU" dirty="0"/>
              <a:t> систем </a:t>
            </a:r>
            <a:r>
              <a:rPr lang="ru-RU" dirty="0" err="1"/>
              <a:t>розвинених</a:t>
            </a:r>
            <a:r>
              <a:rPr lang="ru-RU" dirty="0"/>
              <a:t> </a:t>
            </a:r>
            <a:r>
              <a:rPr lang="ru-RU" dirty="0" err="1"/>
              <a:t>країн</a:t>
            </a:r>
            <a:r>
              <a:rPr lang="ru-RU" dirty="0"/>
              <a:t> </a:t>
            </a:r>
            <a:r>
              <a:rPr lang="ru-RU" dirty="0" err="1"/>
              <a:t>світу</a:t>
            </a:r>
            <a:r>
              <a:rPr lang="ru-RU" dirty="0"/>
              <a:t> </a:t>
            </a:r>
            <a:r>
              <a:rPr lang="ru-RU" dirty="0" err="1"/>
              <a:t>зумовлена</a:t>
            </a:r>
            <a:r>
              <a:rPr lang="ru-RU" dirty="0"/>
              <a:t> </a:t>
            </a:r>
            <a:r>
              <a:rPr lang="ru-RU" dirty="0" err="1"/>
              <a:t>особливостями</a:t>
            </a:r>
            <a:r>
              <a:rPr lang="ru-RU" dirty="0"/>
              <a:t> державного устрою, </a:t>
            </a:r>
            <a:r>
              <a:rPr lang="ru-RU" dirty="0" err="1"/>
              <a:t>розвитком</a:t>
            </a:r>
            <a:r>
              <a:rPr lang="ru-RU" dirty="0"/>
              <a:t> </a:t>
            </a:r>
            <a:r>
              <a:rPr lang="ru-RU" dirty="0" err="1"/>
              <a:t>економіки</a:t>
            </a:r>
            <a:r>
              <a:rPr lang="ru-RU" dirty="0"/>
              <a:t>, </a:t>
            </a:r>
            <a:r>
              <a:rPr lang="ru-RU" dirty="0" err="1"/>
              <a:t>демографічною</a:t>
            </a:r>
            <a:r>
              <a:rPr lang="ru-RU" dirty="0"/>
              <a:t> і </a:t>
            </a:r>
            <a:r>
              <a:rPr lang="ru-RU" dirty="0" err="1"/>
              <a:t>соціальною</a:t>
            </a:r>
            <a:r>
              <a:rPr lang="ru-RU" dirty="0"/>
              <a:t> структурою </a:t>
            </a:r>
            <a:r>
              <a:rPr lang="ru-RU" dirty="0" err="1"/>
              <a:t>населення</a:t>
            </a:r>
            <a:r>
              <a:rPr lang="ru-RU" dirty="0"/>
              <a:t>, а </a:t>
            </a:r>
            <a:r>
              <a:rPr lang="ru-RU" dirty="0" err="1"/>
              <a:t>також</a:t>
            </a:r>
            <a:r>
              <a:rPr lang="ru-RU" dirty="0"/>
              <a:t> </a:t>
            </a:r>
            <a:r>
              <a:rPr lang="ru-RU" dirty="0" err="1"/>
              <a:t>національними</a:t>
            </a:r>
            <a:r>
              <a:rPr lang="ru-RU" dirty="0"/>
              <a:t> </a:t>
            </a:r>
            <a:r>
              <a:rPr lang="ru-RU" dirty="0" err="1"/>
              <a:t>традиціями</a:t>
            </a:r>
            <a:r>
              <a:rPr lang="ru-RU" dirty="0"/>
              <a:t> та </a:t>
            </a:r>
            <a:r>
              <a:rPr lang="ru-RU" dirty="0" err="1"/>
              <a:t>менталітетом</a:t>
            </a:r>
            <a:r>
              <a:rPr lang="ru-RU" dirty="0"/>
              <a:t> </a:t>
            </a:r>
            <a:r>
              <a:rPr lang="ru-RU" dirty="0" err="1"/>
              <a:t>населення</a:t>
            </a:r>
            <a:r>
              <a:rPr lang="ru-RU" dirty="0"/>
              <a:t>. Основною </a:t>
            </a:r>
            <a:r>
              <a:rPr lang="ru-RU" dirty="0" err="1"/>
              <a:t>складовою</a:t>
            </a:r>
            <a:r>
              <a:rPr lang="ru-RU" dirty="0"/>
              <a:t> </a:t>
            </a:r>
            <a:r>
              <a:rPr lang="ru-RU" dirty="0" err="1"/>
              <a:t>фінансової</a:t>
            </a:r>
            <a:r>
              <a:rPr lang="ru-RU" dirty="0"/>
              <a:t> </a:t>
            </a:r>
            <a:r>
              <a:rPr lang="ru-RU" dirty="0" err="1"/>
              <a:t>системи</a:t>
            </a:r>
            <a:r>
              <a:rPr lang="ru-RU" dirty="0"/>
              <a:t> будь-</a:t>
            </a:r>
            <a:r>
              <a:rPr lang="ru-RU" dirty="0" err="1"/>
              <a:t>якої</a:t>
            </a:r>
            <a:r>
              <a:rPr lang="ru-RU" dirty="0"/>
              <a:t> </a:t>
            </a:r>
            <a:r>
              <a:rPr lang="ru-RU" dirty="0" err="1"/>
              <a:t>країни</a:t>
            </a:r>
            <a:r>
              <a:rPr lang="ru-RU" dirty="0"/>
              <a:t> </a:t>
            </a:r>
            <a:r>
              <a:rPr lang="ru-RU" dirty="0" err="1"/>
              <a:t>світу</a:t>
            </a:r>
            <a:r>
              <a:rPr lang="ru-RU" dirty="0"/>
              <a:t> є </a:t>
            </a:r>
            <a:r>
              <a:rPr lang="ru-RU" dirty="0" err="1"/>
              <a:t>державні</a:t>
            </a:r>
            <a:r>
              <a:rPr lang="ru-RU" dirty="0"/>
              <a:t> </a:t>
            </a:r>
            <a:r>
              <a:rPr lang="ru-RU" dirty="0" err="1"/>
              <a:t>фінанси</a:t>
            </a:r>
            <a:r>
              <a:rPr lang="ru-RU" dirty="0"/>
              <a:t>.</a:t>
            </a:r>
          </a:p>
          <a:p>
            <a:pPr algn="just"/>
            <a:r>
              <a:rPr lang="ru-RU" dirty="0"/>
              <a:t>На </a:t>
            </a:r>
            <a:r>
              <a:rPr lang="ru-RU" dirty="0" err="1"/>
              <a:t>період</a:t>
            </a:r>
            <a:r>
              <a:rPr lang="ru-RU" dirty="0"/>
              <a:t> </a:t>
            </a:r>
            <a:r>
              <a:rPr lang="ru-RU" dirty="0" err="1"/>
              <a:t>кінця</a:t>
            </a:r>
            <a:r>
              <a:rPr lang="ru-RU" dirty="0"/>
              <a:t> Х1Х – початку ХХ ст. </a:t>
            </a:r>
            <a:r>
              <a:rPr lang="ru-RU" dirty="0" err="1"/>
              <a:t>припадає</a:t>
            </a:r>
            <a:r>
              <a:rPr lang="ru-RU" dirty="0"/>
              <a:t> </a:t>
            </a:r>
            <a:r>
              <a:rPr lang="ru-RU" dirty="0" err="1"/>
              <a:t>запровадження</a:t>
            </a:r>
            <a:r>
              <a:rPr lang="ru-RU" dirty="0"/>
              <a:t> </a:t>
            </a:r>
            <a:r>
              <a:rPr lang="ru-RU" dirty="0" err="1"/>
              <a:t>переважної</a:t>
            </a:r>
            <a:r>
              <a:rPr lang="ru-RU" dirty="0"/>
              <a:t> </a:t>
            </a:r>
            <a:r>
              <a:rPr lang="ru-RU" dirty="0" err="1"/>
              <a:t>більшості</a:t>
            </a:r>
            <a:r>
              <a:rPr lang="ru-RU" dirty="0"/>
              <a:t> </a:t>
            </a:r>
            <a:r>
              <a:rPr lang="ru-RU" dirty="0" err="1"/>
              <a:t>програм</a:t>
            </a:r>
            <a:r>
              <a:rPr lang="ru-RU" dirty="0"/>
              <a:t> </a:t>
            </a:r>
            <a:r>
              <a:rPr lang="ru-RU" dirty="0" err="1"/>
              <a:t>соціального</a:t>
            </a:r>
            <a:r>
              <a:rPr lang="ru-RU" dirty="0"/>
              <a:t> характеру.</a:t>
            </a:r>
          </a:p>
          <a:p>
            <a:pPr algn="just"/>
            <a:endParaRPr lang="uk-UA" dirty="0"/>
          </a:p>
        </p:txBody>
      </p:sp>
    </p:spTree>
    <p:extLst>
      <p:ext uri="{BB962C8B-B14F-4D97-AF65-F5344CB8AC3E}">
        <p14:creationId xmlns:p14="http://schemas.microsoft.com/office/powerpoint/2010/main" val="1998732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Тури в Італію на море - Італія: всі автобусні тури з України ❤️. Купити  дешевий тур в Італію.">
            <a:extLst>
              <a:ext uri="{FF2B5EF4-FFF2-40B4-BE49-F238E27FC236}">
                <a16:creationId xmlns:a16="http://schemas.microsoft.com/office/drawing/2014/main" id="{5F6ED5E2-1C6C-4951-87D3-5949C4F32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875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2B324460-D640-49D9-B82F-F69EB05A9100}"/>
              </a:ext>
            </a:extLst>
          </p:cNvPr>
          <p:cNvSpPr>
            <a:spLocks noGrp="1"/>
          </p:cNvSpPr>
          <p:nvPr>
            <p:ph type="title"/>
          </p:nvPr>
        </p:nvSpPr>
        <p:spPr>
          <a:xfrm>
            <a:off x="610708" y="171796"/>
            <a:ext cx="9692640" cy="1325562"/>
          </a:xfrm>
        </p:spPr>
        <p:txBody>
          <a:bodyPr/>
          <a:lstStyle/>
          <a:p>
            <a:r>
              <a:rPr lang="uk-UA" dirty="0"/>
              <a:t>ФІНАНСИ ІТАЛІЇ </a:t>
            </a:r>
          </a:p>
        </p:txBody>
      </p:sp>
      <p:sp>
        <p:nvSpPr>
          <p:cNvPr id="3" name="Місце для вмісту 2">
            <a:extLst>
              <a:ext uri="{FF2B5EF4-FFF2-40B4-BE49-F238E27FC236}">
                <a16:creationId xmlns:a16="http://schemas.microsoft.com/office/drawing/2014/main" id="{786E620E-A93C-40F1-9FEF-EA1AE6753782}"/>
              </a:ext>
            </a:extLst>
          </p:cNvPr>
          <p:cNvSpPr>
            <a:spLocks noGrp="1"/>
          </p:cNvSpPr>
          <p:nvPr>
            <p:ph sz="half" idx="1"/>
          </p:nvPr>
        </p:nvSpPr>
        <p:spPr>
          <a:xfrm>
            <a:off x="139654" y="4051069"/>
            <a:ext cx="8505582" cy="2806931"/>
          </a:xfrm>
        </p:spPr>
        <p:txBody>
          <a:bodyPr>
            <a:normAutofit fontScale="92500" lnSpcReduction="10000"/>
          </a:bodyPr>
          <a:lstStyle/>
          <a:p>
            <a:pPr algn="just"/>
            <a:r>
              <a:rPr lang="uk-UA" dirty="0"/>
              <a:t>Фінансова система країни включає державні фінанси, місцеві фінанси, фінанси домогосподарств, фінанси підприємств, фінансовий ринок. У свою чергу, публічні фінанси включають державні та місцеві фінанси. До державних фінансів відносяться: державний бюджет, бюджети соціальних фондів, фінанси державних підприємств та установ. Провідною статтею доходів бюджету Італії (біля 89 %) є податки. Переважна частка державного бюджету Італії витрачається на соціальну сферу, допомогу регіонам, управління, науку і освіту тощо. Водночас ставиться питання підняти вік виходу на пенсію, оскільки на державні пенсії використовуються близько 15 % ВВП країни. В 2019 р. внески працівника та роботодавця до пенсійної системи в середньому складали 33 %, що було найвищим показником серед країн ЄС. </a:t>
            </a:r>
          </a:p>
        </p:txBody>
      </p:sp>
    </p:spTree>
    <p:extLst>
      <p:ext uri="{BB962C8B-B14F-4D97-AF65-F5344CB8AC3E}">
        <p14:creationId xmlns:p14="http://schemas.microsoft.com/office/powerpoint/2010/main" val="426440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90FEDAB5-757F-4E55-B58B-1A9CD4351692}"/>
              </a:ext>
            </a:extLst>
          </p:cNvPr>
          <p:cNvSpPr>
            <a:spLocks noGrp="1"/>
          </p:cNvSpPr>
          <p:nvPr>
            <p:ph sz="half" idx="1"/>
          </p:nvPr>
        </p:nvSpPr>
        <p:spPr>
          <a:xfrm>
            <a:off x="484909" y="457200"/>
            <a:ext cx="5257523" cy="5722937"/>
          </a:xfrm>
        </p:spPr>
        <p:txBody>
          <a:bodyPr>
            <a:normAutofit fontScale="85000" lnSpcReduction="20000"/>
          </a:bodyPr>
          <a:lstStyle/>
          <a:p>
            <a:pPr algn="just"/>
            <a:r>
              <a:rPr lang="uk-UA" dirty="0"/>
              <a:t>Місцеві фінанси Італії включають фінанси 5 автономних областей, 96 провінцій і 8000 комун. Італія до недавнього часу характеризувалася високим ступенем адміністративного контролю і централізованого розподілу ресурсів. Співвідношення витрат центрального і місцевих бюджетів складало близько 2:1. У 1990-і рр. була поведена реформа, яка була направлена на зміну відносин між центром і периферією на користь місцевих бюджетів. Новим Законом про оподаткування було передбачено розширення самостійності місцевих органів влади в формуванні своїх бюджетів. З 1989 р. біля 50 % коштів, необхідних для розвитку територій, надходять від податків, які стягуються безпосередньо місцевими органами. Ці та інші заходи істотно збільшили об'єм ресурсів, що самостійно витрачаються місцевими органами, хоча це не зменшило напруги у стосунках Півночі і Півдня Італії. Навіть італійське економічне диво (1950-1960 рр.) не подолало разючих диспропорцій між Північчю та Півднем країни. Нині відцентрові настрої найбільше проявляються в Ломбардії (центр-Мілан) та </a:t>
            </a:r>
            <a:r>
              <a:rPr lang="uk-UA" dirty="0" err="1"/>
              <a:t>Венето</a:t>
            </a:r>
            <a:r>
              <a:rPr lang="uk-UA" dirty="0"/>
              <a:t> (центр-Венеція). У Ломбардії проживає трохи менше 10 млн осіб, а регіон виробляє майже 21 % ВВП країни. У </a:t>
            </a:r>
            <a:r>
              <a:rPr lang="uk-UA" dirty="0" err="1"/>
              <a:t>Венето</a:t>
            </a:r>
            <a:r>
              <a:rPr lang="uk-UA" dirty="0"/>
              <a:t> живе трохи менше 5 млн громадян, але регіон продукує 9,4 % ВВП Італії. Ряд провідних політичних сил виступає за надання провінціям П’ємонт, </a:t>
            </a:r>
            <a:r>
              <a:rPr lang="uk-UA" dirty="0" err="1"/>
              <a:t>Венето</a:t>
            </a:r>
            <a:r>
              <a:rPr lang="uk-UA" dirty="0"/>
              <a:t> і Ломбардія незалежності та створення окремої північно італійської держави зі столицею в Мілані. </a:t>
            </a:r>
          </a:p>
        </p:txBody>
      </p:sp>
      <p:sp>
        <p:nvSpPr>
          <p:cNvPr id="4" name="Місце для вмісту 3">
            <a:extLst>
              <a:ext uri="{FF2B5EF4-FFF2-40B4-BE49-F238E27FC236}">
                <a16:creationId xmlns:a16="http://schemas.microsoft.com/office/drawing/2014/main" id="{B271B724-AAE0-435C-9271-F25AF583841A}"/>
              </a:ext>
            </a:extLst>
          </p:cNvPr>
          <p:cNvSpPr>
            <a:spLocks noGrp="1"/>
          </p:cNvSpPr>
          <p:nvPr>
            <p:ph sz="half" idx="2"/>
          </p:nvPr>
        </p:nvSpPr>
        <p:spPr>
          <a:xfrm>
            <a:off x="6096000" y="1454727"/>
            <a:ext cx="4480560" cy="3307773"/>
          </a:xfrm>
          <a:solidFill>
            <a:schemeClr val="accent2"/>
          </a:solidFill>
        </p:spPr>
        <p:txBody>
          <a:bodyPr>
            <a:normAutofit fontScale="85000" lnSpcReduction="20000"/>
          </a:bodyPr>
          <a:lstStyle/>
          <a:p>
            <a:pPr algn="just"/>
            <a:r>
              <a:rPr lang="uk-UA" dirty="0">
                <a:solidFill>
                  <a:schemeClr val="bg1"/>
                </a:solidFill>
              </a:rPr>
              <a:t>Складність вирішення фінансування місцевих бюджетів та реформування міжбюджетних проблем в Італії загострюється економічним спадом, який розпочався в країні з кінця 2004 р. Владі вдалося частково його подолати, але пандемія </a:t>
            </a:r>
            <a:r>
              <a:rPr lang="uk-UA" dirty="0" err="1">
                <a:solidFill>
                  <a:schemeClr val="bg1"/>
                </a:solidFill>
              </a:rPr>
              <a:t>короновірусу</a:t>
            </a:r>
            <a:r>
              <a:rPr lang="uk-UA" dirty="0">
                <a:solidFill>
                  <a:schemeClr val="bg1"/>
                </a:solidFill>
              </a:rPr>
              <a:t> в 2020 р. знову призвела до падіння ВВП країни. У результаті карантину, пов’язаного з пандемією коронавірусу та спадом виробництва, державний борг Італії в 2020 р. зросте, за прогнозами експертів Європейської Комісії, до 160 % від ВВП, тоді як в 2019 р. він складав 135 %. В 2021 р., як вважають експерти, його вдасться тільки частково зменшити. </a:t>
            </a:r>
          </a:p>
        </p:txBody>
      </p:sp>
    </p:spTree>
    <p:extLst>
      <p:ext uri="{BB962C8B-B14F-4D97-AF65-F5344CB8AC3E}">
        <p14:creationId xmlns:p14="http://schemas.microsoft.com/office/powerpoint/2010/main" val="1627864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70E658-38E1-4014-9857-8E728A629E06}"/>
              </a:ext>
            </a:extLst>
          </p:cNvPr>
          <p:cNvSpPr>
            <a:spLocks noGrp="1"/>
          </p:cNvSpPr>
          <p:nvPr>
            <p:ph type="title"/>
          </p:nvPr>
        </p:nvSpPr>
        <p:spPr>
          <a:xfrm>
            <a:off x="1012490" y="0"/>
            <a:ext cx="9692640" cy="1325562"/>
          </a:xfrm>
        </p:spPr>
        <p:txBody>
          <a:bodyPr/>
          <a:lstStyle/>
          <a:p>
            <a:r>
              <a:rPr lang="uk-UA" dirty="0"/>
              <a:t>Податкова система Італії</a:t>
            </a:r>
          </a:p>
        </p:txBody>
      </p:sp>
      <p:sp>
        <p:nvSpPr>
          <p:cNvPr id="3" name="Місце для вмісту 2">
            <a:extLst>
              <a:ext uri="{FF2B5EF4-FFF2-40B4-BE49-F238E27FC236}">
                <a16:creationId xmlns:a16="http://schemas.microsoft.com/office/drawing/2014/main" id="{20F38359-BCC2-4001-B125-33BD028EC078}"/>
              </a:ext>
            </a:extLst>
          </p:cNvPr>
          <p:cNvSpPr>
            <a:spLocks noGrp="1"/>
          </p:cNvSpPr>
          <p:nvPr>
            <p:ph sz="half" idx="1"/>
          </p:nvPr>
        </p:nvSpPr>
        <p:spPr>
          <a:xfrm>
            <a:off x="860090" y="1727344"/>
            <a:ext cx="4480560" cy="4351337"/>
          </a:xfrm>
        </p:spPr>
        <p:txBody>
          <a:bodyPr>
            <a:normAutofit fontScale="85000" lnSpcReduction="20000"/>
          </a:bodyPr>
          <a:lstStyle/>
          <a:p>
            <a:pPr algn="just"/>
            <a:r>
              <a:rPr lang="uk-UA" dirty="0"/>
              <a:t>Всі доходи приватних осіб в залежності від джерела їх виникнення поділяються на п’ять категорій, кожна з яких має свої особливості обчислення. Цими джерелами визначаються: </a:t>
            </a:r>
          </a:p>
          <a:p>
            <a:pPr algn="just"/>
            <a:r>
              <a:rPr lang="uk-UA" dirty="0"/>
              <a:t>а) земельна власність, нерухомість і будівлі; </a:t>
            </a:r>
          </a:p>
          <a:p>
            <a:pPr algn="just"/>
            <a:r>
              <a:rPr lang="uk-UA" dirty="0"/>
              <a:t>б) капітал; </a:t>
            </a:r>
          </a:p>
          <a:p>
            <a:pPr algn="just"/>
            <a:r>
              <a:rPr lang="uk-UA" dirty="0"/>
              <a:t>в) робота за </a:t>
            </a:r>
            <a:r>
              <a:rPr lang="uk-UA" dirty="0" err="1"/>
              <a:t>наймом</a:t>
            </a:r>
            <a:r>
              <a:rPr lang="uk-UA" dirty="0"/>
              <a:t> і вільні професії; </a:t>
            </a:r>
          </a:p>
          <a:p>
            <a:pPr algn="just"/>
            <a:r>
              <a:rPr lang="uk-UA" dirty="0"/>
              <a:t>г) підприємництво; д) інші джерела. </a:t>
            </a:r>
          </a:p>
          <a:p>
            <a:pPr marL="0" indent="0" algn="just">
              <a:buNone/>
            </a:pPr>
            <a:r>
              <a:rPr lang="uk-UA" dirty="0"/>
              <a:t>Ставки прибуткового податку з громадян становлять (в залежності від доходів): 23 %, 33 %, 39 %, 43 %. Сума податку зменшується на суму індивідуальних пільг, розмір яких залежить від складу сім’ї: чим більше сім’я, тим значніші пільги. </a:t>
            </a:r>
          </a:p>
        </p:txBody>
      </p:sp>
      <p:sp>
        <p:nvSpPr>
          <p:cNvPr id="4" name="Місце для вмісту 3">
            <a:extLst>
              <a:ext uri="{FF2B5EF4-FFF2-40B4-BE49-F238E27FC236}">
                <a16:creationId xmlns:a16="http://schemas.microsoft.com/office/drawing/2014/main" id="{E9AAAFB8-26C2-4AED-83FB-4C546C4F51B7}"/>
              </a:ext>
            </a:extLst>
          </p:cNvPr>
          <p:cNvSpPr>
            <a:spLocks noGrp="1"/>
          </p:cNvSpPr>
          <p:nvPr>
            <p:ph sz="half" idx="2"/>
          </p:nvPr>
        </p:nvSpPr>
        <p:spPr>
          <a:xfrm>
            <a:off x="5493049" y="1727344"/>
            <a:ext cx="5493605" cy="4904509"/>
          </a:xfrm>
        </p:spPr>
        <p:txBody>
          <a:bodyPr>
            <a:normAutofit fontScale="85000" lnSpcReduction="20000"/>
          </a:bodyPr>
          <a:lstStyle/>
          <a:p>
            <a:pPr algn="just"/>
            <a:r>
              <a:rPr lang="ru-RU" b="1" dirty="0" err="1"/>
              <a:t>Прибутковий</a:t>
            </a:r>
            <a:r>
              <a:rPr lang="ru-RU" b="1" dirty="0"/>
              <a:t> </a:t>
            </a:r>
            <a:r>
              <a:rPr lang="ru-RU" b="1" dirty="0" err="1"/>
              <a:t>податок</a:t>
            </a:r>
            <a:r>
              <a:rPr lang="ru-RU" b="1" dirty="0"/>
              <a:t> з </a:t>
            </a:r>
            <a:r>
              <a:rPr lang="ru-RU" b="1" dirty="0" err="1"/>
              <a:t>юридичних</a:t>
            </a:r>
            <a:r>
              <a:rPr lang="ru-RU" b="1" dirty="0"/>
              <a:t> </a:t>
            </a:r>
            <a:r>
              <a:rPr lang="ru-RU" b="1" dirty="0" err="1"/>
              <a:t>осіб</a:t>
            </a:r>
            <a:r>
              <a:rPr lang="ru-RU" dirty="0"/>
              <a:t> з 1983 р. </a:t>
            </a:r>
            <a:r>
              <a:rPr lang="ru-RU" dirty="0" err="1"/>
              <a:t>стягувався</a:t>
            </a:r>
            <a:r>
              <a:rPr lang="ru-RU" dirty="0"/>
              <a:t> за </a:t>
            </a:r>
            <a:r>
              <a:rPr lang="ru-RU" dirty="0" err="1"/>
              <a:t>єдиною</a:t>
            </a:r>
            <a:r>
              <a:rPr lang="ru-RU" dirty="0"/>
              <a:t> </a:t>
            </a:r>
            <a:r>
              <a:rPr lang="ru-RU" dirty="0" err="1"/>
              <a:t>ставкою</a:t>
            </a:r>
            <a:r>
              <a:rPr lang="ru-RU" dirty="0"/>
              <a:t> в </a:t>
            </a:r>
            <a:r>
              <a:rPr lang="ru-RU" dirty="0" err="1"/>
              <a:t>розмірі</a:t>
            </a:r>
            <a:r>
              <a:rPr lang="ru-RU" dirty="0"/>
              <a:t> 30 %, а недавно </a:t>
            </a:r>
            <a:r>
              <a:rPr lang="ru-RU" dirty="0" err="1"/>
              <a:t>його</a:t>
            </a:r>
            <a:r>
              <a:rPr lang="ru-RU" dirty="0"/>
              <a:t> ставка </a:t>
            </a:r>
            <a:r>
              <a:rPr lang="ru-RU" dirty="0" err="1"/>
              <a:t>була</a:t>
            </a:r>
            <a:r>
              <a:rPr lang="ru-RU" dirty="0"/>
              <a:t> </a:t>
            </a:r>
            <a:r>
              <a:rPr lang="ru-RU" dirty="0" err="1"/>
              <a:t>знижена</a:t>
            </a:r>
            <a:r>
              <a:rPr lang="ru-RU" dirty="0"/>
              <a:t> до 24 %. Для </a:t>
            </a:r>
            <a:r>
              <a:rPr lang="ru-RU" dirty="0" err="1"/>
              <a:t>фінансових</a:t>
            </a:r>
            <a:r>
              <a:rPr lang="ru-RU" dirty="0"/>
              <a:t> і </a:t>
            </a:r>
            <a:r>
              <a:rPr lang="ru-RU" dirty="0" err="1"/>
              <a:t>холдингових</a:t>
            </a:r>
            <a:r>
              <a:rPr lang="ru-RU" dirty="0"/>
              <a:t> </a:t>
            </a:r>
            <a:r>
              <a:rPr lang="ru-RU" dirty="0" err="1"/>
              <a:t>компаній</a:t>
            </a:r>
            <a:r>
              <a:rPr lang="ru-RU" dirty="0"/>
              <a:t>, </a:t>
            </a:r>
            <a:r>
              <a:rPr lang="ru-RU" dirty="0" err="1"/>
              <a:t>що</a:t>
            </a:r>
            <a:r>
              <a:rPr lang="ru-RU" dirty="0"/>
              <a:t> </a:t>
            </a:r>
            <a:r>
              <a:rPr lang="ru-RU" dirty="0" err="1"/>
              <a:t>оперують</a:t>
            </a:r>
            <a:r>
              <a:rPr lang="ru-RU" dirty="0"/>
              <a:t> </a:t>
            </a:r>
            <a:r>
              <a:rPr lang="ru-RU" dirty="0" err="1"/>
              <a:t>лише</a:t>
            </a:r>
            <a:r>
              <a:rPr lang="ru-RU" dirty="0"/>
              <a:t> з </a:t>
            </a:r>
            <a:r>
              <a:rPr lang="ru-RU" dirty="0" err="1"/>
              <a:t>цінними</a:t>
            </a:r>
            <a:r>
              <a:rPr lang="ru-RU" dirty="0"/>
              <a:t> </a:t>
            </a:r>
            <a:r>
              <a:rPr lang="ru-RU" dirty="0" err="1"/>
              <a:t>паперами</a:t>
            </a:r>
            <a:r>
              <a:rPr lang="ru-RU" dirty="0"/>
              <a:t>, ставка </a:t>
            </a:r>
            <a:r>
              <a:rPr lang="ru-RU" dirty="0" err="1"/>
              <a:t>прибуткового</a:t>
            </a:r>
            <a:r>
              <a:rPr lang="ru-RU" dirty="0"/>
              <a:t> </a:t>
            </a:r>
            <a:r>
              <a:rPr lang="ru-RU" dirty="0" err="1"/>
              <a:t>податку</a:t>
            </a:r>
            <a:r>
              <a:rPr lang="ru-RU" dirty="0"/>
              <a:t> </a:t>
            </a:r>
            <a:r>
              <a:rPr lang="ru-RU" dirty="0" err="1"/>
              <a:t>скоротились</a:t>
            </a:r>
            <a:r>
              <a:rPr lang="ru-RU" dirty="0"/>
              <a:t> до 7,5 %. </a:t>
            </a:r>
            <a:r>
              <a:rPr lang="ru-RU" dirty="0" err="1"/>
              <a:t>Компанії</a:t>
            </a:r>
            <a:r>
              <a:rPr lang="ru-RU" dirty="0"/>
              <a:t> та </a:t>
            </a:r>
            <a:r>
              <a:rPr lang="ru-RU" dirty="0" err="1"/>
              <a:t>організації</a:t>
            </a:r>
            <a:r>
              <a:rPr lang="ru-RU" dirty="0"/>
              <a:t>, де </a:t>
            </a:r>
            <a:r>
              <a:rPr lang="ru-RU" dirty="0" err="1"/>
              <a:t>частка</a:t>
            </a:r>
            <a:r>
              <a:rPr lang="ru-RU" dirty="0"/>
              <a:t> </a:t>
            </a:r>
            <a:r>
              <a:rPr lang="ru-RU" dirty="0" err="1"/>
              <a:t>держави</a:t>
            </a:r>
            <a:r>
              <a:rPr lang="ru-RU" dirty="0"/>
              <a:t> </a:t>
            </a:r>
            <a:r>
              <a:rPr lang="ru-RU" dirty="0" err="1"/>
              <a:t>перевищує</a:t>
            </a:r>
            <a:r>
              <a:rPr lang="ru-RU" dirty="0"/>
              <a:t> 50 %, </a:t>
            </a:r>
            <a:r>
              <a:rPr lang="ru-RU" dirty="0" err="1"/>
              <a:t>сплачували</a:t>
            </a:r>
            <a:r>
              <a:rPr lang="ru-RU" dirty="0"/>
              <a:t> </a:t>
            </a:r>
            <a:r>
              <a:rPr lang="ru-RU" dirty="0" err="1"/>
              <a:t>податок</a:t>
            </a:r>
            <a:r>
              <a:rPr lang="ru-RU" dirty="0"/>
              <a:t> за </a:t>
            </a:r>
            <a:r>
              <a:rPr lang="ru-RU" dirty="0" err="1"/>
              <a:t>ставкою</a:t>
            </a:r>
            <a:r>
              <a:rPr lang="ru-RU" dirty="0"/>
              <a:t> 6,25 %.</a:t>
            </a:r>
          </a:p>
          <a:p>
            <a:pPr algn="just"/>
            <a:r>
              <a:rPr lang="ru-RU" b="1" dirty="0" err="1"/>
              <a:t>Податок</a:t>
            </a:r>
            <a:r>
              <a:rPr lang="ru-RU" b="1" dirty="0"/>
              <a:t> на </a:t>
            </a:r>
            <a:r>
              <a:rPr lang="ru-RU" b="1" dirty="0" err="1"/>
              <a:t>додану</a:t>
            </a:r>
            <a:r>
              <a:rPr lang="ru-RU" b="1" dirty="0"/>
              <a:t> </a:t>
            </a:r>
            <a:r>
              <a:rPr lang="ru-RU" b="1" dirty="0" err="1"/>
              <a:t>вартість</a:t>
            </a:r>
            <a:r>
              <a:rPr lang="ru-RU" b="1" dirty="0"/>
              <a:t> </a:t>
            </a:r>
            <a:r>
              <a:rPr lang="ru-RU" dirty="0" err="1"/>
              <a:t>був</a:t>
            </a:r>
            <a:r>
              <a:rPr lang="ru-RU" dirty="0"/>
              <a:t> введений в </a:t>
            </a:r>
            <a:r>
              <a:rPr lang="ru-RU" dirty="0" err="1"/>
              <a:t>Італії</a:t>
            </a:r>
            <a:r>
              <a:rPr lang="ru-RU" dirty="0"/>
              <a:t> з 1 </a:t>
            </a:r>
            <a:r>
              <a:rPr lang="ru-RU" dirty="0" err="1"/>
              <a:t>січня</a:t>
            </a:r>
            <a:r>
              <a:rPr lang="ru-RU" dirty="0"/>
              <a:t> 1973 р. в порядку </a:t>
            </a:r>
            <a:r>
              <a:rPr lang="ru-RU" dirty="0" err="1"/>
              <a:t>реалізації</a:t>
            </a:r>
            <a:r>
              <a:rPr lang="ru-RU" dirty="0"/>
              <a:t> </a:t>
            </a:r>
            <a:r>
              <a:rPr lang="ru-RU" dirty="0" err="1"/>
              <a:t>рішень</a:t>
            </a:r>
            <a:r>
              <a:rPr lang="ru-RU" dirty="0"/>
              <a:t> </a:t>
            </a:r>
            <a:r>
              <a:rPr lang="ru-RU" dirty="0" err="1"/>
              <a:t>країн-членів</a:t>
            </a:r>
            <a:r>
              <a:rPr lang="ru-RU" dirty="0"/>
              <a:t> ЄС. В </a:t>
            </a:r>
            <a:r>
              <a:rPr lang="ru-RU" dirty="0" err="1"/>
              <a:t>теперішній</a:t>
            </a:r>
            <a:r>
              <a:rPr lang="ru-RU" dirty="0"/>
              <a:t> час </a:t>
            </a:r>
            <a:r>
              <a:rPr lang="ru-RU" dirty="0" err="1"/>
              <a:t>цей</a:t>
            </a:r>
            <a:r>
              <a:rPr lang="ru-RU" dirty="0"/>
              <a:t> </a:t>
            </a:r>
            <a:r>
              <a:rPr lang="ru-RU" dirty="0" err="1"/>
              <a:t>податок</a:t>
            </a:r>
            <a:r>
              <a:rPr lang="ru-RU" dirty="0"/>
              <a:t> </a:t>
            </a:r>
            <a:r>
              <a:rPr lang="ru-RU" dirty="0" err="1"/>
              <a:t>складає</a:t>
            </a:r>
            <a:r>
              <a:rPr lang="ru-RU" dirty="0"/>
              <a:t> 67 % в </a:t>
            </a:r>
            <a:r>
              <a:rPr lang="ru-RU" dirty="0" err="1"/>
              <a:t>загальній</a:t>
            </a:r>
            <a:r>
              <a:rPr lang="ru-RU" dirty="0"/>
              <a:t> </a:t>
            </a:r>
            <a:r>
              <a:rPr lang="ru-RU" dirty="0" err="1"/>
              <a:t>сумі</a:t>
            </a:r>
            <a:r>
              <a:rPr lang="ru-RU" dirty="0"/>
              <a:t> </a:t>
            </a:r>
            <a:r>
              <a:rPr lang="ru-RU" dirty="0" err="1"/>
              <a:t>непрямих</a:t>
            </a:r>
            <a:r>
              <a:rPr lang="ru-RU" dirty="0"/>
              <a:t> </a:t>
            </a:r>
            <a:r>
              <a:rPr lang="ru-RU" dirty="0" err="1"/>
              <a:t>податків</a:t>
            </a:r>
            <a:r>
              <a:rPr lang="ru-RU" dirty="0"/>
              <a:t>. ПДВ </a:t>
            </a:r>
            <a:r>
              <a:rPr lang="ru-RU" dirty="0" err="1"/>
              <a:t>стягується</a:t>
            </a:r>
            <a:r>
              <a:rPr lang="ru-RU" dirty="0"/>
              <a:t> з </a:t>
            </a:r>
            <a:r>
              <a:rPr lang="ru-RU" dirty="0" err="1"/>
              <a:t>покупців</a:t>
            </a:r>
            <a:r>
              <a:rPr lang="ru-RU" dirty="0"/>
              <a:t> </a:t>
            </a:r>
            <a:r>
              <a:rPr lang="ru-RU" dirty="0" err="1"/>
              <a:t>більшості</a:t>
            </a:r>
            <a:r>
              <a:rPr lang="ru-RU" dirty="0"/>
              <a:t> </a:t>
            </a:r>
            <a:r>
              <a:rPr lang="ru-RU" dirty="0" err="1"/>
              <a:t>товарів</a:t>
            </a:r>
            <a:r>
              <a:rPr lang="ru-RU" dirty="0"/>
              <a:t> та </a:t>
            </a:r>
            <a:r>
              <a:rPr lang="ru-RU" dirty="0" err="1"/>
              <a:t>послуг</a:t>
            </a:r>
            <a:r>
              <a:rPr lang="ru-RU" dirty="0"/>
              <a:t> на </a:t>
            </a:r>
            <a:r>
              <a:rPr lang="ru-RU" dirty="0" err="1"/>
              <a:t>кожній</a:t>
            </a:r>
            <a:r>
              <a:rPr lang="ru-RU" dirty="0"/>
              <a:t> </a:t>
            </a:r>
            <a:r>
              <a:rPr lang="ru-RU" dirty="0" err="1"/>
              <a:t>стадії</a:t>
            </a:r>
            <a:r>
              <a:rPr lang="ru-RU" dirty="0"/>
              <a:t> </a:t>
            </a:r>
            <a:r>
              <a:rPr lang="ru-RU" dirty="0" err="1"/>
              <a:t>їх</a:t>
            </a:r>
            <a:r>
              <a:rPr lang="ru-RU" dirty="0"/>
              <a:t> </a:t>
            </a:r>
            <a:r>
              <a:rPr lang="ru-RU" dirty="0" err="1"/>
              <a:t>виробництва</a:t>
            </a:r>
            <a:r>
              <a:rPr lang="ru-RU" dirty="0"/>
              <a:t>. </a:t>
            </a:r>
            <a:r>
              <a:rPr lang="ru-RU" dirty="0" err="1"/>
              <a:t>Податок</a:t>
            </a:r>
            <a:r>
              <a:rPr lang="ru-RU" dirty="0"/>
              <a:t> на </a:t>
            </a:r>
            <a:r>
              <a:rPr lang="ru-RU" dirty="0" err="1"/>
              <a:t>додану</a:t>
            </a:r>
            <a:r>
              <a:rPr lang="ru-RU" dirty="0"/>
              <a:t> </a:t>
            </a:r>
            <a:r>
              <a:rPr lang="ru-RU" dirty="0" err="1"/>
              <a:t>вартість</a:t>
            </a:r>
            <a:r>
              <a:rPr lang="ru-RU" dirty="0"/>
              <a:t> </a:t>
            </a:r>
            <a:r>
              <a:rPr lang="ru-RU" dirty="0" err="1"/>
              <a:t>стягується</a:t>
            </a:r>
            <a:r>
              <a:rPr lang="ru-RU" dirty="0"/>
              <a:t> за </a:t>
            </a:r>
            <a:r>
              <a:rPr lang="ru-RU" dirty="0" err="1"/>
              <a:t>диференційованими</a:t>
            </a:r>
            <a:r>
              <a:rPr lang="ru-RU" dirty="0"/>
              <a:t> ставками. Зараз </a:t>
            </a:r>
            <a:r>
              <a:rPr lang="ru-RU" dirty="0" err="1"/>
              <a:t>їх</a:t>
            </a:r>
            <a:r>
              <a:rPr lang="ru-RU" dirty="0"/>
              <a:t> </a:t>
            </a:r>
            <a:r>
              <a:rPr lang="ru-RU" dirty="0" err="1"/>
              <a:t>чотири</a:t>
            </a:r>
            <a:r>
              <a:rPr lang="ru-RU" dirty="0"/>
              <a:t>: </a:t>
            </a:r>
            <a:r>
              <a:rPr lang="ru-RU" dirty="0" err="1"/>
              <a:t>знижені</a:t>
            </a:r>
            <a:r>
              <a:rPr lang="ru-RU" dirty="0"/>
              <a:t> – 0 %, 4 % і 10 %, </a:t>
            </a:r>
            <a:r>
              <a:rPr lang="ru-RU" dirty="0" err="1"/>
              <a:t>основна</a:t>
            </a:r>
            <a:r>
              <a:rPr lang="ru-RU" dirty="0"/>
              <a:t> – 20 %. </a:t>
            </a:r>
            <a:r>
              <a:rPr lang="ru-RU" dirty="0" err="1"/>
              <a:t>Нульова</a:t>
            </a:r>
            <a:r>
              <a:rPr lang="ru-RU" dirty="0"/>
              <a:t> ставка </a:t>
            </a:r>
            <a:r>
              <a:rPr lang="ru-RU" dirty="0" err="1"/>
              <a:t>застосовується</a:t>
            </a:r>
            <a:r>
              <a:rPr lang="ru-RU" dirty="0"/>
              <a:t> до </a:t>
            </a:r>
            <a:r>
              <a:rPr lang="ru-RU" dirty="0" err="1"/>
              <a:t>експорту</a:t>
            </a:r>
            <a:r>
              <a:rPr lang="ru-RU" dirty="0"/>
              <a:t> </a:t>
            </a:r>
            <a:r>
              <a:rPr lang="ru-RU" dirty="0" err="1"/>
              <a:t>товарів</a:t>
            </a:r>
            <a:r>
              <a:rPr lang="ru-RU" dirty="0"/>
              <a:t> і </a:t>
            </a:r>
            <a:r>
              <a:rPr lang="ru-RU" dirty="0" err="1"/>
              <a:t>послуг</a:t>
            </a:r>
            <a:r>
              <a:rPr lang="ru-RU" dirty="0"/>
              <a:t>. </a:t>
            </a:r>
            <a:r>
              <a:rPr lang="ru-RU" dirty="0" err="1"/>
              <a:t>Пільгова</a:t>
            </a:r>
            <a:r>
              <a:rPr lang="ru-RU" dirty="0"/>
              <a:t> ставка 4 % </a:t>
            </a:r>
            <a:r>
              <a:rPr lang="ru-RU" dirty="0" err="1"/>
              <a:t>застосовуються</a:t>
            </a:r>
            <a:r>
              <a:rPr lang="ru-RU" dirty="0"/>
              <a:t> до </a:t>
            </a:r>
            <a:r>
              <a:rPr lang="ru-RU" dirty="0" err="1"/>
              <a:t>предметів</a:t>
            </a:r>
            <a:r>
              <a:rPr lang="ru-RU" dirty="0"/>
              <a:t> </a:t>
            </a:r>
            <a:r>
              <a:rPr lang="ru-RU" dirty="0" err="1"/>
              <a:t>першої</a:t>
            </a:r>
            <a:r>
              <a:rPr lang="ru-RU" dirty="0"/>
              <a:t> </a:t>
            </a:r>
            <a:r>
              <a:rPr lang="ru-RU" dirty="0" err="1"/>
              <a:t>життєвої</a:t>
            </a:r>
            <a:r>
              <a:rPr lang="ru-RU" dirty="0"/>
              <a:t> </a:t>
            </a:r>
            <a:r>
              <a:rPr lang="ru-RU" dirty="0" err="1"/>
              <a:t>необхідності</a:t>
            </a:r>
            <a:r>
              <a:rPr lang="ru-RU" dirty="0"/>
              <a:t> (</a:t>
            </a:r>
            <a:r>
              <a:rPr lang="ru-RU" dirty="0" err="1"/>
              <a:t>хліб</a:t>
            </a:r>
            <a:r>
              <a:rPr lang="ru-RU" dirty="0"/>
              <a:t>, молоко, </a:t>
            </a:r>
            <a:r>
              <a:rPr lang="ru-RU" dirty="0" err="1"/>
              <a:t>газети</a:t>
            </a:r>
            <a:r>
              <a:rPr lang="ru-RU" dirty="0"/>
              <a:t>, </a:t>
            </a:r>
            <a:r>
              <a:rPr lang="ru-RU" dirty="0" err="1"/>
              <a:t>журнали</a:t>
            </a:r>
            <a:r>
              <a:rPr lang="ru-RU" dirty="0"/>
              <a:t>). За основною </a:t>
            </a:r>
            <a:r>
              <a:rPr lang="ru-RU" dirty="0" err="1"/>
              <a:t>ставкою</a:t>
            </a:r>
            <a:r>
              <a:rPr lang="ru-RU" dirty="0"/>
              <a:t> 9 % </a:t>
            </a:r>
            <a:r>
              <a:rPr lang="ru-RU" dirty="0" err="1"/>
              <a:t>оподатковуються</a:t>
            </a:r>
            <a:r>
              <a:rPr lang="ru-RU" dirty="0"/>
              <a:t> </a:t>
            </a:r>
            <a:r>
              <a:rPr lang="ru-RU" dirty="0" err="1"/>
              <a:t>промислові</a:t>
            </a:r>
            <a:r>
              <a:rPr lang="ru-RU" dirty="0"/>
              <a:t> </a:t>
            </a:r>
            <a:r>
              <a:rPr lang="ru-RU" dirty="0" err="1"/>
              <a:t>вироби</a:t>
            </a:r>
            <a:r>
              <a:rPr lang="ru-RU" dirty="0"/>
              <a:t>, в тому </a:t>
            </a:r>
            <a:r>
              <a:rPr lang="ru-RU" dirty="0" err="1"/>
              <a:t>числі</a:t>
            </a:r>
            <a:r>
              <a:rPr lang="ru-RU" dirty="0"/>
              <a:t> </a:t>
            </a:r>
            <a:r>
              <a:rPr lang="ru-RU" dirty="0" err="1"/>
              <a:t>текстильні</a:t>
            </a:r>
            <a:r>
              <a:rPr lang="ru-RU" dirty="0"/>
              <a:t>. </a:t>
            </a:r>
            <a:r>
              <a:rPr lang="ru-RU" dirty="0" err="1"/>
              <a:t>Продукти</a:t>
            </a:r>
            <a:r>
              <a:rPr lang="ru-RU" dirty="0"/>
              <a:t> та </a:t>
            </a:r>
            <a:r>
              <a:rPr lang="ru-RU" dirty="0" err="1"/>
              <a:t>спиртні</a:t>
            </a:r>
            <a:r>
              <a:rPr lang="ru-RU" dirty="0"/>
              <a:t> </a:t>
            </a:r>
            <a:r>
              <a:rPr lang="ru-RU" dirty="0" err="1"/>
              <a:t>напої</a:t>
            </a:r>
            <a:r>
              <a:rPr lang="ru-RU" dirty="0"/>
              <a:t>, </a:t>
            </a:r>
            <a:r>
              <a:rPr lang="ru-RU" dirty="0" err="1"/>
              <a:t>що</a:t>
            </a:r>
            <a:r>
              <a:rPr lang="ru-RU" dirty="0"/>
              <a:t> </a:t>
            </a:r>
            <a:r>
              <a:rPr lang="ru-RU" dirty="0" err="1"/>
              <a:t>продаються</a:t>
            </a:r>
            <a:r>
              <a:rPr lang="ru-RU" dirty="0"/>
              <a:t> через </a:t>
            </a:r>
            <a:r>
              <a:rPr lang="ru-RU" dirty="0" err="1"/>
              <a:t>ресторани</a:t>
            </a:r>
            <a:r>
              <a:rPr lang="ru-RU" dirty="0"/>
              <a:t>, а </a:t>
            </a:r>
            <a:r>
              <a:rPr lang="ru-RU" dirty="0" err="1"/>
              <a:t>також</a:t>
            </a:r>
            <a:r>
              <a:rPr lang="ru-RU" dirty="0"/>
              <a:t> бензин та </a:t>
            </a:r>
            <a:r>
              <a:rPr lang="ru-RU" dirty="0" err="1"/>
              <a:t>нафтопродукти</a:t>
            </a:r>
            <a:r>
              <a:rPr lang="ru-RU" dirty="0"/>
              <a:t> </a:t>
            </a:r>
            <a:r>
              <a:rPr lang="ru-RU" dirty="0" err="1"/>
              <a:t>оподатковуються</a:t>
            </a:r>
            <a:r>
              <a:rPr lang="ru-RU" dirty="0"/>
              <a:t> за </a:t>
            </a:r>
            <a:r>
              <a:rPr lang="ru-RU" dirty="0" err="1"/>
              <a:t>ставкою</a:t>
            </a:r>
            <a:r>
              <a:rPr lang="ru-RU" dirty="0"/>
              <a:t> 19 %. </a:t>
            </a:r>
            <a:r>
              <a:rPr lang="ru-RU" dirty="0" err="1"/>
              <a:t>Найвища</a:t>
            </a:r>
            <a:r>
              <a:rPr lang="ru-RU" dirty="0"/>
              <a:t> ставка (38 %) </a:t>
            </a:r>
            <a:r>
              <a:rPr lang="ru-RU" dirty="0" err="1"/>
              <a:t>застосовується</a:t>
            </a:r>
            <a:r>
              <a:rPr lang="ru-RU" dirty="0"/>
              <a:t> до </a:t>
            </a:r>
            <a:r>
              <a:rPr lang="ru-RU" dirty="0" err="1"/>
              <a:t>предметів</a:t>
            </a:r>
            <a:r>
              <a:rPr lang="ru-RU" dirty="0"/>
              <a:t> </a:t>
            </a:r>
            <a:r>
              <a:rPr lang="ru-RU" dirty="0" err="1"/>
              <a:t>розкоші</a:t>
            </a:r>
            <a:r>
              <a:rPr lang="ru-RU" dirty="0"/>
              <a:t> (</a:t>
            </a:r>
            <a:r>
              <a:rPr lang="ru-RU" dirty="0" err="1"/>
              <a:t>ювелірні</a:t>
            </a:r>
            <a:r>
              <a:rPr lang="ru-RU" dirty="0"/>
              <a:t> </a:t>
            </a:r>
            <a:r>
              <a:rPr lang="ru-RU" dirty="0" err="1"/>
              <a:t>вироби</a:t>
            </a:r>
            <a:r>
              <a:rPr lang="ru-RU" dirty="0"/>
              <a:t>, </a:t>
            </a:r>
            <a:r>
              <a:rPr lang="ru-RU" dirty="0" err="1"/>
              <a:t>спортивні</a:t>
            </a:r>
            <a:r>
              <a:rPr lang="ru-RU" dirty="0"/>
              <a:t> </a:t>
            </a:r>
            <a:r>
              <a:rPr lang="ru-RU" dirty="0" err="1"/>
              <a:t>автомашини</a:t>
            </a:r>
            <a:r>
              <a:rPr lang="ru-RU" dirty="0"/>
              <a:t>).</a:t>
            </a:r>
            <a:endParaRPr lang="uk-UA" dirty="0"/>
          </a:p>
        </p:txBody>
      </p:sp>
    </p:spTree>
    <p:extLst>
      <p:ext uri="{BB962C8B-B14F-4D97-AF65-F5344CB8AC3E}">
        <p14:creationId xmlns:p14="http://schemas.microsoft.com/office/powerpoint/2010/main" val="3906954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EA15E614-1297-4F88-A485-AD44F5081DA8}"/>
              </a:ext>
            </a:extLst>
          </p:cNvPr>
          <p:cNvSpPr>
            <a:spLocks noGrp="1"/>
          </p:cNvSpPr>
          <p:nvPr>
            <p:ph sz="half" idx="1"/>
          </p:nvPr>
        </p:nvSpPr>
        <p:spPr>
          <a:xfrm>
            <a:off x="277090" y="568037"/>
            <a:ext cx="5971309" cy="5721926"/>
          </a:xfrm>
        </p:spPr>
        <p:txBody>
          <a:bodyPr>
            <a:normAutofit fontScale="92500" lnSpcReduction="10000"/>
          </a:bodyPr>
          <a:lstStyle/>
          <a:p>
            <a:pPr algn="just"/>
            <a:r>
              <a:rPr lang="ru-RU" b="1" dirty="0" err="1"/>
              <a:t>Спеціальні</a:t>
            </a:r>
            <a:r>
              <a:rPr lang="ru-RU" b="1" dirty="0"/>
              <a:t> </a:t>
            </a:r>
            <a:r>
              <a:rPr lang="ru-RU" b="1" dirty="0" err="1"/>
              <a:t>акцизи</a:t>
            </a:r>
            <a:r>
              <a:rPr lang="ru-RU" b="1" dirty="0"/>
              <a:t> </a:t>
            </a:r>
            <a:r>
              <a:rPr lang="ru-RU" dirty="0" err="1"/>
              <a:t>мають</a:t>
            </a:r>
            <a:r>
              <a:rPr lang="ru-RU" dirty="0"/>
              <a:t> друге за величиною </a:t>
            </a:r>
            <a:r>
              <a:rPr lang="ru-RU" dirty="0" err="1"/>
              <a:t>фіскальне</a:t>
            </a:r>
            <a:r>
              <a:rPr lang="ru-RU" dirty="0"/>
              <a:t> </a:t>
            </a:r>
            <a:r>
              <a:rPr lang="ru-RU" dirty="0" err="1"/>
              <a:t>значення</a:t>
            </a:r>
            <a:r>
              <a:rPr lang="ru-RU" dirty="0"/>
              <a:t> </a:t>
            </a:r>
            <a:r>
              <a:rPr lang="ru-RU" dirty="0" err="1"/>
              <a:t>серед</a:t>
            </a:r>
            <a:r>
              <a:rPr lang="ru-RU" dirty="0"/>
              <a:t> </a:t>
            </a:r>
            <a:r>
              <a:rPr lang="ru-RU" dirty="0" err="1"/>
              <a:t>непрямих</a:t>
            </a:r>
            <a:r>
              <a:rPr lang="ru-RU" dirty="0"/>
              <a:t> </a:t>
            </a:r>
            <a:r>
              <a:rPr lang="ru-RU" dirty="0" err="1"/>
              <a:t>податків</a:t>
            </a:r>
            <a:r>
              <a:rPr lang="ru-RU" dirty="0"/>
              <a:t>. Вони </a:t>
            </a:r>
            <a:r>
              <a:rPr lang="ru-RU" dirty="0" err="1"/>
              <a:t>збереглись</a:t>
            </a:r>
            <a:r>
              <a:rPr lang="ru-RU" dirty="0"/>
              <a:t> в </a:t>
            </a:r>
            <a:r>
              <a:rPr lang="ru-RU" dirty="0" err="1"/>
              <a:t>Італії</a:t>
            </a:r>
            <a:r>
              <a:rPr lang="ru-RU" dirty="0"/>
              <a:t> </a:t>
            </a:r>
            <a:r>
              <a:rPr lang="ru-RU" dirty="0" err="1"/>
              <a:t>стосовно</a:t>
            </a:r>
            <a:r>
              <a:rPr lang="ru-RU" dirty="0"/>
              <a:t> </a:t>
            </a:r>
            <a:r>
              <a:rPr lang="ru-RU" dirty="0" err="1"/>
              <a:t>декількох</a:t>
            </a:r>
            <a:r>
              <a:rPr lang="ru-RU" dirty="0"/>
              <a:t> </a:t>
            </a:r>
            <a:r>
              <a:rPr lang="ru-RU" dirty="0" err="1"/>
              <a:t>видів</a:t>
            </a:r>
            <a:r>
              <a:rPr lang="ru-RU" dirty="0"/>
              <a:t> </a:t>
            </a:r>
            <a:r>
              <a:rPr lang="ru-RU" dirty="0" err="1"/>
              <a:t>товарів</a:t>
            </a:r>
            <a:r>
              <a:rPr lang="ru-RU" dirty="0"/>
              <a:t> та </a:t>
            </a:r>
            <a:r>
              <a:rPr lang="ru-RU" dirty="0" err="1"/>
              <a:t>послуг</a:t>
            </a:r>
            <a:r>
              <a:rPr lang="ru-RU" dirty="0"/>
              <a:t> (</a:t>
            </a:r>
            <a:r>
              <a:rPr lang="ru-RU" dirty="0" err="1"/>
              <a:t>електроенергія</a:t>
            </a:r>
            <a:r>
              <a:rPr lang="ru-RU" dirty="0"/>
              <a:t>, </a:t>
            </a:r>
            <a:r>
              <a:rPr lang="ru-RU" dirty="0" err="1"/>
              <a:t>цукор</a:t>
            </a:r>
            <a:r>
              <a:rPr lang="ru-RU" dirty="0"/>
              <a:t>, </a:t>
            </a:r>
            <a:r>
              <a:rPr lang="ru-RU" dirty="0" err="1"/>
              <a:t>алкогольні</a:t>
            </a:r>
            <a:r>
              <a:rPr lang="ru-RU" dirty="0"/>
              <a:t> </a:t>
            </a:r>
            <a:r>
              <a:rPr lang="ru-RU" dirty="0" err="1"/>
              <a:t>напої</a:t>
            </a:r>
            <a:r>
              <a:rPr lang="ru-RU" dirty="0"/>
              <a:t> та </a:t>
            </a:r>
            <a:r>
              <a:rPr lang="ru-RU" dirty="0" err="1"/>
              <a:t>інше</a:t>
            </a:r>
            <a:r>
              <a:rPr lang="ru-RU" dirty="0"/>
              <a:t>). </a:t>
            </a:r>
            <a:r>
              <a:rPr lang="ru-RU" dirty="0" err="1"/>
              <a:t>Найбільш</a:t>
            </a:r>
            <a:r>
              <a:rPr lang="ru-RU" dirty="0"/>
              <a:t> </a:t>
            </a:r>
            <a:r>
              <a:rPr lang="ru-RU" dirty="0" err="1"/>
              <a:t>значні</a:t>
            </a:r>
            <a:r>
              <a:rPr lang="ru-RU" dirty="0"/>
              <a:t> </a:t>
            </a:r>
            <a:r>
              <a:rPr lang="ru-RU" dirty="0" err="1"/>
              <a:t>надходження</a:t>
            </a:r>
            <a:r>
              <a:rPr lang="ru-RU" dirty="0"/>
              <a:t> </a:t>
            </a:r>
            <a:r>
              <a:rPr lang="ru-RU" dirty="0" err="1"/>
              <a:t>забезпечує</a:t>
            </a:r>
            <a:r>
              <a:rPr lang="ru-RU" dirty="0"/>
              <a:t> акциз на </a:t>
            </a:r>
            <a:r>
              <a:rPr lang="ru-RU" dirty="0" err="1"/>
              <a:t>нафту</a:t>
            </a:r>
            <a:r>
              <a:rPr lang="ru-RU" dirty="0"/>
              <a:t> та </a:t>
            </a:r>
            <a:r>
              <a:rPr lang="ru-RU" dirty="0" err="1"/>
              <a:t>нафтопродукти</a:t>
            </a:r>
            <a:r>
              <a:rPr lang="ru-RU" dirty="0"/>
              <a:t>. </a:t>
            </a:r>
            <a:r>
              <a:rPr lang="ru-RU" dirty="0" err="1"/>
              <a:t>Іншим</a:t>
            </a:r>
            <a:r>
              <a:rPr lang="ru-RU" dirty="0"/>
              <a:t> </a:t>
            </a:r>
            <a:r>
              <a:rPr lang="ru-RU" dirty="0" err="1"/>
              <a:t>доходним</a:t>
            </a:r>
            <a:r>
              <a:rPr lang="ru-RU" dirty="0"/>
              <a:t> </a:t>
            </a:r>
            <a:r>
              <a:rPr lang="ru-RU" dirty="0" err="1"/>
              <a:t>об’єктом</a:t>
            </a:r>
            <a:r>
              <a:rPr lang="ru-RU" dirty="0"/>
              <a:t> є </a:t>
            </a:r>
            <a:r>
              <a:rPr lang="ru-RU" dirty="0" err="1"/>
              <a:t>тютюнові</a:t>
            </a:r>
            <a:r>
              <a:rPr lang="ru-RU" dirty="0"/>
              <a:t> </a:t>
            </a:r>
            <a:r>
              <a:rPr lang="ru-RU" dirty="0" err="1"/>
              <a:t>вироби</a:t>
            </a:r>
            <a:r>
              <a:rPr lang="ru-RU" dirty="0"/>
              <a:t>. </a:t>
            </a:r>
            <a:r>
              <a:rPr lang="ru-RU" dirty="0" err="1"/>
              <a:t>Особлива</a:t>
            </a:r>
            <a:r>
              <a:rPr lang="ru-RU" dirty="0"/>
              <a:t> </a:t>
            </a:r>
            <a:r>
              <a:rPr lang="ru-RU" dirty="0" err="1"/>
              <a:t>категорія</a:t>
            </a:r>
            <a:r>
              <a:rPr lang="ru-RU" dirty="0"/>
              <a:t> </a:t>
            </a:r>
            <a:r>
              <a:rPr lang="ru-RU" dirty="0" err="1"/>
              <a:t>непрямих</a:t>
            </a:r>
            <a:r>
              <a:rPr lang="ru-RU" dirty="0"/>
              <a:t> </a:t>
            </a:r>
            <a:r>
              <a:rPr lang="ru-RU" dirty="0" err="1"/>
              <a:t>податків</a:t>
            </a:r>
            <a:r>
              <a:rPr lang="ru-RU" dirty="0"/>
              <a:t> – </a:t>
            </a:r>
            <a:r>
              <a:rPr lang="ru-RU" dirty="0" err="1"/>
              <a:t>податки</a:t>
            </a:r>
            <a:r>
              <a:rPr lang="ru-RU" dirty="0"/>
              <a:t> з </a:t>
            </a:r>
            <a:r>
              <a:rPr lang="ru-RU" dirty="0" err="1"/>
              <a:t>ділових</a:t>
            </a:r>
            <a:r>
              <a:rPr lang="ru-RU" dirty="0"/>
              <a:t> </a:t>
            </a:r>
            <a:r>
              <a:rPr lang="ru-RU" dirty="0" err="1"/>
              <a:t>операцій</a:t>
            </a:r>
            <a:r>
              <a:rPr lang="ru-RU" dirty="0"/>
              <a:t> </a:t>
            </a:r>
            <a:r>
              <a:rPr lang="ru-RU" dirty="0" err="1"/>
              <a:t>представлених</a:t>
            </a:r>
            <a:r>
              <a:rPr lang="ru-RU" dirty="0"/>
              <a:t> такими </a:t>
            </a:r>
            <a:r>
              <a:rPr lang="ru-RU" dirty="0" err="1"/>
              <a:t>інструментами</a:t>
            </a:r>
            <a:r>
              <a:rPr lang="ru-RU" dirty="0"/>
              <a:t> як </a:t>
            </a:r>
            <a:r>
              <a:rPr lang="ru-RU" dirty="0" err="1"/>
              <a:t>гербовий</a:t>
            </a:r>
            <a:r>
              <a:rPr lang="ru-RU" dirty="0"/>
              <a:t>, </a:t>
            </a:r>
            <a:r>
              <a:rPr lang="ru-RU" dirty="0" err="1"/>
              <a:t>реєстраційний</a:t>
            </a:r>
            <a:r>
              <a:rPr lang="ru-RU" dirty="0"/>
              <a:t> та </a:t>
            </a:r>
            <a:r>
              <a:rPr lang="ru-RU" dirty="0" err="1"/>
              <a:t>концесійний</a:t>
            </a:r>
            <a:r>
              <a:rPr lang="ru-RU" dirty="0"/>
              <a:t> </a:t>
            </a:r>
            <a:r>
              <a:rPr lang="ru-RU" dirty="0" err="1"/>
              <a:t>податки</a:t>
            </a:r>
            <a:r>
              <a:rPr lang="ru-RU" dirty="0"/>
              <a:t>.</a:t>
            </a:r>
          </a:p>
          <a:p>
            <a:pPr algn="just"/>
            <a:r>
              <a:rPr lang="ru-RU" dirty="0"/>
              <a:t> </a:t>
            </a:r>
            <a:r>
              <a:rPr lang="ru-RU" b="1" dirty="0" err="1"/>
              <a:t>Гербовий</a:t>
            </a:r>
            <a:r>
              <a:rPr lang="ru-RU" b="1" dirty="0"/>
              <a:t> </a:t>
            </a:r>
            <a:r>
              <a:rPr lang="ru-RU" b="1" dirty="0" err="1"/>
              <a:t>податок</a:t>
            </a:r>
            <a:r>
              <a:rPr lang="ru-RU" b="1" dirty="0"/>
              <a:t> </a:t>
            </a:r>
            <a:r>
              <a:rPr lang="ru-RU" dirty="0" err="1"/>
              <a:t>стягується</a:t>
            </a:r>
            <a:r>
              <a:rPr lang="ru-RU" dirty="0"/>
              <a:t> у </a:t>
            </a:r>
            <a:r>
              <a:rPr lang="ru-RU" dirty="0" err="1"/>
              <a:t>формі</a:t>
            </a:r>
            <a:r>
              <a:rPr lang="ru-RU" dirty="0"/>
              <a:t> продажу державою </a:t>
            </a:r>
            <a:r>
              <a:rPr lang="ru-RU" dirty="0" err="1"/>
              <a:t>спеціального</a:t>
            </a:r>
            <a:r>
              <a:rPr lang="ru-RU" dirty="0"/>
              <a:t> гербового </a:t>
            </a:r>
            <a:r>
              <a:rPr lang="ru-RU" dirty="0" err="1"/>
              <a:t>паперу</a:t>
            </a:r>
            <a:r>
              <a:rPr lang="ru-RU" dirty="0"/>
              <a:t> </a:t>
            </a:r>
            <a:r>
              <a:rPr lang="ru-RU" dirty="0" err="1"/>
              <a:t>або</a:t>
            </a:r>
            <a:r>
              <a:rPr lang="ru-RU" dirty="0"/>
              <a:t> </a:t>
            </a:r>
            <a:r>
              <a:rPr lang="ru-RU" dirty="0" err="1"/>
              <a:t>гербових</a:t>
            </a:r>
            <a:r>
              <a:rPr lang="ru-RU" dirty="0"/>
              <a:t> марок, </a:t>
            </a:r>
            <a:r>
              <a:rPr lang="ru-RU" dirty="0" err="1"/>
              <a:t>необхідних</a:t>
            </a:r>
            <a:r>
              <a:rPr lang="ru-RU" dirty="0"/>
              <a:t> за законом для </a:t>
            </a:r>
            <a:r>
              <a:rPr lang="ru-RU" dirty="0" err="1"/>
              <a:t>належного</a:t>
            </a:r>
            <a:r>
              <a:rPr lang="ru-RU" dirty="0"/>
              <a:t> </a:t>
            </a:r>
            <a:r>
              <a:rPr lang="ru-RU" dirty="0" err="1"/>
              <a:t>оформлення</a:t>
            </a:r>
            <a:r>
              <a:rPr lang="ru-RU" dirty="0"/>
              <a:t> </a:t>
            </a:r>
            <a:r>
              <a:rPr lang="ru-RU" dirty="0" err="1"/>
              <a:t>різних</a:t>
            </a:r>
            <a:r>
              <a:rPr lang="ru-RU" dirty="0"/>
              <a:t> </a:t>
            </a:r>
            <a:r>
              <a:rPr lang="ru-RU" dirty="0" err="1"/>
              <a:t>комерційних</a:t>
            </a:r>
            <a:r>
              <a:rPr lang="ru-RU" dirty="0"/>
              <a:t> </a:t>
            </a:r>
            <a:r>
              <a:rPr lang="ru-RU" dirty="0" err="1"/>
              <a:t>документів</a:t>
            </a:r>
            <a:r>
              <a:rPr lang="ru-RU" dirty="0"/>
              <a:t>. </a:t>
            </a:r>
            <a:r>
              <a:rPr lang="ru-RU" dirty="0" err="1"/>
              <a:t>Розмір</a:t>
            </a:r>
            <a:r>
              <a:rPr lang="ru-RU" dirty="0"/>
              <a:t> гербового </a:t>
            </a:r>
            <a:r>
              <a:rPr lang="ru-RU" dirty="0" err="1"/>
              <a:t>податку</a:t>
            </a:r>
            <a:r>
              <a:rPr lang="ru-RU" dirty="0"/>
              <a:t> </a:t>
            </a:r>
            <a:r>
              <a:rPr lang="ru-RU" dirty="0" err="1"/>
              <a:t>диференційований</a:t>
            </a:r>
            <a:r>
              <a:rPr lang="ru-RU" dirty="0"/>
              <a:t> за видами </a:t>
            </a:r>
            <a:r>
              <a:rPr lang="ru-RU" dirty="0" err="1"/>
              <a:t>документів</a:t>
            </a:r>
            <a:r>
              <a:rPr lang="ru-RU" dirty="0"/>
              <a:t>, а </a:t>
            </a:r>
            <a:r>
              <a:rPr lang="ru-RU" dirty="0" err="1"/>
              <a:t>також</a:t>
            </a:r>
            <a:r>
              <a:rPr lang="ru-RU" dirty="0"/>
              <a:t> </a:t>
            </a:r>
            <a:r>
              <a:rPr lang="ru-RU" dirty="0" err="1"/>
              <a:t>залежить</a:t>
            </a:r>
            <a:r>
              <a:rPr lang="ru-RU" dirty="0"/>
              <a:t> </a:t>
            </a:r>
            <a:r>
              <a:rPr lang="ru-RU" dirty="0" err="1"/>
              <a:t>від</a:t>
            </a:r>
            <a:r>
              <a:rPr lang="ru-RU" dirty="0"/>
              <a:t> </a:t>
            </a:r>
            <a:r>
              <a:rPr lang="ru-RU" dirty="0" err="1"/>
              <a:t>суми</a:t>
            </a:r>
            <a:r>
              <a:rPr lang="ru-RU" dirty="0"/>
              <a:t> угоди.</a:t>
            </a:r>
          </a:p>
          <a:p>
            <a:pPr algn="just"/>
            <a:r>
              <a:rPr lang="ru-RU" dirty="0"/>
              <a:t> </a:t>
            </a:r>
            <a:r>
              <a:rPr lang="ru-RU" b="1" dirty="0" err="1"/>
              <a:t>Реєстраційний</a:t>
            </a:r>
            <a:r>
              <a:rPr lang="ru-RU" b="1" dirty="0"/>
              <a:t> </a:t>
            </a:r>
            <a:r>
              <a:rPr lang="ru-RU" b="1" dirty="0" err="1"/>
              <a:t>податок</a:t>
            </a:r>
            <a:r>
              <a:rPr lang="ru-RU" b="1" dirty="0"/>
              <a:t> </a:t>
            </a:r>
            <a:r>
              <a:rPr lang="ru-RU" dirty="0" err="1"/>
              <a:t>виплачується</a:t>
            </a:r>
            <a:r>
              <a:rPr lang="ru-RU" dirty="0"/>
              <a:t> в тих </a:t>
            </a:r>
            <a:r>
              <a:rPr lang="ru-RU" dirty="0" err="1"/>
              <a:t>випадках</a:t>
            </a:r>
            <a:r>
              <a:rPr lang="ru-RU" dirty="0"/>
              <a:t>, коли </a:t>
            </a:r>
            <a:r>
              <a:rPr lang="ru-RU" dirty="0" err="1"/>
              <a:t>здійснюються</a:t>
            </a:r>
            <a:r>
              <a:rPr lang="ru-RU" dirty="0"/>
              <a:t> угоди </a:t>
            </a:r>
            <a:r>
              <a:rPr lang="ru-RU" dirty="0" err="1"/>
              <a:t>чи</a:t>
            </a:r>
            <a:r>
              <a:rPr lang="ru-RU" dirty="0"/>
              <a:t> </a:t>
            </a:r>
            <a:r>
              <a:rPr lang="ru-RU" dirty="0" err="1"/>
              <a:t>акти</a:t>
            </a:r>
            <a:r>
              <a:rPr lang="ru-RU" dirty="0"/>
              <a:t>, </a:t>
            </a:r>
            <a:r>
              <a:rPr lang="ru-RU" dirty="0" err="1"/>
              <a:t>які</a:t>
            </a:r>
            <a:r>
              <a:rPr lang="ru-RU" dirty="0"/>
              <a:t> </a:t>
            </a:r>
            <a:r>
              <a:rPr lang="ru-RU" dirty="0" err="1"/>
              <a:t>повинні</a:t>
            </a:r>
            <a:r>
              <a:rPr lang="ru-RU" dirty="0"/>
              <a:t> бути </a:t>
            </a:r>
            <a:r>
              <a:rPr lang="ru-RU" dirty="0" err="1"/>
              <a:t>зареєстровані</a:t>
            </a:r>
            <a:r>
              <a:rPr lang="ru-RU" dirty="0"/>
              <a:t> державою у </a:t>
            </a:r>
            <a:r>
              <a:rPr lang="ru-RU" dirty="0" err="1"/>
              <a:t>відповідних</a:t>
            </a:r>
            <a:r>
              <a:rPr lang="ru-RU" dirty="0"/>
              <a:t> книгах. Ставка </a:t>
            </a:r>
            <a:r>
              <a:rPr lang="ru-RU" dirty="0" err="1"/>
              <a:t>податку</a:t>
            </a:r>
            <a:r>
              <a:rPr lang="ru-RU" dirty="0"/>
              <a:t> становить 3 % </a:t>
            </a:r>
            <a:r>
              <a:rPr lang="ru-RU" dirty="0" err="1"/>
              <a:t>від</a:t>
            </a:r>
            <a:r>
              <a:rPr lang="ru-RU" dirty="0"/>
              <a:t> </a:t>
            </a:r>
            <a:r>
              <a:rPr lang="ru-RU" dirty="0" err="1"/>
              <a:t>суми</a:t>
            </a:r>
            <a:r>
              <a:rPr lang="ru-RU" dirty="0"/>
              <a:t> угоди для </a:t>
            </a:r>
            <a:r>
              <a:rPr lang="ru-RU" dirty="0" err="1"/>
              <a:t>організацій-платників</a:t>
            </a:r>
            <a:r>
              <a:rPr lang="ru-RU" dirty="0"/>
              <a:t> ПДВ і 7 % - для </a:t>
            </a:r>
            <a:r>
              <a:rPr lang="ru-RU" dirty="0" err="1"/>
              <a:t>інших</a:t>
            </a:r>
            <a:r>
              <a:rPr lang="ru-RU" dirty="0"/>
              <a:t> </a:t>
            </a:r>
            <a:r>
              <a:rPr lang="ru-RU" dirty="0" err="1"/>
              <a:t>покупців</a:t>
            </a:r>
            <a:r>
              <a:rPr lang="ru-RU" dirty="0"/>
              <a:t>. </a:t>
            </a:r>
            <a:endParaRPr lang="uk-UA" dirty="0"/>
          </a:p>
        </p:txBody>
      </p:sp>
      <p:pic>
        <p:nvPicPr>
          <p:cNvPr id="2050" name="Picture 2" descr="Моря, що омивають Італія - скільки і які моря омивають береги Італії">
            <a:extLst>
              <a:ext uri="{FF2B5EF4-FFF2-40B4-BE49-F238E27FC236}">
                <a16:creationId xmlns:a16="http://schemas.microsoft.com/office/drawing/2014/main" id="{D0190DE9-2D4A-4102-ABD8-28584DB1F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616" y="568036"/>
            <a:ext cx="4095750" cy="2730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Краса Італії на власні очі - ТУРФІРМА МОРЕ ТУРІВ The Best">
            <a:extLst>
              <a:ext uri="{FF2B5EF4-FFF2-40B4-BE49-F238E27FC236}">
                <a16:creationId xmlns:a16="http://schemas.microsoft.com/office/drawing/2014/main" id="{2966679F-50BB-4E62-80CE-0DF6CBAD0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3616" y="3559465"/>
            <a:ext cx="4095750" cy="2728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17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7DB415-FB25-4319-A1C6-C0D3E46CE4C0}"/>
              </a:ext>
            </a:extLst>
          </p:cNvPr>
          <p:cNvSpPr>
            <a:spLocks noGrp="1"/>
          </p:cNvSpPr>
          <p:nvPr>
            <p:ph type="title"/>
          </p:nvPr>
        </p:nvSpPr>
        <p:spPr/>
        <p:txBody>
          <a:bodyPr/>
          <a:lstStyle/>
          <a:p>
            <a:r>
              <a:rPr lang="ru-RU" dirty="0" err="1"/>
              <a:t>Особливості</a:t>
            </a:r>
            <a:r>
              <a:rPr lang="ru-RU" dirty="0"/>
              <a:t> </a:t>
            </a:r>
            <a:r>
              <a:rPr lang="ru-RU" dirty="0" err="1"/>
              <a:t>реформування</a:t>
            </a:r>
            <a:r>
              <a:rPr lang="ru-RU" dirty="0"/>
              <a:t> </a:t>
            </a:r>
            <a:r>
              <a:rPr lang="ru-RU" dirty="0" err="1"/>
              <a:t>податкової</a:t>
            </a:r>
            <a:r>
              <a:rPr lang="ru-RU" dirty="0"/>
              <a:t> </a:t>
            </a:r>
            <a:r>
              <a:rPr lang="ru-RU" dirty="0" err="1"/>
              <a:t>системи</a:t>
            </a:r>
            <a:r>
              <a:rPr lang="ru-RU" dirty="0"/>
              <a:t> </a:t>
            </a:r>
            <a:r>
              <a:rPr lang="ru-RU" dirty="0" err="1"/>
              <a:t>Італії</a:t>
            </a:r>
            <a:endParaRPr lang="uk-UA" dirty="0"/>
          </a:p>
        </p:txBody>
      </p:sp>
      <p:sp>
        <p:nvSpPr>
          <p:cNvPr id="3" name="Місце для вмісту 2">
            <a:extLst>
              <a:ext uri="{FF2B5EF4-FFF2-40B4-BE49-F238E27FC236}">
                <a16:creationId xmlns:a16="http://schemas.microsoft.com/office/drawing/2014/main" id="{246E8D4E-FD21-44E3-BD4E-35557B8117DF}"/>
              </a:ext>
            </a:extLst>
          </p:cNvPr>
          <p:cNvSpPr>
            <a:spLocks noGrp="1"/>
          </p:cNvSpPr>
          <p:nvPr>
            <p:ph sz="half" idx="1"/>
          </p:nvPr>
        </p:nvSpPr>
        <p:spPr/>
        <p:txBody>
          <a:bodyPr>
            <a:normAutofit fontScale="85000" lnSpcReduction="20000"/>
          </a:bodyPr>
          <a:lstStyle/>
          <a:p>
            <a:pPr algn="just"/>
            <a:r>
              <a:rPr lang="uk-UA" dirty="0"/>
              <a:t>Для боротьби з масовим ухиленням від податків в Італії створений спеціальний воєнізований підрозділ: Фінансова гвардія, яка має в своєму розпорядженні гелікоптери, катери, бронетранспортери тощо. У 80-90-ті роки ХХ століття, а також на початку ХХ1 століття в Італії було засуджено велику кількість мафіозі, державних службовців високого рангу та працівників органів місцевого самоврядування за відмивання «брудних» грошей та ухилення від податків. Разом з тим, економіка країни до сьогодні характеризується наявністю значною часткою тіньової економіки, рівень якої сягає майже 30 %. Для боротьби з нею та з ухиленням від оподаткуванням на початку ХХІ ст. Прем'єр-міністром Італії С. </a:t>
            </a:r>
            <a:r>
              <a:rPr lang="ru-RU" dirty="0" err="1"/>
              <a:t>Берлусконі</a:t>
            </a:r>
            <a:r>
              <a:rPr lang="ru-RU" dirty="0"/>
              <a:t> </a:t>
            </a:r>
            <a:r>
              <a:rPr lang="ru-RU" dirty="0" err="1"/>
              <a:t>була</a:t>
            </a:r>
            <a:r>
              <a:rPr lang="ru-RU" dirty="0"/>
              <a:t> проведена </a:t>
            </a:r>
            <a:r>
              <a:rPr lang="ru-RU" dirty="0" err="1"/>
              <a:t>податкова</a:t>
            </a:r>
            <a:r>
              <a:rPr lang="ru-RU" dirty="0"/>
              <a:t> </a:t>
            </a:r>
            <a:r>
              <a:rPr lang="ru-RU" dirty="0" err="1"/>
              <a:t>амністія</a:t>
            </a:r>
            <a:r>
              <a:rPr lang="ru-RU" dirty="0"/>
              <a:t>, яка дала </a:t>
            </a:r>
            <a:r>
              <a:rPr lang="ru-RU" dirty="0" err="1"/>
              <a:t>додатково</a:t>
            </a:r>
            <a:r>
              <a:rPr lang="ru-RU" dirty="0"/>
              <a:t> в бюджет </a:t>
            </a:r>
            <a:r>
              <a:rPr lang="ru-RU" dirty="0" err="1"/>
              <a:t>країни</a:t>
            </a:r>
            <a:r>
              <a:rPr lang="ru-RU" dirty="0"/>
              <a:t> </a:t>
            </a:r>
            <a:r>
              <a:rPr lang="ru-RU" dirty="0" err="1"/>
              <a:t>більше</a:t>
            </a:r>
            <a:r>
              <a:rPr lang="ru-RU" dirty="0"/>
              <a:t> 30 млрд. </a:t>
            </a:r>
            <a:r>
              <a:rPr lang="ru-RU" dirty="0" err="1"/>
              <a:t>євро</a:t>
            </a:r>
            <a:r>
              <a:rPr lang="ru-RU" dirty="0"/>
              <a:t>. Ставка </a:t>
            </a:r>
            <a:r>
              <a:rPr lang="ru-RU" dirty="0" err="1"/>
              <a:t>податку</a:t>
            </a:r>
            <a:r>
              <a:rPr lang="ru-RU" dirty="0"/>
              <a:t> на </a:t>
            </a:r>
            <a:r>
              <a:rPr lang="ru-RU" dirty="0" err="1"/>
              <a:t>амністовані</a:t>
            </a:r>
            <a:r>
              <a:rPr lang="ru-RU" dirty="0"/>
              <a:t> </a:t>
            </a:r>
            <a:r>
              <a:rPr lang="ru-RU" dirty="0" err="1"/>
              <a:t>капітали</a:t>
            </a:r>
            <a:r>
              <a:rPr lang="ru-RU" dirty="0"/>
              <a:t> </a:t>
            </a:r>
            <a:r>
              <a:rPr lang="ru-RU" dirty="0" err="1"/>
              <a:t>склала</a:t>
            </a:r>
            <a:r>
              <a:rPr lang="ru-RU" dirty="0"/>
              <a:t> 10 %. </a:t>
            </a:r>
            <a:endParaRPr lang="uk-UA" dirty="0"/>
          </a:p>
        </p:txBody>
      </p:sp>
      <p:sp>
        <p:nvSpPr>
          <p:cNvPr id="4" name="Місце для вмісту 3">
            <a:extLst>
              <a:ext uri="{FF2B5EF4-FFF2-40B4-BE49-F238E27FC236}">
                <a16:creationId xmlns:a16="http://schemas.microsoft.com/office/drawing/2014/main" id="{6395C267-93C0-4007-8562-831888D5FBFA}"/>
              </a:ext>
            </a:extLst>
          </p:cNvPr>
          <p:cNvSpPr>
            <a:spLocks noGrp="1"/>
          </p:cNvSpPr>
          <p:nvPr>
            <p:ph sz="half" idx="2"/>
          </p:nvPr>
        </p:nvSpPr>
        <p:spPr/>
        <p:txBody>
          <a:bodyPr>
            <a:normAutofit fontScale="85000" lnSpcReduction="20000"/>
          </a:bodyPr>
          <a:lstStyle/>
          <a:p>
            <a:pPr algn="just"/>
            <a:r>
              <a:rPr lang="uk-UA" dirty="0"/>
              <a:t>В 2005 р. на 12 млрд. євро була зменшена сума податку на корпорації, щоб зацікавити їх у збільшенні виробництва та створення додаткових робочих місць в країні. Під час світової економічної кризи 2008-2009 рр. уряд країни був змушений підняти ставки податків, насамперед непрямих. Крім того, влада Італії стала оподатковувати доходи релігійних організацій від комерційної діяльності, чого до цього ніколи не робилося. Під час пандемії </a:t>
            </a:r>
            <a:r>
              <a:rPr lang="uk-UA" dirty="0" err="1"/>
              <a:t>короновірусу</a:t>
            </a:r>
            <a:r>
              <a:rPr lang="uk-UA" dirty="0"/>
              <a:t> в 2020 р. уряд ввів деякі податкові пільги для підприємств та фізичних осіб, щоб зменшити їх втрати.</a:t>
            </a:r>
          </a:p>
        </p:txBody>
      </p:sp>
    </p:spTree>
    <p:extLst>
      <p:ext uri="{BB962C8B-B14F-4D97-AF65-F5344CB8AC3E}">
        <p14:creationId xmlns:p14="http://schemas.microsoft.com/office/powerpoint/2010/main" val="4280593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86F897-4C5D-40CC-8A08-A339333FD459}"/>
              </a:ext>
            </a:extLst>
          </p:cNvPr>
          <p:cNvSpPr>
            <a:spLocks noGrp="1"/>
          </p:cNvSpPr>
          <p:nvPr>
            <p:ph type="title"/>
          </p:nvPr>
        </p:nvSpPr>
        <p:spPr/>
        <p:txBody>
          <a:bodyPr/>
          <a:lstStyle/>
          <a:p>
            <a:r>
              <a:rPr lang="ru-RU" dirty="0" err="1"/>
              <a:t>Фінансовий</a:t>
            </a:r>
            <a:r>
              <a:rPr lang="ru-RU" dirty="0"/>
              <a:t> </a:t>
            </a:r>
            <a:r>
              <a:rPr lang="ru-RU" dirty="0" err="1"/>
              <a:t>ринок</a:t>
            </a:r>
            <a:r>
              <a:rPr lang="ru-RU" dirty="0"/>
              <a:t> в </a:t>
            </a:r>
            <a:r>
              <a:rPr lang="ru-RU" dirty="0" err="1"/>
              <a:t>Італії</a:t>
            </a:r>
            <a:r>
              <a:rPr lang="ru-RU" dirty="0"/>
              <a:t> та </a:t>
            </a:r>
            <a:r>
              <a:rPr lang="ru-RU" dirty="0" err="1"/>
              <a:t>його</a:t>
            </a:r>
            <a:r>
              <a:rPr lang="ru-RU" dirty="0"/>
              <a:t> </a:t>
            </a:r>
            <a:r>
              <a:rPr lang="ru-RU" dirty="0" err="1"/>
              <a:t>проблеми</a:t>
            </a:r>
            <a:endParaRPr lang="uk-UA" dirty="0"/>
          </a:p>
        </p:txBody>
      </p:sp>
      <p:sp>
        <p:nvSpPr>
          <p:cNvPr id="3" name="Місце для вмісту 2">
            <a:extLst>
              <a:ext uri="{FF2B5EF4-FFF2-40B4-BE49-F238E27FC236}">
                <a16:creationId xmlns:a16="http://schemas.microsoft.com/office/drawing/2014/main" id="{9BB9F98A-6A65-4127-8C9B-E548B82E6CB8}"/>
              </a:ext>
            </a:extLst>
          </p:cNvPr>
          <p:cNvSpPr>
            <a:spLocks noGrp="1"/>
          </p:cNvSpPr>
          <p:nvPr>
            <p:ph sz="half" idx="1"/>
          </p:nvPr>
        </p:nvSpPr>
        <p:spPr>
          <a:xfrm>
            <a:off x="1261872" y="1828800"/>
            <a:ext cx="9406128" cy="4351337"/>
          </a:xfrm>
        </p:spPr>
        <p:txBody>
          <a:bodyPr>
            <a:normAutofit fontScale="85000" lnSpcReduction="10000"/>
          </a:bodyPr>
          <a:lstStyle/>
          <a:p>
            <a:pPr algn="just"/>
            <a:r>
              <a:rPr lang="uk-UA" dirty="0"/>
              <a:t>Країна активно використовує інструменти фінансового ринку для залучення інвестицій та для продажу державних цінних паперів. Фінансовий і банківський нагляд в Італії здійснюється Міжвідомчим комітетом з кредитів і заощаджень, Банком Італії та Національною комісією з контролю за фінансовими компаніями і фондовою біржою. Міжвідомчим комітетом з кредитів і заощаджень відповідає в основному за загальний нагляд у сфері кредитної політики і захисту ощадних внесків. Банк Італії готує проекти рішень щодо питань нагляду за резолюціями вище названого Комітету, встановлює правила нагляду і сам безпосередньо його здійснює у документарній чи дистанційних формах. Банк Італії має майже необмежений доступ до звітності банків і бази даних за всіма банківськими кредитами. Він також володіє частками більше ніж 2 % в 12 компаніях, акції яких котируються на біржі, хоча це може розцінюватися іншими інвесторами як офіційне схвалення діяльності цих компаній. Зокрема, він володіє 5 % найбільшої страхової компанії «</a:t>
            </a:r>
            <a:r>
              <a:rPr lang="uk-UA" dirty="0" err="1"/>
              <a:t>Женералі</a:t>
            </a:r>
            <a:r>
              <a:rPr lang="uk-UA" dirty="0"/>
              <a:t>», близько 3 % конгломерату ТРІ, контрольованого сім’єю </a:t>
            </a:r>
            <a:r>
              <a:rPr lang="uk-UA" dirty="0" err="1"/>
              <a:t>Аньєлі</a:t>
            </a:r>
            <a:r>
              <a:rPr lang="uk-UA" dirty="0"/>
              <a:t>, що володіє «</a:t>
            </a:r>
            <a:r>
              <a:rPr lang="uk-UA" dirty="0" err="1"/>
              <a:t>Фіатом</a:t>
            </a:r>
            <a:r>
              <a:rPr lang="uk-UA" dirty="0"/>
              <a:t>», 6 % компанії «</a:t>
            </a:r>
            <a:r>
              <a:rPr lang="uk-UA" dirty="0" err="1"/>
              <a:t>Італгаз</a:t>
            </a:r>
            <a:r>
              <a:rPr lang="uk-UA" dirty="0"/>
              <a:t>», 3 % інженерної компанії «</a:t>
            </a:r>
            <a:r>
              <a:rPr lang="uk-UA" dirty="0" err="1"/>
              <a:t>Сасіб</a:t>
            </a:r>
            <a:r>
              <a:rPr lang="uk-UA" dirty="0"/>
              <a:t>» та опосередковано володіє певною власністю в банківському секторі. Банк Італії пояснює вказані інвестиції такими причинами: 1) більше половини вкладень йде на потреби Пенсійного фонду службовців; 2) він тримає в акціях частину встановлених законом резервів. Частину своїх функцій Банк Італії передав Європейському центральному банку у зв’язку з введенням євро, який було запроваджено в обіг на території Італії 01.01.2002 р. Національна комісія з контролю за фінансовими компаніями і фондовою біржою контролює діяльність фінансово-кредитних установ на ринку цінних паперів. </a:t>
            </a:r>
          </a:p>
        </p:txBody>
      </p:sp>
    </p:spTree>
    <p:extLst>
      <p:ext uri="{BB962C8B-B14F-4D97-AF65-F5344CB8AC3E}">
        <p14:creationId xmlns:p14="http://schemas.microsoft.com/office/powerpoint/2010/main" val="1326302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DBDE0420-3D7D-4F62-82CB-B98335072095}"/>
              </a:ext>
            </a:extLst>
          </p:cNvPr>
          <p:cNvSpPr>
            <a:spLocks noGrp="1"/>
          </p:cNvSpPr>
          <p:nvPr>
            <p:ph sz="half" idx="1"/>
          </p:nvPr>
        </p:nvSpPr>
        <p:spPr>
          <a:xfrm>
            <a:off x="679981" y="1253331"/>
            <a:ext cx="5235910" cy="4967360"/>
          </a:xfrm>
        </p:spPr>
        <p:txBody>
          <a:bodyPr>
            <a:normAutofit fontScale="92500" lnSpcReduction="10000"/>
          </a:bodyPr>
          <a:lstStyle/>
          <a:p>
            <a:pPr algn="just"/>
            <a:r>
              <a:rPr lang="uk-UA" dirty="0"/>
              <a:t>Другий рівень кредитної системи Італії належить комерційним банкам, спеціалізованим фінансово-кредитним установам та небанківським фінансово-кредитним установам. Комерційні банки за формою власності в основному є державними. Вони в основному є універсальними, хоча деякі з них є спеціалізованими: банки рухомого майна, інвестиційні та депозитні банки. Крім комерційних банків кредитна система Італії включає й ряд спеціалізованих банків, зокрема народні (кооперативні) банки та ощадні каси. До небанківських фінансово-кредитних установ відносяться пенсійні фонди та страхові компанії. В Італії існує два типи пенсійних фондів:1) інституційний тип (пенсійний фонд такого типу є незалежною юридичною особою); 2) контрактний тип (цей фонд складається з юридично відокремленої сукупності активів без право- і дієздатності).</a:t>
            </a:r>
          </a:p>
        </p:txBody>
      </p:sp>
      <p:sp>
        <p:nvSpPr>
          <p:cNvPr id="4" name="Місце для вмісту 3">
            <a:extLst>
              <a:ext uri="{FF2B5EF4-FFF2-40B4-BE49-F238E27FC236}">
                <a16:creationId xmlns:a16="http://schemas.microsoft.com/office/drawing/2014/main" id="{A0A5EE87-C5A8-42A7-9E81-0C3ECE7757F6}"/>
              </a:ext>
            </a:extLst>
          </p:cNvPr>
          <p:cNvSpPr>
            <a:spLocks noGrp="1"/>
          </p:cNvSpPr>
          <p:nvPr>
            <p:ph sz="half" idx="2"/>
          </p:nvPr>
        </p:nvSpPr>
        <p:spPr>
          <a:xfrm>
            <a:off x="6096000" y="1253331"/>
            <a:ext cx="4724400" cy="4648705"/>
          </a:xfrm>
        </p:spPr>
        <p:txBody>
          <a:bodyPr>
            <a:normAutofit fontScale="92500" lnSpcReduction="10000"/>
          </a:bodyPr>
          <a:lstStyle/>
          <a:p>
            <a:pPr algn="just"/>
            <a:r>
              <a:rPr lang="uk-UA" dirty="0"/>
              <a:t>Однією з головних проблем фінансового ринку Італії є залучення коштів інвесторів, передусім у державні цінні папери, щоб своєчасно обслуговувати державний борг. За розрахунками МВФ, в 2018 р. заборгованість країни відносно ВВП зросла до 131 %. В абсолютних цифрах це складало близько 1,7 трлн. євро. У довгостроковому прогнозі МВФ до 2023 р. заборгованість Італії становитиме 131 % від ВВП. Тому Італія залишається вразливою до рецесії. Для зменшення надмірного державного боргу італійський уряд випускає державні цінні папери, які активно скуповує Китай. </a:t>
            </a:r>
          </a:p>
        </p:txBody>
      </p:sp>
    </p:spTree>
    <p:extLst>
      <p:ext uri="{BB962C8B-B14F-4D97-AF65-F5344CB8AC3E}">
        <p14:creationId xmlns:p14="http://schemas.microsoft.com/office/powerpoint/2010/main" val="781793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Невідома Індія: 10 фактів про країну, які вас здивують - Antonivtours.com">
            <a:extLst>
              <a:ext uri="{FF2B5EF4-FFF2-40B4-BE49-F238E27FC236}">
                <a16:creationId xmlns:a16="http://schemas.microsoft.com/office/drawing/2014/main" id="{7C0C1B1C-2401-4C69-B455-FABA4C72A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374582" cy="687133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D6739F65-291A-42E1-82FB-182D40B2F0B0}"/>
              </a:ext>
            </a:extLst>
          </p:cNvPr>
          <p:cNvSpPr>
            <a:spLocks noGrp="1"/>
          </p:cNvSpPr>
          <p:nvPr>
            <p:ph type="title"/>
          </p:nvPr>
        </p:nvSpPr>
        <p:spPr>
          <a:xfrm>
            <a:off x="1261872" y="365760"/>
            <a:ext cx="9692640" cy="950422"/>
          </a:xfrm>
        </p:spPr>
        <p:txBody>
          <a:bodyPr/>
          <a:lstStyle/>
          <a:p>
            <a:r>
              <a:rPr lang="uk-UA" dirty="0"/>
              <a:t>Фінансова система Індії</a:t>
            </a:r>
          </a:p>
        </p:txBody>
      </p:sp>
      <p:sp>
        <p:nvSpPr>
          <p:cNvPr id="3" name="Місце для вмісту 2">
            <a:extLst>
              <a:ext uri="{FF2B5EF4-FFF2-40B4-BE49-F238E27FC236}">
                <a16:creationId xmlns:a16="http://schemas.microsoft.com/office/drawing/2014/main" id="{29A455FA-5FFF-4080-8243-0443C9642D9B}"/>
              </a:ext>
            </a:extLst>
          </p:cNvPr>
          <p:cNvSpPr>
            <a:spLocks noGrp="1"/>
          </p:cNvSpPr>
          <p:nvPr>
            <p:ph sz="half" idx="1"/>
          </p:nvPr>
        </p:nvSpPr>
        <p:spPr>
          <a:xfrm>
            <a:off x="584834" y="2162260"/>
            <a:ext cx="4480561" cy="3733800"/>
          </a:xfrm>
          <a:solidFill>
            <a:schemeClr val="accent5">
              <a:lumMod val="40000"/>
              <a:lumOff val="60000"/>
            </a:schemeClr>
          </a:solidFill>
        </p:spPr>
        <p:txBody>
          <a:bodyPr>
            <a:normAutofit fontScale="92500" lnSpcReduction="20000"/>
          </a:bodyPr>
          <a:lstStyle/>
          <a:p>
            <a:pPr algn="just"/>
            <a:r>
              <a:rPr lang="uk-UA" dirty="0"/>
              <a:t>Фінансова система Індії включає федеральний бюджет, бюджети 29 штатів та 7 союзних територій, фінанси органів місцевого самоврядування, фінанси підприємств, фінансовий ринок, фінанси домогосподарств. У 2017 році доходи консолідованого бюджету становили 153,5 млрд </a:t>
            </a:r>
            <a:r>
              <a:rPr lang="uk-UA" dirty="0" err="1"/>
              <a:t>дол</a:t>
            </a:r>
            <a:r>
              <a:rPr lang="uk-UA" dirty="0"/>
              <a:t>., а видатки — 205,3 млрд </a:t>
            </a:r>
            <a:r>
              <a:rPr lang="uk-UA" dirty="0" err="1"/>
              <a:t>дол</a:t>
            </a:r>
            <a:r>
              <a:rPr lang="uk-UA" dirty="0"/>
              <a:t>. Внутрішній борг становив 78 % від ВВП. Індія належить до країн, що розвиваються, із середнім рівнем доходів. </a:t>
            </a:r>
          </a:p>
        </p:txBody>
      </p:sp>
      <p:sp>
        <p:nvSpPr>
          <p:cNvPr id="4" name="Місце для вмісту 3">
            <a:extLst>
              <a:ext uri="{FF2B5EF4-FFF2-40B4-BE49-F238E27FC236}">
                <a16:creationId xmlns:a16="http://schemas.microsoft.com/office/drawing/2014/main" id="{363CF18E-392E-4DFE-AB6B-509E5E6A8FE4}"/>
              </a:ext>
            </a:extLst>
          </p:cNvPr>
          <p:cNvSpPr>
            <a:spLocks noGrp="1"/>
          </p:cNvSpPr>
          <p:nvPr>
            <p:ph sz="half" idx="2"/>
          </p:nvPr>
        </p:nvSpPr>
        <p:spPr>
          <a:xfrm>
            <a:off x="6071997" y="3124200"/>
            <a:ext cx="4882515" cy="3733800"/>
          </a:xfrm>
          <a:solidFill>
            <a:schemeClr val="accent5">
              <a:lumMod val="40000"/>
              <a:lumOff val="60000"/>
            </a:schemeClr>
          </a:solidFill>
        </p:spPr>
        <p:txBody>
          <a:bodyPr>
            <a:normAutofit fontScale="92500" lnSpcReduction="20000"/>
          </a:bodyPr>
          <a:lstStyle/>
          <a:p>
            <a:pPr algn="just"/>
            <a:r>
              <a:rPr lang="ru-RU" dirty="0" err="1"/>
              <a:t>Основну</a:t>
            </a:r>
            <a:r>
              <a:rPr lang="ru-RU" dirty="0"/>
              <a:t> </a:t>
            </a:r>
            <a:r>
              <a:rPr lang="ru-RU" dirty="0" err="1"/>
              <a:t>частину</a:t>
            </a:r>
            <a:r>
              <a:rPr lang="ru-RU" dirty="0"/>
              <a:t> </a:t>
            </a:r>
            <a:r>
              <a:rPr lang="ru-RU" dirty="0" err="1"/>
              <a:t>доходів</a:t>
            </a:r>
            <a:r>
              <a:rPr lang="ru-RU" dirty="0"/>
              <a:t> федерального бюджету </a:t>
            </a:r>
            <a:r>
              <a:rPr lang="ru-RU" dirty="0" err="1"/>
              <a:t>Індії</a:t>
            </a:r>
            <a:r>
              <a:rPr lang="ru-RU" dirty="0"/>
              <a:t> </a:t>
            </a:r>
            <a:r>
              <a:rPr lang="ru-RU" dirty="0" err="1"/>
              <a:t>складають</a:t>
            </a:r>
            <a:r>
              <a:rPr lang="ru-RU" dirty="0"/>
              <a:t> </a:t>
            </a:r>
            <a:r>
              <a:rPr lang="ru-RU" dirty="0" err="1"/>
              <a:t>податкові</a:t>
            </a:r>
            <a:r>
              <a:rPr lang="ru-RU" dirty="0"/>
              <a:t> </a:t>
            </a:r>
            <a:r>
              <a:rPr lang="ru-RU" dirty="0" err="1"/>
              <a:t>надходження</a:t>
            </a:r>
            <a:r>
              <a:rPr lang="ru-RU" dirty="0"/>
              <a:t>. </a:t>
            </a:r>
            <a:r>
              <a:rPr lang="ru-RU" dirty="0" err="1"/>
              <a:t>Видатки</a:t>
            </a:r>
            <a:r>
              <a:rPr lang="ru-RU" dirty="0"/>
              <a:t> федерального бюджету </a:t>
            </a:r>
            <a:r>
              <a:rPr lang="ru-RU" dirty="0" err="1"/>
              <a:t>направляються</a:t>
            </a:r>
            <a:r>
              <a:rPr lang="ru-RU" dirty="0"/>
              <a:t> на </a:t>
            </a:r>
            <a:r>
              <a:rPr lang="ru-RU" dirty="0" err="1"/>
              <a:t>утримання</a:t>
            </a:r>
            <a:r>
              <a:rPr lang="ru-RU" dirty="0"/>
              <a:t> </a:t>
            </a:r>
            <a:r>
              <a:rPr lang="ru-RU" dirty="0" err="1"/>
              <a:t>органів</a:t>
            </a:r>
            <a:r>
              <a:rPr lang="ru-RU" dirty="0"/>
              <a:t> </a:t>
            </a:r>
            <a:r>
              <a:rPr lang="ru-RU" dirty="0" err="1"/>
              <a:t>влади</a:t>
            </a:r>
            <a:r>
              <a:rPr lang="ru-RU" dirty="0"/>
              <a:t>, на </a:t>
            </a:r>
            <a:r>
              <a:rPr lang="ru-RU" dirty="0" err="1"/>
              <a:t>різного</a:t>
            </a:r>
            <a:r>
              <a:rPr lang="ru-RU" dirty="0"/>
              <a:t> роду </a:t>
            </a:r>
            <a:r>
              <a:rPr lang="ru-RU" dirty="0" err="1"/>
              <a:t>дотації</a:t>
            </a:r>
            <a:r>
              <a:rPr lang="ru-RU" dirty="0"/>
              <a:t> (в тому </a:t>
            </a:r>
            <a:r>
              <a:rPr lang="ru-RU" dirty="0" err="1"/>
              <a:t>числі</a:t>
            </a:r>
            <a:r>
              <a:rPr lang="ru-RU" dirty="0"/>
              <a:t> </a:t>
            </a:r>
            <a:r>
              <a:rPr lang="ru-RU" dirty="0" err="1"/>
              <a:t>державним</a:t>
            </a:r>
            <a:r>
              <a:rPr lang="ru-RU" dirty="0"/>
              <a:t> </a:t>
            </a:r>
            <a:r>
              <a:rPr lang="ru-RU" dirty="0" err="1"/>
              <a:t>підприємствам</a:t>
            </a:r>
            <a:r>
              <a:rPr lang="ru-RU" dirty="0"/>
              <a:t>), на оборону, на </a:t>
            </a:r>
            <a:r>
              <a:rPr lang="ru-RU" dirty="0" err="1"/>
              <a:t>міжбюджетні</a:t>
            </a:r>
            <a:r>
              <a:rPr lang="ru-RU" dirty="0"/>
              <a:t> </a:t>
            </a:r>
            <a:r>
              <a:rPr lang="ru-RU" dirty="0" err="1"/>
              <a:t>трансферти</a:t>
            </a:r>
            <a:r>
              <a:rPr lang="ru-RU" dirty="0"/>
              <a:t> </a:t>
            </a:r>
            <a:r>
              <a:rPr lang="ru-RU" dirty="0" err="1"/>
              <a:t>тощо</a:t>
            </a:r>
            <a:r>
              <a:rPr lang="ru-RU" dirty="0"/>
              <a:t>. </a:t>
            </a:r>
            <a:r>
              <a:rPr lang="ru-RU" dirty="0" err="1"/>
              <a:t>Дуже</a:t>
            </a:r>
            <a:r>
              <a:rPr lang="ru-RU" dirty="0"/>
              <a:t> складною проблемою для федерального бюджету є </a:t>
            </a:r>
            <a:r>
              <a:rPr lang="ru-RU" dirty="0" err="1"/>
              <a:t>значний</a:t>
            </a:r>
            <a:r>
              <a:rPr lang="ru-RU" dirty="0"/>
              <a:t> </a:t>
            </a:r>
            <a:r>
              <a:rPr lang="ru-RU" dirty="0" err="1"/>
              <a:t>розмір</a:t>
            </a:r>
            <a:r>
              <a:rPr lang="ru-RU" dirty="0"/>
              <a:t> </a:t>
            </a:r>
            <a:r>
              <a:rPr lang="ru-RU" dirty="0" err="1"/>
              <a:t>дотацій</a:t>
            </a:r>
            <a:r>
              <a:rPr lang="ru-RU" dirty="0"/>
              <a:t> </a:t>
            </a:r>
            <a:r>
              <a:rPr lang="ru-RU" dirty="0" err="1"/>
              <a:t>різним</a:t>
            </a:r>
            <a:r>
              <a:rPr lang="ru-RU" dirty="0"/>
              <a:t> </a:t>
            </a:r>
            <a:r>
              <a:rPr lang="ru-RU" dirty="0" err="1"/>
              <a:t>групам</a:t>
            </a:r>
            <a:r>
              <a:rPr lang="ru-RU" dirty="0"/>
              <a:t> </a:t>
            </a:r>
            <a:r>
              <a:rPr lang="ru-RU" dirty="0" err="1"/>
              <a:t>населення</a:t>
            </a:r>
            <a:r>
              <a:rPr lang="ru-RU" dirty="0"/>
              <a:t> (до 14 % </a:t>
            </a:r>
            <a:r>
              <a:rPr lang="ru-RU" dirty="0" err="1"/>
              <a:t>витрат</a:t>
            </a:r>
            <a:r>
              <a:rPr lang="ru-RU" dirty="0"/>
              <a:t> бюджету). За </a:t>
            </a:r>
            <a:r>
              <a:rPr lang="ru-RU" dirty="0" err="1"/>
              <a:t>рахунок</a:t>
            </a:r>
            <a:r>
              <a:rPr lang="ru-RU" dirty="0"/>
              <a:t> </a:t>
            </a:r>
            <a:r>
              <a:rPr lang="ru-RU" dirty="0" err="1"/>
              <a:t>цих</a:t>
            </a:r>
            <a:r>
              <a:rPr lang="ru-RU" dirty="0"/>
              <a:t> </a:t>
            </a:r>
            <a:r>
              <a:rPr lang="ru-RU" dirty="0" err="1"/>
              <a:t>дотацій</a:t>
            </a:r>
            <a:r>
              <a:rPr lang="ru-RU" dirty="0"/>
              <a:t> </a:t>
            </a:r>
            <a:r>
              <a:rPr lang="ru-RU" dirty="0" err="1"/>
              <a:t>забезпечуються</a:t>
            </a:r>
            <a:r>
              <a:rPr lang="ru-RU" dirty="0"/>
              <a:t> </a:t>
            </a:r>
            <a:r>
              <a:rPr lang="ru-RU" dirty="0" err="1"/>
              <a:t>низькі</a:t>
            </a:r>
            <a:r>
              <a:rPr lang="ru-RU" dirty="0"/>
              <a:t> </a:t>
            </a:r>
            <a:r>
              <a:rPr lang="ru-RU" dirty="0" err="1"/>
              <a:t>ціни</a:t>
            </a:r>
            <a:r>
              <a:rPr lang="ru-RU" dirty="0"/>
              <a:t> на </a:t>
            </a:r>
            <a:r>
              <a:rPr lang="ru-RU" dirty="0" err="1"/>
              <a:t>деякі</a:t>
            </a:r>
            <a:r>
              <a:rPr lang="ru-RU" dirty="0"/>
              <a:t> </a:t>
            </a:r>
            <a:r>
              <a:rPr lang="ru-RU" dirty="0" err="1"/>
              <a:t>продукти</a:t>
            </a:r>
            <a:r>
              <a:rPr lang="ru-RU" dirty="0"/>
              <a:t> </a:t>
            </a:r>
            <a:r>
              <a:rPr lang="ru-RU" dirty="0" err="1"/>
              <a:t>харчування</a:t>
            </a:r>
            <a:r>
              <a:rPr lang="ru-RU" dirty="0"/>
              <a:t>, на </a:t>
            </a:r>
            <a:r>
              <a:rPr lang="ru-RU" dirty="0" err="1"/>
              <a:t>електроенергію</a:t>
            </a:r>
            <a:r>
              <a:rPr lang="ru-RU" dirty="0"/>
              <a:t> на </a:t>
            </a:r>
            <a:r>
              <a:rPr lang="ru-RU" dirty="0" err="1"/>
              <a:t>селі</a:t>
            </a:r>
            <a:r>
              <a:rPr lang="ru-RU" dirty="0"/>
              <a:t>, на </a:t>
            </a:r>
            <a:r>
              <a:rPr lang="ru-RU" dirty="0" err="1"/>
              <a:t>міндобрива</a:t>
            </a:r>
            <a:r>
              <a:rPr lang="ru-RU" dirty="0"/>
              <a:t> для </a:t>
            </a:r>
            <a:r>
              <a:rPr lang="ru-RU" dirty="0" err="1"/>
              <a:t>сільських</a:t>
            </a:r>
            <a:r>
              <a:rPr lang="ru-RU" dirty="0"/>
              <a:t> </a:t>
            </a:r>
            <a:r>
              <a:rPr lang="ru-RU" dirty="0" err="1"/>
              <a:t>виробників</a:t>
            </a:r>
            <a:r>
              <a:rPr lang="ru-RU" dirty="0"/>
              <a:t>, </a:t>
            </a:r>
            <a:r>
              <a:rPr lang="ru-RU" dirty="0" err="1"/>
              <a:t>безплатна</a:t>
            </a:r>
            <a:r>
              <a:rPr lang="ru-RU" dirty="0"/>
              <a:t> </a:t>
            </a:r>
            <a:r>
              <a:rPr lang="ru-RU" dirty="0" err="1"/>
              <a:t>освіта</a:t>
            </a:r>
            <a:r>
              <a:rPr lang="ru-RU" dirty="0"/>
              <a:t>, </a:t>
            </a:r>
            <a:r>
              <a:rPr lang="ru-RU" dirty="0" err="1"/>
              <a:t>різні</a:t>
            </a:r>
            <a:r>
              <a:rPr lang="ru-RU" dirty="0"/>
              <a:t> </a:t>
            </a:r>
            <a:r>
              <a:rPr lang="ru-RU" dirty="0" err="1"/>
              <a:t>види</a:t>
            </a:r>
            <a:r>
              <a:rPr lang="ru-RU" dirty="0"/>
              <a:t> </a:t>
            </a:r>
            <a:r>
              <a:rPr lang="ru-RU" dirty="0" err="1"/>
              <a:t>допомог</a:t>
            </a:r>
            <a:r>
              <a:rPr lang="ru-RU" dirty="0"/>
              <a:t> </a:t>
            </a:r>
            <a:r>
              <a:rPr lang="ru-RU" dirty="0" err="1"/>
              <a:t>жінкам</a:t>
            </a:r>
            <a:r>
              <a:rPr lang="ru-RU" dirty="0"/>
              <a:t>, </a:t>
            </a:r>
            <a:r>
              <a:rPr lang="ru-RU" dirty="0" err="1"/>
              <a:t>малозабезпеченим</a:t>
            </a:r>
            <a:r>
              <a:rPr lang="ru-RU" dirty="0"/>
              <a:t> </a:t>
            </a:r>
            <a:r>
              <a:rPr lang="ru-RU" dirty="0" err="1"/>
              <a:t>верствам</a:t>
            </a:r>
            <a:r>
              <a:rPr lang="ru-RU" dirty="0"/>
              <a:t> </a:t>
            </a:r>
            <a:r>
              <a:rPr lang="ru-RU" dirty="0" err="1"/>
              <a:t>населення</a:t>
            </a:r>
            <a:r>
              <a:rPr lang="ru-RU" dirty="0"/>
              <a:t>, </a:t>
            </a:r>
            <a:r>
              <a:rPr lang="ru-RU" dirty="0" err="1"/>
              <a:t>передусім</a:t>
            </a:r>
            <a:r>
              <a:rPr lang="ru-RU" dirty="0"/>
              <a:t> </a:t>
            </a:r>
            <a:r>
              <a:rPr lang="ru-RU" dirty="0" err="1"/>
              <a:t>тим</a:t>
            </a:r>
            <a:r>
              <a:rPr lang="ru-RU" dirty="0"/>
              <a:t>, </a:t>
            </a:r>
            <a:r>
              <a:rPr lang="ru-RU" dirty="0" err="1"/>
              <a:t>хто</a:t>
            </a:r>
            <a:r>
              <a:rPr lang="ru-RU" dirty="0"/>
              <a:t> </a:t>
            </a:r>
            <a:r>
              <a:rPr lang="ru-RU" dirty="0" err="1"/>
              <a:t>належить</a:t>
            </a:r>
            <a:r>
              <a:rPr lang="ru-RU" dirty="0"/>
              <a:t> до </a:t>
            </a:r>
            <a:r>
              <a:rPr lang="ru-RU" dirty="0" err="1"/>
              <a:t>нижчих</a:t>
            </a:r>
            <a:r>
              <a:rPr lang="ru-RU" dirty="0"/>
              <a:t> каст. </a:t>
            </a:r>
            <a:endParaRPr lang="uk-UA" dirty="0"/>
          </a:p>
        </p:txBody>
      </p:sp>
    </p:spTree>
    <p:extLst>
      <p:ext uri="{BB962C8B-B14F-4D97-AF65-F5344CB8AC3E}">
        <p14:creationId xmlns:p14="http://schemas.microsoft.com/office/powerpoint/2010/main" val="1344633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8ED43-230D-4ADD-A2C7-25495BB9991B}"/>
              </a:ext>
            </a:extLst>
          </p:cNvPr>
          <p:cNvSpPr>
            <a:spLocks noGrp="1"/>
          </p:cNvSpPr>
          <p:nvPr>
            <p:ph type="title"/>
          </p:nvPr>
        </p:nvSpPr>
        <p:spPr/>
        <p:txBody>
          <a:bodyPr/>
          <a:lstStyle/>
          <a:p>
            <a:r>
              <a:rPr lang="uk-UA" dirty="0"/>
              <a:t>Податкова система Індії</a:t>
            </a:r>
          </a:p>
        </p:txBody>
      </p:sp>
      <p:sp>
        <p:nvSpPr>
          <p:cNvPr id="3" name="Місце для вмісту 2">
            <a:extLst>
              <a:ext uri="{FF2B5EF4-FFF2-40B4-BE49-F238E27FC236}">
                <a16:creationId xmlns:a16="http://schemas.microsoft.com/office/drawing/2014/main" id="{F0732C1E-2D23-4719-9C0F-1C1E9980D76E}"/>
              </a:ext>
            </a:extLst>
          </p:cNvPr>
          <p:cNvSpPr>
            <a:spLocks noGrp="1"/>
          </p:cNvSpPr>
          <p:nvPr>
            <p:ph sz="half" idx="1"/>
          </p:nvPr>
        </p:nvSpPr>
        <p:spPr/>
        <p:txBody>
          <a:bodyPr>
            <a:normAutofit fontScale="77500" lnSpcReduction="20000"/>
          </a:bodyPr>
          <a:lstStyle/>
          <a:p>
            <a:pPr algn="just"/>
            <a:r>
              <a:rPr lang="uk-UA" dirty="0"/>
              <a:t>З 1991 р. в Індії почалося здійснення програми стабілізаційних реформ. У першу чергу було реформовано систему індивідуального прибуткового оподаткування. База оподаткування індивідуальним прибутковим податком була переглянута. Якщо раніше в неї включались тільки доходи резидентів і нерезидентів, отримані на індійській території, то тепер в базу входять і ті доходи, які отримані за межами країни. Резиденти були поділені на дві категорії – «звичайні» і «за визначенням». Останні отримали значні пільги, які дозволяли їм збільшувати і акумулювати свої особисті накопичення, що сприятливо позначилось на інвестиційному кліматі в країні. Згідно з діючим законодавством, громадянин вважається «звичайним резидентом», якщо він був резидентом Індії протягом будь-яких 9 із останніх 10 років, що передували даному моменту, і перебував на її території в загальній сумі не менше 730 днів протягом останніх 7 років. Стягнення прибуткового податку з громадян відбувається безпосередньо біля джерела доходу, якщо це можливо. </a:t>
            </a:r>
          </a:p>
        </p:txBody>
      </p:sp>
      <p:sp>
        <p:nvSpPr>
          <p:cNvPr id="4" name="Місце для вмісту 3">
            <a:extLst>
              <a:ext uri="{FF2B5EF4-FFF2-40B4-BE49-F238E27FC236}">
                <a16:creationId xmlns:a16="http://schemas.microsoft.com/office/drawing/2014/main" id="{5CDBEF8D-A6BE-4126-9D90-32CC29835318}"/>
              </a:ext>
            </a:extLst>
          </p:cNvPr>
          <p:cNvSpPr>
            <a:spLocks noGrp="1"/>
          </p:cNvSpPr>
          <p:nvPr>
            <p:ph sz="half" idx="2"/>
          </p:nvPr>
        </p:nvSpPr>
        <p:spPr/>
        <p:txBody>
          <a:bodyPr>
            <a:normAutofit fontScale="77500" lnSpcReduction="20000"/>
          </a:bodyPr>
          <a:lstStyle/>
          <a:p>
            <a:pPr algn="just"/>
            <a:r>
              <a:rPr lang="uk-UA" dirty="0"/>
              <a:t>Ставки прибуткового податку з громадян на річний доход в діапазоні від 0–50 000 рупій складають 0 %, 50 000 – 60 000 рупій – 10 %, 60 001 до 150 000 – 22 %, і вище 150 000 рупій – 33 %. Податкові пільги стосовно отриманого доходу передбачають можливість зменшення суми доходу, що підлягає оподаткуванню, на 33,33 %, якщо сумарний доход не перевищує 100 000 рупій (але при умові, щоб сума </a:t>
            </a:r>
            <a:r>
              <a:rPr lang="uk-UA" dirty="0" err="1"/>
              <a:t>вирахувань</a:t>
            </a:r>
            <a:r>
              <a:rPr lang="uk-UA" dirty="0"/>
              <a:t> була не більше 25 000 рупій); у випадку якщо він перебуває в межах 100 001 – 500 000 рупій можливість зменшення дорівнює 20 000 рупій, а вище 500 001 рупій пільги відсутні. По прибутковому податку індійських спеціалістів і творчої інтелігенції передбачені пільги з отриманих ними доходів за кордоном у валюті (прибутковий податок сплачується лише з 25 % винагороди).</a:t>
            </a:r>
          </a:p>
        </p:txBody>
      </p:sp>
    </p:spTree>
    <p:extLst>
      <p:ext uri="{BB962C8B-B14F-4D97-AF65-F5344CB8AC3E}">
        <p14:creationId xmlns:p14="http://schemas.microsoft.com/office/powerpoint/2010/main" val="236853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2B570A9-48F4-4704-A293-E2029F5D65B7}"/>
              </a:ext>
            </a:extLst>
          </p:cNvPr>
          <p:cNvSpPr>
            <a:spLocks noGrp="1"/>
          </p:cNvSpPr>
          <p:nvPr>
            <p:ph sz="half" idx="1"/>
          </p:nvPr>
        </p:nvSpPr>
        <p:spPr>
          <a:xfrm>
            <a:off x="193964" y="290945"/>
            <a:ext cx="5548468" cy="5459701"/>
          </a:xfrm>
        </p:spPr>
        <p:txBody>
          <a:bodyPr>
            <a:noAutofit/>
          </a:bodyPr>
          <a:lstStyle/>
          <a:p>
            <a:pPr algn="just"/>
            <a:r>
              <a:rPr lang="ru-RU" sz="2000" dirty="0" err="1"/>
              <a:t>Податки</a:t>
            </a:r>
            <a:r>
              <a:rPr lang="ru-RU" sz="2000" dirty="0"/>
              <a:t> на доходи нерегулярного характеру </a:t>
            </a:r>
            <a:r>
              <a:rPr lang="ru-RU" sz="2000" dirty="0" err="1"/>
              <a:t>включають</a:t>
            </a:r>
            <a:r>
              <a:rPr lang="ru-RU" sz="2000" dirty="0"/>
              <a:t> доходи </a:t>
            </a:r>
            <a:r>
              <a:rPr lang="ru-RU" sz="2000" dirty="0" err="1"/>
              <a:t>від</a:t>
            </a:r>
            <a:r>
              <a:rPr lang="ru-RU" sz="2000" dirty="0"/>
              <a:t> </a:t>
            </a:r>
            <a:r>
              <a:rPr lang="ru-RU" sz="2000" dirty="0" err="1"/>
              <a:t>домоволодіння</a:t>
            </a:r>
            <a:r>
              <a:rPr lang="ru-RU" sz="2000" dirty="0"/>
              <a:t>, </a:t>
            </a:r>
            <a:r>
              <a:rPr lang="ru-RU" sz="2000" dirty="0" err="1"/>
              <a:t>володіння</a:t>
            </a:r>
            <a:r>
              <a:rPr lang="ru-RU" sz="2000" dirty="0"/>
              <a:t> </a:t>
            </a:r>
            <a:r>
              <a:rPr lang="ru-RU" sz="2000" dirty="0" err="1"/>
              <a:t>автомобілем</a:t>
            </a:r>
            <a:r>
              <a:rPr lang="ru-RU" sz="2000" dirty="0"/>
              <a:t>, </a:t>
            </a:r>
            <a:r>
              <a:rPr lang="ru-RU" sz="2000" dirty="0" err="1"/>
              <a:t>використання</a:t>
            </a:r>
            <a:r>
              <a:rPr lang="ru-RU" sz="2000" dirty="0"/>
              <a:t> </a:t>
            </a:r>
            <a:r>
              <a:rPr lang="ru-RU" sz="2000" dirty="0" err="1"/>
              <a:t>комунальних</a:t>
            </a:r>
            <a:r>
              <a:rPr lang="ru-RU" sz="2000" dirty="0"/>
              <a:t> </a:t>
            </a:r>
            <a:r>
              <a:rPr lang="ru-RU" sz="2000" dirty="0" err="1"/>
              <a:t>послуг</a:t>
            </a:r>
            <a:r>
              <a:rPr lang="ru-RU" sz="2000" dirty="0"/>
              <a:t>, а </a:t>
            </a:r>
            <a:r>
              <a:rPr lang="ru-RU" sz="2000" dirty="0" err="1"/>
              <a:t>також</a:t>
            </a:r>
            <a:r>
              <a:rPr lang="ru-RU" sz="2000" dirty="0"/>
              <a:t> </a:t>
            </a:r>
            <a:r>
              <a:rPr lang="ru-RU" sz="2000" dirty="0" err="1"/>
              <a:t>від</a:t>
            </a:r>
            <a:r>
              <a:rPr lang="ru-RU" sz="2000" dirty="0"/>
              <a:t> </a:t>
            </a:r>
            <a:r>
              <a:rPr lang="ru-RU" sz="2000" dirty="0" err="1"/>
              <a:t>роботи</a:t>
            </a:r>
            <a:r>
              <a:rPr lang="ru-RU" sz="2000" dirty="0"/>
              <a:t> </a:t>
            </a:r>
            <a:r>
              <a:rPr lang="ru-RU" sz="2000" dirty="0" err="1"/>
              <a:t>особистого</a:t>
            </a:r>
            <a:r>
              <a:rPr lang="ru-RU" sz="2000" dirty="0"/>
              <a:t> </a:t>
            </a:r>
            <a:r>
              <a:rPr lang="ru-RU" sz="2000" dirty="0" err="1"/>
              <a:t>обслуговуючого</a:t>
            </a:r>
            <a:r>
              <a:rPr lang="ru-RU" sz="2000" dirty="0"/>
              <a:t> персоналу. </a:t>
            </a:r>
            <a:r>
              <a:rPr lang="ru-RU" sz="2000" dirty="0" err="1"/>
              <a:t>Отже</a:t>
            </a:r>
            <a:r>
              <a:rPr lang="ru-RU" sz="2000" dirty="0"/>
              <a:t>, </a:t>
            </a:r>
            <a:r>
              <a:rPr lang="ru-RU" sz="2000" dirty="0" err="1"/>
              <a:t>якщо</a:t>
            </a:r>
            <a:r>
              <a:rPr lang="ru-RU" sz="2000" dirty="0"/>
              <a:t> </a:t>
            </a:r>
            <a:r>
              <a:rPr lang="ru-RU" sz="2000" dirty="0" err="1"/>
              <a:t>найманий</a:t>
            </a:r>
            <a:r>
              <a:rPr lang="ru-RU" sz="2000" dirty="0"/>
              <a:t> </a:t>
            </a:r>
            <a:r>
              <a:rPr lang="ru-RU" sz="2000" dirty="0" err="1"/>
              <a:t>працівник</a:t>
            </a:r>
            <a:r>
              <a:rPr lang="ru-RU" sz="2000" dirty="0"/>
              <a:t> </a:t>
            </a:r>
            <a:r>
              <a:rPr lang="ru-RU" sz="2000" dirty="0" err="1"/>
              <a:t>користується</a:t>
            </a:r>
            <a:r>
              <a:rPr lang="ru-RU" sz="2000" dirty="0"/>
              <a:t> такими </a:t>
            </a:r>
            <a:r>
              <a:rPr lang="ru-RU" sz="2000" dirty="0" err="1"/>
              <a:t>комунальними</a:t>
            </a:r>
            <a:r>
              <a:rPr lang="ru-RU" sz="2000" dirty="0"/>
              <a:t> </a:t>
            </a:r>
            <a:r>
              <a:rPr lang="ru-RU" sz="2000" dirty="0" err="1"/>
              <a:t>послугами</a:t>
            </a:r>
            <a:r>
              <a:rPr lang="ru-RU" sz="2000" dirty="0"/>
              <a:t>, як газ, вода і </a:t>
            </a:r>
            <a:r>
              <a:rPr lang="ru-RU" sz="2000" dirty="0" err="1"/>
              <a:t>світло</a:t>
            </a:r>
            <a:r>
              <a:rPr lang="ru-RU" sz="2000" dirty="0"/>
              <a:t>, не </a:t>
            </a:r>
            <a:r>
              <a:rPr lang="ru-RU" sz="2000" dirty="0" err="1"/>
              <a:t>тільки</a:t>
            </a:r>
            <a:r>
              <a:rPr lang="ru-RU" sz="2000" dirty="0"/>
              <a:t> в </a:t>
            </a:r>
            <a:r>
              <a:rPr lang="ru-RU" sz="2000" dirty="0" err="1"/>
              <a:t>службових</a:t>
            </a:r>
            <a:r>
              <a:rPr lang="ru-RU" sz="2000" dirty="0"/>
              <a:t>, а й в </a:t>
            </a:r>
            <a:r>
              <a:rPr lang="ru-RU" sz="2000" dirty="0" err="1"/>
              <a:t>особистих</a:t>
            </a:r>
            <a:r>
              <a:rPr lang="ru-RU" sz="2000" dirty="0"/>
              <a:t> </a:t>
            </a:r>
            <a:r>
              <a:rPr lang="ru-RU" sz="2000" dirty="0" err="1"/>
              <a:t>цілях</a:t>
            </a:r>
            <a:r>
              <a:rPr lang="ru-RU" sz="2000" dirty="0"/>
              <a:t>, то </a:t>
            </a:r>
            <a:r>
              <a:rPr lang="ru-RU" sz="2000" dirty="0" err="1"/>
              <a:t>податок</a:t>
            </a:r>
            <a:r>
              <a:rPr lang="ru-RU" sz="2000" dirty="0"/>
              <a:t> на </a:t>
            </a:r>
            <a:r>
              <a:rPr lang="ru-RU" sz="2000" dirty="0" err="1"/>
              <a:t>їх</a:t>
            </a:r>
            <a:r>
              <a:rPr lang="ru-RU" sz="2000" dirty="0"/>
              <a:t> </a:t>
            </a:r>
            <a:r>
              <a:rPr lang="ru-RU" sz="2000" dirty="0" err="1"/>
              <a:t>використання</a:t>
            </a:r>
            <a:r>
              <a:rPr lang="ru-RU" sz="2000" dirty="0"/>
              <a:t> </a:t>
            </a:r>
            <a:r>
              <a:rPr lang="ru-RU" sz="2000" dirty="0" err="1"/>
              <a:t>складає</a:t>
            </a:r>
            <a:r>
              <a:rPr lang="ru-RU" sz="2000" dirty="0"/>
              <a:t> 6,25 % </a:t>
            </a:r>
            <a:r>
              <a:rPr lang="ru-RU" sz="2000" dirty="0" err="1"/>
              <a:t>його</a:t>
            </a:r>
            <a:r>
              <a:rPr lang="ru-RU" sz="2000" dirty="0"/>
              <a:t> </a:t>
            </a:r>
            <a:r>
              <a:rPr lang="ru-RU" sz="2000" dirty="0" err="1"/>
              <a:t>заробітної</a:t>
            </a:r>
            <a:r>
              <a:rPr lang="ru-RU" sz="2000" dirty="0"/>
              <a:t> плати. У </a:t>
            </a:r>
            <a:r>
              <a:rPr lang="ru-RU" sz="2000" dirty="0" err="1"/>
              <a:t>випадку</a:t>
            </a:r>
            <a:r>
              <a:rPr lang="ru-RU" sz="2000" dirty="0"/>
              <a:t> найму на роботу в </a:t>
            </a:r>
            <a:r>
              <a:rPr lang="ru-RU" sz="2000" dirty="0" err="1"/>
              <a:t>домі</a:t>
            </a:r>
            <a:r>
              <a:rPr lang="ru-RU" sz="2000" dirty="0"/>
              <a:t> </a:t>
            </a:r>
            <a:r>
              <a:rPr lang="ru-RU" sz="2000" dirty="0" err="1"/>
              <a:t>обслуговуючого</a:t>
            </a:r>
            <a:r>
              <a:rPr lang="ru-RU" sz="2000" dirty="0"/>
              <a:t> персоналу (</a:t>
            </a:r>
            <a:r>
              <a:rPr lang="ru-RU" sz="2000" dirty="0" err="1"/>
              <a:t>садовників</a:t>
            </a:r>
            <a:r>
              <a:rPr lang="ru-RU" sz="2000" dirty="0"/>
              <a:t>, </a:t>
            </a:r>
            <a:r>
              <a:rPr lang="ru-RU" sz="2000" dirty="0" err="1"/>
              <a:t>прибиральниць</a:t>
            </a:r>
            <a:r>
              <a:rPr lang="ru-RU" sz="2000" dirty="0"/>
              <a:t>, </a:t>
            </a:r>
            <a:r>
              <a:rPr lang="ru-RU" sz="2000" dirty="0" err="1"/>
              <a:t>охоронців</a:t>
            </a:r>
            <a:r>
              <a:rPr lang="ru-RU" sz="2000" dirty="0"/>
              <a:t> </a:t>
            </a:r>
            <a:r>
              <a:rPr lang="ru-RU" sz="2000" dirty="0" err="1"/>
              <a:t>тощо</a:t>
            </a:r>
            <a:r>
              <a:rPr lang="ru-RU" sz="2000" dirty="0"/>
              <a:t>) з </a:t>
            </a:r>
            <a:r>
              <a:rPr lang="ru-RU" sz="2000" dirty="0" err="1"/>
              <a:t>умовою</a:t>
            </a:r>
            <a:r>
              <a:rPr lang="ru-RU" sz="2000" dirty="0"/>
              <a:t> </a:t>
            </a:r>
            <a:r>
              <a:rPr lang="ru-RU" sz="2000" dirty="0" err="1"/>
              <a:t>їх</a:t>
            </a:r>
            <a:r>
              <a:rPr lang="ru-RU" sz="2000" dirty="0"/>
              <a:t> </a:t>
            </a:r>
            <a:r>
              <a:rPr lang="ru-RU" sz="2000" dirty="0" err="1"/>
              <a:t>проживання</a:t>
            </a:r>
            <a:r>
              <a:rPr lang="ru-RU" sz="2000" dirty="0"/>
              <a:t> в </a:t>
            </a:r>
            <a:r>
              <a:rPr lang="ru-RU" sz="2000" dirty="0" err="1"/>
              <a:t>домі</a:t>
            </a:r>
            <a:r>
              <a:rPr lang="ru-RU" sz="2000" dirty="0"/>
              <a:t>, </a:t>
            </a:r>
            <a:r>
              <a:rPr lang="ru-RU" sz="2000" dirty="0" err="1"/>
              <a:t>оподатковувана</a:t>
            </a:r>
            <a:r>
              <a:rPr lang="ru-RU" sz="2000" dirty="0"/>
              <a:t> сума, </a:t>
            </a:r>
            <a:r>
              <a:rPr lang="ru-RU" sz="2000" dirty="0" err="1"/>
              <a:t>що</a:t>
            </a:r>
            <a:r>
              <a:rPr lang="ru-RU" sz="2000" dirty="0"/>
              <a:t> </a:t>
            </a:r>
            <a:r>
              <a:rPr lang="ru-RU" sz="2000" dirty="0" err="1"/>
              <a:t>вираховується</a:t>
            </a:r>
            <a:r>
              <a:rPr lang="ru-RU" sz="2000" dirty="0"/>
              <a:t> з </a:t>
            </a:r>
            <a:r>
              <a:rPr lang="ru-RU" sz="2000" dirty="0" err="1"/>
              <a:t>наймача</a:t>
            </a:r>
            <a:r>
              <a:rPr lang="ru-RU" sz="2000" dirty="0"/>
              <a:t>, </a:t>
            </a:r>
            <a:r>
              <a:rPr lang="ru-RU" sz="2000" dirty="0" err="1"/>
              <a:t>складає</a:t>
            </a:r>
            <a:r>
              <a:rPr lang="ru-RU" sz="2000" dirty="0"/>
              <a:t> 120 </a:t>
            </a:r>
            <a:r>
              <a:rPr lang="ru-RU" sz="2000" dirty="0" err="1"/>
              <a:t>рупій</a:t>
            </a:r>
            <a:r>
              <a:rPr lang="ru-RU" sz="2000" dirty="0"/>
              <a:t> в </a:t>
            </a:r>
            <a:r>
              <a:rPr lang="ru-RU" sz="2000" dirty="0" err="1"/>
              <a:t>місяць</a:t>
            </a:r>
            <a:r>
              <a:rPr lang="ru-RU" sz="2000" dirty="0"/>
              <a:t> з кожного </a:t>
            </a:r>
            <a:r>
              <a:rPr lang="ru-RU" sz="2000" dirty="0" err="1"/>
              <a:t>прийнятого</a:t>
            </a:r>
            <a:r>
              <a:rPr lang="ru-RU" sz="2000" dirty="0"/>
              <a:t> на роботу. </a:t>
            </a:r>
            <a:r>
              <a:rPr lang="ru-RU" sz="2000" dirty="0" err="1"/>
              <a:t>Незначні</a:t>
            </a:r>
            <a:r>
              <a:rPr lang="ru-RU" sz="2000" dirty="0"/>
              <a:t> за </a:t>
            </a:r>
            <a:r>
              <a:rPr lang="ru-RU" sz="2000" dirty="0" err="1"/>
              <a:t>рівнем</a:t>
            </a:r>
            <a:r>
              <a:rPr lang="ru-RU" sz="2000" dirty="0"/>
              <a:t> ставок </a:t>
            </a:r>
            <a:r>
              <a:rPr lang="ru-RU" sz="2000" dirty="0" err="1"/>
              <a:t>платежі</a:t>
            </a:r>
            <a:r>
              <a:rPr lang="ru-RU" sz="2000" dirty="0"/>
              <a:t>, </a:t>
            </a:r>
            <a:r>
              <a:rPr lang="ru-RU" sz="2000" dirty="0" err="1"/>
              <a:t>тим</a:t>
            </a:r>
            <a:r>
              <a:rPr lang="ru-RU" sz="2000" dirty="0"/>
              <a:t> не </a:t>
            </a:r>
            <a:r>
              <a:rPr lang="ru-RU" sz="2000" dirty="0" err="1"/>
              <a:t>менше</a:t>
            </a:r>
            <a:r>
              <a:rPr lang="ru-RU" sz="2000" dirty="0"/>
              <a:t>, </a:t>
            </a:r>
            <a:r>
              <a:rPr lang="ru-RU" sz="2000" dirty="0" err="1"/>
              <a:t>забезпечують</a:t>
            </a:r>
            <a:r>
              <a:rPr lang="ru-RU" sz="2000" dirty="0"/>
              <a:t> </a:t>
            </a:r>
            <a:r>
              <a:rPr lang="ru-RU" sz="2000" dirty="0" err="1"/>
              <a:t>збільшення</a:t>
            </a:r>
            <a:r>
              <a:rPr lang="ru-RU" sz="2000" dirty="0"/>
              <a:t> </a:t>
            </a:r>
            <a:r>
              <a:rPr lang="ru-RU" sz="2000" dirty="0" err="1"/>
              <a:t>прибуткової</a:t>
            </a:r>
            <a:r>
              <a:rPr lang="ru-RU" sz="2000" dirty="0"/>
              <a:t> </a:t>
            </a:r>
            <a:r>
              <a:rPr lang="ru-RU" sz="2000" dirty="0" err="1"/>
              <a:t>частини</a:t>
            </a:r>
            <a:r>
              <a:rPr lang="ru-RU" sz="2000" dirty="0"/>
              <a:t> бюджету, </a:t>
            </a:r>
            <a:r>
              <a:rPr lang="ru-RU" sz="2000" dirty="0" err="1"/>
              <a:t>приводять</a:t>
            </a:r>
            <a:r>
              <a:rPr lang="ru-RU" sz="2000" dirty="0"/>
              <a:t> до </a:t>
            </a:r>
            <a:r>
              <a:rPr lang="ru-RU" sz="2000" dirty="0" err="1"/>
              <a:t>покращання</a:t>
            </a:r>
            <a:r>
              <a:rPr lang="ru-RU" sz="2000" dirty="0"/>
              <a:t> </a:t>
            </a:r>
            <a:r>
              <a:rPr lang="ru-RU" sz="2000" dirty="0" err="1"/>
              <a:t>податкової</a:t>
            </a:r>
            <a:r>
              <a:rPr lang="ru-RU" sz="2000" dirty="0"/>
              <a:t> </a:t>
            </a:r>
            <a:r>
              <a:rPr lang="ru-RU" sz="2000" dirty="0" err="1"/>
              <a:t>дисципліни</a:t>
            </a:r>
            <a:r>
              <a:rPr lang="ru-RU" sz="2000" dirty="0"/>
              <a:t>.</a:t>
            </a:r>
            <a:endParaRPr lang="uk-UA" sz="2000" dirty="0"/>
          </a:p>
        </p:txBody>
      </p:sp>
      <p:sp>
        <p:nvSpPr>
          <p:cNvPr id="4" name="Місце для вмісту 3">
            <a:extLst>
              <a:ext uri="{FF2B5EF4-FFF2-40B4-BE49-F238E27FC236}">
                <a16:creationId xmlns:a16="http://schemas.microsoft.com/office/drawing/2014/main" id="{EC261FF4-F8CF-4DCC-9735-A06E7F3A07EC}"/>
              </a:ext>
            </a:extLst>
          </p:cNvPr>
          <p:cNvSpPr>
            <a:spLocks noGrp="1"/>
          </p:cNvSpPr>
          <p:nvPr>
            <p:ph sz="half" idx="2"/>
          </p:nvPr>
        </p:nvSpPr>
        <p:spPr>
          <a:xfrm>
            <a:off x="5742432" y="720436"/>
            <a:ext cx="4864608" cy="5459701"/>
          </a:xfrm>
        </p:spPr>
        <p:txBody>
          <a:bodyPr>
            <a:normAutofit fontScale="85000" lnSpcReduction="20000"/>
          </a:bodyPr>
          <a:lstStyle/>
          <a:p>
            <a:pPr algn="just"/>
            <a:r>
              <a:rPr lang="uk-UA" dirty="0"/>
              <a:t>У відповідності з бюджетом на 1998-1999 фінансовий рік з 1 жовтня 1998 р. був повністю скасований податок на дарування. Тепер будь-які дарування у вартісному виразі включаються у сукупний річний доход одержувача, який обкладається індивідуальним прибутковим податком. </a:t>
            </a:r>
          </a:p>
          <a:p>
            <a:pPr algn="just"/>
            <a:r>
              <a:rPr lang="ru-RU" dirty="0" err="1"/>
              <a:t>Податок</a:t>
            </a:r>
            <a:r>
              <a:rPr lang="ru-RU" dirty="0"/>
              <a:t> на доход з </a:t>
            </a:r>
            <a:r>
              <a:rPr lang="ru-RU" dirty="0" err="1"/>
              <a:t>довгострокових</a:t>
            </a:r>
            <a:r>
              <a:rPr lang="ru-RU" dirty="0"/>
              <a:t> </a:t>
            </a:r>
            <a:r>
              <a:rPr lang="ru-RU" dirty="0" err="1"/>
              <a:t>капітальних</a:t>
            </a:r>
            <a:r>
              <a:rPr lang="ru-RU" dirty="0"/>
              <a:t> </a:t>
            </a:r>
            <a:r>
              <a:rPr lang="ru-RU" dirty="0" err="1"/>
              <a:t>вкладень</a:t>
            </a:r>
            <a:r>
              <a:rPr lang="ru-RU" dirty="0"/>
              <a:t> </a:t>
            </a:r>
            <a:r>
              <a:rPr lang="ru-RU" dirty="0" err="1"/>
              <a:t>дорівнює</a:t>
            </a:r>
            <a:r>
              <a:rPr lang="ru-RU" dirty="0"/>
              <a:t> 20 %, у той час як ставка по </a:t>
            </a:r>
            <a:r>
              <a:rPr lang="ru-RU" dirty="0" err="1"/>
              <a:t>короткотермінових</a:t>
            </a:r>
            <a:r>
              <a:rPr lang="ru-RU" dirty="0"/>
              <a:t> – </a:t>
            </a:r>
            <a:r>
              <a:rPr lang="ru-RU" dirty="0" err="1"/>
              <a:t>диференційована</a:t>
            </a:r>
            <a:r>
              <a:rPr lang="ru-RU" dirty="0"/>
              <a:t>.</a:t>
            </a:r>
            <a:endParaRPr lang="uk-UA" dirty="0"/>
          </a:p>
          <a:p>
            <a:pPr algn="just"/>
            <a:r>
              <a:rPr lang="uk-UA" dirty="0"/>
              <a:t>Ставки податку на прибуток корпорацій встановлюються так, щоб в максимальній мірі сприяти капітальним вкладенням і поступовому розвитку економіки країни. В 2015 р. корпоративний податок для індійських компаній складав 30 %, а для зарубіжних корпорацій – 40 %. Кожна компанія зобов’язана сплачувати авансом корпоративний податок з підрахованого доходу, якщо сума податку дорівнює чи перевищує 5000 рупій. В Індії існують багато різних пільг для підприємств. Головним чином, вони встановлені для того, щоб заохотити утворення нових промислових підприємств, їх просування в економічно відсталих регіонах країни, розвиток дрібного бізнесу, отримання іноземної валюти за рахунок експорту, а також з метою залучення в країну іноземних інвестицій.</a:t>
            </a:r>
          </a:p>
        </p:txBody>
      </p:sp>
    </p:spTree>
    <p:extLst>
      <p:ext uri="{BB962C8B-B14F-4D97-AF65-F5344CB8AC3E}">
        <p14:creationId xmlns:p14="http://schemas.microsoft.com/office/powerpoint/2010/main" val="3997212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950B39A7-4307-462D-8D4A-8AD09EBEE618}"/>
              </a:ext>
            </a:extLst>
          </p:cNvPr>
          <p:cNvSpPr>
            <a:spLocks noGrp="1"/>
          </p:cNvSpPr>
          <p:nvPr>
            <p:ph idx="1"/>
          </p:nvPr>
        </p:nvSpPr>
        <p:spPr>
          <a:xfrm>
            <a:off x="609600" y="731520"/>
            <a:ext cx="10058400" cy="5448617"/>
          </a:xfrm>
        </p:spPr>
        <p:txBody>
          <a:bodyPr>
            <a:normAutofit lnSpcReduction="10000"/>
          </a:bodyPr>
          <a:lstStyle/>
          <a:p>
            <a:pPr marL="0" indent="0" algn="just">
              <a:buNone/>
            </a:pPr>
            <a:r>
              <a:rPr lang="uk-UA" dirty="0"/>
              <a:t>	Із посиленням ролі держави змінювалися масштаби перерозподілу ВВП через бюджетну систему, відбувалося збільшення частки державного сектору у видатках бюджету. Світові війни та світові економічні кризи також впливали на збільшення державних витрат. </a:t>
            </a:r>
          </a:p>
          <a:p>
            <a:pPr marL="0" indent="0" algn="just">
              <a:buNone/>
            </a:pPr>
            <a:r>
              <a:rPr lang="uk-UA" dirty="0"/>
              <a:t>	Політичний курс більшості держав впливав на частку перерозподілу ВВП через сферу державних фінансів. Так, якщо в середньому в 10 найрозвинутіших країнах у 1870 році загальні видатки держави відносно ВВП становили тільки 10%, то на початку ХХІ століття вони збільшилися до 47% від ВВП. Така тенденція зростання частки державного сектору щодо ВВП протягом більше 100 останніх років є характерною рисою для всіх розвинених держав.</a:t>
            </a:r>
          </a:p>
          <a:p>
            <a:pPr marL="0" indent="0" algn="just">
              <a:buNone/>
            </a:pPr>
            <a:r>
              <a:rPr lang="ru-RU" dirty="0"/>
              <a:t>	В </a:t>
            </a:r>
            <a:r>
              <a:rPr lang="ru-RU" dirty="0" err="1"/>
              <a:t>нинішній</a:t>
            </a:r>
            <a:r>
              <a:rPr lang="ru-RU" dirty="0"/>
              <a:t> час </a:t>
            </a:r>
            <a:r>
              <a:rPr lang="ru-RU" dirty="0" err="1"/>
              <a:t>навіть</a:t>
            </a:r>
            <a:r>
              <a:rPr lang="ru-RU" dirty="0"/>
              <a:t> </a:t>
            </a:r>
            <a:r>
              <a:rPr lang="ru-RU" dirty="0" err="1"/>
              <a:t>серед</a:t>
            </a:r>
            <a:r>
              <a:rPr lang="ru-RU" dirty="0"/>
              <a:t> </a:t>
            </a:r>
            <a:r>
              <a:rPr lang="ru-RU" dirty="0" err="1"/>
              <a:t>високорозвинених</a:t>
            </a:r>
            <a:r>
              <a:rPr lang="ru-RU" dirty="0"/>
              <a:t> </a:t>
            </a:r>
            <a:r>
              <a:rPr lang="ru-RU" dirty="0" err="1"/>
              <a:t>ринкових</a:t>
            </a:r>
            <a:r>
              <a:rPr lang="ru-RU" dirty="0"/>
              <a:t> держав </a:t>
            </a:r>
            <a:r>
              <a:rPr lang="ru-RU" dirty="0" err="1"/>
              <a:t>існують</a:t>
            </a:r>
            <a:r>
              <a:rPr lang="ru-RU" dirty="0"/>
              <a:t> </a:t>
            </a:r>
            <a:r>
              <a:rPr lang="ru-RU" dirty="0" err="1"/>
              <a:t>значні</a:t>
            </a:r>
            <a:r>
              <a:rPr lang="ru-RU" dirty="0"/>
              <a:t> </a:t>
            </a:r>
            <a:r>
              <a:rPr lang="ru-RU" dirty="0" err="1"/>
              <a:t>відмінності</a:t>
            </a:r>
            <a:r>
              <a:rPr lang="ru-RU" dirty="0"/>
              <a:t> в </a:t>
            </a:r>
            <a:r>
              <a:rPr lang="ru-RU" dirty="0" err="1"/>
              <a:t>ролі</a:t>
            </a:r>
            <a:r>
              <a:rPr lang="ru-RU" dirty="0"/>
              <a:t> </a:t>
            </a:r>
            <a:r>
              <a:rPr lang="ru-RU" dirty="0" err="1"/>
              <a:t>держави</a:t>
            </a:r>
            <a:r>
              <a:rPr lang="ru-RU" dirty="0"/>
              <a:t> у </a:t>
            </a:r>
            <a:r>
              <a:rPr lang="ru-RU" dirty="0" err="1"/>
              <a:t>перерозподілі</a:t>
            </a:r>
            <a:r>
              <a:rPr lang="ru-RU" dirty="0"/>
              <a:t> ВВП, тому </a:t>
            </a:r>
            <a:r>
              <a:rPr lang="ru-RU" dirty="0" err="1"/>
              <a:t>можна</a:t>
            </a:r>
            <a:r>
              <a:rPr lang="ru-RU" dirty="0"/>
              <a:t> </a:t>
            </a:r>
            <a:r>
              <a:rPr lang="ru-RU" dirty="0" err="1"/>
              <a:t>навіть</a:t>
            </a:r>
            <a:r>
              <a:rPr lang="ru-RU" dirty="0"/>
              <a:t> </a:t>
            </a:r>
            <a:r>
              <a:rPr lang="ru-RU" dirty="0" err="1"/>
              <a:t>виділити</a:t>
            </a:r>
            <a:r>
              <a:rPr lang="ru-RU" dirty="0"/>
              <a:t> три типи моделей за </a:t>
            </a:r>
            <a:r>
              <a:rPr lang="ru-RU" dirty="0" err="1"/>
              <a:t>рівнем</a:t>
            </a:r>
            <a:r>
              <a:rPr lang="ru-RU" dirty="0"/>
              <a:t> </a:t>
            </a:r>
            <a:r>
              <a:rPr lang="ru-RU" dirty="0" err="1"/>
              <a:t>централізації</a:t>
            </a:r>
            <a:r>
              <a:rPr lang="ru-RU" dirty="0"/>
              <a:t> ВВП:</a:t>
            </a:r>
            <a:endParaRPr lang="uk-UA" dirty="0"/>
          </a:p>
          <a:p>
            <a:pPr algn="just"/>
            <a:r>
              <a:rPr lang="uk-UA" dirty="0">
                <a:highlight>
                  <a:srgbClr val="FFFF00"/>
                </a:highlight>
              </a:rPr>
              <a:t>американська</a:t>
            </a:r>
            <a:r>
              <a:rPr lang="uk-UA" dirty="0"/>
              <a:t> (через централізовані фонди фінансових ресурсів перерозподіляється 30 – 35% ВВП); </a:t>
            </a:r>
          </a:p>
          <a:p>
            <a:pPr algn="just"/>
            <a:r>
              <a:rPr lang="uk-UA" dirty="0">
                <a:highlight>
                  <a:srgbClr val="FFFF00"/>
                </a:highlight>
              </a:rPr>
              <a:t>західноєвропейська </a:t>
            </a:r>
            <a:r>
              <a:rPr lang="uk-UA" dirty="0"/>
              <a:t>( перерозподіляється 40 – 50 % ВВП); </a:t>
            </a:r>
          </a:p>
          <a:p>
            <a:pPr algn="just"/>
            <a:r>
              <a:rPr lang="uk-UA" dirty="0">
                <a:highlight>
                  <a:srgbClr val="FFFF00"/>
                </a:highlight>
              </a:rPr>
              <a:t>скандинавська</a:t>
            </a:r>
            <a:r>
              <a:rPr lang="uk-UA" dirty="0"/>
              <a:t> (перерозподіляється 50 – 65 % ВВП).</a:t>
            </a:r>
          </a:p>
        </p:txBody>
      </p:sp>
    </p:spTree>
    <p:extLst>
      <p:ext uri="{BB962C8B-B14F-4D97-AF65-F5344CB8AC3E}">
        <p14:creationId xmlns:p14="http://schemas.microsoft.com/office/powerpoint/2010/main" val="2119273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AD7E97-61A3-4977-B774-62BCDC06D51D}"/>
              </a:ext>
            </a:extLst>
          </p:cNvPr>
          <p:cNvSpPr>
            <a:spLocks noGrp="1"/>
          </p:cNvSpPr>
          <p:nvPr>
            <p:ph type="title"/>
          </p:nvPr>
        </p:nvSpPr>
        <p:spPr/>
        <p:txBody>
          <a:bodyPr/>
          <a:lstStyle/>
          <a:p>
            <a:r>
              <a:rPr lang="ru-RU" dirty="0" err="1"/>
              <a:t>Боротьба</a:t>
            </a:r>
            <a:r>
              <a:rPr lang="ru-RU" dirty="0"/>
              <a:t> з </a:t>
            </a:r>
            <a:r>
              <a:rPr lang="ru-RU" dirty="0" err="1"/>
              <a:t>ухиленням</a:t>
            </a:r>
            <a:r>
              <a:rPr lang="ru-RU" dirty="0"/>
              <a:t> </a:t>
            </a:r>
            <a:r>
              <a:rPr lang="ru-RU" dirty="0" err="1"/>
              <a:t>від</a:t>
            </a:r>
            <a:r>
              <a:rPr lang="ru-RU" dirty="0"/>
              <a:t> </a:t>
            </a:r>
            <a:r>
              <a:rPr lang="ru-RU" dirty="0" err="1"/>
              <a:t>оподаткування</a:t>
            </a:r>
            <a:r>
              <a:rPr lang="ru-RU" dirty="0"/>
              <a:t> в </a:t>
            </a:r>
            <a:r>
              <a:rPr lang="ru-RU" dirty="0" err="1"/>
              <a:t>Індії</a:t>
            </a:r>
            <a:endParaRPr lang="uk-UA" dirty="0"/>
          </a:p>
        </p:txBody>
      </p:sp>
      <p:sp>
        <p:nvSpPr>
          <p:cNvPr id="3" name="Місце для вмісту 2">
            <a:extLst>
              <a:ext uri="{FF2B5EF4-FFF2-40B4-BE49-F238E27FC236}">
                <a16:creationId xmlns:a16="http://schemas.microsoft.com/office/drawing/2014/main" id="{E2976548-0FE4-4563-A2FC-E35950BC8E28}"/>
              </a:ext>
            </a:extLst>
          </p:cNvPr>
          <p:cNvSpPr>
            <a:spLocks noGrp="1"/>
          </p:cNvSpPr>
          <p:nvPr>
            <p:ph sz="half" idx="1"/>
          </p:nvPr>
        </p:nvSpPr>
        <p:spPr>
          <a:xfrm>
            <a:off x="721545" y="1870364"/>
            <a:ext cx="4480560" cy="4351337"/>
          </a:xfrm>
        </p:spPr>
        <p:txBody>
          <a:bodyPr>
            <a:normAutofit fontScale="70000" lnSpcReduction="20000"/>
          </a:bodyPr>
          <a:lstStyle/>
          <a:p>
            <a:pPr algn="just"/>
            <a:r>
              <a:rPr lang="uk-UA" dirty="0"/>
              <a:t>Проблемою для Індії є масове ухилення від сплати податків, особливо від прибуткового податку з громадян. Ще один показник проблем в економіці Індії – наявність значного тіньового сектору. Приблизно 25 % господарств країни випадає з централізованого обліку, обмежуючи доходи бюджету країни. З одного боку, в Індії існує значна частка бідних, а, з іншого боку, – найбільша кількість доларових мільярдерів, що їх має Індія після США і </a:t>
            </a:r>
            <a:r>
              <a:rPr lang="uk-UA" dirty="0" err="1"/>
              <a:t>росії</a:t>
            </a:r>
            <a:r>
              <a:rPr lang="uk-UA" dirty="0"/>
              <a:t>, багато з яких приховують свої доходи в офшорах. Останнє веде до збільшення </a:t>
            </a:r>
            <a:r>
              <a:rPr lang="uk-UA" dirty="0" err="1"/>
              <a:t>протестних</a:t>
            </a:r>
            <a:r>
              <a:rPr lang="uk-UA" dirty="0"/>
              <a:t> рухів в країні проти цього явища, на що змушена реагувати влада. За даними уряду Індії, на рахунках іноземних банків у податкових гаванях зберігається близько 500 млрд. </a:t>
            </a:r>
            <a:r>
              <a:rPr lang="uk-UA" dirty="0" err="1"/>
              <a:t>дол</a:t>
            </a:r>
            <a:r>
              <a:rPr lang="uk-UA" dirty="0"/>
              <a:t>. США коштів індійських вкладників. В травні 2015 р. був прийнятий Закон про тіньовий капітал та його оподаткування, який вступив у дію з 01.07.2015 р. Цей закон передбачав штраф в розмірі до 90 % від вартості прихованих активів в доповнення до 30 %- </a:t>
            </a:r>
            <a:r>
              <a:rPr lang="ru-RU" dirty="0"/>
              <a:t>го </a:t>
            </a:r>
            <a:r>
              <a:rPr lang="ru-RU" dirty="0" err="1"/>
              <a:t>податку</a:t>
            </a:r>
            <a:r>
              <a:rPr lang="ru-RU" dirty="0"/>
              <a:t>, а в </a:t>
            </a:r>
            <a:r>
              <a:rPr lang="ru-RU" dirty="0" err="1"/>
              <a:t>деяких</a:t>
            </a:r>
            <a:r>
              <a:rPr lang="ru-RU" dirty="0"/>
              <a:t> </a:t>
            </a:r>
            <a:r>
              <a:rPr lang="ru-RU" dirty="0" err="1"/>
              <a:t>випадках</a:t>
            </a:r>
            <a:r>
              <a:rPr lang="ru-RU" dirty="0"/>
              <a:t> </a:t>
            </a:r>
            <a:r>
              <a:rPr lang="ru-RU" dirty="0" err="1"/>
              <a:t>передбачав</a:t>
            </a:r>
            <a:r>
              <a:rPr lang="ru-RU" dirty="0"/>
              <a:t> </a:t>
            </a:r>
            <a:r>
              <a:rPr lang="ru-RU" dirty="0" err="1"/>
              <a:t>тюремне</a:t>
            </a:r>
            <a:r>
              <a:rPr lang="ru-RU" dirty="0"/>
              <a:t> </a:t>
            </a:r>
            <a:r>
              <a:rPr lang="ru-RU" dirty="0" err="1"/>
              <a:t>ув’язнення</a:t>
            </a:r>
            <a:r>
              <a:rPr lang="ru-RU" dirty="0"/>
              <a:t> до 10-ти </a:t>
            </a:r>
            <a:r>
              <a:rPr lang="ru-RU" dirty="0" err="1"/>
              <a:t>років</a:t>
            </a:r>
            <a:r>
              <a:rPr lang="ru-RU" dirty="0"/>
              <a:t>. Разом з </a:t>
            </a:r>
            <a:r>
              <a:rPr lang="ru-RU" dirty="0" err="1"/>
              <a:t>тим</a:t>
            </a:r>
            <a:r>
              <a:rPr lang="ru-RU" dirty="0"/>
              <a:t>, </a:t>
            </a:r>
            <a:r>
              <a:rPr lang="ru-RU" dirty="0" err="1"/>
              <a:t>індійські</a:t>
            </a:r>
            <a:r>
              <a:rPr lang="ru-RU" dirty="0"/>
              <a:t> </a:t>
            </a:r>
            <a:r>
              <a:rPr lang="ru-RU" dirty="0" err="1"/>
              <a:t>законодавці</a:t>
            </a:r>
            <a:r>
              <a:rPr lang="ru-RU" dirty="0"/>
              <a:t> </a:t>
            </a:r>
            <a:r>
              <a:rPr lang="ru-RU" dirty="0" err="1"/>
              <a:t>надали</a:t>
            </a:r>
            <a:r>
              <a:rPr lang="ru-RU" dirty="0"/>
              <a:t> </a:t>
            </a:r>
            <a:r>
              <a:rPr lang="ru-RU" dirty="0" err="1"/>
              <a:t>платникам</a:t>
            </a:r>
            <a:r>
              <a:rPr lang="ru-RU" dirty="0"/>
              <a:t> </a:t>
            </a:r>
            <a:r>
              <a:rPr lang="ru-RU" dirty="0" err="1"/>
              <a:t>податків</a:t>
            </a:r>
            <a:r>
              <a:rPr lang="ru-RU" dirty="0"/>
              <a:t> </a:t>
            </a:r>
            <a:r>
              <a:rPr lang="ru-RU" dirty="0" err="1"/>
              <a:t>можливість</a:t>
            </a:r>
            <a:r>
              <a:rPr lang="ru-RU" dirty="0"/>
              <a:t> </a:t>
            </a:r>
            <a:r>
              <a:rPr lang="ru-RU" dirty="0" err="1"/>
              <a:t>сплатити</a:t>
            </a:r>
            <a:r>
              <a:rPr lang="ru-RU" dirty="0"/>
              <a:t> </a:t>
            </a:r>
            <a:r>
              <a:rPr lang="ru-RU" dirty="0" err="1"/>
              <a:t>податок</a:t>
            </a:r>
            <a:r>
              <a:rPr lang="ru-RU" dirty="0"/>
              <a:t> та </a:t>
            </a:r>
            <a:r>
              <a:rPr lang="ru-RU" dirty="0" err="1"/>
              <a:t>мінімальний</a:t>
            </a:r>
            <a:r>
              <a:rPr lang="ru-RU" dirty="0"/>
              <a:t> штраф за </a:t>
            </a:r>
            <a:r>
              <a:rPr lang="ru-RU" dirty="0" err="1"/>
              <a:t>подібні</a:t>
            </a:r>
            <a:r>
              <a:rPr lang="ru-RU" dirty="0"/>
              <a:t> </a:t>
            </a:r>
            <a:r>
              <a:rPr lang="ru-RU" dirty="0" err="1"/>
              <a:t>діяння</a:t>
            </a:r>
            <a:r>
              <a:rPr lang="ru-RU" dirty="0"/>
              <a:t> </a:t>
            </a:r>
            <a:r>
              <a:rPr lang="ru-RU" dirty="0" err="1"/>
              <a:t>протягом</a:t>
            </a:r>
            <a:r>
              <a:rPr lang="ru-RU" dirty="0"/>
              <a:t> короткого </a:t>
            </a:r>
            <a:r>
              <a:rPr lang="ru-RU" dirty="0" err="1"/>
              <a:t>періоду</a:t>
            </a:r>
            <a:r>
              <a:rPr lang="ru-RU" dirty="0"/>
              <a:t>. </a:t>
            </a:r>
            <a:endParaRPr lang="uk-UA" dirty="0"/>
          </a:p>
        </p:txBody>
      </p:sp>
      <p:pic>
        <p:nvPicPr>
          <p:cNvPr id="5122" name="Picture 2" descr="Індія вже стала найнаселенішою країною світу. | Збруч">
            <a:extLst>
              <a:ext uri="{FF2B5EF4-FFF2-40B4-BE49-F238E27FC236}">
                <a16:creationId xmlns:a16="http://schemas.microsoft.com/office/drawing/2014/main" id="{8C020B90-53D3-4720-A5ED-D6174ED5723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336454" y="2008909"/>
            <a:ext cx="5757592" cy="3561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920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0B9142-39D3-4ECE-8E83-8BB2CFE40C56}"/>
              </a:ext>
            </a:extLst>
          </p:cNvPr>
          <p:cNvSpPr>
            <a:spLocks noGrp="1"/>
          </p:cNvSpPr>
          <p:nvPr>
            <p:ph type="title"/>
          </p:nvPr>
        </p:nvSpPr>
        <p:spPr/>
        <p:txBody>
          <a:bodyPr/>
          <a:lstStyle/>
          <a:p>
            <a:r>
              <a:rPr lang="uk-UA" dirty="0"/>
              <a:t>Місцеві фінанси </a:t>
            </a:r>
          </a:p>
        </p:txBody>
      </p:sp>
      <p:sp>
        <p:nvSpPr>
          <p:cNvPr id="3" name="Місце для вмісту 2">
            <a:extLst>
              <a:ext uri="{FF2B5EF4-FFF2-40B4-BE49-F238E27FC236}">
                <a16:creationId xmlns:a16="http://schemas.microsoft.com/office/drawing/2014/main" id="{18E9567B-98F0-4594-AB2B-6C2528C0BC1B}"/>
              </a:ext>
            </a:extLst>
          </p:cNvPr>
          <p:cNvSpPr>
            <a:spLocks noGrp="1"/>
          </p:cNvSpPr>
          <p:nvPr>
            <p:ph sz="half" idx="1"/>
          </p:nvPr>
        </p:nvSpPr>
        <p:spPr/>
        <p:txBody>
          <a:bodyPr>
            <a:normAutofit fontScale="92500" lnSpcReduction="10000"/>
          </a:bodyPr>
          <a:lstStyle/>
          <a:p>
            <a:pPr algn="just"/>
            <a:r>
              <a:rPr lang="uk-UA" dirty="0"/>
              <a:t>Населення країни розподілене між 29 штатами, яким підпорядковані понад чверть мільйона органів місцевого самоврядування, з яких близько 3000 розташовані в містах, а решта – в сільській місцевості. Сільські органи влади, або </a:t>
            </a:r>
            <a:r>
              <a:rPr lang="uk-UA" dirty="0" err="1"/>
              <a:t>панчаяти,у</a:t>
            </a:r>
            <a:r>
              <a:rPr lang="uk-UA" dirty="0"/>
              <a:t> свою чергу поділяються на три рівні – районні </a:t>
            </a:r>
            <a:r>
              <a:rPr lang="uk-UA" dirty="0" err="1"/>
              <a:t>панчаяти</a:t>
            </a:r>
            <a:r>
              <a:rPr lang="uk-UA" dirty="0"/>
              <a:t>, </a:t>
            </a:r>
            <a:r>
              <a:rPr lang="uk-UA" dirty="0" err="1"/>
              <a:t>талуки</a:t>
            </a:r>
            <a:r>
              <a:rPr lang="uk-UA" dirty="0"/>
              <a:t> (окружні </a:t>
            </a:r>
            <a:r>
              <a:rPr lang="uk-UA" dirty="0" err="1"/>
              <a:t>панчаяти</a:t>
            </a:r>
            <a:r>
              <a:rPr lang="uk-UA" dirty="0"/>
              <a:t>) та селищні </a:t>
            </a:r>
            <a:r>
              <a:rPr lang="uk-UA" dirty="0" err="1"/>
              <a:t>панчаяти</a:t>
            </a:r>
            <a:r>
              <a:rPr lang="uk-UA" dirty="0"/>
              <a:t>. Органи місцевого самоврядування в містах складаються з муніципальних корпорацій у великих містах і муніципалітетах, нагарів (міських </a:t>
            </a:r>
            <a:r>
              <a:rPr lang="uk-UA" dirty="0" err="1"/>
              <a:t>панчаятів</a:t>
            </a:r>
            <a:r>
              <a:rPr lang="uk-UA" dirty="0"/>
              <a:t>) та зареєстрованих територіальних рад у малих містах.</a:t>
            </a:r>
          </a:p>
        </p:txBody>
      </p:sp>
      <p:sp>
        <p:nvSpPr>
          <p:cNvPr id="4" name="Місце для вмісту 3">
            <a:extLst>
              <a:ext uri="{FF2B5EF4-FFF2-40B4-BE49-F238E27FC236}">
                <a16:creationId xmlns:a16="http://schemas.microsoft.com/office/drawing/2014/main" id="{1B21894E-8DB0-4714-B353-9BB7F3F91834}"/>
              </a:ext>
            </a:extLst>
          </p:cNvPr>
          <p:cNvSpPr>
            <a:spLocks noGrp="1"/>
          </p:cNvSpPr>
          <p:nvPr>
            <p:ph sz="half" idx="2"/>
          </p:nvPr>
        </p:nvSpPr>
        <p:spPr/>
        <p:txBody>
          <a:bodyPr>
            <a:normAutofit fontScale="92500" lnSpcReduction="10000"/>
          </a:bodyPr>
          <a:lstStyle/>
          <a:p>
            <a:pPr algn="just"/>
            <a:r>
              <a:rPr lang="uk-UA" dirty="0"/>
              <a:t>Штати отримують близько 35 відсотків загального обсягу надходжень і після здійснення трансфертів спрямовують у видаткову сферу майже 55 відсотків своїх доходів. З іншого боку, органи місцевого самоврядування на міському й сільському рівнях отримують лише 0,6 відсотка ВВП, або 3 відсотка від загальної суми надходжень по всій країні. На власний розсуд вони розпоряджаються ресурсами, які становлять лише 2,1 відсотка ВВП, або лише трохи більш як 10 відсотків від загальної суми надходжень. Особливо мізерними є повноваження сільських органів місцевого самоврядування у сфері видатків і доходів. </a:t>
            </a:r>
          </a:p>
        </p:txBody>
      </p:sp>
    </p:spTree>
    <p:extLst>
      <p:ext uri="{BB962C8B-B14F-4D97-AF65-F5344CB8AC3E}">
        <p14:creationId xmlns:p14="http://schemas.microsoft.com/office/powerpoint/2010/main" val="3477255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Індія: путівник із цінами на відпочинок. Що потрібно знати туристу –  tripmydream">
            <a:extLst>
              <a:ext uri="{FF2B5EF4-FFF2-40B4-BE49-F238E27FC236}">
                <a16:creationId xmlns:a16="http://schemas.microsoft.com/office/drawing/2014/main" id="{1CC4C60E-B6EA-4470-9292-D68DF8D1143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4822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09AC63D8-3965-4C4A-B7E5-26C5E267498B}"/>
              </a:ext>
            </a:extLst>
          </p:cNvPr>
          <p:cNvSpPr>
            <a:spLocks noGrp="1"/>
          </p:cNvSpPr>
          <p:nvPr>
            <p:ph type="title"/>
          </p:nvPr>
        </p:nvSpPr>
        <p:spPr>
          <a:xfrm>
            <a:off x="596853" y="116378"/>
            <a:ext cx="9692640" cy="1325562"/>
          </a:xfrm>
        </p:spPr>
        <p:txBody>
          <a:bodyPr/>
          <a:lstStyle/>
          <a:p>
            <a:r>
              <a:rPr lang="uk-UA" dirty="0"/>
              <a:t>Фінансовий ринок Індії</a:t>
            </a:r>
          </a:p>
        </p:txBody>
      </p:sp>
      <p:sp>
        <p:nvSpPr>
          <p:cNvPr id="3" name="Місце для вмісту 2">
            <a:extLst>
              <a:ext uri="{FF2B5EF4-FFF2-40B4-BE49-F238E27FC236}">
                <a16:creationId xmlns:a16="http://schemas.microsoft.com/office/drawing/2014/main" id="{CD0EE761-7C54-417D-8289-A546B14AE17B}"/>
              </a:ext>
            </a:extLst>
          </p:cNvPr>
          <p:cNvSpPr>
            <a:spLocks noGrp="1"/>
          </p:cNvSpPr>
          <p:nvPr>
            <p:ph sz="half" idx="1"/>
          </p:nvPr>
        </p:nvSpPr>
        <p:spPr>
          <a:xfrm>
            <a:off x="693835" y="1856509"/>
            <a:ext cx="4480560" cy="4351337"/>
          </a:xfrm>
        </p:spPr>
        <p:txBody>
          <a:bodyPr>
            <a:normAutofit fontScale="85000" lnSpcReduction="10000"/>
          </a:bodyPr>
          <a:lstStyle/>
          <a:p>
            <a:pPr algn="just"/>
            <a:r>
              <a:rPr lang="ru-RU" dirty="0" err="1"/>
              <a:t>Країна</a:t>
            </a:r>
            <a:r>
              <a:rPr lang="ru-RU" dirty="0"/>
              <a:t> </a:t>
            </a:r>
            <a:r>
              <a:rPr lang="ru-RU" dirty="0" err="1"/>
              <a:t>характеризується</a:t>
            </a:r>
            <a:r>
              <a:rPr lang="ru-RU" dirty="0"/>
              <a:t> </a:t>
            </a:r>
            <a:r>
              <a:rPr lang="ru-RU" dirty="0" err="1"/>
              <a:t>розвиненим</a:t>
            </a:r>
            <a:r>
              <a:rPr lang="ru-RU" dirty="0"/>
              <a:t> </a:t>
            </a:r>
            <a:r>
              <a:rPr lang="ru-RU" dirty="0" err="1"/>
              <a:t>фінансовим</a:t>
            </a:r>
            <a:r>
              <a:rPr lang="ru-RU" dirty="0"/>
              <a:t> ринком. За роки </a:t>
            </a:r>
            <a:r>
              <a:rPr lang="ru-RU" dirty="0" err="1"/>
              <a:t>незалежності</a:t>
            </a:r>
            <a:r>
              <a:rPr lang="ru-RU" dirty="0"/>
              <a:t> в </a:t>
            </a:r>
            <a:r>
              <a:rPr lang="ru-RU" dirty="0" err="1"/>
              <a:t>Індії</a:t>
            </a:r>
            <a:r>
              <a:rPr lang="ru-RU" dirty="0"/>
              <a:t> </a:t>
            </a:r>
            <a:r>
              <a:rPr lang="ru-RU" dirty="0" err="1"/>
              <a:t>декілька</a:t>
            </a:r>
            <a:r>
              <a:rPr lang="ru-RU" dirty="0"/>
              <a:t> </a:t>
            </a:r>
            <a:r>
              <a:rPr lang="ru-RU" dirty="0" err="1"/>
              <a:t>разів</a:t>
            </a:r>
            <a:r>
              <a:rPr lang="ru-RU" dirty="0"/>
              <a:t> </a:t>
            </a:r>
            <a:r>
              <a:rPr lang="ru-RU" dirty="0" err="1"/>
              <a:t>була</a:t>
            </a:r>
            <a:r>
              <a:rPr lang="ru-RU" dirty="0"/>
              <a:t> </a:t>
            </a:r>
            <a:r>
              <a:rPr lang="ru-RU" dirty="0" err="1"/>
              <a:t>реформована</a:t>
            </a:r>
            <a:r>
              <a:rPr lang="ru-RU" dirty="0"/>
              <a:t> </a:t>
            </a:r>
            <a:r>
              <a:rPr lang="ru-RU" dirty="0" err="1"/>
              <a:t>банківська</a:t>
            </a:r>
            <a:r>
              <a:rPr lang="ru-RU" dirty="0"/>
              <a:t> система. У 90-ті роки ХХ ст. уряд </a:t>
            </a:r>
            <a:r>
              <a:rPr lang="ru-RU" dirty="0" err="1"/>
              <a:t>змушений</a:t>
            </a:r>
            <a:r>
              <a:rPr lang="ru-RU" dirty="0"/>
              <a:t> </a:t>
            </a:r>
            <a:r>
              <a:rPr lang="ru-RU" dirty="0" err="1"/>
              <a:t>був</a:t>
            </a:r>
            <a:r>
              <a:rPr lang="ru-RU" dirty="0"/>
              <a:t> </a:t>
            </a:r>
            <a:r>
              <a:rPr lang="ru-RU" dirty="0" err="1"/>
              <a:t>піти</a:t>
            </a:r>
            <a:r>
              <a:rPr lang="ru-RU" dirty="0"/>
              <a:t> на </a:t>
            </a:r>
            <a:r>
              <a:rPr lang="ru-RU" dirty="0" err="1"/>
              <a:t>лібералізацію</a:t>
            </a:r>
            <a:r>
              <a:rPr lang="ru-RU" dirty="0"/>
              <a:t> </a:t>
            </a:r>
            <a:r>
              <a:rPr lang="ru-RU" dirty="0" err="1"/>
              <a:t>політики</a:t>
            </a:r>
            <a:r>
              <a:rPr lang="ru-RU" dirty="0"/>
              <a:t> в </a:t>
            </a:r>
            <a:r>
              <a:rPr lang="ru-RU" dirty="0" err="1"/>
              <a:t>банківській</a:t>
            </a:r>
            <a:r>
              <a:rPr lang="ru-RU" dirty="0"/>
              <a:t> </a:t>
            </a:r>
            <a:r>
              <a:rPr lang="ru-RU" dirty="0" err="1"/>
              <a:t>сфері</a:t>
            </a:r>
            <a:r>
              <a:rPr lang="ru-RU" dirty="0"/>
              <a:t>. </a:t>
            </a:r>
            <a:r>
              <a:rPr lang="ru-RU" dirty="0" err="1"/>
              <a:t>Було</a:t>
            </a:r>
            <a:r>
              <a:rPr lang="ru-RU" dirty="0"/>
              <a:t> дозволено </a:t>
            </a:r>
            <a:r>
              <a:rPr lang="ru-RU" dirty="0" err="1"/>
              <a:t>створення</a:t>
            </a:r>
            <a:r>
              <a:rPr lang="ru-RU" dirty="0"/>
              <a:t> </a:t>
            </a:r>
            <a:r>
              <a:rPr lang="ru-RU" dirty="0" err="1"/>
              <a:t>нових</a:t>
            </a:r>
            <a:r>
              <a:rPr lang="ru-RU" dirty="0"/>
              <a:t> </a:t>
            </a:r>
            <a:r>
              <a:rPr lang="ru-RU" dirty="0" err="1"/>
              <a:t>приватних</a:t>
            </a:r>
            <a:r>
              <a:rPr lang="ru-RU" dirty="0"/>
              <a:t> </a:t>
            </a:r>
            <a:r>
              <a:rPr lang="ru-RU" dirty="0" err="1"/>
              <a:t>банків</a:t>
            </a:r>
            <a:r>
              <a:rPr lang="ru-RU" dirty="0"/>
              <a:t>, у тому </a:t>
            </a:r>
            <a:r>
              <a:rPr lang="ru-RU" dirty="0" err="1"/>
              <a:t>числі</a:t>
            </a:r>
            <a:r>
              <a:rPr lang="ru-RU" dirty="0"/>
              <a:t> з </a:t>
            </a:r>
            <a:r>
              <a:rPr lang="ru-RU" dirty="0" err="1"/>
              <a:t>іноземним</a:t>
            </a:r>
            <a:r>
              <a:rPr lang="ru-RU" dirty="0"/>
              <a:t> </a:t>
            </a:r>
            <a:r>
              <a:rPr lang="ru-RU" dirty="0" err="1"/>
              <a:t>капіталом</a:t>
            </a:r>
            <a:r>
              <a:rPr lang="ru-RU" dirty="0"/>
              <a:t>. Вони </a:t>
            </a:r>
            <a:r>
              <a:rPr lang="ru-RU" dirty="0" err="1"/>
              <a:t>можуть</a:t>
            </a:r>
            <a:r>
              <a:rPr lang="ru-RU" dirty="0"/>
              <a:t> </a:t>
            </a:r>
            <a:r>
              <a:rPr lang="ru-RU" dirty="0" err="1"/>
              <a:t>випускати</a:t>
            </a:r>
            <a:r>
              <a:rPr lang="ru-RU" dirty="0"/>
              <a:t> </a:t>
            </a:r>
            <a:r>
              <a:rPr lang="ru-RU" dirty="0" err="1"/>
              <a:t>акції</a:t>
            </a:r>
            <a:r>
              <a:rPr lang="ru-RU" dirty="0"/>
              <a:t> для </a:t>
            </a:r>
            <a:r>
              <a:rPr lang="ru-RU" dirty="0" err="1"/>
              <a:t>залучення</a:t>
            </a:r>
            <a:r>
              <a:rPr lang="ru-RU" dirty="0"/>
              <a:t> </a:t>
            </a:r>
            <a:r>
              <a:rPr lang="ru-RU" dirty="0" err="1"/>
              <a:t>капіталу</a:t>
            </a:r>
            <a:r>
              <a:rPr lang="ru-RU" dirty="0"/>
              <a:t>, але </a:t>
            </a:r>
            <a:r>
              <a:rPr lang="ru-RU" dirty="0" err="1"/>
              <a:t>контрольний</a:t>
            </a:r>
            <a:r>
              <a:rPr lang="ru-RU" dirty="0"/>
              <a:t> пакет </a:t>
            </a:r>
            <a:r>
              <a:rPr lang="ru-RU" dirty="0" err="1"/>
              <a:t>залишається</a:t>
            </a:r>
            <a:r>
              <a:rPr lang="ru-RU" dirty="0"/>
              <a:t> за державою. При </a:t>
            </a:r>
            <a:r>
              <a:rPr lang="ru-RU" dirty="0" err="1"/>
              <a:t>очевидних</a:t>
            </a:r>
            <a:r>
              <a:rPr lang="ru-RU" dirty="0"/>
              <a:t> </a:t>
            </a:r>
            <a:r>
              <a:rPr lang="ru-RU" dirty="0" err="1"/>
              <a:t>позитивних</a:t>
            </a:r>
            <a:r>
              <a:rPr lang="ru-RU" dirty="0"/>
              <a:t> </a:t>
            </a:r>
            <a:r>
              <a:rPr lang="ru-RU" dirty="0" err="1"/>
              <a:t>зрушеннях</a:t>
            </a:r>
            <a:r>
              <a:rPr lang="ru-RU" dirty="0"/>
              <a:t> </a:t>
            </a:r>
            <a:r>
              <a:rPr lang="ru-RU" dirty="0" err="1"/>
              <a:t>банківська</a:t>
            </a:r>
            <a:r>
              <a:rPr lang="ru-RU" dirty="0"/>
              <a:t> система </a:t>
            </a:r>
            <a:r>
              <a:rPr lang="ru-RU" dirty="0" err="1"/>
              <a:t>Індії</a:t>
            </a:r>
            <a:r>
              <a:rPr lang="ru-RU" dirty="0"/>
              <a:t> </a:t>
            </a:r>
            <a:r>
              <a:rPr lang="ru-RU" dirty="0" err="1"/>
              <a:t>має</a:t>
            </a:r>
            <a:r>
              <a:rPr lang="ru-RU" dirty="0"/>
              <a:t> ряд </a:t>
            </a:r>
            <a:r>
              <a:rPr lang="ru-RU" dirty="0" err="1"/>
              <a:t>суттєвих</a:t>
            </a:r>
            <a:r>
              <a:rPr lang="ru-RU" dirty="0"/>
              <a:t> </a:t>
            </a:r>
            <a:r>
              <a:rPr lang="ru-RU" dirty="0" err="1"/>
              <a:t>слабкостей</a:t>
            </a:r>
            <a:r>
              <a:rPr lang="ru-RU" dirty="0"/>
              <a:t>. </a:t>
            </a:r>
            <a:r>
              <a:rPr lang="ru-RU" dirty="0" err="1"/>
              <a:t>Це</a:t>
            </a:r>
            <a:r>
              <a:rPr lang="ru-RU" dirty="0"/>
              <a:t> – </a:t>
            </a:r>
            <a:r>
              <a:rPr lang="ru-RU" dirty="0" err="1"/>
              <a:t>обмеження</a:t>
            </a:r>
            <a:r>
              <a:rPr lang="ru-RU" dirty="0"/>
              <a:t> </a:t>
            </a:r>
            <a:r>
              <a:rPr lang="ru-RU" dirty="0" err="1"/>
              <a:t>кількості</a:t>
            </a:r>
            <a:r>
              <a:rPr lang="ru-RU" dirty="0"/>
              <a:t> </a:t>
            </a:r>
            <a:r>
              <a:rPr lang="ru-RU" dirty="0" err="1"/>
              <a:t>відділень</a:t>
            </a:r>
            <a:r>
              <a:rPr lang="ru-RU" dirty="0"/>
              <a:t>, </a:t>
            </a:r>
            <a:r>
              <a:rPr lang="ru-RU" dirty="0" err="1"/>
              <a:t>всього</a:t>
            </a:r>
            <a:r>
              <a:rPr lang="ru-RU" dirty="0"/>
              <a:t> </a:t>
            </a:r>
            <a:r>
              <a:rPr lang="ru-RU" dirty="0" err="1"/>
              <a:t>шість</a:t>
            </a:r>
            <a:r>
              <a:rPr lang="ru-RU" dirty="0"/>
              <a:t> на 100 тис. </a:t>
            </a:r>
            <a:r>
              <a:rPr lang="ru-RU" dirty="0" err="1"/>
              <a:t>населення</a:t>
            </a:r>
            <a:r>
              <a:rPr lang="ru-RU" dirty="0"/>
              <a:t>, один </a:t>
            </a:r>
            <a:r>
              <a:rPr lang="ru-RU" dirty="0" err="1"/>
              <a:t>із</a:t>
            </a:r>
            <a:r>
              <a:rPr lang="ru-RU" dirty="0"/>
              <a:t> </a:t>
            </a:r>
            <a:r>
              <a:rPr lang="ru-RU" dirty="0" err="1"/>
              <a:t>найнижчих</a:t>
            </a:r>
            <a:r>
              <a:rPr lang="ru-RU" dirty="0"/>
              <a:t> </a:t>
            </a:r>
            <a:r>
              <a:rPr lang="ru-RU" dirty="0" err="1"/>
              <a:t>показників</a:t>
            </a:r>
            <a:r>
              <a:rPr lang="ru-RU" dirty="0"/>
              <a:t> у </a:t>
            </a:r>
            <a:r>
              <a:rPr lang="ru-RU" dirty="0" err="1"/>
              <a:t>світі</a:t>
            </a:r>
            <a:r>
              <a:rPr lang="ru-RU" dirty="0"/>
              <a:t>. </a:t>
            </a:r>
          </a:p>
          <a:p>
            <a:pPr algn="just"/>
            <a:r>
              <a:rPr lang="ru-RU" dirty="0"/>
              <a:t>З початку ХХI ст. </a:t>
            </a:r>
            <a:r>
              <a:rPr lang="ru-RU" dirty="0" err="1"/>
              <a:t>Індія</a:t>
            </a:r>
            <a:r>
              <a:rPr lang="ru-RU" dirty="0"/>
              <a:t> </a:t>
            </a:r>
            <a:r>
              <a:rPr lang="ru-RU" dirty="0" err="1"/>
              <a:t>поступово</a:t>
            </a:r>
            <a:r>
              <a:rPr lang="ru-RU" dirty="0"/>
              <a:t> переходить </a:t>
            </a:r>
            <a:r>
              <a:rPr lang="ru-RU" dirty="0" err="1"/>
              <a:t>від</a:t>
            </a:r>
            <a:r>
              <a:rPr lang="ru-RU" dirty="0"/>
              <a:t> статусу </a:t>
            </a:r>
            <a:r>
              <a:rPr lang="ru-RU" dirty="0" err="1"/>
              <a:t>позичальника</a:t>
            </a:r>
            <a:r>
              <a:rPr lang="ru-RU" dirty="0"/>
              <a:t> до статусу кредитора. </a:t>
            </a:r>
            <a:endParaRPr lang="uk-UA" dirty="0"/>
          </a:p>
        </p:txBody>
      </p:sp>
    </p:spTree>
    <p:extLst>
      <p:ext uri="{BB962C8B-B14F-4D97-AF65-F5344CB8AC3E}">
        <p14:creationId xmlns:p14="http://schemas.microsoft.com/office/powerpoint/2010/main" val="569679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9A891A-1921-4479-BD84-E0885A6BC59A}"/>
              </a:ext>
            </a:extLst>
          </p:cNvPr>
          <p:cNvSpPr>
            <a:spLocks noGrp="1"/>
          </p:cNvSpPr>
          <p:nvPr>
            <p:ph type="title"/>
          </p:nvPr>
        </p:nvSpPr>
        <p:spPr>
          <a:xfrm>
            <a:off x="666127" y="365760"/>
            <a:ext cx="9692640" cy="1325562"/>
          </a:xfrm>
        </p:spPr>
        <p:txBody>
          <a:bodyPr/>
          <a:lstStyle/>
          <a:p>
            <a:pPr algn="ctr"/>
            <a:r>
              <a:rPr lang="uk-UA" dirty="0">
                <a:highlight>
                  <a:srgbClr val="FFFF00"/>
                </a:highlight>
              </a:rPr>
              <a:t>ФІНАНСИ ЄВРОПЕЙСКОГО СОЮЗУ </a:t>
            </a:r>
          </a:p>
        </p:txBody>
      </p:sp>
      <p:sp>
        <p:nvSpPr>
          <p:cNvPr id="3" name="Місце для вмісту 2">
            <a:extLst>
              <a:ext uri="{FF2B5EF4-FFF2-40B4-BE49-F238E27FC236}">
                <a16:creationId xmlns:a16="http://schemas.microsoft.com/office/drawing/2014/main" id="{21D254BE-9323-4E2E-AA93-C9E44EC84444}"/>
              </a:ext>
            </a:extLst>
          </p:cNvPr>
          <p:cNvSpPr>
            <a:spLocks noGrp="1"/>
          </p:cNvSpPr>
          <p:nvPr>
            <p:ph sz="half" idx="1"/>
          </p:nvPr>
        </p:nvSpPr>
        <p:spPr/>
        <p:txBody>
          <a:bodyPr/>
          <a:lstStyle/>
          <a:p>
            <a:pPr algn="just"/>
            <a:r>
              <a:rPr lang="ru-RU" dirty="0" err="1"/>
              <a:t>Європейський</a:t>
            </a:r>
            <a:r>
              <a:rPr lang="ru-RU" dirty="0"/>
              <a:t> Союз (ЄС) </a:t>
            </a:r>
            <a:r>
              <a:rPr lang="ru-RU" dirty="0" err="1"/>
              <a:t>бере</a:t>
            </a:r>
            <a:r>
              <a:rPr lang="ru-RU" dirty="0"/>
              <a:t> </a:t>
            </a:r>
            <a:r>
              <a:rPr lang="ru-RU" dirty="0" err="1"/>
              <a:t>свій</a:t>
            </a:r>
            <a:r>
              <a:rPr lang="ru-RU" dirty="0"/>
              <a:t> початок </a:t>
            </a:r>
            <a:r>
              <a:rPr lang="ru-RU" dirty="0" err="1"/>
              <a:t>від</a:t>
            </a:r>
            <a:r>
              <a:rPr lang="ru-RU" dirty="0"/>
              <a:t> </a:t>
            </a:r>
            <a:r>
              <a:rPr lang="ru-RU" dirty="0" err="1"/>
              <a:t>створеного</a:t>
            </a:r>
            <a:r>
              <a:rPr lang="ru-RU" dirty="0"/>
              <a:t> у 1957 р. з метою </a:t>
            </a:r>
            <a:r>
              <a:rPr lang="ru-RU" dirty="0" err="1"/>
              <a:t>економічної</a:t>
            </a:r>
            <a:r>
              <a:rPr lang="ru-RU" dirty="0"/>
              <a:t> </a:t>
            </a:r>
            <a:r>
              <a:rPr lang="ru-RU" dirty="0" err="1"/>
              <a:t>співпраці</a:t>
            </a:r>
            <a:r>
              <a:rPr lang="ru-RU" dirty="0"/>
              <a:t> </a:t>
            </a:r>
            <a:r>
              <a:rPr lang="ru-RU" dirty="0" err="1"/>
              <a:t>Європейського</a:t>
            </a:r>
            <a:r>
              <a:rPr lang="ru-RU" dirty="0"/>
              <a:t> </a:t>
            </a:r>
            <a:r>
              <a:rPr lang="ru-RU" dirty="0" err="1"/>
              <a:t>Економічного</a:t>
            </a:r>
            <a:r>
              <a:rPr lang="ru-RU" dirty="0"/>
              <a:t> </a:t>
            </a:r>
            <a:r>
              <a:rPr lang="ru-RU" dirty="0" err="1"/>
              <a:t>Співтовариства</a:t>
            </a:r>
            <a:r>
              <a:rPr lang="ru-RU" dirty="0"/>
              <a:t>.</a:t>
            </a:r>
          </a:p>
          <a:p>
            <a:pPr algn="just"/>
            <a:r>
              <a:rPr lang="uk-UA" dirty="0"/>
              <a:t>Початок процесу інтеграції країн Західної Європи поклав підписаний у 1951 р. Паризький договір про створення Європейського співтовариства вугілля та сталі (ЄСВС), до якого увійшли шість країн: Бельгія, Італія, Люксембург, Нідерланди, Німеччина і Франція.</a:t>
            </a:r>
          </a:p>
        </p:txBody>
      </p:sp>
      <p:sp>
        <p:nvSpPr>
          <p:cNvPr id="4" name="Місце для вмісту 3">
            <a:extLst>
              <a:ext uri="{FF2B5EF4-FFF2-40B4-BE49-F238E27FC236}">
                <a16:creationId xmlns:a16="http://schemas.microsoft.com/office/drawing/2014/main" id="{33F2B498-AA56-46A0-A9D0-3255AAE623AE}"/>
              </a:ext>
            </a:extLst>
          </p:cNvPr>
          <p:cNvSpPr>
            <a:spLocks noGrp="1"/>
          </p:cNvSpPr>
          <p:nvPr>
            <p:ph sz="half" idx="2"/>
          </p:nvPr>
        </p:nvSpPr>
        <p:spPr/>
        <p:txBody>
          <a:bodyPr/>
          <a:lstStyle/>
          <a:p>
            <a:pPr algn="just"/>
            <a:r>
              <a:rPr lang="uk-UA" dirty="0"/>
              <a:t>Поглиблення інтеграційних процесів призвело до поетапного формування спільного ринку капіталів, товарів і послуг, до ліквідації митних перешкод, до вільного переміщення робочої сили і мобільності капіталів, до створення європейської валютної системи і запровадження єдиної валюти – євро. </a:t>
            </a:r>
          </a:p>
        </p:txBody>
      </p:sp>
    </p:spTree>
    <p:extLst>
      <p:ext uri="{BB962C8B-B14F-4D97-AF65-F5344CB8AC3E}">
        <p14:creationId xmlns:p14="http://schemas.microsoft.com/office/powerpoint/2010/main" val="4283390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A80F48-0CD4-4ACC-8E71-E9DA9C59B93F}"/>
              </a:ext>
            </a:extLst>
          </p:cNvPr>
          <p:cNvSpPr>
            <a:spLocks noGrp="1"/>
          </p:cNvSpPr>
          <p:nvPr>
            <p:ph type="title"/>
          </p:nvPr>
        </p:nvSpPr>
        <p:spPr>
          <a:xfrm>
            <a:off x="193964" y="503238"/>
            <a:ext cx="10760548" cy="1325562"/>
          </a:xfrm>
        </p:spPr>
        <p:txBody>
          <a:bodyPr>
            <a:normAutofit fontScale="90000"/>
          </a:bodyPr>
          <a:lstStyle/>
          <a:p>
            <a:pPr algn="ctr"/>
            <a:r>
              <a:rPr lang="ru-RU" dirty="0"/>
              <a:t>У </a:t>
            </a:r>
            <a:r>
              <a:rPr lang="ru-RU" dirty="0" err="1"/>
              <a:t>своєму</a:t>
            </a:r>
            <a:r>
              <a:rPr lang="ru-RU" dirty="0"/>
              <a:t> </a:t>
            </a:r>
            <a:r>
              <a:rPr lang="ru-RU" dirty="0" err="1"/>
              <a:t>розвитку</a:t>
            </a:r>
            <a:r>
              <a:rPr lang="ru-RU" dirty="0"/>
              <a:t> </a:t>
            </a:r>
            <a:r>
              <a:rPr lang="ru-RU" dirty="0" err="1"/>
              <a:t>Європейський</a:t>
            </a:r>
            <a:r>
              <a:rPr lang="ru-RU" dirty="0"/>
              <a:t> Союз </a:t>
            </a:r>
            <a:r>
              <a:rPr lang="ru-RU" dirty="0" err="1"/>
              <a:t>пройшов</a:t>
            </a:r>
            <a:r>
              <a:rPr lang="ru-RU" dirty="0"/>
              <a:t> </a:t>
            </a:r>
            <a:r>
              <a:rPr lang="ru-RU" dirty="0" err="1"/>
              <a:t>кілька</a:t>
            </a:r>
            <a:r>
              <a:rPr lang="ru-RU" dirty="0"/>
              <a:t> </a:t>
            </a:r>
            <a:r>
              <a:rPr lang="ru-RU" dirty="0" err="1"/>
              <a:t>етапів</a:t>
            </a:r>
            <a:r>
              <a:rPr lang="ru-RU" dirty="0"/>
              <a:t> </a:t>
            </a:r>
            <a:r>
              <a:rPr lang="ru-RU" dirty="0" err="1"/>
              <a:t>економічної</a:t>
            </a:r>
            <a:r>
              <a:rPr lang="ru-RU" dirty="0"/>
              <a:t> </a:t>
            </a:r>
            <a:r>
              <a:rPr lang="ru-RU" dirty="0" err="1"/>
              <a:t>інтеграції</a:t>
            </a:r>
            <a:r>
              <a:rPr lang="ru-RU" dirty="0"/>
              <a:t>, а </a:t>
            </a:r>
            <a:r>
              <a:rPr lang="ru-RU" dirty="0" err="1"/>
              <a:t>саме</a:t>
            </a:r>
            <a:r>
              <a:rPr lang="ru-RU" dirty="0"/>
              <a:t>:</a:t>
            </a:r>
            <a:endParaRPr lang="uk-UA" dirty="0"/>
          </a:p>
        </p:txBody>
      </p:sp>
      <p:sp>
        <p:nvSpPr>
          <p:cNvPr id="3" name="Місце для вмісту 2">
            <a:extLst>
              <a:ext uri="{FF2B5EF4-FFF2-40B4-BE49-F238E27FC236}">
                <a16:creationId xmlns:a16="http://schemas.microsoft.com/office/drawing/2014/main" id="{A09D1FC7-ED02-4DA3-82B4-E99A6C0CD68D}"/>
              </a:ext>
            </a:extLst>
          </p:cNvPr>
          <p:cNvSpPr>
            <a:spLocks noGrp="1"/>
          </p:cNvSpPr>
          <p:nvPr>
            <p:ph sz="half" idx="1"/>
          </p:nvPr>
        </p:nvSpPr>
        <p:spPr>
          <a:xfrm>
            <a:off x="590758" y="2003425"/>
            <a:ext cx="5138928" cy="4351337"/>
          </a:xfrm>
        </p:spPr>
        <p:txBody>
          <a:bodyPr/>
          <a:lstStyle/>
          <a:p>
            <a:pPr algn="just"/>
            <a:r>
              <a:rPr lang="uk-UA" dirty="0"/>
              <a:t>Зона вільної торгівлі (з 1959 до 1968 р.); </a:t>
            </a:r>
          </a:p>
          <a:p>
            <a:pPr algn="just"/>
            <a:r>
              <a:rPr lang="uk-UA" dirty="0"/>
              <a:t>Митний союз ( з 1968 до 1976 р.); </a:t>
            </a:r>
          </a:p>
          <a:p>
            <a:pPr algn="just"/>
            <a:r>
              <a:rPr lang="uk-UA" dirty="0"/>
              <a:t>Спільний ринок (з 1977 до кінця 1984 р.); </a:t>
            </a:r>
          </a:p>
          <a:p>
            <a:pPr algn="just"/>
            <a:r>
              <a:rPr lang="uk-UA" dirty="0"/>
              <a:t>Єдиний внутрішній ринок (з 1985 до кінця 1992 р.); </a:t>
            </a:r>
          </a:p>
          <a:p>
            <a:pPr algn="just"/>
            <a:r>
              <a:rPr lang="uk-UA" dirty="0"/>
              <a:t>Економічний та валютний союз (з 1993 р.).</a:t>
            </a:r>
          </a:p>
          <a:p>
            <a:pPr algn="just"/>
            <a:endParaRPr lang="uk-UA" dirty="0"/>
          </a:p>
        </p:txBody>
      </p:sp>
      <p:sp>
        <p:nvSpPr>
          <p:cNvPr id="4" name="Місце для вмісту 3">
            <a:extLst>
              <a:ext uri="{FF2B5EF4-FFF2-40B4-BE49-F238E27FC236}">
                <a16:creationId xmlns:a16="http://schemas.microsoft.com/office/drawing/2014/main" id="{7B711CAB-057A-4ED7-AA55-440FA584023B}"/>
              </a:ext>
            </a:extLst>
          </p:cNvPr>
          <p:cNvSpPr>
            <a:spLocks noGrp="1"/>
          </p:cNvSpPr>
          <p:nvPr>
            <p:ph sz="half" idx="2"/>
          </p:nvPr>
        </p:nvSpPr>
        <p:spPr>
          <a:xfrm>
            <a:off x="6126480" y="1828800"/>
            <a:ext cx="4828032" cy="4351337"/>
          </a:xfrm>
        </p:spPr>
        <p:txBody>
          <a:bodyPr/>
          <a:lstStyle/>
          <a:p>
            <a:pPr algn="just"/>
            <a:r>
              <a:rPr lang="ru-RU" dirty="0"/>
              <a:t>ЄС на </a:t>
            </a:r>
            <a:r>
              <a:rPr lang="ru-RU" dirty="0" err="1"/>
              <a:t>сьогодні</a:t>
            </a:r>
            <a:r>
              <a:rPr lang="ru-RU" dirty="0"/>
              <a:t> </a:t>
            </a:r>
            <a:r>
              <a:rPr lang="ru-RU" dirty="0" err="1"/>
              <a:t>нараховує</a:t>
            </a:r>
            <a:r>
              <a:rPr lang="ru-RU" dirty="0"/>
              <a:t> 27 </a:t>
            </a:r>
            <a:r>
              <a:rPr lang="ru-RU" dirty="0" err="1"/>
              <a:t>країн-членів</a:t>
            </a:r>
            <a:r>
              <a:rPr lang="ru-RU" dirty="0"/>
              <a:t>.</a:t>
            </a:r>
            <a:endParaRPr lang="uk-UA" dirty="0"/>
          </a:p>
          <a:p>
            <a:pPr algn="just"/>
            <a:r>
              <a:rPr lang="uk-UA" dirty="0"/>
              <a:t>Основним призначенням ЄС є зближення економічної політики країн-членів, зменшення розриву в показниках економічного розвитку між державами, вирівнювання рівня соціально-економічного розвитку країн у рамках інтеграційного об’єднання. Такі процеси дістали назву конвергенції.</a:t>
            </a:r>
          </a:p>
        </p:txBody>
      </p:sp>
      <p:sp>
        <p:nvSpPr>
          <p:cNvPr id="6" name="TextBox 5">
            <a:extLst>
              <a:ext uri="{FF2B5EF4-FFF2-40B4-BE49-F238E27FC236}">
                <a16:creationId xmlns:a16="http://schemas.microsoft.com/office/drawing/2014/main" id="{DFC3C6BC-36BC-4ADB-92A7-FA9CB1BB2AB2}"/>
              </a:ext>
            </a:extLst>
          </p:cNvPr>
          <p:cNvSpPr txBox="1"/>
          <p:nvPr/>
        </p:nvSpPr>
        <p:spPr>
          <a:xfrm>
            <a:off x="193964" y="5154433"/>
            <a:ext cx="10760548" cy="1200329"/>
          </a:xfrm>
          <a:prstGeom prst="rect">
            <a:avLst/>
          </a:prstGeom>
          <a:noFill/>
        </p:spPr>
        <p:txBody>
          <a:bodyPr wrap="square">
            <a:spAutoFit/>
          </a:bodyPr>
          <a:lstStyle/>
          <a:p>
            <a:r>
              <a:rPr lang="uk-UA" dirty="0"/>
              <a:t>Важливою подією в розвитку європейської валютно-фінансової інтеграції стало підписання в лютому 1992 р. Маастрихтської угоди у містечку </a:t>
            </a:r>
            <a:r>
              <a:rPr lang="uk-UA" dirty="0" err="1"/>
              <a:t>Маастрихт</a:t>
            </a:r>
            <a:r>
              <a:rPr lang="uk-UA" dirty="0"/>
              <a:t> (Нідерланди). Цією угодою було офіційно трансформовано Європейське Економічне Співтовариство у Європейський Союз. Відтоді мова йде не лише про економічне, а й про політичне об’єднання європейських країн. </a:t>
            </a:r>
          </a:p>
        </p:txBody>
      </p:sp>
    </p:spTree>
    <p:extLst>
      <p:ext uri="{BB962C8B-B14F-4D97-AF65-F5344CB8AC3E}">
        <p14:creationId xmlns:p14="http://schemas.microsoft.com/office/powerpoint/2010/main" val="1637206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F6A186E5-A2B2-43F3-B3AB-6D2E8CD3AE92}"/>
              </a:ext>
            </a:extLst>
          </p:cNvPr>
          <p:cNvPicPr>
            <a:picLocks noChangeAspect="1"/>
          </p:cNvPicPr>
          <p:nvPr/>
        </p:nvPicPr>
        <p:blipFill>
          <a:blip r:embed="rId2"/>
          <a:stretch>
            <a:fillRect/>
          </a:stretch>
        </p:blipFill>
        <p:spPr>
          <a:xfrm>
            <a:off x="4570936" y="736105"/>
            <a:ext cx="7621064" cy="5039428"/>
          </a:xfrm>
          <a:prstGeom prst="rect">
            <a:avLst/>
          </a:prstGeom>
        </p:spPr>
      </p:pic>
      <p:pic>
        <p:nvPicPr>
          <p:cNvPr id="2050" name="Picture 2" descr="Що таке Європейський Союз та як функціонує організація">
            <a:extLst>
              <a:ext uri="{FF2B5EF4-FFF2-40B4-BE49-F238E27FC236}">
                <a16:creationId xmlns:a16="http://schemas.microsoft.com/office/drawing/2014/main" id="{27E4C71A-0CEA-4F3E-A5A9-8A69B5D8A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60" t="-3526" r="35960" b="-253"/>
          <a:stretch/>
        </p:blipFill>
        <p:spPr bwMode="auto">
          <a:xfrm>
            <a:off x="-96983" y="-346363"/>
            <a:ext cx="4932219" cy="7204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16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онсолідація з України в країни ЄС: коли Європа стає ближче — SkladUSA">
            <a:extLst>
              <a:ext uri="{FF2B5EF4-FFF2-40B4-BE49-F238E27FC236}">
                <a16:creationId xmlns:a16="http://schemas.microsoft.com/office/drawing/2014/main" id="{52D23A60-5A81-4A0C-B806-6E2CCF49C1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651"/>
          <a:stretch/>
        </p:blipFill>
        <p:spPr bwMode="auto">
          <a:xfrm>
            <a:off x="7061200" y="3532909"/>
            <a:ext cx="4230255" cy="332509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0F50ECDB-4082-41E0-8EFE-9E137D40509F}"/>
              </a:ext>
            </a:extLst>
          </p:cNvPr>
          <p:cNvPicPr>
            <a:picLocks noChangeAspect="1"/>
          </p:cNvPicPr>
          <p:nvPr/>
        </p:nvPicPr>
        <p:blipFill>
          <a:blip r:embed="rId3"/>
          <a:stretch>
            <a:fillRect/>
          </a:stretch>
        </p:blipFill>
        <p:spPr>
          <a:xfrm>
            <a:off x="214638" y="234762"/>
            <a:ext cx="7744906" cy="4753638"/>
          </a:xfrm>
          <a:prstGeom prst="rect">
            <a:avLst/>
          </a:prstGeom>
        </p:spPr>
      </p:pic>
    </p:spTree>
    <p:extLst>
      <p:ext uri="{BB962C8B-B14F-4D97-AF65-F5344CB8AC3E}">
        <p14:creationId xmlns:p14="http://schemas.microsoft.com/office/powerpoint/2010/main" val="3590927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12E7346-5B1B-4B55-844B-999AB3A2C4F0}"/>
              </a:ext>
            </a:extLst>
          </p:cNvPr>
          <p:cNvSpPr>
            <a:spLocks noGrp="1"/>
          </p:cNvSpPr>
          <p:nvPr>
            <p:ph idx="1"/>
          </p:nvPr>
        </p:nvSpPr>
        <p:spPr>
          <a:xfrm>
            <a:off x="1248018" y="1253331"/>
            <a:ext cx="8595360" cy="4351337"/>
          </a:xfrm>
        </p:spPr>
        <p:txBody>
          <a:bodyPr/>
          <a:lstStyle/>
          <a:p>
            <a:pPr algn="just"/>
            <a:r>
              <a:rPr lang="uk-UA" dirty="0"/>
              <a:t>Особливості організації фінансів ЄС пов’язані з тим, що ЄС – більшою мірою конфедеративне утворення суверенних держав, але зі значними елементами федерації. Країни-члени ЄС, як і кожна суверенна держава, наділені суверенними правами: здійснювати самостійну економічну і соціальну політику, формувати національний бюджет і податкову систему. Проте загалом еволюція ЄС відображає закономірну тенденцію переростання цим інтеграційним об’єднанням меж державного суверенітету, в переданні окремими національними країнами все більшої кількості повноважень і прав наднаціональним органам.</a:t>
            </a:r>
          </a:p>
          <a:p>
            <a:pPr algn="just"/>
            <a:r>
              <a:rPr lang="uk-UA" dirty="0"/>
              <a:t>Отже, відбувається процес поступової трансформації конфедеративного типу наднаціонального економічного угруповання у федеративний, що має безпосередній вплив як на формування єдиної фінансової політики країн ЄС, так і на реальну можливість урядів країн – учасниць безпосередньо впливати на економічну кон’юнктуру за допомогою бюджетно-податкових та грошово-кредитних інструментів.</a:t>
            </a:r>
          </a:p>
        </p:txBody>
      </p:sp>
    </p:spTree>
    <p:extLst>
      <p:ext uri="{BB962C8B-B14F-4D97-AF65-F5344CB8AC3E}">
        <p14:creationId xmlns:p14="http://schemas.microsoft.com/office/powerpoint/2010/main" val="233698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48D4D7-90AE-4C63-8F8C-E6B0D09B0F92}"/>
              </a:ext>
            </a:extLst>
          </p:cNvPr>
          <p:cNvSpPr>
            <a:spLocks noGrp="1"/>
          </p:cNvSpPr>
          <p:nvPr>
            <p:ph type="title"/>
          </p:nvPr>
        </p:nvSpPr>
        <p:spPr>
          <a:xfrm>
            <a:off x="471055" y="365760"/>
            <a:ext cx="10483457" cy="1325562"/>
          </a:xfrm>
        </p:spPr>
        <p:txBody>
          <a:bodyPr/>
          <a:lstStyle/>
          <a:p>
            <a:pPr algn="ctr"/>
            <a:r>
              <a:rPr lang="ru-RU" dirty="0" err="1"/>
              <a:t>Головними</a:t>
            </a:r>
            <a:r>
              <a:rPr lang="ru-RU" dirty="0"/>
              <a:t> </a:t>
            </a:r>
            <a:r>
              <a:rPr lang="ru-RU" dirty="0" err="1"/>
              <a:t>особливостями</a:t>
            </a:r>
            <a:r>
              <a:rPr lang="ru-RU" dirty="0"/>
              <a:t> </a:t>
            </a:r>
            <a:r>
              <a:rPr lang="ru-RU" dirty="0" err="1"/>
              <a:t>організації</a:t>
            </a:r>
            <a:r>
              <a:rPr lang="ru-RU" dirty="0"/>
              <a:t> </a:t>
            </a:r>
            <a:r>
              <a:rPr lang="ru-RU" dirty="0" err="1"/>
              <a:t>фінансів</a:t>
            </a:r>
            <a:r>
              <a:rPr lang="ru-RU" dirty="0"/>
              <a:t> ЄС є </a:t>
            </a:r>
            <a:r>
              <a:rPr lang="ru-RU" dirty="0" err="1"/>
              <a:t>наступні</a:t>
            </a:r>
            <a:r>
              <a:rPr lang="ru-RU" dirty="0"/>
              <a:t>:</a:t>
            </a:r>
            <a:endParaRPr lang="uk-UA" dirty="0"/>
          </a:p>
        </p:txBody>
      </p:sp>
      <p:sp>
        <p:nvSpPr>
          <p:cNvPr id="3" name="Місце для вмісту 2">
            <a:extLst>
              <a:ext uri="{FF2B5EF4-FFF2-40B4-BE49-F238E27FC236}">
                <a16:creationId xmlns:a16="http://schemas.microsoft.com/office/drawing/2014/main" id="{766A60AC-264D-45BF-95E8-BF2908498CCB}"/>
              </a:ext>
            </a:extLst>
          </p:cNvPr>
          <p:cNvSpPr>
            <a:spLocks noGrp="1"/>
          </p:cNvSpPr>
          <p:nvPr>
            <p:ph idx="1"/>
          </p:nvPr>
        </p:nvSpPr>
        <p:spPr>
          <a:xfrm>
            <a:off x="651164" y="1925783"/>
            <a:ext cx="9864436" cy="4365192"/>
          </a:xfrm>
        </p:spPr>
        <p:txBody>
          <a:bodyPr>
            <a:normAutofit fontScale="92500"/>
          </a:bodyPr>
          <a:lstStyle/>
          <a:p>
            <a:pPr algn="just"/>
            <a:r>
              <a:rPr lang="uk-UA" dirty="0"/>
              <a:t>наявність самостійного бюджету, який об'єднує переважну частину загальних фінансових фондів, а також гармонізація і уніфікація національних бюджетів і бюджетної політики; </a:t>
            </a:r>
          </a:p>
          <a:p>
            <a:pPr algn="just"/>
            <a:r>
              <a:rPr lang="uk-UA" dirty="0"/>
              <a:t>синхронізація податкових систем і гармонізація податкової політики </a:t>
            </a:r>
            <a:r>
              <a:rPr lang="uk-UA" dirty="0" err="1"/>
              <a:t>країнучасниць</a:t>
            </a:r>
            <a:r>
              <a:rPr lang="uk-UA" dirty="0"/>
              <a:t> (але з урахуванням національних інтересів); </a:t>
            </a:r>
          </a:p>
          <a:p>
            <a:pPr algn="just"/>
            <a:r>
              <a:rPr lang="uk-UA" dirty="0"/>
              <a:t>вироблення механізму реалізації загальної валютної політики і впровадження єдиної валюти – євро; </a:t>
            </a:r>
          </a:p>
          <a:p>
            <a:pPr algn="just"/>
            <a:r>
              <a:rPr lang="uk-UA" dirty="0"/>
              <a:t>активний процес уніфікації діяльності банківської сфери, формування єдиного ринку банківських послуг; </a:t>
            </a:r>
          </a:p>
          <a:p>
            <a:pPr algn="just"/>
            <a:r>
              <a:rPr lang="uk-UA" dirty="0"/>
              <a:t>полегшення організації операцій з мобілізації капіталів на фондових біржах і ринках капіталів, введення єдиних правил емісії і обігу цінних паперів, у тому числі боргових; </a:t>
            </a:r>
          </a:p>
          <a:p>
            <a:pPr algn="just"/>
            <a:r>
              <a:rPr lang="uk-UA" dirty="0"/>
              <a:t>передача більшої кількості повноважень і прав наднаціональним органам і поглиблення інтеграції у сфері інституціональної надбудови.</a:t>
            </a:r>
          </a:p>
        </p:txBody>
      </p:sp>
    </p:spTree>
    <p:extLst>
      <p:ext uri="{BB962C8B-B14F-4D97-AF65-F5344CB8AC3E}">
        <p14:creationId xmlns:p14="http://schemas.microsoft.com/office/powerpoint/2010/main" val="103820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477FF12F-8E62-46DB-84B8-78E23D9C9542}"/>
              </a:ext>
            </a:extLst>
          </p:cNvPr>
          <p:cNvSpPr>
            <a:spLocks noGrp="1"/>
          </p:cNvSpPr>
          <p:nvPr>
            <p:ph idx="1"/>
          </p:nvPr>
        </p:nvSpPr>
        <p:spPr>
          <a:xfrm>
            <a:off x="735398" y="734290"/>
            <a:ext cx="9627801" cy="4351337"/>
          </a:xfrm>
        </p:spPr>
        <p:txBody>
          <a:bodyPr>
            <a:normAutofit/>
          </a:bodyPr>
          <a:lstStyle/>
          <a:p>
            <a:pPr algn="ctr"/>
            <a:r>
              <a:rPr lang="uk-UA" sz="2400" dirty="0"/>
              <a:t>До керівних органів ЄС належать: </a:t>
            </a:r>
            <a:r>
              <a:rPr lang="uk-UA" sz="2400" dirty="0" err="1"/>
              <a:t>Європейска</a:t>
            </a:r>
            <a:r>
              <a:rPr lang="uk-UA" sz="2400" dirty="0"/>
              <a:t> рада міністрів (Рада ЄС), </a:t>
            </a:r>
            <a:r>
              <a:rPr lang="uk-UA" sz="2400" dirty="0" err="1"/>
              <a:t>Європейска</a:t>
            </a:r>
            <a:r>
              <a:rPr lang="uk-UA" sz="2400" dirty="0"/>
              <a:t> Комісія (Комісія ЄС), Європейський парламент і Європейський суд, а також Економічний і соціальний комітет, Комітет регіонів, Рахункова палата, Європейський інвестиційний банк, Європейський центральний банк. </a:t>
            </a:r>
          </a:p>
        </p:txBody>
      </p:sp>
      <p:pic>
        <p:nvPicPr>
          <p:cNvPr id="4098" name="Picture 2" descr="eu_law(lec4)">
            <a:extLst>
              <a:ext uri="{FF2B5EF4-FFF2-40B4-BE49-F238E27FC236}">
                <a16:creationId xmlns:a16="http://schemas.microsoft.com/office/drawing/2014/main" id="{D024F6E0-C568-4F4F-8CBF-BE415BF6BB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9000"/>
            <a:ext cx="11291455" cy="3431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4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кутник 6">
            <a:extLst>
              <a:ext uri="{FF2B5EF4-FFF2-40B4-BE49-F238E27FC236}">
                <a16:creationId xmlns:a16="http://schemas.microsoft.com/office/drawing/2014/main" id="{D937B3C8-B66F-4EFD-ADCD-3EA829D29E38}"/>
              </a:ext>
            </a:extLst>
          </p:cNvPr>
          <p:cNvSpPr/>
          <p:nvPr/>
        </p:nvSpPr>
        <p:spPr>
          <a:xfrm>
            <a:off x="274320" y="1028542"/>
            <a:ext cx="4739640" cy="4562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Заголовок 3">
            <a:extLst>
              <a:ext uri="{FF2B5EF4-FFF2-40B4-BE49-F238E27FC236}">
                <a16:creationId xmlns:a16="http://schemas.microsoft.com/office/drawing/2014/main" id="{94058731-75BE-4AE5-830C-2D552C8BF51E}"/>
              </a:ext>
            </a:extLst>
          </p:cNvPr>
          <p:cNvSpPr>
            <a:spLocks noGrp="1"/>
          </p:cNvSpPr>
          <p:nvPr>
            <p:ph type="title"/>
          </p:nvPr>
        </p:nvSpPr>
        <p:spPr>
          <a:xfrm>
            <a:off x="5013960" y="365760"/>
            <a:ext cx="5940552" cy="1325562"/>
          </a:xfrm>
        </p:spPr>
        <p:txBody>
          <a:bodyPr>
            <a:normAutofit/>
          </a:bodyPr>
          <a:lstStyle/>
          <a:p>
            <a:pPr algn="ctr"/>
            <a:r>
              <a:rPr lang="ru-RU" sz="2800" dirty="0" err="1"/>
              <a:t>Основними</a:t>
            </a:r>
            <a:r>
              <a:rPr lang="ru-RU" sz="2800" dirty="0"/>
              <a:t> </a:t>
            </a:r>
            <a:r>
              <a:rPr lang="ru-RU" sz="2800" dirty="0" err="1"/>
              <a:t>завданнями</a:t>
            </a:r>
            <a:r>
              <a:rPr lang="ru-RU" sz="2800" dirty="0"/>
              <a:t> </a:t>
            </a:r>
            <a:r>
              <a:rPr lang="ru-RU" sz="2800" dirty="0" err="1"/>
              <a:t>економік</a:t>
            </a:r>
            <a:r>
              <a:rPr lang="ru-RU" sz="2800" dirty="0"/>
              <a:t> </a:t>
            </a:r>
            <a:r>
              <a:rPr lang="ru-RU" sz="2800" dirty="0" err="1"/>
              <a:t>розвинених</a:t>
            </a:r>
            <a:r>
              <a:rPr lang="ru-RU" sz="2800" dirty="0"/>
              <a:t> </a:t>
            </a:r>
            <a:r>
              <a:rPr lang="ru-RU" sz="2800" dirty="0" err="1"/>
              <a:t>країн</a:t>
            </a:r>
            <a:r>
              <a:rPr lang="ru-RU" sz="2800" dirty="0"/>
              <a:t> у </a:t>
            </a:r>
            <a:r>
              <a:rPr lang="ru-RU" sz="2800" dirty="0" err="1"/>
              <a:t>сучасних</a:t>
            </a:r>
            <a:r>
              <a:rPr lang="ru-RU" sz="2800" dirty="0"/>
              <a:t> </a:t>
            </a:r>
            <a:r>
              <a:rPr lang="ru-RU" sz="2800" dirty="0" err="1"/>
              <a:t>умовах</a:t>
            </a:r>
            <a:r>
              <a:rPr lang="ru-RU" sz="2800" dirty="0"/>
              <a:t> </a:t>
            </a:r>
            <a:r>
              <a:rPr lang="ru-RU" sz="2800" dirty="0" err="1"/>
              <a:t>глобалізації</a:t>
            </a:r>
            <a:r>
              <a:rPr lang="ru-RU" sz="2800" dirty="0"/>
              <a:t> є:</a:t>
            </a:r>
            <a:endParaRPr lang="uk-UA" sz="2800" dirty="0"/>
          </a:p>
        </p:txBody>
      </p:sp>
      <p:sp>
        <p:nvSpPr>
          <p:cNvPr id="5" name="Місце для вмісту 4">
            <a:extLst>
              <a:ext uri="{FF2B5EF4-FFF2-40B4-BE49-F238E27FC236}">
                <a16:creationId xmlns:a16="http://schemas.microsoft.com/office/drawing/2014/main" id="{6B119ABD-2598-402A-9FEE-0351FD2C0B53}"/>
              </a:ext>
            </a:extLst>
          </p:cNvPr>
          <p:cNvSpPr>
            <a:spLocks noGrp="1"/>
          </p:cNvSpPr>
          <p:nvPr>
            <p:ph sz="half" idx="1"/>
          </p:nvPr>
        </p:nvSpPr>
        <p:spPr>
          <a:xfrm>
            <a:off x="533400" y="1691322"/>
            <a:ext cx="4480560" cy="4351337"/>
          </a:xfrm>
        </p:spPr>
        <p:txBody>
          <a:bodyPr>
            <a:normAutofit fontScale="85000" lnSpcReduction="10000"/>
          </a:bodyPr>
          <a:lstStyle/>
          <a:p>
            <a:r>
              <a:rPr lang="uk-UA" dirty="0">
                <a:solidFill>
                  <a:schemeClr val="bg1"/>
                </a:solidFill>
              </a:rPr>
              <a:t>Нині </a:t>
            </a:r>
            <a:r>
              <a:rPr lang="uk-UA" dirty="0">
                <a:highlight>
                  <a:srgbClr val="FFFF00"/>
                </a:highlight>
              </a:rPr>
              <a:t>до розвинених країн світу </a:t>
            </a:r>
            <a:r>
              <a:rPr lang="uk-UA" dirty="0">
                <a:solidFill>
                  <a:schemeClr val="bg1"/>
                </a:solidFill>
              </a:rPr>
              <a:t>відносять країни, що мають високі показники економічного розвитку, обсягу ВВП на душу населення, з контрольованим рівнем інфляції та безробіття. До них належать США, Японія, Великобританія, Німеччина, Франція, Італія, Бельгія, Нідерланди, Данія, Скандинавські країни та інші. </a:t>
            </a:r>
          </a:p>
        </p:txBody>
      </p:sp>
      <p:sp>
        <p:nvSpPr>
          <p:cNvPr id="6" name="Місце для вмісту 5">
            <a:extLst>
              <a:ext uri="{FF2B5EF4-FFF2-40B4-BE49-F238E27FC236}">
                <a16:creationId xmlns:a16="http://schemas.microsoft.com/office/drawing/2014/main" id="{9EEF0D79-4649-47EF-8355-34FB39748F4C}"/>
              </a:ext>
            </a:extLst>
          </p:cNvPr>
          <p:cNvSpPr>
            <a:spLocks noGrp="1"/>
          </p:cNvSpPr>
          <p:nvPr>
            <p:ph sz="half" idx="2"/>
          </p:nvPr>
        </p:nvSpPr>
        <p:spPr>
          <a:xfrm>
            <a:off x="5516880" y="1828800"/>
            <a:ext cx="5090160" cy="4351337"/>
          </a:xfrm>
        </p:spPr>
        <p:txBody>
          <a:bodyPr>
            <a:normAutofit fontScale="85000" lnSpcReduction="10000"/>
          </a:bodyPr>
          <a:lstStyle/>
          <a:p>
            <a:pPr algn="just"/>
            <a:r>
              <a:rPr lang="uk-UA" dirty="0"/>
              <a:t>забезпечення стабільного економічного зростання; </a:t>
            </a:r>
          </a:p>
          <a:p>
            <a:pPr algn="just"/>
            <a:r>
              <a:rPr lang="uk-UA" dirty="0"/>
              <a:t> утримання низьких темпів інфляції; </a:t>
            </a:r>
          </a:p>
          <a:p>
            <a:pPr algn="just"/>
            <a:r>
              <a:rPr lang="uk-UA" dirty="0"/>
              <a:t> створення економічних умов, що гарантують зайнятість населення і скорочення безробіття;</a:t>
            </a:r>
          </a:p>
          <a:p>
            <a:pPr algn="just"/>
            <a:r>
              <a:rPr lang="uk-UA" dirty="0"/>
              <a:t>збереження високих стандартів життя і соціальних гарантій населення; </a:t>
            </a:r>
          </a:p>
          <a:p>
            <a:pPr algn="just"/>
            <a:r>
              <a:rPr lang="uk-UA" dirty="0"/>
              <a:t> підтримка високої конкурентоспроможності продукції; </a:t>
            </a:r>
          </a:p>
          <a:p>
            <a:pPr algn="just"/>
            <a:r>
              <a:rPr lang="uk-UA" dirty="0"/>
              <a:t>розвиток транснаціональних проектів; </a:t>
            </a:r>
          </a:p>
          <a:p>
            <a:pPr algn="just"/>
            <a:r>
              <a:rPr lang="uk-UA" dirty="0"/>
              <a:t>усунення регіональних диспропорцій економічного розвитку; </a:t>
            </a:r>
          </a:p>
          <a:p>
            <a:pPr algn="just"/>
            <a:r>
              <a:rPr lang="uk-UA" dirty="0"/>
              <a:t>задоволення інтересів громадянина на основі науково-технічних можливостей суспільства.</a:t>
            </a:r>
          </a:p>
        </p:txBody>
      </p:sp>
    </p:spTree>
    <p:extLst>
      <p:ext uri="{BB962C8B-B14F-4D97-AF65-F5344CB8AC3E}">
        <p14:creationId xmlns:p14="http://schemas.microsoft.com/office/powerpoint/2010/main" val="2833658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115A4A-7F5A-459D-8993-37E33B3FC0E2}"/>
              </a:ext>
            </a:extLst>
          </p:cNvPr>
          <p:cNvSpPr>
            <a:spLocks noGrp="1"/>
          </p:cNvSpPr>
          <p:nvPr>
            <p:ph type="title"/>
          </p:nvPr>
        </p:nvSpPr>
        <p:spPr>
          <a:xfrm>
            <a:off x="555290" y="325368"/>
            <a:ext cx="9692640" cy="1325562"/>
          </a:xfrm>
        </p:spPr>
        <p:txBody>
          <a:bodyPr/>
          <a:lstStyle/>
          <a:p>
            <a:r>
              <a:rPr lang="uk-UA" dirty="0"/>
              <a:t>Бюджет Європейського Союзу</a:t>
            </a:r>
          </a:p>
        </p:txBody>
      </p:sp>
      <p:sp>
        <p:nvSpPr>
          <p:cNvPr id="3" name="Місце для вмісту 2">
            <a:extLst>
              <a:ext uri="{FF2B5EF4-FFF2-40B4-BE49-F238E27FC236}">
                <a16:creationId xmlns:a16="http://schemas.microsoft.com/office/drawing/2014/main" id="{9ADAABA6-93AD-4B32-A4CE-332605EC5916}"/>
              </a:ext>
            </a:extLst>
          </p:cNvPr>
          <p:cNvSpPr>
            <a:spLocks noGrp="1"/>
          </p:cNvSpPr>
          <p:nvPr>
            <p:ph idx="1"/>
          </p:nvPr>
        </p:nvSpPr>
        <p:spPr>
          <a:xfrm>
            <a:off x="416745" y="1842654"/>
            <a:ext cx="4834128" cy="4351337"/>
          </a:xfrm>
        </p:spPr>
        <p:txBody>
          <a:bodyPr/>
          <a:lstStyle/>
          <a:p>
            <a:pPr algn="just"/>
            <a:r>
              <a:rPr lang="uk-UA" dirty="0"/>
              <a:t>Бюджет ЄС є централізованим фондом грошових коштів країн-членів і фінансовим планом формування та використання фінансових ресурсів Європейського Союзу. Він є головною фінансовою базою інтеграційних заходів і покликаний сприяти реалізації політики та стратегії розвитку Європейського Союзу. Специфікою бюджету ЄС є неможливість його використання для макроекономічної стабілізації країн-членів та обов’язкова його бездефіцитність (збалансованість доходів та видатків). </a:t>
            </a:r>
          </a:p>
        </p:txBody>
      </p:sp>
      <p:pic>
        <p:nvPicPr>
          <p:cNvPr id="4" name="Рисунок 3">
            <a:extLst>
              <a:ext uri="{FF2B5EF4-FFF2-40B4-BE49-F238E27FC236}">
                <a16:creationId xmlns:a16="http://schemas.microsoft.com/office/drawing/2014/main" id="{11C3C0E0-CA6F-4B45-86EE-B793A0C7095C}"/>
              </a:ext>
            </a:extLst>
          </p:cNvPr>
          <p:cNvPicPr>
            <a:picLocks noChangeAspect="1"/>
          </p:cNvPicPr>
          <p:nvPr/>
        </p:nvPicPr>
        <p:blipFill>
          <a:blip r:embed="rId2"/>
          <a:stretch>
            <a:fillRect/>
          </a:stretch>
        </p:blipFill>
        <p:spPr>
          <a:xfrm>
            <a:off x="5263065" y="1824324"/>
            <a:ext cx="6068291" cy="4045527"/>
          </a:xfrm>
          <a:prstGeom prst="rect">
            <a:avLst/>
          </a:prstGeom>
        </p:spPr>
      </p:pic>
    </p:spTree>
    <p:extLst>
      <p:ext uri="{BB962C8B-B14F-4D97-AF65-F5344CB8AC3E}">
        <p14:creationId xmlns:p14="http://schemas.microsoft.com/office/powerpoint/2010/main" val="15916381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14D7F6-D0B3-4D12-AAB0-A16A28A4647D}"/>
              </a:ext>
            </a:extLst>
          </p:cNvPr>
          <p:cNvSpPr>
            <a:spLocks noGrp="1"/>
          </p:cNvSpPr>
          <p:nvPr>
            <p:ph type="title"/>
          </p:nvPr>
        </p:nvSpPr>
        <p:spPr>
          <a:xfrm>
            <a:off x="498764" y="365760"/>
            <a:ext cx="10455748" cy="1325562"/>
          </a:xfrm>
        </p:spPr>
        <p:txBody>
          <a:bodyPr>
            <a:normAutofit/>
          </a:bodyPr>
          <a:lstStyle/>
          <a:p>
            <a:pPr algn="ctr"/>
            <a:r>
              <a:rPr lang="ru-RU" dirty="0"/>
              <a:t>Принципами </a:t>
            </a:r>
            <a:r>
              <a:rPr lang="ru-RU" dirty="0" err="1"/>
              <a:t>формування</a:t>
            </a:r>
            <a:r>
              <a:rPr lang="ru-RU" dirty="0"/>
              <a:t> і </a:t>
            </a:r>
            <a:r>
              <a:rPr lang="ru-RU" dirty="0" err="1"/>
              <a:t>використання</a:t>
            </a:r>
            <a:r>
              <a:rPr lang="ru-RU" dirty="0"/>
              <a:t> бюджету ЄС є </a:t>
            </a:r>
            <a:r>
              <a:rPr lang="ru-RU" dirty="0" err="1"/>
              <a:t>наступні</a:t>
            </a:r>
            <a:r>
              <a:rPr lang="ru-RU" dirty="0"/>
              <a:t>:</a:t>
            </a:r>
            <a:endParaRPr lang="uk-UA" dirty="0"/>
          </a:p>
        </p:txBody>
      </p:sp>
      <p:pic>
        <p:nvPicPr>
          <p:cNvPr id="5" name="Місце для вмісту 4">
            <a:extLst>
              <a:ext uri="{FF2B5EF4-FFF2-40B4-BE49-F238E27FC236}">
                <a16:creationId xmlns:a16="http://schemas.microsoft.com/office/drawing/2014/main" id="{9F6FC9C5-8ACC-49BA-A036-420D80A632A6}"/>
              </a:ext>
            </a:extLst>
          </p:cNvPr>
          <p:cNvPicPr>
            <a:picLocks noGrp="1" noChangeAspect="1"/>
          </p:cNvPicPr>
          <p:nvPr>
            <p:ph idx="1"/>
          </p:nvPr>
        </p:nvPicPr>
        <p:blipFill>
          <a:blip r:embed="rId2"/>
          <a:stretch>
            <a:fillRect/>
          </a:stretch>
        </p:blipFill>
        <p:spPr>
          <a:xfrm>
            <a:off x="1106701" y="1845493"/>
            <a:ext cx="9239873" cy="4807149"/>
          </a:xfrm>
        </p:spPr>
      </p:pic>
    </p:spTree>
    <p:extLst>
      <p:ext uri="{BB962C8B-B14F-4D97-AF65-F5344CB8AC3E}">
        <p14:creationId xmlns:p14="http://schemas.microsoft.com/office/powerpoint/2010/main" val="2148771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E97639-6D93-4B9A-91C6-7C12D9A59567}"/>
              </a:ext>
            </a:extLst>
          </p:cNvPr>
          <p:cNvSpPr>
            <a:spLocks noGrp="1"/>
          </p:cNvSpPr>
          <p:nvPr>
            <p:ph type="title"/>
          </p:nvPr>
        </p:nvSpPr>
        <p:spPr/>
        <p:txBody>
          <a:bodyPr/>
          <a:lstStyle/>
          <a:p>
            <a:r>
              <a:rPr lang="ru-RU" dirty="0" err="1"/>
              <a:t>Основними</a:t>
            </a:r>
            <a:r>
              <a:rPr lang="ru-RU" dirty="0"/>
              <a:t> </a:t>
            </a:r>
            <a:r>
              <a:rPr lang="ru-RU" dirty="0" err="1"/>
              <a:t>завданнями</a:t>
            </a:r>
            <a:r>
              <a:rPr lang="ru-RU" dirty="0"/>
              <a:t> бюджету </a:t>
            </a:r>
            <a:r>
              <a:rPr lang="ru-RU" dirty="0" err="1"/>
              <a:t>Європейського</a:t>
            </a:r>
            <a:r>
              <a:rPr lang="ru-RU" dirty="0"/>
              <a:t> Союзу є </a:t>
            </a:r>
            <a:r>
              <a:rPr lang="ru-RU" dirty="0" err="1"/>
              <a:t>такі</a:t>
            </a:r>
            <a:r>
              <a:rPr lang="ru-RU" dirty="0"/>
              <a:t>:</a:t>
            </a:r>
            <a:endParaRPr lang="uk-UA" dirty="0"/>
          </a:p>
        </p:txBody>
      </p:sp>
      <p:sp>
        <p:nvSpPr>
          <p:cNvPr id="3" name="Місце для вмісту 2">
            <a:extLst>
              <a:ext uri="{FF2B5EF4-FFF2-40B4-BE49-F238E27FC236}">
                <a16:creationId xmlns:a16="http://schemas.microsoft.com/office/drawing/2014/main" id="{E9297213-8EFA-4C84-A0F9-0F0F74C798A7}"/>
              </a:ext>
            </a:extLst>
          </p:cNvPr>
          <p:cNvSpPr>
            <a:spLocks noGrp="1"/>
          </p:cNvSpPr>
          <p:nvPr>
            <p:ph idx="1"/>
          </p:nvPr>
        </p:nvSpPr>
        <p:spPr/>
        <p:txBody>
          <a:bodyPr/>
          <a:lstStyle/>
          <a:p>
            <a:r>
              <a:rPr lang="uk-UA" dirty="0"/>
              <a:t>вирівнювання рівнів соціального та культурного розвитку різних регіонів; </a:t>
            </a:r>
          </a:p>
          <a:p>
            <a:r>
              <a:rPr lang="uk-UA" dirty="0"/>
              <a:t>забезпечення високих темпів економічного зростання; </a:t>
            </a:r>
          </a:p>
          <a:p>
            <a:r>
              <a:rPr lang="uk-UA" dirty="0"/>
              <a:t>підтримка валютної стабільності; </a:t>
            </a:r>
          </a:p>
          <a:p>
            <a:r>
              <a:rPr lang="uk-UA" dirty="0"/>
              <a:t>стимулювання розробки і впровадження новітніх технологій.</a:t>
            </a:r>
          </a:p>
        </p:txBody>
      </p:sp>
      <p:pic>
        <p:nvPicPr>
          <p:cNvPr id="5124" name="Picture 4" descr="Stacks Currency 4k Loop: стоковое видео (без лицензионных платежей),  12063236 | Shutterstock">
            <a:extLst>
              <a:ext uri="{FF2B5EF4-FFF2-40B4-BE49-F238E27FC236}">
                <a16:creationId xmlns:a16="http://schemas.microsoft.com/office/drawing/2014/main" id="{A198388D-BA57-4950-8C3D-17FDE2DA6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436" y="4286250"/>
            <a:ext cx="6026727"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tacks Currency 4k Loop: стоковое видео (без лицензионных платежей),  12063236 | Shutterstock">
            <a:extLst>
              <a:ext uri="{FF2B5EF4-FFF2-40B4-BE49-F238E27FC236}">
                <a16:creationId xmlns:a16="http://schemas.microsoft.com/office/drawing/2014/main" id="{91AF976F-D621-496D-AE9F-58D7C530F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 y="4286250"/>
            <a:ext cx="5292436"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599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886484-7AF9-456C-8304-E1814A52C20A}"/>
              </a:ext>
            </a:extLst>
          </p:cNvPr>
          <p:cNvSpPr>
            <a:spLocks noGrp="1"/>
          </p:cNvSpPr>
          <p:nvPr>
            <p:ph type="title"/>
          </p:nvPr>
        </p:nvSpPr>
        <p:spPr>
          <a:xfrm>
            <a:off x="775854" y="677863"/>
            <a:ext cx="10206367" cy="1325562"/>
          </a:xfrm>
        </p:spPr>
        <p:txBody>
          <a:bodyPr>
            <a:normAutofit fontScale="90000"/>
          </a:bodyPr>
          <a:lstStyle/>
          <a:p>
            <a:pPr algn="ctr"/>
            <a:r>
              <a:rPr lang="ru-RU" dirty="0"/>
              <a:t>Доходи бюджету ЄС </a:t>
            </a:r>
            <a:r>
              <a:rPr lang="ru-RU" dirty="0" err="1"/>
              <a:t>формуються</a:t>
            </a:r>
            <a:r>
              <a:rPr lang="ru-RU" dirty="0"/>
              <a:t> за </a:t>
            </a:r>
            <a:r>
              <a:rPr lang="ru-RU" dirty="0" err="1"/>
              <a:t>рахунок</a:t>
            </a:r>
            <a:r>
              <a:rPr lang="ru-RU" dirty="0"/>
              <a:t> </a:t>
            </a:r>
            <a:r>
              <a:rPr lang="ru-RU" dirty="0" err="1"/>
              <a:t>власних</a:t>
            </a:r>
            <a:r>
              <a:rPr lang="ru-RU" dirty="0"/>
              <a:t> </a:t>
            </a:r>
            <a:r>
              <a:rPr lang="ru-RU" dirty="0" err="1"/>
              <a:t>ресурсів</a:t>
            </a:r>
            <a:r>
              <a:rPr lang="ru-RU" dirty="0"/>
              <a:t> та </a:t>
            </a:r>
            <a:r>
              <a:rPr lang="ru-RU" dirty="0" err="1"/>
              <a:t>інших</a:t>
            </a:r>
            <a:r>
              <a:rPr lang="ru-RU" dirty="0"/>
              <a:t> </a:t>
            </a:r>
            <a:r>
              <a:rPr lang="ru-RU" dirty="0" err="1"/>
              <a:t>доходів</a:t>
            </a:r>
            <a:endParaRPr lang="uk-UA" dirty="0"/>
          </a:p>
        </p:txBody>
      </p:sp>
      <p:sp>
        <p:nvSpPr>
          <p:cNvPr id="3" name="Місце для вмісту 2">
            <a:extLst>
              <a:ext uri="{FF2B5EF4-FFF2-40B4-BE49-F238E27FC236}">
                <a16:creationId xmlns:a16="http://schemas.microsoft.com/office/drawing/2014/main" id="{097366AD-F304-4DF5-8C90-8A26B9187C39}"/>
              </a:ext>
            </a:extLst>
          </p:cNvPr>
          <p:cNvSpPr>
            <a:spLocks noGrp="1"/>
          </p:cNvSpPr>
          <p:nvPr>
            <p:ph idx="1"/>
          </p:nvPr>
        </p:nvSpPr>
        <p:spPr>
          <a:xfrm>
            <a:off x="581891" y="2286000"/>
            <a:ext cx="10058399" cy="4128655"/>
          </a:xfrm>
        </p:spPr>
        <p:txBody>
          <a:bodyPr>
            <a:normAutofit lnSpcReduction="10000"/>
          </a:bodyPr>
          <a:lstStyle/>
          <a:p>
            <a:pPr marL="0" indent="0" algn="just">
              <a:buNone/>
            </a:pPr>
            <a:r>
              <a:rPr lang="ru-RU" dirty="0" err="1">
                <a:highlight>
                  <a:srgbClr val="FFFF00"/>
                </a:highlight>
              </a:rPr>
              <a:t>Власні</a:t>
            </a:r>
            <a:r>
              <a:rPr lang="ru-RU" dirty="0">
                <a:highlight>
                  <a:srgbClr val="FFFF00"/>
                </a:highlight>
              </a:rPr>
              <a:t> доходи </a:t>
            </a:r>
            <a:r>
              <a:rPr lang="ru-RU" dirty="0"/>
              <a:t>бюджету </a:t>
            </a:r>
            <a:r>
              <a:rPr lang="ru-RU" dirty="0" err="1"/>
              <a:t>об’єднуються</a:t>
            </a:r>
            <a:r>
              <a:rPr lang="ru-RU" dirty="0"/>
              <a:t> в три </a:t>
            </a:r>
            <a:r>
              <a:rPr lang="ru-RU" dirty="0" err="1"/>
              <a:t>групи</a:t>
            </a:r>
            <a:r>
              <a:rPr lang="ru-RU" dirty="0"/>
              <a:t>:</a:t>
            </a:r>
          </a:p>
          <a:p>
            <a:pPr algn="just"/>
            <a:r>
              <a:rPr lang="uk-UA" dirty="0"/>
              <a:t>мито (на товари, імпортовані у ЄС з держав, які не є членами Союзу); сільськогосподарські збори; податки на виробництво і зберігання цукру та </a:t>
            </a:r>
            <a:r>
              <a:rPr lang="uk-UA" dirty="0" err="1"/>
              <a:t>глюкозомістскої</a:t>
            </a:r>
            <a:r>
              <a:rPr lang="uk-UA" dirty="0"/>
              <a:t> продукції (стягуються з метою регулювання ринку цукру в ЄС);</a:t>
            </a:r>
          </a:p>
          <a:p>
            <a:pPr algn="just"/>
            <a:r>
              <a:rPr lang="ru-RU" dirty="0" err="1"/>
              <a:t>частина</a:t>
            </a:r>
            <a:r>
              <a:rPr lang="ru-RU" dirty="0"/>
              <a:t> </a:t>
            </a:r>
            <a:r>
              <a:rPr lang="ru-RU" dirty="0" err="1"/>
              <a:t>податку</a:t>
            </a:r>
            <a:r>
              <a:rPr lang="ru-RU" dirty="0"/>
              <a:t> на </a:t>
            </a:r>
            <a:r>
              <a:rPr lang="ru-RU" dirty="0" err="1"/>
              <a:t>додану</a:t>
            </a:r>
            <a:r>
              <a:rPr lang="ru-RU" dirty="0"/>
              <a:t> </a:t>
            </a:r>
            <a:r>
              <a:rPr lang="ru-RU" dirty="0" err="1"/>
              <a:t>вартість</a:t>
            </a:r>
            <a:r>
              <a:rPr lang="ru-RU" dirty="0"/>
              <a:t>, </a:t>
            </a:r>
            <a:r>
              <a:rPr lang="ru-RU" dirty="0" err="1"/>
              <a:t>що</a:t>
            </a:r>
            <a:r>
              <a:rPr lang="ru-RU" dirty="0"/>
              <a:t> </a:t>
            </a:r>
            <a:r>
              <a:rPr lang="ru-RU" dirty="0" err="1"/>
              <a:t>стягується</a:t>
            </a:r>
            <a:r>
              <a:rPr lang="ru-RU" dirty="0"/>
              <a:t> на </a:t>
            </a:r>
            <a:r>
              <a:rPr lang="ru-RU" dirty="0" err="1"/>
              <a:t>національному</a:t>
            </a:r>
            <a:r>
              <a:rPr lang="ru-RU" dirty="0"/>
              <a:t> </a:t>
            </a:r>
            <a:r>
              <a:rPr lang="ru-RU" dirty="0" err="1"/>
              <a:t>рівні</a:t>
            </a:r>
            <a:r>
              <a:rPr lang="ru-RU" dirty="0"/>
              <a:t> у </a:t>
            </a:r>
            <a:r>
              <a:rPr lang="ru-RU" dirty="0" err="1"/>
              <a:t>країнах</a:t>
            </a:r>
            <a:r>
              <a:rPr lang="ru-RU" dirty="0"/>
              <a:t>-членах ЄС. Сума платежу </a:t>
            </a:r>
            <a:r>
              <a:rPr lang="ru-RU" dirty="0" err="1"/>
              <a:t>кожної</a:t>
            </a:r>
            <a:r>
              <a:rPr lang="ru-RU" dirty="0"/>
              <a:t> </a:t>
            </a:r>
            <a:r>
              <a:rPr lang="ru-RU" dirty="0" err="1"/>
              <a:t>країни</a:t>
            </a:r>
            <a:r>
              <a:rPr lang="ru-RU" dirty="0"/>
              <a:t> </a:t>
            </a:r>
            <a:r>
              <a:rPr lang="ru-RU" dirty="0" err="1"/>
              <a:t>обчислюється</a:t>
            </a:r>
            <a:r>
              <a:rPr lang="ru-RU" dirty="0"/>
              <a:t> як </a:t>
            </a:r>
            <a:r>
              <a:rPr lang="ru-RU" dirty="0" err="1"/>
              <a:t>відсоток</a:t>
            </a:r>
            <a:r>
              <a:rPr lang="ru-RU" dirty="0"/>
              <a:t> </a:t>
            </a:r>
            <a:r>
              <a:rPr lang="ru-RU" dirty="0" err="1"/>
              <a:t>від</a:t>
            </a:r>
            <a:r>
              <a:rPr lang="ru-RU" dirty="0"/>
              <a:t> </a:t>
            </a:r>
            <a:r>
              <a:rPr lang="ru-RU" dirty="0" err="1"/>
              <a:t>бази</a:t>
            </a:r>
            <a:r>
              <a:rPr lang="ru-RU" dirty="0"/>
              <a:t> </a:t>
            </a:r>
            <a:r>
              <a:rPr lang="ru-RU" dirty="0" err="1"/>
              <a:t>оподаткування</a:t>
            </a:r>
            <a:r>
              <a:rPr lang="ru-RU" dirty="0"/>
              <a:t> ПДВ; </a:t>
            </a:r>
            <a:endParaRPr lang="uk-UA" dirty="0"/>
          </a:p>
          <a:p>
            <a:pPr algn="just"/>
            <a:r>
              <a:rPr lang="ru-RU" dirty="0" err="1"/>
              <a:t>внески</a:t>
            </a:r>
            <a:r>
              <a:rPr lang="ru-RU" dirty="0"/>
              <a:t> </a:t>
            </a:r>
            <a:r>
              <a:rPr lang="ru-RU" dirty="0" err="1"/>
              <a:t>країн-учасниць</a:t>
            </a:r>
            <a:r>
              <a:rPr lang="ru-RU" dirty="0"/>
              <a:t> ЄС </a:t>
            </a:r>
            <a:r>
              <a:rPr lang="ru-RU" dirty="0" err="1"/>
              <a:t>відповідно</a:t>
            </a:r>
            <a:r>
              <a:rPr lang="ru-RU" dirty="0"/>
              <a:t> до </a:t>
            </a:r>
            <a:r>
              <a:rPr lang="ru-RU" dirty="0" err="1"/>
              <a:t>частки</a:t>
            </a:r>
            <a:r>
              <a:rPr lang="ru-RU" dirty="0"/>
              <a:t> ВНД. </a:t>
            </a:r>
            <a:r>
              <a:rPr lang="ru-RU" dirty="0" err="1"/>
              <a:t>Внески</a:t>
            </a:r>
            <a:r>
              <a:rPr lang="ru-RU" dirty="0"/>
              <a:t> </a:t>
            </a:r>
            <a:r>
              <a:rPr lang="ru-RU" dirty="0" err="1"/>
              <a:t>визначаються</a:t>
            </a:r>
            <a:r>
              <a:rPr lang="ru-RU" dirty="0"/>
              <a:t> як </a:t>
            </a:r>
            <a:r>
              <a:rPr lang="ru-RU" dirty="0" err="1"/>
              <a:t>процентне</a:t>
            </a:r>
            <a:r>
              <a:rPr lang="ru-RU" dirty="0"/>
              <a:t> </a:t>
            </a:r>
            <a:r>
              <a:rPr lang="ru-RU" dirty="0" err="1"/>
              <a:t>відношення</a:t>
            </a:r>
            <a:r>
              <a:rPr lang="ru-RU" dirty="0"/>
              <a:t> до валового </a:t>
            </a:r>
            <a:r>
              <a:rPr lang="ru-RU" dirty="0" err="1"/>
              <a:t>національного</a:t>
            </a:r>
            <a:r>
              <a:rPr lang="ru-RU" dirty="0"/>
              <a:t> доходу і </a:t>
            </a:r>
            <a:r>
              <a:rPr lang="ru-RU" dirty="0" err="1"/>
              <a:t>залежать</a:t>
            </a:r>
            <a:r>
              <a:rPr lang="ru-RU" dirty="0"/>
              <a:t> </a:t>
            </a:r>
            <a:r>
              <a:rPr lang="ru-RU" dirty="0" err="1"/>
              <a:t>від</a:t>
            </a:r>
            <a:r>
              <a:rPr lang="ru-RU" dirty="0"/>
              <a:t> </a:t>
            </a:r>
            <a:r>
              <a:rPr lang="ru-RU" dirty="0" err="1"/>
              <a:t>фінансової</a:t>
            </a:r>
            <a:r>
              <a:rPr lang="ru-RU" dirty="0"/>
              <a:t> </a:t>
            </a:r>
            <a:r>
              <a:rPr lang="ru-RU" dirty="0" err="1"/>
              <a:t>спроможності</a:t>
            </a:r>
            <a:r>
              <a:rPr lang="ru-RU" dirty="0"/>
              <a:t> </a:t>
            </a:r>
            <a:r>
              <a:rPr lang="ru-RU" dirty="0" err="1"/>
              <a:t>кожної</a:t>
            </a:r>
            <a:r>
              <a:rPr lang="ru-RU" dirty="0"/>
              <a:t> </a:t>
            </a:r>
            <a:r>
              <a:rPr lang="ru-RU" dirty="0" err="1"/>
              <a:t>держави</a:t>
            </a:r>
            <a:r>
              <a:rPr lang="ru-RU" dirty="0"/>
              <a:t>.</a:t>
            </a:r>
          </a:p>
          <a:p>
            <a:pPr marL="0" indent="0" algn="just">
              <a:buNone/>
            </a:pPr>
            <a:r>
              <a:rPr lang="ru-RU" dirty="0" err="1">
                <a:highlight>
                  <a:srgbClr val="FFFF00"/>
                </a:highlight>
              </a:rPr>
              <a:t>Інші</a:t>
            </a:r>
            <a:r>
              <a:rPr lang="ru-RU" dirty="0">
                <a:highlight>
                  <a:srgbClr val="FFFF00"/>
                </a:highlight>
              </a:rPr>
              <a:t> доходи </a:t>
            </a:r>
            <a:r>
              <a:rPr lang="ru-RU" dirty="0"/>
              <a:t>бюджету </a:t>
            </a:r>
            <a:r>
              <a:rPr lang="ru-RU" dirty="0" err="1"/>
              <a:t>складають</a:t>
            </a:r>
            <a:r>
              <a:rPr lang="ru-RU" dirty="0"/>
              <a:t> </a:t>
            </a:r>
            <a:r>
              <a:rPr lang="ru-RU" dirty="0" err="1"/>
              <a:t>незначну</a:t>
            </a:r>
            <a:r>
              <a:rPr lang="ru-RU" dirty="0"/>
              <a:t> суму та </a:t>
            </a:r>
            <a:r>
              <a:rPr lang="ru-RU" dirty="0" err="1"/>
              <a:t>включають</a:t>
            </a:r>
            <a:r>
              <a:rPr lang="ru-RU" dirty="0"/>
              <a:t> </a:t>
            </a:r>
            <a:r>
              <a:rPr lang="ru-RU" dirty="0" err="1"/>
              <a:t>відсотки</a:t>
            </a:r>
            <a:r>
              <a:rPr lang="ru-RU" dirty="0"/>
              <a:t> за </a:t>
            </a:r>
            <a:r>
              <a:rPr lang="ru-RU" dirty="0" err="1"/>
              <a:t>наданими</a:t>
            </a:r>
            <a:r>
              <a:rPr lang="ru-RU" dirty="0"/>
              <a:t> кредитами; </a:t>
            </a:r>
            <a:r>
              <a:rPr lang="ru-RU" dirty="0" err="1"/>
              <a:t>внески</a:t>
            </a:r>
            <a:r>
              <a:rPr lang="ru-RU" dirty="0"/>
              <a:t> </a:t>
            </a:r>
            <a:r>
              <a:rPr lang="ru-RU" dirty="0" err="1"/>
              <a:t>країн</a:t>
            </a:r>
            <a:r>
              <a:rPr lang="ru-RU" dirty="0"/>
              <a:t>, </a:t>
            </a:r>
            <a:r>
              <a:rPr lang="ru-RU" dirty="0" err="1"/>
              <a:t>що</a:t>
            </a:r>
            <a:r>
              <a:rPr lang="ru-RU" dirty="0"/>
              <a:t> не є членами ЄС; </a:t>
            </a:r>
            <a:r>
              <a:rPr lang="ru-RU" dirty="0" err="1"/>
              <a:t>невикористані</a:t>
            </a:r>
            <a:r>
              <a:rPr lang="ru-RU" dirty="0"/>
              <a:t> </a:t>
            </a:r>
            <a:r>
              <a:rPr lang="ru-RU" dirty="0" err="1"/>
              <a:t>суми</a:t>
            </a:r>
            <a:r>
              <a:rPr lang="ru-RU" dirty="0"/>
              <a:t> за результатами </a:t>
            </a:r>
            <a:r>
              <a:rPr lang="ru-RU" dirty="0" err="1"/>
              <a:t>виконання</a:t>
            </a:r>
            <a:r>
              <a:rPr lang="ru-RU" dirty="0"/>
              <a:t> бюджету за минул</a:t>
            </a:r>
            <a:endParaRPr lang="uk-UA" dirty="0"/>
          </a:p>
        </p:txBody>
      </p:sp>
    </p:spTree>
    <p:extLst>
      <p:ext uri="{BB962C8B-B14F-4D97-AF65-F5344CB8AC3E}">
        <p14:creationId xmlns:p14="http://schemas.microsoft.com/office/powerpoint/2010/main" val="1148869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E191D8-3982-4C91-9E09-7621BB702C86}"/>
              </a:ext>
            </a:extLst>
          </p:cNvPr>
          <p:cNvSpPr>
            <a:spLocks noGrp="1"/>
          </p:cNvSpPr>
          <p:nvPr>
            <p:ph type="title"/>
          </p:nvPr>
        </p:nvSpPr>
        <p:spPr>
          <a:xfrm>
            <a:off x="535894" y="490451"/>
            <a:ext cx="9692640" cy="1325562"/>
          </a:xfrm>
        </p:spPr>
        <p:txBody>
          <a:bodyPr/>
          <a:lstStyle/>
          <a:p>
            <a:pPr algn="ctr"/>
            <a:r>
              <a:rPr lang="ru-RU" dirty="0" err="1"/>
              <a:t>Видатки</a:t>
            </a:r>
            <a:r>
              <a:rPr lang="ru-RU" dirty="0"/>
              <a:t> бюджету ЄС </a:t>
            </a:r>
            <a:r>
              <a:rPr lang="ru-RU" dirty="0" err="1"/>
              <a:t>об’єднуються</a:t>
            </a:r>
            <a:r>
              <a:rPr lang="ru-RU" dirty="0"/>
              <a:t> в </a:t>
            </a:r>
            <a:r>
              <a:rPr lang="ru-RU" dirty="0" err="1"/>
              <a:t>шість</a:t>
            </a:r>
            <a:r>
              <a:rPr lang="ru-RU" dirty="0"/>
              <a:t> </a:t>
            </a:r>
            <a:r>
              <a:rPr lang="ru-RU" dirty="0" err="1"/>
              <a:t>груп</a:t>
            </a:r>
            <a:r>
              <a:rPr lang="ru-RU" dirty="0"/>
              <a:t>:</a:t>
            </a:r>
            <a:endParaRPr lang="uk-UA" dirty="0"/>
          </a:p>
        </p:txBody>
      </p:sp>
      <p:sp>
        <p:nvSpPr>
          <p:cNvPr id="4" name="Місце для вмісту 3">
            <a:extLst>
              <a:ext uri="{FF2B5EF4-FFF2-40B4-BE49-F238E27FC236}">
                <a16:creationId xmlns:a16="http://schemas.microsoft.com/office/drawing/2014/main" id="{006B99C0-AE95-4A69-9FB9-A660109C21CC}"/>
              </a:ext>
            </a:extLst>
          </p:cNvPr>
          <p:cNvSpPr>
            <a:spLocks noGrp="1"/>
          </p:cNvSpPr>
          <p:nvPr>
            <p:ph sz="half" idx="1"/>
          </p:nvPr>
        </p:nvSpPr>
        <p:spPr>
          <a:xfrm>
            <a:off x="901654" y="2140903"/>
            <a:ext cx="4480560" cy="4351337"/>
          </a:xfrm>
        </p:spPr>
        <p:txBody>
          <a:bodyPr>
            <a:normAutofit lnSpcReduction="10000"/>
          </a:bodyPr>
          <a:lstStyle/>
          <a:p>
            <a:pPr marL="0" indent="0" algn="just">
              <a:buNone/>
            </a:pPr>
            <a:r>
              <a:rPr lang="ru-RU" dirty="0"/>
              <a:t>1) </a:t>
            </a:r>
            <a:r>
              <a:rPr lang="ru-RU" dirty="0" err="1"/>
              <a:t>видатки</a:t>
            </a:r>
            <a:r>
              <a:rPr lang="ru-RU" dirty="0"/>
              <a:t> на </a:t>
            </a:r>
            <a:r>
              <a:rPr lang="ru-RU" dirty="0" err="1"/>
              <a:t>сприяння</a:t>
            </a:r>
            <a:r>
              <a:rPr lang="ru-RU" dirty="0"/>
              <a:t> </a:t>
            </a:r>
            <a:r>
              <a:rPr lang="ru-RU" dirty="0" err="1"/>
              <a:t>економічному</a:t>
            </a:r>
            <a:r>
              <a:rPr lang="ru-RU" dirty="0"/>
              <a:t> </a:t>
            </a:r>
            <a:r>
              <a:rPr lang="ru-RU" dirty="0" err="1"/>
              <a:t>зростанню</a:t>
            </a:r>
            <a:r>
              <a:rPr lang="ru-RU" dirty="0"/>
              <a:t>, </a:t>
            </a:r>
            <a:r>
              <a:rPr lang="ru-RU" dirty="0" err="1"/>
              <a:t>підтримку</a:t>
            </a:r>
            <a:r>
              <a:rPr lang="ru-RU" dirty="0"/>
              <a:t> </a:t>
            </a:r>
            <a:r>
              <a:rPr lang="ru-RU" dirty="0" err="1"/>
              <a:t>конкурентоспроможності</a:t>
            </a:r>
            <a:r>
              <a:rPr lang="ru-RU" dirty="0"/>
              <a:t> та </a:t>
            </a:r>
            <a:r>
              <a:rPr lang="ru-RU" dirty="0" err="1"/>
              <a:t>зайнятості</a:t>
            </a:r>
            <a:r>
              <a:rPr lang="ru-RU" dirty="0"/>
              <a:t> (</a:t>
            </a:r>
            <a:r>
              <a:rPr lang="ru-RU" dirty="0" err="1"/>
              <a:t>видатки</a:t>
            </a:r>
            <a:r>
              <a:rPr lang="ru-RU" dirty="0"/>
              <a:t> на </a:t>
            </a:r>
            <a:r>
              <a:rPr lang="ru-RU" dirty="0" err="1"/>
              <a:t>економічну</a:t>
            </a:r>
            <a:r>
              <a:rPr lang="ru-RU" dirty="0"/>
              <a:t> </a:t>
            </a:r>
            <a:r>
              <a:rPr lang="ru-RU" dirty="0" err="1"/>
              <a:t>підтримку</a:t>
            </a:r>
            <a:r>
              <a:rPr lang="ru-RU" dirty="0"/>
              <a:t> </a:t>
            </a:r>
            <a:r>
              <a:rPr lang="ru-RU" dirty="0" err="1"/>
              <a:t>найменш</a:t>
            </a:r>
            <a:r>
              <a:rPr lang="ru-RU" dirty="0"/>
              <a:t> </a:t>
            </a:r>
            <a:r>
              <a:rPr lang="ru-RU" dirty="0" err="1"/>
              <a:t>розвинених</a:t>
            </a:r>
            <a:r>
              <a:rPr lang="ru-RU" dirty="0"/>
              <a:t> </a:t>
            </a:r>
            <a:r>
              <a:rPr lang="ru-RU" dirty="0" err="1"/>
              <a:t>регіонів</a:t>
            </a:r>
            <a:r>
              <a:rPr lang="ru-RU" dirty="0"/>
              <a:t> ЄС; на </a:t>
            </a:r>
            <a:r>
              <a:rPr lang="ru-RU" dirty="0" err="1"/>
              <a:t>розвиток</a:t>
            </a:r>
            <a:r>
              <a:rPr lang="ru-RU" dirty="0"/>
              <a:t> </a:t>
            </a:r>
            <a:r>
              <a:rPr lang="ru-RU" dirty="0" err="1"/>
              <a:t>підприємництва</a:t>
            </a:r>
            <a:r>
              <a:rPr lang="ru-RU" dirty="0"/>
              <a:t> та </a:t>
            </a:r>
            <a:r>
              <a:rPr lang="ru-RU" dirty="0" err="1"/>
              <a:t>інновацій</a:t>
            </a:r>
            <a:r>
              <a:rPr lang="ru-RU" dirty="0"/>
              <a:t> в </a:t>
            </a:r>
            <a:r>
              <a:rPr lang="ru-RU" dirty="0" err="1"/>
              <a:t>різних</a:t>
            </a:r>
            <a:r>
              <a:rPr lang="ru-RU" dirty="0"/>
              <a:t> </a:t>
            </a:r>
            <a:r>
              <a:rPr lang="ru-RU" dirty="0" err="1"/>
              <a:t>регіонах</a:t>
            </a:r>
            <a:r>
              <a:rPr lang="ru-RU" dirty="0"/>
              <a:t> </a:t>
            </a:r>
            <a:r>
              <a:rPr lang="ru-RU" dirty="0" err="1"/>
              <a:t>Європи</a:t>
            </a:r>
            <a:r>
              <a:rPr lang="ru-RU" dirty="0"/>
              <a:t>; на </a:t>
            </a:r>
            <a:r>
              <a:rPr lang="ru-RU" dirty="0" err="1"/>
              <a:t>підтримку</a:t>
            </a:r>
            <a:r>
              <a:rPr lang="ru-RU" dirty="0"/>
              <a:t> </a:t>
            </a:r>
            <a:r>
              <a:rPr lang="ru-RU" dirty="0" err="1"/>
              <a:t>наукових</a:t>
            </a:r>
            <a:r>
              <a:rPr lang="ru-RU" dirty="0"/>
              <a:t> </a:t>
            </a:r>
            <a:r>
              <a:rPr lang="ru-RU" dirty="0" err="1"/>
              <a:t>досліджень</a:t>
            </a:r>
            <a:r>
              <a:rPr lang="ru-RU" dirty="0"/>
              <a:t> та </a:t>
            </a:r>
            <a:r>
              <a:rPr lang="ru-RU" dirty="0" err="1"/>
              <a:t>їх</a:t>
            </a:r>
            <a:r>
              <a:rPr lang="ru-RU" dirty="0"/>
              <a:t> </a:t>
            </a:r>
            <a:r>
              <a:rPr lang="ru-RU" dirty="0" err="1"/>
              <a:t>впровадження</a:t>
            </a:r>
            <a:r>
              <a:rPr lang="ru-RU" dirty="0"/>
              <a:t> у практику); </a:t>
            </a:r>
          </a:p>
          <a:p>
            <a:pPr marL="0" indent="0" algn="just">
              <a:buNone/>
            </a:pPr>
            <a:r>
              <a:rPr lang="ru-RU" dirty="0"/>
              <a:t>2) </a:t>
            </a:r>
            <a:r>
              <a:rPr lang="ru-RU" dirty="0" err="1"/>
              <a:t>видатки</a:t>
            </a:r>
            <a:r>
              <a:rPr lang="ru-RU" dirty="0"/>
              <a:t> на </a:t>
            </a:r>
            <a:r>
              <a:rPr lang="ru-RU" dirty="0" err="1"/>
              <a:t>програми</a:t>
            </a:r>
            <a:r>
              <a:rPr lang="ru-RU" dirty="0"/>
              <a:t> </a:t>
            </a:r>
            <a:r>
              <a:rPr lang="ru-RU" dirty="0" err="1"/>
              <a:t>Євросоюзу</a:t>
            </a:r>
            <a:r>
              <a:rPr lang="ru-RU" dirty="0"/>
              <a:t>, </a:t>
            </a:r>
            <a:r>
              <a:rPr lang="ru-RU" dirty="0" err="1"/>
              <a:t>спрямовані</a:t>
            </a:r>
            <a:r>
              <a:rPr lang="ru-RU" dirty="0"/>
              <a:t> на </a:t>
            </a:r>
            <a:r>
              <a:rPr lang="ru-RU" dirty="0" err="1"/>
              <a:t>охорону</a:t>
            </a:r>
            <a:r>
              <a:rPr lang="ru-RU" dirty="0"/>
              <a:t> та </a:t>
            </a:r>
            <a:r>
              <a:rPr lang="ru-RU" dirty="0" err="1"/>
              <a:t>управління</a:t>
            </a:r>
            <a:r>
              <a:rPr lang="ru-RU" dirty="0"/>
              <a:t> </a:t>
            </a:r>
            <a:r>
              <a:rPr lang="ru-RU" dirty="0" err="1"/>
              <a:t>природними</a:t>
            </a:r>
            <a:r>
              <a:rPr lang="ru-RU" dirty="0"/>
              <a:t> ресурсами; </a:t>
            </a:r>
          </a:p>
          <a:p>
            <a:pPr marL="0" indent="0" algn="just">
              <a:buNone/>
            </a:pPr>
            <a:r>
              <a:rPr lang="ru-RU" dirty="0"/>
              <a:t>3) </a:t>
            </a:r>
            <a:r>
              <a:rPr lang="ru-RU" dirty="0" err="1"/>
              <a:t>видатки</a:t>
            </a:r>
            <a:r>
              <a:rPr lang="ru-RU" dirty="0"/>
              <a:t> бюджету ЄС за </a:t>
            </a:r>
            <a:r>
              <a:rPr lang="ru-RU" dirty="0" err="1"/>
              <a:t>розділом</a:t>
            </a:r>
            <a:r>
              <a:rPr lang="ru-RU" dirty="0"/>
              <a:t> «</a:t>
            </a:r>
            <a:r>
              <a:rPr lang="ru-RU" dirty="0" err="1"/>
              <a:t>Громадянство</a:t>
            </a:r>
            <a:r>
              <a:rPr lang="ru-RU" dirty="0"/>
              <a:t>, свобода, </a:t>
            </a:r>
            <a:r>
              <a:rPr lang="ru-RU" dirty="0" err="1"/>
              <a:t>безпека</a:t>
            </a:r>
            <a:r>
              <a:rPr lang="ru-RU" dirty="0"/>
              <a:t> та </a:t>
            </a:r>
            <a:r>
              <a:rPr lang="ru-RU" dirty="0" err="1"/>
              <a:t>правосуддя</a:t>
            </a:r>
            <a:r>
              <a:rPr lang="ru-RU" dirty="0"/>
              <a:t>»;</a:t>
            </a:r>
            <a:endParaRPr lang="uk-UA" dirty="0"/>
          </a:p>
        </p:txBody>
      </p:sp>
      <p:sp>
        <p:nvSpPr>
          <p:cNvPr id="5" name="Місце для вмісту 4">
            <a:extLst>
              <a:ext uri="{FF2B5EF4-FFF2-40B4-BE49-F238E27FC236}">
                <a16:creationId xmlns:a16="http://schemas.microsoft.com/office/drawing/2014/main" id="{439911BF-38CA-41F6-9A41-7AA54235CA0B}"/>
              </a:ext>
            </a:extLst>
          </p:cNvPr>
          <p:cNvSpPr>
            <a:spLocks noGrp="1"/>
          </p:cNvSpPr>
          <p:nvPr>
            <p:ph sz="half" idx="2"/>
          </p:nvPr>
        </p:nvSpPr>
        <p:spPr>
          <a:xfrm>
            <a:off x="5886519" y="2140902"/>
            <a:ext cx="4480560" cy="4351337"/>
          </a:xfrm>
        </p:spPr>
        <p:txBody>
          <a:bodyPr>
            <a:normAutofit lnSpcReduction="10000"/>
          </a:bodyPr>
          <a:lstStyle/>
          <a:p>
            <a:pPr marL="0" indent="0" algn="just">
              <a:buNone/>
            </a:pPr>
            <a:r>
              <a:rPr lang="uk-UA" dirty="0"/>
              <a:t>4) видатки на фінансування зовнішніх програм (відносно кооперації з іншими країнами, у тому числі країнами, що розвиваються – Азії, Південної Африки, Центральної та Східної Європи); </a:t>
            </a:r>
          </a:p>
          <a:p>
            <a:pPr marL="0" indent="0" algn="just">
              <a:buNone/>
            </a:pPr>
            <a:r>
              <a:rPr lang="uk-UA" dirty="0"/>
              <a:t>5) адміністративні витрати; </a:t>
            </a:r>
          </a:p>
          <a:p>
            <a:pPr marL="0" indent="0" algn="just">
              <a:buNone/>
            </a:pPr>
            <a:r>
              <a:rPr lang="uk-UA" dirty="0"/>
              <a:t>6) зрівняльні платежі, які будуть спрямовані у вигляді допомоги новим </a:t>
            </a:r>
            <a:r>
              <a:rPr lang="uk-UA" dirty="0" err="1"/>
              <a:t>країнамчленам</a:t>
            </a:r>
            <a:r>
              <a:rPr lang="uk-UA" dirty="0"/>
              <a:t> ЄС.</a:t>
            </a:r>
          </a:p>
        </p:txBody>
      </p:sp>
    </p:spTree>
    <p:extLst>
      <p:ext uri="{BB962C8B-B14F-4D97-AF65-F5344CB8AC3E}">
        <p14:creationId xmlns:p14="http://schemas.microsoft.com/office/powerpoint/2010/main" val="42507595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Новини Європи: ЄС офіційно опублікував шостий пакет санкцій проти рф">
            <a:extLst>
              <a:ext uri="{FF2B5EF4-FFF2-40B4-BE49-F238E27FC236}">
                <a16:creationId xmlns:a16="http://schemas.microsoft.com/office/drawing/2014/main" id="{6527164E-D1EC-4E35-810D-2EBF417DA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1" y="0"/>
            <a:ext cx="12026023" cy="687487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3763B4BC-D4AB-4475-BC34-083AF135C09D}"/>
              </a:ext>
            </a:extLst>
          </p:cNvPr>
          <p:cNvSpPr>
            <a:spLocks noGrp="1"/>
          </p:cNvSpPr>
          <p:nvPr>
            <p:ph type="title"/>
          </p:nvPr>
        </p:nvSpPr>
        <p:spPr>
          <a:xfrm>
            <a:off x="429491" y="1011382"/>
            <a:ext cx="3699164" cy="1468582"/>
          </a:xfrm>
        </p:spPr>
        <p:txBody>
          <a:bodyPr>
            <a:normAutofit fontScale="90000"/>
          </a:bodyPr>
          <a:lstStyle/>
          <a:p>
            <a:r>
              <a:rPr lang="ru-RU" dirty="0" err="1">
                <a:highlight>
                  <a:srgbClr val="FFFF00"/>
                </a:highlight>
              </a:rPr>
              <a:t>Основними</a:t>
            </a:r>
            <a:r>
              <a:rPr lang="ru-RU" dirty="0">
                <a:highlight>
                  <a:srgbClr val="FFFF00"/>
                </a:highlight>
              </a:rPr>
              <a:t> проблемами </a:t>
            </a:r>
            <a:r>
              <a:rPr lang="ru-RU" dirty="0" err="1">
                <a:highlight>
                  <a:srgbClr val="FFFF00"/>
                </a:highlight>
              </a:rPr>
              <a:t>бюджетної</a:t>
            </a:r>
            <a:r>
              <a:rPr lang="ru-RU" dirty="0">
                <a:highlight>
                  <a:srgbClr val="FFFF00"/>
                </a:highlight>
              </a:rPr>
              <a:t> </a:t>
            </a:r>
            <a:r>
              <a:rPr lang="ru-RU" dirty="0" err="1">
                <a:highlight>
                  <a:srgbClr val="FFFF00"/>
                </a:highlight>
              </a:rPr>
              <a:t>політики</a:t>
            </a:r>
            <a:r>
              <a:rPr lang="ru-RU" dirty="0">
                <a:highlight>
                  <a:srgbClr val="FFFF00"/>
                </a:highlight>
              </a:rPr>
              <a:t> ЄС є:</a:t>
            </a:r>
            <a:endParaRPr lang="uk-UA" dirty="0">
              <a:highlight>
                <a:srgbClr val="FFFF00"/>
              </a:highlight>
            </a:endParaRPr>
          </a:p>
        </p:txBody>
      </p:sp>
      <p:sp>
        <p:nvSpPr>
          <p:cNvPr id="3" name="Місце для вмісту 2">
            <a:extLst>
              <a:ext uri="{FF2B5EF4-FFF2-40B4-BE49-F238E27FC236}">
                <a16:creationId xmlns:a16="http://schemas.microsoft.com/office/drawing/2014/main" id="{4AB2FFD9-C5B1-4B74-81FB-67622427328F}"/>
              </a:ext>
            </a:extLst>
          </p:cNvPr>
          <p:cNvSpPr>
            <a:spLocks noGrp="1"/>
          </p:cNvSpPr>
          <p:nvPr>
            <p:ph sz="half" idx="1"/>
          </p:nvPr>
        </p:nvSpPr>
        <p:spPr>
          <a:xfrm>
            <a:off x="7572894" y="2939647"/>
            <a:ext cx="4480560" cy="4351337"/>
          </a:xfrm>
        </p:spPr>
        <p:txBody>
          <a:bodyPr/>
          <a:lstStyle/>
          <a:p>
            <a:pPr algn="just"/>
            <a:r>
              <a:rPr lang="ru-RU" dirty="0" err="1">
                <a:solidFill>
                  <a:schemeClr val="bg1"/>
                </a:solidFill>
              </a:rPr>
              <a:t>конкурентний</a:t>
            </a:r>
            <a:r>
              <a:rPr lang="ru-RU" dirty="0">
                <a:solidFill>
                  <a:schemeClr val="bg1"/>
                </a:solidFill>
              </a:rPr>
              <a:t> характер </a:t>
            </a:r>
            <a:r>
              <a:rPr lang="ru-RU" dirty="0" err="1">
                <a:solidFill>
                  <a:schemeClr val="bg1"/>
                </a:solidFill>
              </a:rPr>
              <a:t>розподілу</a:t>
            </a:r>
            <a:r>
              <a:rPr lang="ru-RU" dirty="0">
                <a:solidFill>
                  <a:schemeClr val="bg1"/>
                </a:solidFill>
              </a:rPr>
              <a:t> </a:t>
            </a:r>
            <a:r>
              <a:rPr lang="ru-RU" dirty="0" err="1">
                <a:solidFill>
                  <a:schemeClr val="bg1"/>
                </a:solidFill>
              </a:rPr>
              <a:t>видатків</a:t>
            </a:r>
            <a:r>
              <a:rPr lang="ru-RU" dirty="0">
                <a:solidFill>
                  <a:schemeClr val="bg1"/>
                </a:solidFill>
              </a:rPr>
              <a:t> та </a:t>
            </a:r>
            <a:r>
              <a:rPr lang="ru-RU" dirty="0" err="1">
                <a:solidFill>
                  <a:schemeClr val="bg1"/>
                </a:solidFill>
              </a:rPr>
              <a:t>сплати</a:t>
            </a:r>
            <a:r>
              <a:rPr lang="ru-RU" dirty="0">
                <a:solidFill>
                  <a:schemeClr val="bg1"/>
                </a:solidFill>
              </a:rPr>
              <a:t> </a:t>
            </a:r>
            <a:r>
              <a:rPr lang="ru-RU" dirty="0" err="1">
                <a:solidFill>
                  <a:schemeClr val="bg1"/>
                </a:solidFill>
              </a:rPr>
              <a:t>внесків</a:t>
            </a:r>
            <a:r>
              <a:rPr lang="ru-RU" dirty="0">
                <a:solidFill>
                  <a:schemeClr val="bg1"/>
                </a:solidFill>
              </a:rPr>
              <a:t> (</a:t>
            </a:r>
            <a:r>
              <a:rPr lang="ru-RU" dirty="0" err="1">
                <a:solidFill>
                  <a:schemeClr val="bg1"/>
                </a:solidFill>
              </a:rPr>
              <a:t>бажання</a:t>
            </a:r>
            <a:r>
              <a:rPr lang="ru-RU" dirty="0">
                <a:solidFill>
                  <a:schemeClr val="bg1"/>
                </a:solidFill>
              </a:rPr>
              <a:t> </a:t>
            </a:r>
            <a:r>
              <a:rPr lang="ru-RU" dirty="0" err="1">
                <a:solidFill>
                  <a:schemeClr val="bg1"/>
                </a:solidFill>
              </a:rPr>
              <a:t>країн</a:t>
            </a:r>
            <a:r>
              <a:rPr lang="ru-RU" dirty="0">
                <a:solidFill>
                  <a:schemeClr val="bg1"/>
                </a:solidFill>
              </a:rPr>
              <a:t> </a:t>
            </a:r>
            <a:r>
              <a:rPr lang="ru-RU" dirty="0" err="1">
                <a:solidFill>
                  <a:schemeClr val="bg1"/>
                </a:solidFill>
              </a:rPr>
              <a:t>менше</a:t>
            </a:r>
            <a:r>
              <a:rPr lang="ru-RU" dirty="0">
                <a:solidFill>
                  <a:schemeClr val="bg1"/>
                </a:solidFill>
              </a:rPr>
              <a:t> </a:t>
            </a:r>
            <a:r>
              <a:rPr lang="ru-RU" dirty="0" err="1">
                <a:solidFill>
                  <a:schemeClr val="bg1"/>
                </a:solidFill>
              </a:rPr>
              <a:t>платити</a:t>
            </a:r>
            <a:r>
              <a:rPr lang="ru-RU" dirty="0">
                <a:solidFill>
                  <a:schemeClr val="bg1"/>
                </a:solidFill>
              </a:rPr>
              <a:t> </a:t>
            </a:r>
            <a:r>
              <a:rPr lang="ru-RU" dirty="0" err="1">
                <a:solidFill>
                  <a:schemeClr val="bg1"/>
                </a:solidFill>
              </a:rPr>
              <a:t>внесків</a:t>
            </a:r>
            <a:r>
              <a:rPr lang="ru-RU" dirty="0">
                <a:solidFill>
                  <a:schemeClr val="bg1"/>
                </a:solidFill>
              </a:rPr>
              <a:t>, а </a:t>
            </a:r>
            <a:r>
              <a:rPr lang="ru-RU" dirty="0" err="1">
                <a:solidFill>
                  <a:schemeClr val="bg1"/>
                </a:solidFill>
              </a:rPr>
              <a:t>більше</a:t>
            </a:r>
            <a:r>
              <a:rPr lang="ru-RU" dirty="0">
                <a:solidFill>
                  <a:schemeClr val="bg1"/>
                </a:solidFill>
              </a:rPr>
              <a:t> </a:t>
            </a:r>
            <a:r>
              <a:rPr lang="ru-RU" dirty="0" err="1">
                <a:solidFill>
                  <a:schemeClr val="bg1"/>
                </a:solidFill>
              </a:rPr>
              <a:t>отримувати</a:t>
            </a:r>
            <a:r>
              <a:rPr lang="ru-RU" dirty="0">
                <a:solidFill>
                  <a:schemeClr val="bg1"/>
                </a:solidFill>
              </a:rPr>
              <a:t> </a:t>
            </a:r>
            <a:r>
              <a:rPr lang="ru-RU" dirty="0" err="1">
                <a:solidFill>
                  <a:schemeClr val="bg1"/>
                </a:solidFill>
              </a:rPr>
              <a:t>допомоги</a:t>
            </a:r>
            <a:r>
              <a:rPr lang="ru-RU" dirty="0">
                <a:solidFill>
                  <a:schemeClr val="bg1"/>
                </a:solidFill>
              </a:rPr>
              <a:t>);</a:t>
            </a:r>
          </a:p>
          <a:p>
            <a:pPr algn="just"/>
            <a:r>
              <a:rPr lang="ru-RU" dirty="0" err="1">
                <a:solidFill>
                  <a:schemeClr val="bg1"/>
                </a:solidFill>
              </a:rPr>
              <a:t>високі</a:t>
            </a:r>
            <a:r>
              <a:rPr lang="ru-RU" dirty="0">
                <a:solidFill>
                  <a:schemeClr val="bg1"/>
                </a:solidFill>
              </a:rPr>
              <a:t> </a:t>
            </a:r>
            <a:r>
              <a:rPr lang="ru-RU" dirty="0" err="1">
                <a:solidFill>
                  <a:schemeClr val="bg1"/>
                </a:solidFill>
              </a:rPr>
              <a:t>адміністративні</a:t>
            </a:r>
            <a:r>
              <a:rPr lang="ru-RU" dirty="0">
                <a:solidFill>
                  <a:schemeClr val="bg1"/>
                </a:solidFill>
              </a:rPr>
              <a:t> </a:t>
            </a:r>
            <a:r>
              <a:rPr lang="ru-RU" dirty="0" err="1">
                <a:solidFill>
                  <a:schemeClr val="bg1"/>
                </a:solidFill>
              </a:rPr>
              <a:t>видатки</a:t>
            </a:r>
            <a:r>
              <a:rPr lang="ru-RU" dirty="0">
                <a:solidFill>
                  <a:schemeClr val="bg1"/>
                </a:solidFill>
              </a:rPr>
              <a:t> на </a:t>
            </a:r>
            <a:r>
              <a:rPr lang="ru-RU" dirty="0" err="1">
                <a:solidFill>
                  <a:schemeClr val="bg1"/>
                </a:solidFill>
              </a:rPr>
              <a:t>утримання</a:t>
            </a:r>
            <a:r>
              <a:rPr lang="ru-RU" dirty="0">
                <a:solidFill>
                  <a:schemeClr val="bg1"/>
                </a:solidFill>
              </a:rPr>
              <a:t> </a:t>
            </a:r>
            <a:r>
              <a:rPr lang="ru-RU" dirty="0" err="1">
                <a:solidFill>
                  <a:schemeClr val="bg1"/>
                </a:solidFill>
              </a:rPr>
              <a:t>апарату</a:t>
            </a:r>
            <a:r>
              <a:rPr lang="ru-RU" dirty="0">
                <a:solidFill>
                  <a:schemeClr val="bg1"/>
                </a:solidFill>
              </a:rPr>
              <a:t> </a:t>
            </a:r>
            <a:r>
              <a:rPr lang="ru-RU" dirty="0" err="1">
                <a:solidFill>
                  <a:schemeClr val="bg1"/>
                </a:solidFill>
              </a:rPr>
              <a:t>управління</a:t>
            </a:r>
            <a:r>
              <a:rPr lang="ru-RU" dirty="0">
                <a:solidFill>
                  <a:schemeClr val="bg1"/>
                </a:solidFill>
              </a:rPr>
              <a:t>;</a:t>
            </a:r>
          </a:p>
          <a:p>
            <a:pPr algn="just"/>
            <a:r>
              <a:rPr lang="ru-RU" dirty="0" err="1">
                <a:solidFill>
                  <a:schemeClr val="bg1"/>
                </a:solidFill>
              </a:rPr>
              <a:t>непропорційність</a:t>
            </a:r>
            <a:r>
              <a:rPr lang="ru-RU" dirty="0">
                <a:solidFill>
                  <a:schemeClr val="bg1"/>
                </a:solidFill>
              </a:rPr>
              <a:t> </a:t>
            </a:r>
            <a:r>
              <a:rPr lang="ru-RU" dirty="0" err="1">
                <a:solidFill>
                  <a:schemeClr val="bg1"/>
                </a:solidFill>
              </a:rPr>
              <a:t>розподілу</a:t>
            </a:r>
            <a:r>
              <a:rPr lang="ru-RU" dirty="0">
                <a:solidFill>
                  <a:schemeClr val="bg1"/>
                </a:solidFill>
              </a:rPr>
              <a:t> </a:t>
            </a:r>
            <a:r>
              <a:rPr lang="ru-RU" dirty="0" err="1">
                <a:solidFill>
                  <a:schemeClr val="bg1"/>
                </a:solidFill>
              </a:rPr>
              <a:t>видатків</a:t>
            </a:r>
            <a:r>
              <a:rPr lang="ru-RU" dirty="0">
                <a:solidFill>
                  <a:schemeClr val="bg1"/>
                </a:solidFill>
              </a:rPr>
              <a:t> </a:t>
            </a:r>
            <a:r>
              <a:rPr lang="ru-RU" dirty="0" err="1">
                <a:solidFill>
                  <a:schemeClr val="bg1"/>
                </a:solidFill>
              </a:rPr>
              <a:t>між</a:t>
            </a:r>
            <a:r>
              <a:rPr lang="ru-RU" dirty="0">
                <a:solidFill>
                  <a:schemeClr val="bg1"/>
                </a:solidFill>
              </a:rPr>
              <a:t> державами – </a:t>
            </a:r>
            <a:r>
              <a:rPr lang="ru-RU" dirty="0" err="1">
                <a:solidFill>
                  <a:schemeClr val="bg1"/>
                </a:solidFill>
              </a:rPr>
              <a:t>платниками</a:t>
            </a:r>
            <a:r>
              <a:rPr lang="ru-RU" dirty="0">
                <a:solidFill>
                  <a:schemeClr val="bg1"/>
                </a:solidFill>
              </a:rPr>
              <a:t> та державами-</a:t>
            </a:r>
            <a:r>
              <a:rPr lang="ru-RU" dirty="0" err="1">
                <a:solidFill>
                  <a:schemeClr val="bg1"/>
                </a:solidFill>
              </a:rPr>
              <a:t>реципієнтами</a:t>
            </a:r>
            <a:r>
              <a:rPr lang="ru-RU" dirty="0">
                <a:solidFill>
                  <a:schemeClr val="bg1"/>
                </a:solidFill>
              </a:rPr>
              <a:t> (</a:t>
            </a:r>
            <a:r>
              <a:rPr lang="ru-RU" dirty="0" err="1">
                <a:solidFill>
                  <a:schemeClr val="bg1"/>
                </a:solidFill>
              </a:rPr>
              <a:t>отримувачами</a:t>
            </a:r>
            <a:r>
              <a:rPr lang="ru-RU" dirty="0">
                <a:solidFill>
                  <a:schemeClr val="bg1"/>
                </a:solidFill>
              </a:rPr>
              <a:t> </a:t>
            </a:r>
            <a:r>
              <a:rPr lang="ru-RU" dirty="0" err="1">
                <a:solidFill>
                  <a:schemeClr val="bg1"/>
                </a:solidFill>
              </a:rPr>
              <a:t>допомоги</a:t>
            </a:r>
            <a:r>
              <a:rPr lang="ru-RU" dirty="0">
                <a:solidFill>
                  <a:schemeClr val="bg1"/>
                </a:solidFill>
              </a:rPr>
              <a:t>).</a:t>
            </a:r>
            <a:endParaRPr lang="uk-UA" dirty="0">
              <a:solidFill>
                <a:schemeClr val="bg1"/>
              </a:solidFill>
            </a:endParaRPr>
          </a:p>
        </p:txBody>
      </p:sp>
    </p:spTree>
    <p:extLst>
      <p:ext uri="{BB962C8B-B14F-4D97-AF65-F5344CB8AC3E}">
        <p14:creationId xmlns:p14="http://schemas.microsoft.com/office/powerpoint/2010/main" val="14551829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85D0E7A-B6CF-4F98-BD47-2FCEB5BA83A0}"/>
              </a:ext>
            </a:extLst>
          </p:cNvPr>
          <p:cNvPicPr>
            <a:picLocks noChangeAspect="1"/>
          </p:cNvPicPr>
          <p:nvPr/>
        </p:nvPicPr>
        <p:blipFill>
          <a:blip r:embed="rId2"/>
          <a:stretch>
            <a:fillRect/>
          </a:stretch>
        </p:blipFill>
        <p:spPr>
          <a:xfrm>
            <a:off x="419432" y="351710"/>
            <a:ext cx="10456385" cy="5541102"/>
          </a:xfrm>
          <a:prstGeom prst="rect">
            <a:avLst/>
          </a:prstGeom>
        </p:spPr>
      </p:pic>
    </p:spTree>
    <p:extLst>
      <p:ext uri="{BB962C8B-B14F-4D97-AF65-F5344CB8AC3E}">
        <p14:creationId xmlns:p14="http://schemas.microsoft.com/office/powerpoint/2010/main" val="26514204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AB9ADB-B303-4E26-9411-7E4D62B19C76}"/>
              </a:ext>
            </a:extLst>
          </p:cNvPr>
          <p:cNvSpPr txBox="1"/>
          <p:nvPr/>
        </p:nvSpPr>
        <p:spPr>
          <a:xfrm>
            <a:off x="446810" y="1097614"/>
            <a:ext cx="4942609" cy="5078313"/>
          </a:xfrm>
          <a:prstGeom prst="rect">
            <a:avLst/>
          </a:prstGeom>
          <a:noFill/>
        </p:spPr>
        <p:txBody>
          <a:bodyPr wrap="square">
            <a:spAutoFit/>
          </a:bodyPr>
          <a:lstStyle/>
          <a:p>
            <a:pPr algn="just"/>
            <a:r>
              <a:rPr lang="uk-UA" dirty="0"/>
              <a:t>У бюджетному процесі ЄС важливе місце займає бюджетне прогнозування і бюджетне планування. Бюджетним рік у Європейському Союзі починається 1 січня і закінчується 31 грудня. Розробці проекту бюджету передує подання міністерствами та установами ЄС кошторисів їх фінансових потреб, тобто видатків та надходжень. Єврокомісія, обробивши та скоригувавши їх, розробляє проект бюджету відповідно до затвердженої бюджетної стратегії та подає його на розгляд Європарламенту. Бюджет проходить у Європарламенті два читання. Після внесення поправок депутатами та комітетами проект бюджету затверджується Європарламентом спільно з Радою ЄС. </a:t>
            </a:r>
          </a:p>
        </p:txBody>
      </p:sp>
      <p:sp>
        <p:nvSpPr>
          <p:cNvPr id="5" name="TextBox 4">
            <a:extLst>
              <a:ext uri="{FF2B5EF4-FFF2-40B4-BE49-F238E27FC236}">
                <a16:creationId xmlns:a16="http://schemas.microsoft.com/office/drawing/2014/main" id="{EB91809F-154E-4A56-BE73-AA3D5539E228}"/>
              </a:ext>
            </a:extLst>
          </p:cNvPr>
          <p:cNvSpPr txBox="1"/>
          <p:nvPr/>
        </p:nvSpPr>
        <p:spPr>
          <a:xfrm>
            <a:off x="5642265" y="1305341"/>
            <a:ext cx="5538354" cy="4247317"/>
          </a:xfrm>
          <a:prstGeom prst="rect">
            <a:avLst/>
          </a:prstGeom>
          <a:noFill/>
        </p:spPr>
        <p:txBody>
          <a:bodyPr wrap="square">
            <a:spAutoFit/>
          </a:bodyPr>
          <a:lstStyle/>
          <a:p>
            <a:pPr algn="just"/>
            <a:r>
              <a:rPr lang="uk-UA" dirty="0"/>
              <a:t>Особливістю прийняття поправок до бюджету, які призведуть до зростання видатків, є прийняття їх кваліфікованою більшістю (3/5 голосів). Виконанням бюджету займається Єврокомісія у межах визначених у бюджеті коштів та складає звіт про його виконання, який подає на розгляд Європарламенту, Ради міністрів ЄС, інших інститутів та урядів держав. Кожен орган подає свої висновки щодо звіту. Бюджетний контроль має триступеневу форму. Він включає в себе внутрішній контроль, який здійснюється окремими органами ЄС та зовнішній контроль, який здійснюється Рахунковою палатою, а також Європарламентом і Радою ЄС.</a:t>
            </a:r>
          </a:p>
        </p:txBody>
      </p:sp>
    </p:spTree>
    <p:extLst>
      <p:ext uri="{BB962C8B-B14F-4D97-AF65-F5344CB8AC3E}">
        <p14:creationId xmlns:p14="http://schemas.microsoft.com/office/powerpoint/2010/main" val="34089344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54E951-975F-49EE-9395-4375018C24A6}"/>
              </a:ext>
            </a:extLst>
          </p:cNvPr>
          <p:cNvSpPr>
            <a:spLocks noGrp="1"/>
          </p:cNvSpPr>
          <p:nvPr>
            <p:ph type="title"/>
          </p:nvPr>
        </p:nvSpPr>
        <p:spPr>
          <a:xfrm>
            <a:off x="651164" y="365760"/>
            <a:ext cx="10303348" cy="1325562"/>
          </a:xfrm>
        </p:spPr>
        <p:txBody>
          <a:bodyPr>
            <a:normAutofit fontScale="90000"/>
          </a:bodyPr>
          <a:lstStyle/>
          <a:p>
            <a:r>
              <a:rPr lang="uk-UA" dirty="0"/>
              <a:t>Гармонізація та уніфікація податкової політики країн Європейського Союзу</a:t>
            </a:r>
          </a:p>
        </p:txBody>
      </p:sp>
      <p:sp>
        <p:nvSpPr>
          <p:cNvPr id="3" name="Місце для вмісту 2">
            <a:extLst>
              <a:ext uri="{FF2B5EF4-FFF2-40B4-BE49-F238E27FC236}">
                <a16:creationId xmlns:a16="http://schemas.microsoft.com/office/drawing/2014/main" id="{FF7D5216-B834-42C9-89C7-9DC205989BFF}"/>
              </a:ext>
            </a:extLst>
          </p:cNvPr>
          <p:cNvSpPr>
            <a:spLocks noGrp="1"/>
          </p:cNvSpPr>
          <p:nvPr>
            <p:ph idx="1"/>
          </p:nvPr>
        </p:nvSpPr>
        <p:spPr>
          <a:xfrm>
            <a:off x="1261872" y="2506663"/>
            <a:ext cx="8595360" cy="4351337"/>
          </a:xfrm>
        </p:spPr>
        <p:txBody>
          <a:bodyPr/>
          <a:lstStyle/>
          <a:p>
            <a:pPr algn="just"/>
            <a:r>
              <a:rPr lang="uk-UA" b="1" dirty="0"/>
              <a:t>Податкова уніфікація </a:t>
            </a:r>
            <a:r>
              <a:rPr lang="uk-UA" dirty="0"/>
              <a:t>– це введення обов’язкових однакових юридичних норм і правил у сфері оподаткування і формування на цій основі єдиної податкової системи. </a:t>
            </a:r>
          </a:p>
          <a:p>
            <a:pPr algn="just"/>
            <a:r>
              <a:rPr lang="uk-UA" b="1" dirty="0"/>
              <a:t>Податкова гармонізація </a:t>
            </a:r>
            <a:r>
              <a:rPr lang="uk-UA" dirty="0"/>
              <a:t>– вироблення загальної стратегії держав у сфері податкових правовідносин на відповідному етапі інтеграційної взаємодії, що передбачає координацію податкової політики, систематизацію та уніфікацію окремих податків і податкових систем країн, які входять до міжнародних регіональних угруповань</a:t>
            </a:r>
          </a:p>
        </p:txBody>
      </p:sp>
    </p:spTree>
    <p:extLst>
      <p:ext uri="{BB962C8B-B14F-4D97-AF65-F5344CB8AC3E}">
        <p14:creationId xmlns:p14="http://schemas.microsoft.com/office/powerpoint/2010/main" val="20888177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181FE093-915D-47E0-B0BC-FD22776E7179}"/>
              </a:ext>
            </a:extLst>
          </p:cNvPr>
          <p:cNvPicPr>
            <a:picLocks noChangeAspect="1"/>
          </p:cNvPicPr>
          <p:nvPr/>
        </p:nvPicPr>
        <p:blipFill>
          <a:blip r:embed="rId2"/>
          <a:stretch>
            <a:fillRect/>
          </a:stretch>
        </p:blipFill>
        <p:spPr>
          <a:xfrm>
            <a:off x="122441" y="773999"/>
            <a:ext cx="5862722" cy="4412074"/>
          </a:xfrm>
          <a:prstGeom prst="rect">
            <a:avLst/>
          </a:prstGeom>
        </p:spPr>
      </p:pic>
      <p:sp>
        <p:nvSpPr>
          <p:cNvPr id="13" name="TextBox 12">
            <a:extLst>
              <a:ext uri="{FF2B5EF4-FFF2-40B4-BE49-F238E27FC236}">
                <a16:creationId xmlns:a16="http://schemas.microsoft.com/office/drawing/2014/main" id="{AFA4BA23-655A-4005-8C3D-84B89781073F}"/>
              </a:ext>
            </a:extLst>
          </p:cNvPr>
          <p:cNvSpPr txBox="1"/>
          <p:nvPr/>
        </p:nvSpPr>
        <p:spPr>
          <a:xfrm>
            <a:off x="5874327" y="574801"/>
            <a:ext cx="5223164" cy="5509200"/>
          </a:xfrm>
          <a:prstGeom prst="rect">
            <a:avLst/>
          </a:prstGeom>
          <a:noFill/>
        </p:spPr>
        <p:txBody>
          <a:bodyPr wrap="square">
            <a:spAutoFit/>
          </a:bodyPr>
          <a:lstStyle/>
          <a:p>
            <a:pPr algn="ctr"/>
            <a:r>
              <a:rPr lang="ru-RU" sz="1600" b="1" dirty="0" err="1">
                <a:highlight>
                  <a:srgbClr val="FFFF00"/>
                </a:highlight>
              </a:rPr>
              <a:t>Уніфікована</a:t>
            </a:r>
            <a:r>
              <a:rPr lang="ru-RU" sz="1600" b="1" dirty="0">
                <a:highlight>
                  <a:srgbClr val="FFFF00"/>
                </a:highlight>
              </a:rPr>
              <a:t> </a:t>
            </a:r>
            <a:r>
              <a:rPr lang="ru-RU" sz="1600" b="1" dirty="0" err="1">
                <a:highlight>
                  <a:srgbClr val="FFFF00"/>
                </a:highlight>
              </a:rPr>
              <a:t>наднаціональна</a:t>
            </a:r>
            <a:endParaRPr lang="ru-RU" sz="1600" b="1" dirty="0">
              <a:highlight>
                <a:srgbClr val="FFFF00"/>
              </a:highlight>
            </a:endParaRPr>
          </a:p>
          <a:p>
            <a:pPr algn="ctr"/>
            <a:r>
              <a:rPr lang="ru-RU" sz="1600" b="1" dirty="0" err="1">
                <a:highlight>
                  <a:srgbClr val="FFFF00"/>
                </a:highlight>
              </a:rPr>
              <a:t>квазіподаткова</a:t>
            </a:r>
            <a:r>
              <a:rPr lang="ru-RU" sz="1600" b="1" dirty="0">
                <a:highlight>
                  <a:srgbClr val="FFFF00"/>
                </a:highlight>
              </a:rPr>
              <a:t> система </a:t>
            </a:r>
            <a:r>
              <a:rPr lang="ru-RU" sz="1600" b="1" dirty="0" err="1">
                <a:highlight>
                  <a:srgbClr val="FFFF00"/>
                </a:highlight>
              </a:rPr>
              <a:t>включає</a:t>
            </a:r>
            <a:r>
              <a:rPr lang="ru-RU" sz="1600" b="1" dirty="0">
                <a:highlight>
                  <a:srgbClr val="FFFF00"/>
                </a:highlight>
              </a:rPr>
              <a:t>:</a:t>
            </a:r>
          </a:p>
          <a:p>
            <a:pPr marL="342900" indent="-342900" algn="just">
              <a:buAutoNum type="arabicParenR"/>
            </a:pPr>
            <a:r>
              <a:rPr lang="uk-UA" sz="1600" dirty="0"/>
              <a:t>Сільськогосподарські податки (податки з імпорту та експорту сільськогосподарської продукції з країнами не членами ЄС; податок на цукор з держав виробників цукру; податок на </a:t>
            </a:r>
            <a:r>
              <a:rPr lang="uk-UA" sz="1600" dirty="0" err="1"/>
              <a:t>ізоглюкозу</a:t>
            </a:r>
            <a:r>
              <a:rPr lang="uk-UA" sz="1600" dirty="0"/>
              <a:t>); </a:t>
            </a:r>
          </a:p>
          <a:p>
            <a:pPr marL="342900" indent="-342900" algn="just">
              <a:buAutoNum type="arabicParenR"/>
            </a:pPr>
            <a:r>
              <a:rPr lang="uk-UA" sz="1600" dirty="0"/>
              <a:t>Мито, стягнуте в ЄС (виконує переважно протекціоністську функцію), існує у формі антидемпінгового та компенсаційного мита з товарів, що перетинають зовнішні кордони ЄС. </a:t>
            </a:r>
          </a:p>
          <a:p>
            <a:pPr marL="342900" indent="-342900" algn="just">
              <a:buAutoNum type="arabicParenR"/>
            </a:pPr>
            <a:r>
              <a:rPr lang="uk-UA" sz="1600" dirty="0"/>
              <a:t>Податок на додану вартість (відсоткові відрахування за єдиною надбавкою до ставки ПДВ в країнах-членах). Наявність ПДВ у податковій системі держави – обов’язкова умова її приєднання до ЄС, оскільки надходження від ПДВ є одним з основних джерел формування бюджету ЄС. </a:t>
            </a:r>
          </a:p>
          <a:p>
            <a:pPr marL="342900" indent="-342900" algn="just">
              <a:buAutoNum type="arabicParenR"/>
            </a:pPr>
            <a:r>
              <a:rPr lang="uk-UA" sz="1600" dirty="0" err="1"/>
              <a:t>Прибутовий</a:t>
            </a:r>
            <a:r>
              <a:rPr lang="uk-UA" sz="1600" dirty="0"/>
              <a:t> податок з фізичних осіб, що працюють в </a:t>
            </a:r>
            <a:r>
              <a:rPr lang="uk-UA" sz="1600" dirty="0" err="1"/>
              <a:t>апараті</a:t>
            </a:r>
            <a:r>
              <a:rPr lang="uk-UA" sz="1600" dirty="0"/>
              <a:t> ЄС (введений в 1965р., застосовується прогресивна шкала від 5 до 45%).</a:t>
            </a:r>
          </a:p>
        </p:txBody>
      </p:sp>
    </p:spTree>
    <p:extLst>
      <p:ext uri="{BB962C8B-B14F-4D97-AF65-F5344CB8AC3E}">
        <p14:creationId xmlns:p14="http://schemas.microsoft.com/office/powerpoint/2010/main" val="2536973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078802-9789-4D92-9BDF-F07DE5CD8C53}"/>
              </a:ext>
            </a:extLst>
          </p:cNvPr>
          <p:cNvSpPr>
            <a:spLocks noGrp="1"/>
          </p:cNvSpPr>
          <p:nvPr>
            <p:ph type="title"/>
          </p:nvPr>
        </p:nvSpPr>
        <p:spPr/>
        <p:txBody>
          <a:bodyPr>
            <a:normAutofit fontScale="90000"/>
          </a:bodyPr>
          <a:lstStyle/>
          <a:p>
            <a:r>
              <a:rPr lang="ru-RU" dirty="0" err="1"/>
              <a:t>Відомі</a:t>
            </a:r>
            <a:r>
              <a:rPr lang="ru-RU" dirty="0"/>
              <a:t> три </a:t>
            </a:r>
            <a:r>
              <a:rPr lang="ru-RU" dirty="0" err="1"/>
              <a:t>моделі</a:t>
            </a:r>
            <a:r>
              <a:rPr lang="ru-RU" dirty="0"/>
              <a:t> </a:t>
            </a:r>
            <a:r>
              <a:rPr lang="ru-RU" dirty="0" err="1"/>
              <a:t>держави</a:t>
            </a:r>
            <a:r>
              <a:rPr lang="ru-RU" dirty="0"/>
              <a:t> </a:t>
            </a:r>
            <a:r>
              <a:rPr lang="ru-RU" dirty="0" err="1"/>
              <a:t>загального</a:t>
            </a:r>
            <a:r>
              <a:rPr lang="ru-RU" dirty="0"/>
              <a:t> </a:t>
            </a:r>
            <a:r>
              <a:rPr lang="ru-RU" dirty="0" err="1"/>
              <a:t>добробуту</a:t>
            </a:r>
            <a:r>
              <a:rPr lang="ru-RU" dirty="0"/>
              <a:t> </a:t>
            </a:r>
            <a:r>
              <a:rPr lang="ru-RU" dirty="0" err="1"/>
              <a:t>або</a:t>
            </a:r>
            <a:r>
              <a:rPr lang="ru-RU" dirty="0"/>
              <a:t> </a:t>
            </a:r>
            <a:r>
              <a:rPr lang="ru-RU" dirty="0" err="1"/>
              <a:t>соціальної</a:t>
            </a:r>
            <a:r>
              <a:rPr lang="ru-RU" dirty="0"/>
              <a:t> </a:t>
            </a:r>
            <a:r>
              <a:rPr lang="ru-RU" dirty="0" err="1"/>
              <a:t>держави</a:t>
            </a:r>
            <a:r>
              <a:rPr lang="ru-RU" dirty="0"/>
              <a:t>:</a:t>
            </a:r>
            <a:endParaRPr lang="uk-UA" dirty="0"/>
          </a:p>
        </p:txBody>
      </p:sp>
      <p:sp>
        <p:nvSpPr>
          <p:cNvPr id="3" name="Місце для вмісту 2">
            <a:extLst>
              <a:ext uri="{FF2B5EF4-FFF2-40B4-BE49-F238E27FC236}">
                <a16:creationId xmlns:a16="http://schemas.microsoft.com/office/drawing/2014/main" id="{1A67D1C7-E2D1-4979-8115-B4D89A891000}"/>
              </a:ext>
            </a:extLst>
          </p:cNvPr>
          <p:cNvSpPr>
            <a:spLocks noGrp="1"/>
          </p:cNvSpPr>
          <p:nvPr>
            <p:ph sz="half" idx="1"/>
          </p:nvPr>
        </p:nvSpPr>
        <p:spPr>
          <a:xfrm>
            <a:off x="195072" y="1828800"/>
            <a:ext cx="3752088" cy="4351337"/>
          </a:xfrm>
        </p:spPr>
        <p:txBody>
          <a:bodyPr/>
          <a:lstStyle/>
          <a:p>
            <a:pPr algn="just"/>
            <a:r>
              <a:rPr lang="uk-UA" dirty="0">
                <a:highlight>
                  <a:srgbClr val="FFFF00"/>
                </a:highlight>
              </a:rPr>
              <a:t>ліберальна модель </a:t>
            </a:r>
            <a:r>
              <a:rPr lang="uk-UA" dirty="0"/>
              <a:t>(англосаксонська) застосовується у США, Великобританії, ряді латиноамериканських країн. Вона передбачає державне фінансування витрат з соціального захисту лише найбільш незахищених верств населення, а усі інші громадяни повинні забезпечувати себе соціальними благами самостійно;</a:t>
            </a:r>
          </a:p>
        </p:txBody>
      </p:sp>
      <p:sp>
        <p:nvSpPr>
          <p:cNvPr id="4" name="Місце для вмісту 3">
            <a:extLst>
              <a:ext uri="{FF2B5EF4-FFF2-40B4-BE49-F238E27FC236}">
                <a16:creationId xmlns:a16="http://schemas.microsoft.com/office/drawing/2014/main" id="{9E9F2377-A64A-4D11-B9B3-25562BE87E5E}"/>
              </a:ext>
            </a:extLst>
          </p:cNvPr>
          <p:cNvSpPr>
            <a:spLocks noGrp="1"/>
          </p:cNvSpPr>
          <p:nvPr>
            <p:ph sz="half" idx="2"/>
          </p:nvPr>
        </p:nvSpPr>
        <p:spPr>
          <a:xfrm>
            <a:off x="4091940" y="1828800"/>
            <a:ext cx="3572256" cy="4351337"/>
          </a:xfrm>
        </p:spPr>
        <p:txBody>
          <a:bodyPr/>
          <a:lstStyle/>
          <a:p>
            <a:pPr algn="just"/>
            <a:r>
              <a:rPr lang="uk-UA" dirty="0">
                <a:highlight>
                  <a:srgbClr val="FFFF00"/>
                </a:highlight>
              </a:rPr>
              <a:t>соціально-демократична модель </a:t>
            </a:r>
            <a:r>
              <a:rPr lang="uk-UA" dirty="0"/>
              <a:t>(скандинавська) найбільш поширена у Швеції, де базове забезпечення надається усім громадянам за рахунок бюджетів усіх рівнів. Вона спрямована на недопущення бідності і забезпечення усім зайнятим громадянам гідного рівня </a:t>
            </a:r>
            <a:r>
              <a:rPr lang="uk-UA" dirty="0" err="1"/>
              <a:t>житт</a:t>
            </a:r>
            <a:endParaRPr lang="uk-UA" dirty="0"/>
          </a:p>
        </p:txBody>
      </p:sp>
      <p:sp>
        <p:nvSpPr>
          <p:cNvPr id="6" name="TextBox 5">
            <a:extLst>
              <a:ext uri="{FF2B5EF4-FFF2-40B4-BE49-F238E27FC236}">
                <a16:creationId xmlns:a16="http://schemas.microsoft.com/office/drawing/2014/main" id="{8E954192-C227-45D0-BBED-D0DFC83A0F97}"/>
              </a:ext>
            </a:extLst>
          </p:cNvPr>
          <p:cNvSpPr txBox="1"/>
          <p:nvPr/>
        </p:nvSpPr>
        <p:spPr>
          <a:xfrm>
            <a:off x="7742682" y="1828800"/>
            <a:ext cx="3211830" cy="3693319"/>
          </a:xfrm>
          <a:prstGeom prst="rect">
            <a:avLst/>
          </a:prstGeom>
          <a:noFill/>
        </p:spPr>
        <p:txBody>
          <a:bodyPr wrap="square">
            <a:spAutoFit/>
          </a:bodyPr>
          <a:lstStyle/>
          <a:p>
            <a:pPr marL="285750" indent="-285750" algn="just">
              <a:buFont typeface="Arial" panose="020B0604020202020204" pitchFamily="34" charset="0"/>
              <a:buChar char="•"/>
            </a:pPr>
            <a:r>
              <a:rPr lang="uk-UA" dirty="0">
                <a:highlight>
                  <a:srgbClr val="FFFF00"/>
                </a:highlight>
              </a:rPr>
              <a:t>консервативна модель </a:t>
            </a:r>
            <a:r>
              <a:rPr lang="uk-UA" dirty="0"/>
              <a:t>(європейська) поширена у більшості європейських країн (Австрії, Німеччині, Італії, Греції та ін.). Вона базується на системі соціального страхування з пайовим відрахуванням внесків працедавцями та найнятими працівниками</a:t>
            </a:r>
          </a:p>
        </p:txBody>
      </p:sp>
      <p:sp>
        <p:nvSpPr>
          <p:cNvPr id="8" name="TextBox 7">
            <a:extLst>
              <a:ext uri="{FF2B5EF4-FFF2-40B4-BE49-F238E27FC236}">
                <a16:creationId xmlns:a16="http://schemas.microsoft.com/office/drawing/2014/main" id="{B366C785-13EB-416A-A920-C4C4661B14FD}"/>
              </a:ext>
            </a:extLst>
          </p:cNvPr>
          <p:cNvSpPr txBox="1"/>
          <p:nvPr/>
        </p:nvSpPr>
        <p:spPr>
          <a:xfrm>
            <a:off x="426720" y="5628183"/>
            <a:ext cx="10683240" cy="1200329"/>
          </a:xfrm>
          <a:prstGeom prst="rect">
            <a:avLst/>
          </a:prstGeom>
          <a:noFill/>
        </p:spPr>
        <p:txBody>
          <a:bodyPr wrap="square">
            <a:spAutoFit/>
          </a:bodyPr>
          <a:lstStyle/>
          <a:p>
            <a:pPr algn="ctr"/>
            <a:r>
              <a:rPr lang="ru-RU" dirty="0"/>
              <a:t>Головною сферою </a:t>
            </a:r>
            <a:r>
              <a:rPr lang="ru-RU" dirty="0" err="1"/>
              <a:t>фінансової</a:t>
            </a:r>
            <a:r>
              <a:rPr lang="ru-RU" dirty="0"/>
              <a:t> </a:t>
            </a:r>
            <a:r>
              <a:rPr lang="ru-RU" dirty="0" err="1"/>
              <a:t>системи</a:t>
            </a:r>
            <a:r>
              <a:rPr lang="ru-RU" dirty="0"/>
              <a:t> будь-</a:t>
            </a:r>
            <a:r>
              <a:rPr lang="ru-RU" dirty="0" err="1"/>
              <a:t>якої</a:t>
            </a:r>
            <a:r>
              <a:rPr lang="ru-RU" dirty="0"/>
              <a:t> </a:t>
            </a:r>
            <a:r>
              <a:rPr lang="ru-RU" dirty="0" err="1"/>
              <a:t>країни</a:t>
            </a:r>
            <a:r>
              <a:rPr lang="ru-RU" dirty="0"/>
              <a:t> є </a:t>
            </a:r>
            <a:r>
              <a:rPr lang="ru-RU" dirty="0" err="1"/>
              <a:t>державні</a:t>
            </a:r>
            <a:r>
              <a:rPr lang="ru-RU" dirty="0"/>
              <a:t> </a:t>
            </a:r>
            <a:r>
              <a:rPr lang="ru-RU" dirty="0" err="1"/>
              <a:t>фінанси</a:t>
            </a:r>
            <a:r>
              <a:rPr lang="ru-RU" dirty="0"/>
              <a:t>, </a:t>
            </a:r>
            <a:r>
              <a:rPr lang="ru-RU" dirty="0" err="1"/>
              <a:t>які</a:t>
            </a:r>
            <a:r>
              <a:rPr lang="ru-RU" dirty="0"/>
              <a:t> </a:t>
            </a:r>
            <a:r>
              <a:rPr lang="ru-RU" dirty="0" err="1"/>
              <a:t>охоплюють</a:t>
            </a:r>
            <a:r>
              <a:rPr lang="ru-RU" dirty="0"/>
              <a:t> </a:t>
            </a:r>
            <a:r>
              <a:rPr lang="uk-UA" dirty="0"/>
              <a:t>сукупність усіх бюджетів; централізовані та децентралізовані фонди цільового призначення; фінанси підприємств та організацій державної та комунальної форми власності; державний кредит</a:t>
            </a:r>
            <a:r>
              <a:rPr lang="ru-RU" dirty="0"/>
              <a:t>.</a:t>
            </a:r>
            <a:endParaRPr lang="uk-UA" dirty="0"/>
          </a:p>
        </p:txBody>
      </p:sp>
    </p:spTree>
    <p:extLst>
      <p:ext uri="{BB962C8B-B14F-4D97-AF65-F5344CB8AC3E}">
        <p14:creationId xmlns:p14="http://schemas.microsoft.com/office/powerpoint/2010/main" val="3713354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4CCBC2A-8EE0-4BC1-B189-5CDC580C9FF5}"/>
              </a:ext>
            </a:extLst>
          </p:cNvPr>
          <p:cNvPicPr>
            <a:picLocks noChangeAspect="1"/>
          </p:cNvPicPr>
          <p:nvPr/>
        </p:nvPicPr>
        <p:blipFill>
          <a:blip r:embed="rId2"/>
          <a:stretch>
            <a:fillRect/>
          </a:stretch>
        </p:blipFill>
        <p:spPr>
          <a:xfrm>
            <a:off x="1239433" y="2914863"/>
            <a:ext cx="8635015" cy="3679901"/>
          </a:xfrm>
          <a:prstGeom prst="rect">
            <a:avLst/>
          </a:prstGeom>
        </p:spPr>
      </p:pic>
      <p:sp>
        <p:nvSpPr>
          <p:cNvPr id="4" name="TextBox 3">
            <a:extLst>
              <a:ext uri="{FF2B5EF4-FFF2-40B4-BE49-F238E27FC236}">
                <a16:creationId xmlns:a16="http://schemas.microsoft.com/office/drawing/2014/main" id="{B15B7A42-1B0C-497D-BBBD-1CC38532BF1A}"/>
              </a:ext>
            </a:extLst>
          </p:cNvPr>
          <p:cNvSpPr txBox="1"/>
          <p:nvPr/>
        </p:nvSpPr>
        <p:spPr>
          <a:xfrm>
            <a:off x="346363" y="473931"/>
            <a:ext cx="10668001" cy="2308324"/>
          </a:xfrm>
          <a:prstGeom prst="rect">
            <a:avLst/>
          </a:prstGeom>
          <a:noFill/>
        </p:spPr>
        <p:txBody>
          <a:bodyPr wrap="square">
            <a:spAutoFit/>
          </a:bodyPr>
          <a:lstStyle/>
          <a:p>
            <a:pPr algn="just"/>
            <a:r>
              <a:rPr lang="uk-UA" dirty="0"/>
              <a:t>У основу політики податкової гармонізації покладені наступні загальні рекомендації провідних європейських фахівців: </a:t>
            </a:r>
          </a:p>
          <a:p>
            <a:pPr marL="285750" indent="-285750" algn="just">
              <a:buFont typeface="Arial" panose="020B0604020202020204" pitchFamily="34" charset="0"/>
              <a:buChar char="•"/>
            </a:pPr>
            <a:r>
              <a:rPr lang="uk-UA" dirty="0"/>
              <a:t>гармонізувати (привести у відповідність) податкове законодавство держав-членів так, щоб відмінності не заважали досягненню кінцевої мети ЄС; </a:t>
            </a:r>
          </a:p>
          <a:p>
            <a:pPr marL="285750" indent="-285750" algn="just">
              <a:buFont typeface="Arial" panose="020B0604020202020204" pitchFamily="34" charset="0"/>
              <a:buChar char="•"/>
            </a:pPr>
            <a:r>
              <a:rPr lang="uk-UA" dirty="0"/>
              <a:t> гармонізація законодавства має охоплювати перш за все прибуткове оподаткування населення, податок з обороту, податки на споживання, проблеми подвійного оподаткування, проблеми рівномірного розподілу податкового тягаря в межах об’єднаної Європи. </a:t>
            </a:r>
          </a:p>
        </p:txBody>
      </p:sp>
    </p:spTree>
    <p:extLst>
      <p:ext uri="{BB962C8B-B14F-4D97-AF65-F5344CB8AC3E}">
        <p14:creationId xmlns:p14="http://schemas.microsoft.com/office/powerpoint/2010/main" val="36323302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8EDA08-AA81-4173-9D36-FD1EC69B0BB8}"/>
              </a:ext>
            </a:extLst>
          </p:cNvPr>
          <p:cNvSpPr>
            <a:spLocks noGrp="1"/>
          </p:cNvSpPr>
          <p:nvPr>
            <p:ph type="title"/>
          </p:nvPr>
        </p:nvSpPr>
        <p:spPr/>
        <p:txBody>
          <a:bodyPr/>
          <a:lstStyle/>
          <a:p>
            <a:r>
              <a:rPr lang="uk-UA" dirty="0"/>
              <a:t>Напрями гармонізації податкової політики</a:t>
            </a:r>
          </a:p>
        </p:txBody>
      </p:sp>
      <p:sp>
        <p:nvSpPr>
          <p:cNvPr id="3" name="Місце для вмісту 2">
            <a:extLst>
              <a:ext uri="{FF2B5EF4-FFF2-40B4-BE49-F238E27FC236}">
                <a16:creationId xmlns:a16="http://schemas.microsoft.com/office/drawing/2014/main" id="{FC06E96C-583E-4C61-BE32-8EAC396CBC48}"/>
              </a:ext>
            </a:extLst>
          </p:cNvPr>
          <p:cNvSpPr>
            <a:spLocks noGrp="1"/>
          </p:cNvSpPr>
          <p:nvPr>
            <p:ph sz="half" idx="1"/>
          </p:nvPr>
        </p:nvSpPr>
        <p:spPr>
          <a:xfrm>
            <a:off x="836179" y="1828800"/>
            <a:ext cx="4480560" cy="4351337"/>
          </a:xfrm>
        </p:spPr>
        <p:txBody>
          <a:bodyPr>
            <a:normAutofit fontScale="85000" lnSpcReduction="10000"/>
          </a:bodyPr>
          <a:lstStyle/>
          <a:p>
            <a:pPr algn="just"/>
            <a:r>
              <a:rPr lang="ru-RU" dirty="0" err="1"/>
              <a:t>зниження</a:t>
            </a:r>
            <a:r>
              <a:rPr lang="ru-RU" dirty="0"/>
              <a:t> </a:t>
            </a:r>
            <a:r>
              <a:rPr lang="ru-RU" dirty="0" err="1"/>
              <a:t>податкових</a:t>
            </a:r>
            <a:r>
              <a:rPr lang="ru-RU" dirty="0"/>
              <a:t> ставок при </a:t>
            </a:r>
            <a:r>
              <a:rPr lang="ru-RU" dirty="0" err="1"/>
              <a:t>одночасному</a:t>
            </a:r>
            <a:r>
              <a:rPr lang="ru-RU" dirty="0"/>
              <a:t> </a:t>
            </a:r>
            <a:r>
              <a:rPr lang="ru-RU" dirty="0" err="1"/>
              <a:t>скороченні</a:t>
            </a:r>
            <a:r>
              <a:rPr lang="ru-RU" dirty="0"/>
              <a:t> </a:t>
            </a:r>
            <a:r>
              <a:rPr lang="ru-RU" dirty="0" err="1"/>
              <a:t>податкових</a:t>
            </a:r>
            <a:r>
              <a:rPr lang="ru-RU" dirty="0"/>
              <a:t> </a:t>
            </a:r>
            <a:r>
              <a:rPr lang="ru-RU" dirty="0" err="1"/>
              <a:t>пільг</a:t>
            </a:r>
            <a:r>
              <a:rPr lang="ru-RU" dirty="0"/>
              <a:t> з метою </a:t>
            </a:r>
            <a:r>
              <a:rPr lang="ru-RU" dirty="0" err="1"/>
              <a:t>стимулювання</a:t>
            </a:r>
            <a:r>
              <a:rPr lang="ru-RU" dirty="0"/>
              <a:t> </a:t>
            </a:r>
            <a:r>
              <a:rPr lang="ru-RU" dirty="0" err="1"/>
              <a:t>економічного</a:t>
            </a:r>
            <a:r>
              <a:rPr lang="ru-RU" dirty="0"/>
              <a:t> </a:t>
            </a:r>
            <a:r>
              <a:rPr lang="ru-RU" dirty="0" err="1"/>
              <a:t>зростання</a:t>
            </a:r>
            <a:r>
              <a:rPr lang="ru-RU" dirty="0"/>
              <a:t> та </a:t>
            </a:r>
            <a:r>
              <a:rPr lang="ru-RU" dirty="0" err="1"/>
              <a:t>забезпечення</a:t>
            </a:r>
            <a:r>
              <a:rPr lang="ru-RU" dirty="0"/>
              <a:t> </a:t>
            </a:r>
            <a:r>
              <a:rPr lang="ru-RU" dirty="0" err="1"/>
              <a:t>ефективного</a:t>
            </a:r>
            <a:r>
              <a:rPr lang="ru-RU" dirty="0"/>
              <a:t> </a:t>
            </a:r>
            <a:r>
              <a:rPr lang="ru-RU" dirty="0" err="1"/>
              <a:t>розподілу</a:t>
            </a:r>
            <a:r>
              <a:rPr lang="ru-RU" dirty="0"/>
              <a:t> </a:t>
            </a:r>
            <a:r>
              <a:rPr lang="ru-RU" dirty="0" err="1"/>
              <a:t>ресурсів</a:t>
            </a:r>
            <a:r>
              <a:rPr lang="ru-RU" dirty="0"/>
              <a:t>;</a:t>
            </a:r>
          </a:p>
          <a:p>
            <a:pPr algn="just"/>
            <a:r>
              <a:rPr lang="ru-RU" dirty="0" err="1"/>
              <a:t>зниження</a:t>
            </a:r>
            <a:r>
              <a:rPr lang="ru-RU" dirty="0"/>
              <a:t> </a:t>
            </a:r>
            <a:r>
              <a:rPr lang="ru-RU" dirty="0" err="1"/>
              <a:t>прогресивності</a:t>
            </a:r>
            <a:r>
              <a:rPr lang="ru-RU" dirty="0"/>
              <a:t> в </a:t>
            </a:r>
            <a:r>
              <a:rPr lang="ru-RU" dirty="0" err="1"/>
              <a:t>оподаткуванні</a:t>
            </a:r>
            <a:r>
              <a:rPr lang="ru-RU" dirty="0"/>
              <a:t> та </a:t>
            </a:r>
            <a:r>
              <a:rPr lang="ru-RU" dirty="0" err="1"/>
              <a:t>перехід</a:t>
            </a:r>
            <a:r>
              <a:rPr lang="ru-RU" dirty="0"/>
              <a:t> до </a:t>
            </a:r>
            <a:r>
              <a:rPr lang="ru-RU" dirty="0" err="1"/>
              <a:t>пропорційного</a:t>
            </a:r>
            <a:r>
              <a:rPr lang="ru-RU" dirty="0"/>
              <a:t> </a:t>
            </a:r>
            <a:r>
              <a:rPr lang="ru-RU" dirty="0" err="1"/>
              <a:t>оподаткування</a:t>
            </a:r>
            <a:r>
              <a:rPr lang="ru-RU" dirty="0"/>
              <a:t> </a:t>
            </a:r>
            <a:r>
              <a:rPr lang="ru-RU" dirty="0" err="1"/>
              <a:t>доходів</a:t>
            </a:r>
            <a:r>
              <a:rPr lang="ru-RU" dirty="0"/>
              <a:t>;</a:t>
            </a:r>
          </a:p>
          <a:p>
            <a:pPr algn="just"/>
            <a:r>
              <a:rPr lang="uk-UA" dirty="0"/>
              <a:t>підвищення ролі непрямих податків;</a:t>
            </a:r>
            <a:endParaRPr lang="ru-RU" dirty="0"/>
          </a:p>
          <a:p>
            <a:pPr algn="just"/>
            <a:r>
              <a:rPr lang="ru-RU" dirty="0" err="1"/>
              <a:t>посилення</a:t>
            </a:r>
            <a:r>
              <a:rPr lang="ru-RU" dirty="0"/>
              <a:t> </a:t>
            </a:r>
            <a:r>
              <a:rPr lang="ru-RU" dirty="0" err="1"/>
              <a:t>регулюючої</a:t>
            </a:r>
            <a:r>
              <a:rPr lang="ru-RU" dirty="0"/>
              <a:t> </a:t>
            </a:r>
            <a:r>
              <a:rPr lang="ru-RU" dirty="0" err="1"/>
              <a:t>ролі</a:t>
            </a:r>
            <a:r>
              <a:rPr lang="ru-RU" dirty="0"/>
              <a:t> </a:t>
            </a:r>
            <a:r>
              <a:rPr lang="ru-RU" dirty="0" err="1"/>
              <a:t>податків</a:t>
            </a:r>
            <a:r>
              <a:rPr lang="ru-RU" dirty="0"/>
              <a:t> через </a:t>
            </a:r>
            <a:r>
              <a:rPr lang="ru-RU" dirty="0" err="1"/>
              <a:t>податкове</a:t>
            </a:r>
            <a:r>
              <a:rPr lang="ru-RU" dirty="0"/>
              <a:t> </a:t>
            </a:r>
            <a:r>
              <a:rPr lang="ru-RU" dirty="0" err="1"/>
              <a:t>стимулювання</a:t>
            </a:r>
            <a:r>
              <a:rPr lang="ru-RU" dirty="0"/>
              <a:t> </a:t>
            </a:r>
            <a:r>
              <a:rPr lang="ru-RU" dirty="0" err="1"/>
              <a:t>споживання</a:t>
            </a:r>
            <a:r>
              <a:rPr lang="ru-RU" dirty="0"/>
              <a:t> </a:t>
            </a:r>
            <a:r>
              <a:rPr lang="ru-RU" dirty="0" err="1"/>
              <a:t>екологічно</a:t>
            </a:r>
            <a:r>
              <a:rPr lang="ru-RU" dirty="0"/>
              <a:t> </a:t>
            </a:r>
            <a:r>
              <a:rPr lang="ru-RU" dirty="0" err="1"/>
              <a:t>чистих</a:t>
            </a:r>
            <a:r>
              <a:rPr lang="ru-RU" dirty="0"/>
              <a:t> </a:t>
            </a:r>
            <a:r>
              <a:rPr lang="ru-RU" dirty="0" err="1"/>
              <a:t>видів</a:t>
            </a:r>
            <a:r>
              <a:rPr lang="ru-RU" dirty="0"/>
              <a:t> </a:t>
            </a:r>
            <a:r>
              <a:rPr lang="ru-RU" dirty="0" err="1"/>
              <a:t>палива</a:t>
            </a:r>
            <a:r>
              <a:rPr lang="ru-RU" dirty="0"/>
              <a:t>;</a:t>
            </a:r>
          </a:p>
          <a:p>
            <a:pPr algn="just"/>
            <a:r>
              <a:rPr lang="ru-RU" dirty="0" err="1"/>
              <a:t>стимулювання</a:t>
            </a:r>
            <a:r>
              <a:rPr lang="ru-RU" dirty="0"/>
              <a:t> </a:t>
            </a:r>
            <a:r>
              <a:rPr lang="ru-RU" dirty="0" err="1"/>
              <a:t>окремих</a:t>
            </a:r>
            <a:r>
              <a:rPr lang="ru-RU" dirty="0"/>
              <a:t> </a:t>
            </a:r>
            <a:r>
              <a:rPr lang="ru-RU" dirty="0" err="1"/>
              <a:t>пріоритетних</a:t>
            </a:r>
            <a:r>
              <a:rPr lang="ru-RU" dirty="0"/>
              <a:t> </a:t>
            </a:r>
            <a:r>
              <a:rPr lang="ru-RU" dirty="0" err="1"/>
              <a:t>секторів</a:t>
            </a:r>
            <a:r>
              <a:rPr lang="ru-RU" dirty="0"/>
              <a:t> </a:t>
            </a:r>
            <a:r>
              <a:rPr lang="ru-RU" dirty="0" err="1"/>
              <a:t>економіки</a:t>
            </a:r>
            <a:r>
              <a:rPr lang="ru-RU" dirty="0"/>
              <a:t>, малого </a:t>
            </a:r>
            <a:r>
              <a:rPr lang="ru-RU" dirty="0" err="1"/>
              <a:t>бізнесу</a:t>
            </a:r>
            <a:r>
              <a:rPr lang="ru-RU" dirty="0"/>
              <a:t>, </a:t>
            </a:r>
            <a:r>
              <a:rPr lang="ru-RU" dirty="0" err="1"/>
              <a:t>наукових</a:t>
            </a:r>
            <a:r>
              <a:rPr lang="ru-RU" dirty="0"/>
              <a:t> </a:t>
            </a:r>
            <a:r>
              <a:rPr lang="ru-RU" dirty="0" err="1"/>
              <a:t>розробок</a:t>
            </a:r>
            <a:r>
              <a:rPr lang="ru-RU" dirty="0"/>
              <a:t> і </a:t>
            </a:r>
            <a:r>
              <a:rPr lang="ru-RU" dirty="0" err="1"/>
              <a:t>впроваджень</a:t>
            </a:r>
            <a:r>
              <a:rPr lang="ru-RU" dirty="0"/>
              <a:t> </a:t>
            </a:r>
            <a:r>
              <a:rPr lang="ru-RU" dirty="0" err="1"/>
              <a:t>тощо</a:t>
            </a:r>
            <a:r>
              <a:rPr lang="ru-RU" dirty="0"/>
              <a:t>. </a:t>
            </a:r>
            <a:endParaRPr lang="uk-UA" dirty="0"/>
          </a:p>
        </p:txBody>
      </p:sp>
      <p:pic>
        <p:nvPicPr>
          <p:cNvPr id="6146" name="Picture 2" descr="Що не так з податками та оподаткуванням: принципи побудови податкової  системи — Телеканал I-UA.tv">
            <a:extLst>
              <a:ext uri="{FF2B5EF4-FFF2-40B4-BE49-F238E27FC236}">
                <a16:creationId xmlns:a16="http://schemas.microsoft.com/office/drawing/2014/main" id="{9E8D27CB-EF3A-4A2B-A1EA-E4D8177BE05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78553" y="2225674"/>
            <a:ext cx="5514032" cy="3149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440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FC5453-08E4-4F0F-B5A7-7E9FA575EC61}"/>
              </a:ext>
            </a:extLst>
          </p:cNvPr>
          <p:cNvSpPr>
            <a:spLocks noGrp="1"/>
          </p:cNvSpPr>
          <p:nvPr>
            <p:ph type="title"/>
          </p:nvPr>
        </p:nvSpPr>
        <p:spPr/>
        <p:txBody>
          <a:bodyPr/>
          <a:lstStyle/>
          <a:p>
            <a:r>
              <a:rPr lang="ru-RU" dirty="0" err="1"/>
              <a:t>Валютна</a:t>
            </a:r>
            <a:r>
              <a:rPr lang="ru-RU" dirty="0"/>
              <a:t> </a:t>
            </a:r>
            <a:r>
              <a:rPr lang="ru-RU" dirty="0" err="1"/>
              <a:t>інтеграція</a:t>
            </a:r>
            <a:r>
              <a:rPr lang="ru-RU" dirty="0"/>
              <a:t>, </a:t>
            </a:r>
            <a:r>
              <a:rPr lang="ru-RU" dirty="0" err="1"/>
              <a:t>спільна</a:t>
            </a:r>
            <a:r>
              <a:rPr lang="ru-RU" dirty="0"/>
              <a:t> </a:t>
            </a:r>
            <a:r>
              <a:rPr lang="ru-RU" dirty="0" err="1"/>
              <a:t>валютна</a:t>
            </a:r>
            <a:r>
              <a:rPr lang="ru-RU" dirty="0"/>
              <a:t> </a:t>
            </a:r>
            <a:r>
              <a:rPr lang="ru-RU" dirty="0" err="1"/>
              <a:t>політика</a:t>
            </a:r>
            <a:endParaRPr lang="uk-UA" dirty="0"/>
          </a:p>
        </p:txBody>
      </p:sp>
      <p:sp>
        <p:nvSpPr>
          <p:cNvPr id="3" name="Місце для вмісту 2">
            <a:extLst>
              <a:ext uri="{FF2B5EF4-FFF2-40B4-BE49-F238E27FC236}">
                <a16:creationId xmlns:a16="http://schemas.microsoft.com/office/drawing/2014/main" id="{C3AA44AD-77E4-411F-AEA9-4B0EE80EFE7A}"/>
              </a:ext>
            </a:extLst>
          </p:cNvPr>
          <p:cNvSpPr>
            <a:spLocks noGrp="1"/>
          </p:cNvSpPr>
          <p:nvPr>
            <p:ph sz="half" idx="1"/>
          </p:nvPr>
        </p:nvSpPr>
        <p:spPr/>
        <p:txBody>
          <a:bodyPr/>
          <a:lstStyle/>
          <a:p>
            <a:pPr marL="0" indent="0">
              <a:buNone/>
            </a:pPr>
            <a:r>
              <a:rPr lang="uk-UA" dirty="0"/>
              <a:t>Валютна інтеграція як невід’ємний елемент економічної інтеграції розглядається в контексті послідовності кількох основних стадій організації валютних відносин:</a:t>
            </a:r>
          </a:p>
          <a:p>
            <a:r>
              <a:rPr lang="uk-UA" dirty="0"/>
              <a:t>гармонізації (зближення і взаємного пристосування національних господарств і валютних систем); </a:t>
            </a:r>
          </a:p>
          <a:p>
            <a:r>
              <a:rPr lang="uk-UA" dirty="0"/>
              <a:t>координації (узгодження цілей валютної політики); </a:t>
            </a:r>
          </a:p>
          <a:p>
            <a:r>
              <a:rPr lang="uk-UA" dirty="0"/>
              <a:t>уніфікації (проведення єдиної валютної політики).</a:t>
            </a:r>
          </a:p>
        </p:txBody>
      </p:sp>
      <p:sp>
        <p:nvSpPr>
          <p:cNvPr id="4" name="Місце для вмісту 3">
            <a:extLst>
              <a:ext uri="{FF2B5EF4-FFF2-40B4-BE49-F238E27FC236}">
                <a16:creationId xmlns:a16="http://schemas.microsoft.com/office/drawing/2014/main" id="{DA0327D4-2959-4937-BA5D-0EB4D6EF52AC}"/>
              </a:ext>
            </a:extLst>
          </p:cNvPr>
          <p:cNvSpPr>
            <a:spLocks noGrp="1"/>
          </p:cNvSpPr>
          <p:nvPr>
            <p:ph sz="half" idx="2"/>
          </p:nvPr>
        </p:nvSpPr>
        <p:spPr/>
        <p:txBody>
          <a:bodyPr/>
          <a:lstStyle/>
          <a:p>
            <a:r>
              <a:rPr lang="uk-UA" b="1" i="1" dirty="0"/>
              <a:t>Валютна інтеграція </a:t>
            </a:r>
            <a:r>
              <a:rPr lang="uk-UA" dirty="0"/>
              <a:t>– складова частина економічної інтеграції, яка полягає у створенні регіональних валютних зон, у межах яких забезпечується відносно стійке співвідношення курсів національних валют або поступова заміна їх спільною валютою, а також спільне регулювання валютних відносин та єдина валютна політика щодо інших країн.</a:t>
            </a:r>
          </a:p>
        </p:txBody>
      </p:sp>
    </p:spTree>
    <p:extLst>
      <p:ext uri="{BB962C8B-B14F-4D97-AF65-F5344CB8AC3E}">
        <p14:creationId xmlns:p14="http://schemas.microsoft.com/office/powerpoint/2010/main" val="4044664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3DB017E1-79BD-4AA9-8171-31E8B2994039}"/>
              </a:ext>
            </a:extLst>
          </p:cNvPr>
          <p:cNvPicPr>
            <a:picLocks noChangeAspect="1"/>
          </p:cNvPicPr>
          <p:nvPr/>
        </p:nvPicPr>
        <p:blipFill>
          <a:blip r:embed="rId2"/>
          <a:stretch>
            <a:fillRect/>
          </a:stretch>
        </p:blipFill>
        <p:spPr>
          <a:xfrm>
            <a:off x="236299" y="265059"/>
            <a:ext cx="7535327" cy="4887007"/>
          </a:xfrm>
          <a:prstGeom prst="rect">
            <a:avLst/>
          </a:prstGeom>
        </p:spPr>
      </p:pic>
      <p:sp>
        <p:nvSpPr>
          <p:cNvPr id="10" name="TextBox 9">
            <a:extLst>
              <a:ext uri="{FF2B5EF4-FFF2-40B4-BE49-F238E27FC236}">
                <a16:creationId xmlns:a16="http://schemas.microsoft.com/office/drawing/2014/main" id="{C09D7397-5AC1-4CFC-8051-97B29DDB39F4}"/>
              </a:ext>
            </a:extLst>
          </p:cNvPr>
          <p:cNvSpPr txBox="1"/>
          <p:nvPr/>
        </p:nvSpPr>
        <p:spPr>
          <a:xfrm>
            <a:off x="7771626" y="2289744"/>
            <a:ext cx="3058390" cy="2862322"/>
          </a:xfrm>
          <a:prstGeom prst="rect">
            <a:avLst/>
          </a:prstGeom>
          <a:noFill/>
        </p:spPr>
        <p:txBody>
          <a:bodyPr wrap="square">
            <a:spAutoFit/>
          </a:bodyPr>
          <a:lstStyle/>
          <a:p>
            <a:pPr algn="just"/>
            <a:r>
              <a:rPr lang="ru-RU" b="1" dirty="0" err="1"/>
              <a:t>Механізм</a:t>
            </a:r>
            <a:r>
              <a:rPr lang="ru-RU" b="1" dirty="0"/>
              <a:t> </a:t>
            </a:r>
            <a:r>
              <a:rPr lang="ru-RU" b="1" dirty="0" err="1"/>
              <a:t>валютної</a:t>
            </a:r>
            <a:r>
              <a:rPr lang="ru-RU" b="1" dirty="0"/>
              <a:t> </a:t>
            </a:r>
            <a:r>
              <a:rPr lang="ru-RU" b="1" dirty="0" err="1"/>
              <a:t>інтеграції</a:t>
            </a:r>
            <a:r>
              <a:rPr lang="ru-RU" b="1" dirty="0"/>
              <a:t> </a:t>
            </a:r>
            <a:r>
              <a:rPr lang="ru-RU" dirty="0"/>
              <a:t>– </a:t>
            </a:r>
            <a:r>
              <a:rPr lang="ru-RU" dirty="0" err="1"/>
              <a:t>сукупність</a:t>
            </a:r>
            <a:r>
              <a:rPr lang="ru-RU" dirty="0"/>
              <a:t> валютно-</a:t>
            </a:r>
            <a:r>
              <a:rPr lang="ru-RU" dirty="0" err="1"/>
              <a:t>кредитних</a:t>
            </a:r>
            <a:r>
              <a:rPr lang="ru-RU" dirty="0"/>
              <a:t> </a:t>
            </a:r>
            <a:r>
              <a:rPr lang="ru-RU" dirty="0" err="1"/>
              <a:t>методів</a:t>
            </a:r>
            <a:r>
              <a:rPr lang="ru-RU" dirty="0"/>
              <a:t> </a:t>
            </a:r>
            <a:r>
              <a:rPr lang="ru-RU" dirty="0" err="1"/>
              <a:t>регулювання</a:t>
            </a:r>
            <a:r>
              <a:rPr lang="ru-RU" dirty="0"/>
              <a:t>, </a:t>
            </a:r>
            <a:r>
              <a:rPr lang="ru-RU" dirty="0" err="1"/>
              <a:t>спрямованих</a:t>
            </a:r>
            <a:r>
              <a:rPr lang="ru-RU" dirty="0"/>
              <a:t> на </a:t>
            </a:r>
            <a:r>
              <a:rPr lang="ru-RU" dirty="0" err="1"/>
              <a:t>поступовий</a:t>
            </a:r>
            <a:r>
              <a:rPr lang="ru-RU" dirty="0"/>
              <a:t> </a:t>
            </a:r>
            <a:r>
              <a:rPr lang="ru-RU" dirty="0" err="1"/>
              <a:t>перехід</a:t>
            </a:r>
            <a:r>
              <a:rPr lang="ru-RU" dirty="0"/>
              <a:t> до </a:t>
            </a:r>
            <a:r>
              <a:rPr lang="ru-RU" dirty="0" err="1"/>
              <a:t>вищого</a:t>
            </a:r>
            <a:r>
              <a:rPr lang="ru-RU" dirty="0"/>
              <a:t> </a:t>
            </a:r>
            <a:r>
              <a:rPr lang="ru-RU" dirty="0" err="1"/>
              <a:t>ступеня</a:t>
            </a:r>
            <a:r>
              <a:rPr lang="ru-RU" dirty="0"/>
              <a:t> </a:t>
            </a:r>
            <a:r>
              <a:rPr lang="ru-RU" dirty="0" err="1"/>
              <a:t>інтеграції</a:t>
            </a:r>
            <a:r>
              <a:rPr lang="ru-RU" dirty="0"/>
              <a:t>, і </a:t>
            </a:r>
            <a:r>
              <a:rPr lang="ru-RU" dirty="0" err="1"/>
              <a:t>зрештою</a:t>
            </a:r>
            <a:r>
              <a:rPr lang="ru-RU" dirty="0"/>
              <a:t> до </a:t>
            </a:r>
            <a:r>
              <a:rPr lang="ru-RU" dirty="0" err="1"/>
              <a:t>формування</a:t>
            </a:r>
            <a:r>
              <a:rPr lang="ru-RU" dirty="0"/>
              <a:t> валютного союзу</a:t>
            </a:r>
            <a:endParaRPr lang="uk-UA" dirty="0"/>
          </a:p>
        </p:txBody>
      </p:sp>
    </p:spTree>
    <p:extLst>
      <p:ext uri="{BB962C8B-B14F-4D97-AF65-F5344CB8AC3E}">
        <p14:creationId xmlns:p14="http://schemas.microsoft.com/office/powerpoint/2010/main" val="38470019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33B6B7-4D34-455E-989D-7F3068C40064}"/>
              </a:ext>
            </a:extLst>
          </p:cNvPr>
          <p:cNvSpPr txBox="1"/>
          <p:nvPr/>
        </p:nvSpPr>
        <p:spPr>
          <a:xfrm>
            <a:off x="457201" y="348918"/>
            <a:ext cx="10238508" cy="5016758"/>
          </a:xfrm>
          <a:prstGeom prst="rect">
            <a:avLst/>
          </a:prstGeom>
          <a:noFill/>
        </p:spPr>
        <p:txBody>
          <a:bodyPr wrap="square">
            <a:spAutoFit/>
          </a:bodyPr>
          <a:lstStyle/>
          <a:p>
            <a:pPr algn="just"/>
            <a:r>
              <a:rPr lang="ru-RU" b="1" i="1" dirty="0"/>
              <a:t>	</a:t>
            </a:r>
            <a:r>
              <a:rPr lang="ru-RU" sz="2000" b="1" i="1" dirty="0" err="1"/>
              <a:t>Валютний</a:t>
            </a:r>
            <a:r>
              <a:rPr lang="ru-RU" sz="2000" b="1" i="1" dirty="0"/>
              <a:t> союз </a:t>
            </a:r>
            <a:r>
              <a:rPr lang="ru-RU" sz="2000" dirty="0"/>
              <a:t>– один з </a:t>
            </a:r>
            <a:r>
              <a:rPr lang="ru-RU" sz="2000" dirty="0" err="1"/>
              <a:t>типів</a:t>
            </a:r>
            <a:r>
              <a:rPr lang="ru-RU" sz="2000" dirty="0"/>
              <a:t> </a:t>
            </a:r>
            <a:r>
              <a:rPr lang="ru-RU" sz="2000" dirty="0" err="1"/>
              <a:t>міжнародних</a:t>
            </a:r>
            <a:r>
              <a:rPr lang="ru-RU" sz="2000" dirty="0"/>
              <a:t> </a:t>
            </a:r>
            <a:r>
              <a:rPr lang="ru-RU" sz="2000" dirty="0" err="1"/>
              <a:t>валютних</a:t>
            </a:r>
            <a:r>
              <a:rPr lang="ru-RU" sz="2000" dirty="0"/>
              <a:t> систем, представлений </a:t>
            </a:r>
            <a:r>
              <a:rPr lang="ru-RU" sz="2000" dirty="0" err="1"/>
              <a:t>групою</a:t>
            </a:r>
            <a:r>
              <a:rPr lang="ru-RU" sz="2000" dirty="0"/>
              <a:t> </a:t>
            </a:r>
            <a:r>
              <a:rPr lang="ru-RU" sz="2000" dirty="0" err="1"/>
              <a:t>країн</a:t>
            </a:r>
            <a:r>
              <a:rPr lang="ru-RU" sz="2000" dirty="0"/>
              <a:t>, </a:t>
            </a:r>
            <a:r>
              <a:rPr lang="ru-RU" sz="2000" dirty="0" err="1"/>
              <a:t>які</a:t>
            </a:r>
            <a:r>
              <a:rPr lang="ru-RU" sz="2000" dirty="0"/>
              <a:t> </a:t>
            </a:r>
            <a:r>
              <a:rPr lang="ru-RU" sz="2000" dirty="0" err="1"/>
              <a:t>встановили</a:t>
            </a:r>
            <a:r>
              <a:rPr lang="ru-RU" sz="2000" dirty="0"/>
              <a:t> </a:t>
            </a:r>
            <a:r>
              <a:rPr lang="ru-RU" sz="2000" dirty="0" err="1"/>
              <a:t>межі</a:t>
            </a:r>
            <a:r>
              <a:rPr lang="ru-RU" sz="2000" dirty="0"/>
              <a:t> </a:t>
            </a:r>
            <a:r>
              <a:rPr lang="ru-RU" sz="2000" dirty="0" err="1"/>
              <a:t>взаємних</a:t>
            </a:r>
            <a:r>
              <a:rPr lang="ru-RU" sz="2000" dirty="0"/>
              <a:t> </a:t>
            </a:r>
            <a:r>
              <a:rPr lang="ru-RU" sz="2000" dirty="0" err="1"/>
              <a:t>коливань</a:t>
            </a:r>
            <a:r>
              <a:rPr lang="ru-RU" sz="2000" dirty="0"/>
              <a:t> </a:t>
            </a:r>
            <a:r>
              <a:rPr lang="ru-RU" sz="2000" dirty="0" err="1"/>
              <a:t>курсів</a:t>
            </a:r>
            <a:r>
              <a:rPr lang="ru-RU" sz="2000" dirty="0"/>
              <a:t> </a:t>
            </a:r>
            <a:r>
              <a:rPr lang="ru-RU" sz="2000" dirty="0" err="1"/>
              <a:t>своїх</a:t>
            </a:r>
            <a:r>
              <a:rPr lang="ru-RU" sz="2000" dirty="0"/>
              <a:t> </a:t>
            </a:r>
            <a:r>
              <a:rPr lang="ru-RU" sz="2000" dirty="0" err="1"/>
              <a:t>національних</a:t>
            </a:r>
            <a:r>
              <a:rPr lang="ru-RU" sz="2000" dirty="0"/>
              <a:t> валют і </a:t>
            </a:r>
            <a:r>
              <a:rPr lang="ru-RU" sz="2000" dirty="0" err="1"/>
              <a:t>використовують</a:t>
            </a:r>
            <a:r>
              <a:rPr lang="ru-RU" sz="2000" dirty="0"/>
              <a:t> </a:t>
            </a:r>
            <a:r>
              <a:rPr lang="ru-RU" sz="2000" dirty="0" err="1"/>
              <a:t>однакові</a:t>
            </a:r>
            <a:r>
              <a:rPr lang="ru-RU" sz="2000" dirty="0"/>
              <a:t> </a:t>
            </a:r>
            <a:r>
              <a:rPr lang="ru-RU" sz="2000" dirty="0" err="1"/>
              <a:t>засоби</a:t>
            </a:r>
            <a:r>
              <a:rPr lang="ru-RU" sz="2000" dirty="0"/>
              <a:t> валютного </a:t>
            </a:r>
            <a:r>
              <a:rPr lang="ru-RU" sz="2000" dirty="0" err="1"/>
              <a:t>регулювання</a:t>
            </a:r>
            <a:r>
              <a:rPr lang="ru-RU" sz="2000" dirty="0"/>
              <a:t>. </a:t>
            </a:r>
          </a:p>
          <a:p>
            <a:pPr algn="just"/>
            <a:r>
              <a:rPr lang="uk-UA" sz="2000" b="1" dirty="0"/>
              <a:t>	Складовими валютного союзу є:</a:t>
            </a:r>
          </a:p>
          <a:p>
            <a:pPr marL="285750" indent="-285750" algn="just">
              <a:buFont typeface="Arial" panose="020B0604020202020204" pitchFamily="34" charset="0"/>
              <a:buChar char="•"/>
            </a:pPr>
            <a:r>
              <a:rPr lang="ru-RU" sz="2000" dirty="0"/>
              <a:t>валютно-</a:t>
            </a:r>
            <a:r>
              <a:rPr lang="ru-RU" sz="2000" dirty="0" err="1"/>
              <a:t>курсовий</a:t>
            </a:r>
            <a:r>
              <a:rPr lang="ru-RU" sz="2000" dirty="0"/>
              <a:t> союз (</a:t>
            </a:r>
            <a:r>
              <a:rPr lang="ru-RU" sz="2000" dirty="0" err="1"/>
              <a:t>домовленість</a:t>
            </a:r>
            <a:r>
              <a:rPr lang="ru-RU" sz="2000" dirty="0"/>
              <a:t> </a:t>
            </a:r>
            <a:r>
              <a:rPr lang="ru-RU" sz="2000" dirty="0" err="1"/>
              <a:t>щодо</a:t>
            </a:r>
            <a:r>
              <a:rPr lang="ru-RU" sz="2000" dirty="0"/>
              <a:t> </a:t>
            </a:r>
            <a:r>
              <a:rPr lang="ru-RU" sz="2000" dirty="0" err="1"/>
              <a:t>постійного</a:t>
            </a:r>
            <a:r>
              <a:rPr lang="ru-RU" sz="2000" dirty="0"/>
              <a:t> </a:t>
            </a:r>
            <a:r>
              <a:rPr lang="ru-RU" sz="2000" dirty="0" err="1"/>
              <a:t>фіксування</a:t>
            </a:r>
            <a:r>
              <a:rPr lang="ru-RU" sz="2000" dirty="0"/>
              <a:t> </a:t>
            </a:r>
            <a:r>
              <a:rPr lang="ru-RU" sz="2000" dirty="0" err="1"/>
              <a:t>обмінних</a:t>
            </a:r>
            <a:r>
              <a:rPr lang="ru-RU" sz="2000" dirty="0"/>
              <a:t> </a:t>
            </a:r>
            <a:r>
              <a:rPr lang="ru-RU" sz="2000" dirty="0" err="1"/>
              <a:t>курсів</a:t>
            </a:r>
            <a:r>
              <a:rPr lang="ru-RU" sz="2000" dirty="0"/>
              <a:t> </a:t>
            </a:r>
            <a:r>
              <a:rPr lang="ru-RU" sz="2000" dirty="0" err="1"/>
              <a:t>національних</a:t>
            </a:r>
            <a:r>
              <a:rPr lang="ru-RU" sz="2000" dirty="0"/>
              <a:t> валют);</a:t>
            </a:r>
          </a:p>
          <a:p>
            <a:pPr marL="285750" indent="-285750" algn="just">
              <a:buFont typeface="Arial" panose="020B0604020202020204" pitchFamily="34" charset="0"/>
              <a:buChar char="•"/>
            </a:pPr>
            <a:r>
              <a:rPr lang="uk-UA" sz="2000" dirty="0"/>
              <a:t>повна фінансова інтеграція (скасування усіх перешкод щодо руху фінансового капіталу між країнами-учасницями Союзу). Супроводжується узгодженням грошової політики, запровадженням спільної валюти, створенням центрального банку союзу, створенням резервного фонду.</a:t>
            </a:r>
          </a:p>
          <a:p>
            <a:pPr algn="just"/>
            <a:r>
              <a:rPr lang="uk-UA" sz="2000" b="1" dirty="0"/>
              <a:t>Основні завдання Європейської системи центральних банків: </a:t>
            </a:r>
            <a:endParaRPr lang="uk-UA" sz="2000" dirty="0"/>
          </a:p>
          <a:p>
            <a:pPr marL="285750" indent="-285750" algn="just">
              <a:buFont typeface="Arial" panose="020B0604020202020204" pitchFamily="34" charset="0"/>
              <a:buChar char="•"/>
            </a:pPr>
            <a:r>
              <a:rPr lang="uk-UA" sz="2000" dirty="0"/>
              <a:t>визначення та здійснення валютної політики ЄС; </a:t>
            </a:r>
          </a:p>
          <a:p>
            <a:pPr marL="285750" indent="-285750" algn="just">
              <a:buFont typeface="Arial" panose="020B0604020202020204" pitchFamily="34" charset="0"/>
              <a:buChar char="•"/>
            </a:pPr>
            <a:r>
              <a:rPr lang="uk-UA" sz="2000" dirty="0"/>
              <a:t>проведення операцій з іноземними валютами; </a:t>
            </a:r>
          </a:p>
          <a:p>
            <a:pPr marL="285750" indent="-285750" algn="just">
              <a:buFont typeface="Arial" panose="020B0604020202020204" pitchFamily="34" charset="0"/>
              <a:buChar char="•"/>
            </a:pPr>
            <a:r>
              <a:rPr lang="uk-UA" sz="2000" dirty="0"/>
              <a:t>підтримка та регулювання офіційних іноземних валютних резервів країн; </a:t>
            </a:r>
          </a:p>
          <a:p>
            <a:pPr marL="285750" indent="-285750" algn="just">
              <a:buFont typeface="Arial" panose="020B0604020202020204" pitchFamily="34" charset="0"/>
              <a:buChar char="•"/>
            </a:pPr>
            <a:r>
              <a:rPr lang="uk-UA" sz="2000" dirty="0"/>
              <a:t>сприяння узгодженому функціонуванню системи платежів.</a:t>
            </a:r>
            <a:endParaRPr lang="uk-UA" sz="2000" b="1" dirty="0"/>
          </a:p>
        </p:txBody>
      </p:sp>
    </p:spTree>
    <p:extLst>
      <p:ext uri="{BB962C8B-B14F-4D97-AF65-F5344CB8AC3E}">
        <p14:creationId xmlns:p14="http://schemas.microsoft.com/office/powerpoint/2010/main" val="1794052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22D00E2-5B84-4DCD-8324-AB5BB1B74003}"/>
              </a:ext>
            </a:extLst>
          </p:cNvPr>
          <p:cNvPicPr>
            <a:picLocks noChangeAspect="1"/>
          </p:cNvPicPr>
          <p:nvPr/>
        </p:nvPicPr>
        <p:blipFill>
          <a:blip r:embed="rId2"/>
          <a:stretch>
            <a:fillRect/>
          </a:stretch>
        </p:blipFill>
        <p:spPr>
          <a:xfrm>
            <a:off x="3610742" y="911481"/>
            <a:ext cx="7630590" cy="4591691"/>
          </a:xfrm>
          <a:prstGeom prst="rect">
            <a:avLst/>
          </a:prstGeom>
        </p:spPr>
      </p:pic>
      <p:sp>
        <p:nvSpPr>
          <p:cNvPr id="2" name="Заголовок 1">
            <a:extLst>
              <a:ext uri="{FF2B5EF4-FFF2-40B4-BE49-F238E27FC236}">
                <a16:creationId xmlns:a16="http://schemas.microsoft.com/office/drawing/2014/main" id="{BBD1E881-E684-4B18-A34D-9C2DB1EA9C71}"/>
              </a:ext>
            </a:extLst>
          </p:cNvPr>
          <p:cNvSpPr>
            <a:spLocks noGrp="1"/>
          </p:cNvSpPr>
          <p:nvPr>
            <p:ph type="title"/>
          </p:nvPr>
        </p:nvSpPr>
        <p:spPr>
          <a:xfrm>
            <a:off x="346365" y="732567"/>
            <a:ext cx="3416778" cy="1325562"/>
          </a:xfrm>
        </p:spPr>
        <p:txBody>
          <a:bodyPr>
            <a:noAutofit/>
          </a:bodyPr>
          <a:lstStyle/>
          <a:p>
            <a:pPr algn="just"/>
            <a:r>
              <a:rPr lang="uk-UA" sz="2400" b="1" dirty="0"/>
              <a:t>Основні інституції ЄС та їх роль у формуванні єдиної фінансової політики</a:t>
            </a:r>
          </a:p>
        </p:txBody>
      </p:sp>
      <p:sp>
        <p:nvSpPr>
          <p:cNvPr id="3" name="Місце для вмісту 2">
            <a:extLst>
              <a:ext uri="{FF2B5EF4-FFF2-40B4-BE49-F238E27FC236}">
                <a16:creationId xmlns:a16="http://schemas.microsoft.com/office/drawing/2014/main" id="{51D6D1B7-9851-449C-B27B-82394CAC3C59}"/>
              </a:ext>
            </a:extLst>
          </p:cNvPr>
          <p:cNvSpPr>
            <a:spLocks noGrp="1"/>
          </p:cNvSpPr>
          <p:nvPr>
            <p:ph idx="1"/>
          </p:nvPr>
        </p:nvSpPr>
        <p:spPr>
          <a:xfrm>
            <a:off x="94335" y="2585596"/>
            <a:ext cx="3516407" cy="3602181"/>
          </a:xfrm>
        </p:spPr>
        <p:txBody>
          <a:bodyPr/>
          <a:lstStyle/>
          <a:p>
            <a:pPr algn="just"/>
            <a:r>
              <a:rPr lang="uk-UA" dirty="0"/>
              <a:t>Інституціональна структура ЄС побудована за схемою, яка істотно відрізняється від схем державного управління. Усі інституції ЄС, що мають пряме відношення до формування єдиної фінансової політики, можна умовно поділити на основні та допоміжні.</a:t>
            </a:r>
          </a:p>
        </p:txBody>
      </p:sp>
    </p:spTree>
    <p:extLst>
      <p:ext uri="{BB962C8B-B14F-4D97-AF65-F5344CB8AC3E}">
        <p14:creationId xmlns:p14="http://schemas.microsoft.com/office/powerpoint/2010/main" val="21973928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Місце для вмісту 4">
            <a:extLst>
              <a:ext uri="{FF2B5EF4-FFF2-40B4-BE49-F238E27FC236}">
                <a16:creationId xmlns:a16="http://schemas.microsoft.com/office/drawing/2014/main" id="{845F687F-B67C-4C42-9D1D-A8764ECD1945}"/>
              </a:ext>
            </a:extLst>
          </p:cNvPr>
          <p:cNvPicPr>
            <a:picLocks noGrp="1" noChangeAspect="1"/>
          </p:cNvPicPr>
          <p:nvPr>
            <p:ph idx="1"/>
          </p:nvPr>
        </p:nvPicPr>
        <p:blipFill>
          <a:blip r:embed="rId2"/>
          <a:stretch>
            <a:fillRect/>
          </a:stretch>
        </p:blipFill>
        <p:spPr>
          <a:xfrm>
            <a:off x="5295196" y="1052946"/>
            <a:ext cx="5959441" cy="4351338"/>
          </a:xfrm>
        </p:spPr>
      </p:pic>
      <p:sp>
        <p:nvSpPr>
          <p:cNvPr id="7" name="TextBox 6">
            <a:extLst>
              <a:ext uri="{FF2B5EF4-FFF2-40B4-BE49-F238E27FC236}">
                <a16:creationId xmlns:a16="http://schemas.microsoft.com/office/drawing/2014/main" id="{C7E87DEC-BE89-4E57-A3FA-CB1C930638A3}"/>
              </a:ext>
            </a:extLst>
          </p:cNvPr>
          <p:cNvSpPr txBox="1"/>
          <p:nvPr/>
        </p:nvSpPr>
        <p:spPr>
          <a:xfrm>
            <a:off x="363681" y="1052946"/>
            <a:ext cx="5095009" cy="1754326"/>
          </a:xfrm>
          <a:prstGeom prst="rect">
            <a:avLst/>
          </a:prstGeom>
          <a:noFill/>
        </p:spPr>
        <p:txBody>
          <a:bodyPr wrap="square">
            <a:spAutoFit/>
          </a:bodyPr>
          <a:lstStyle/>
          <a:p>
            <a:pPr algn="just"/>
            <a:r>
              <a:rPr lang="ru-RU" b="1" dirty="0" err="1"/>
              <a:t>Європейська</a:t>
            </a:r>
            <a:r>
              <a:rPr lang="ru-RU" b="1" dirty="0"/>
              <a:t> Рада </a:t>
            </a:r>
            <a:r>
              <a:rPr lang="ru-RU" dirty="0"/>
              <a:t>– </a:t>
            </a:r>
            <a:r>
              <a:rPr lang="ru-RU" dirty="0" err="1"/>
              <a:t>керівний</a:t>
            </a:r>
            <a:r>
              <a:rPr lang="ru-RU" dirty="0"/>
              <a:t> </a:t>
            </a:r>
            <a:r>
              <a:rPr lang="ru-RU" dirty="0" err="1"/>
              <a:t>політичний</a:t>
            </a:r>
            <a:r>
              <a:rPr lang="ru-RU" dirty="0"/>
              <a:t> орган (</a:t>
            </a:r>
            <a:r>
              <a:rPr lang="ru-RU" dirty="0" err="1"/>
              <a:t>заснований</a:t>
            </a:r>
            <a:r>
              <a:rPr lang="ru-RU" dirty="0"/>
              <a:t> в 1974 р.), </a:t>
            </a:r>
            <a:r>
              <a:rPr lang="ru-RU" dirty="0" err="1"/>
              <a:t>що</a:t>
            </a:r>
            <a:r>
              <a:rPr lang="ru-RU" dirty="0"/>
              <a:t> </a:t>
            </a:r>
            <a:r>
              <a:rPr lang="ru-RU" dirty="0" err="1"/>
              <a:t>включає</a:t>
            </a:r>
            <a:r>
              <a:rPr lang="ru-RU" dirty="0"/>
              <a:t> глав держав </a:t>
            </a:r>
            <a:r>
              <a:rPr lang="ru-RU" dirty="0" err="1"/>
              <a:t>або</a:t>
            </a:r>
            <a:r>
              <a:rPr lang="ru-RU" dirty="0"/>
              <a:t> </a:t>
            </a:r>
            <a:r>
              <a:rPr lang="ru-RU" dirty="0" err="1"/>
              <a:t>урядів</a:t>
            </a:r>
            <a:r>
              <a:rPr lang="ru-RU" dirty="0"/>
              <a:t>, </a:t>
            </a:r>
            <a:r>
              <a:rPr lang="ru-RU" dirty="0" err="1"/>
              <a:t>міністрів</a:t>
            </a:r>
            <a:r>
              <a:rPr lang="ru-RU" dirty="0"/>
              <a:t> </a:t>
            </a:r>
            <a:r>
              <a:rPr lang="ru-RU" dirty="0" err="1"/>
              <a:t>закордонних</a:t>
            </a:r>
            <a:r>
              <a:rPr lang="ru-RU" dirty="0"/>
              <a:t> справ, а </a:t>
            </a:r>
            <a:r>
              <a:rPr lang="ru-RU" dirty="0" err="1"/>
              <a:t>також</a:t>
            </a:r>
            <a:r>
              <a:rPr lang="ru-RU" dirty="0"/>
              <a:t> голову </a:t>
            </a:r>
            <a:r>
              <a:rPr lang="ru-RU" dirty="0" err="1"/>
              <a:t>Європейської</a:t>
            </a:r>
            <a:r>
              <a:rPr lang="ru-RU" dirty="0"/>
              <a:t> </a:t>
            </a:r>
            <a:r>
              <a:rPr lang="ru-RU" dirty="0" err="1"/>
              <a:t>Комісії</a:t>
            </a:r>
            <a:r>
              <a:rPr lang="ru-RU" dirty="0"/>
              <a:t> разом з одним </a:t>
            </a:r>
            <a:r>
              <a:rPr lang="ru-RU" dirty="0" err="1"/>
              <a:t>зі</a:t>
            </a:r>
            <a:r>
              <a:rPr lang="ru-RU" dirty="0"/>
              <a:t> </a:t>
            </a:r>
            <a:r>
              <a:rPr lang="ru-RU" dirty="0" err="1"/>
              <a:t>своїх</a:t>
            </a:r>
            <a:r>
              <a:rPr lang="ru-RU" dirty="0"/>
              <a:t> </a:t>
            </a:r>
            <a:r>
              <a:rPr lang="ru-RU" dirty="0" err="1"/>
              <a:t>заступників</a:t>
            </a:r>
            <a:r>
              <a:rPr lang="ru-RU" dirty="0"/>
              <a:t>. </a:t>
            </a:r>
            <a:endParaRPr lang="uk-UA" dirty="0"/>
          </a:p>
        </p:txBody>
      </p:sp>
      <p:sp>
        <p:nvSpPr>
          <p:cNvPr id="9" name="TextBox 8">
            <a:extLst>
              <a:ext uri="{FF2B5EF4-FFF2-40B4-BE49-F238E27FC236}">
                <a16:creationId xmlns:a16="http://schemas.microsoft.com/office/drawing/2014/main" id="{E8821153-8A1C-48E2-943D-13BE8EAC50DA}"/>
              </a:ext>
            </a:extLst>
          </p:cNvPr>
          <p:cNvSpPr txBox="1"/>
          <p:nvPr/>
        </p:nvSpPr>
        <p:spPr>
          <a:xfrm>
            <a:off x="363681" y="3649959"/>
            <a:ext cx="4931515" cy="1754325"/>
          </a:xfrm>
          <a:prstGeom prst="rect">
            <a:avLst/>
          </a:prstGeom>
          <a:noFill/>
        </p:spPr>
        <p:txBody>
          <a:bodyPr wrap="square">
            <a:spAutoFit/>
          </a:bodyPr>
          <a:lstStyle/>
          <a:p>
            <a:r>
              <a:rPr lang="uk-UA" b="1" dirty="0"/>
              <a:t>Рада ЄС (Європейська Рада міністрів) </a:t>
            </a:r>
            <a:r>
              <a:rPr lang="uk-UA" dirty="0"/>
              <a:t>– переважно політичний орган ухвалення рішень у ЄС, що затверджує або коригує пропозиції Європейської комісії, якій доручено виконання рішень Ради міністрів</a:t>
            </a:r>
          </a:p>
        </p:txBody>
      </p:sp>
    </p:spTree>
    <p:extLst>
      <p:ext uri="{BB962C8B-B14F-4D97-AF65-F5344CB8AC3E}">
        <p14:creationId xmlns:p14="http://schemas.microsoft.com/office/powerpoint/2010/main" val="14451184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E756F0-7A5B-48E9-9B75-FF8FBAD1E3AB}"/>
              </a:ext>
            </a:extLst>
          </p:cNvPr>
          <p:cNvSpPr>
            <a:spLocks noGrp="1"/>
          </p:cNvSpPr>
          <p:nvPr>
            <p:ph type="title"/>
          </p:nvPr>
        </p:nvSpPr>
        <p:spPr>
          <a:xfrm>
            <a:off x="348972" y="4255480"/>
            <a:ext cx="4695582" cy="1325562"/>
          </a:xfrm>
        </p:spPr>
        <p:txBody>
          <a:bodyPr>
            <a:noAutofit/>
          </a:bodyPr>
          <a:lstStyle/>
          <a:p>
            <a:pPr algn="just"/>
            <a:r>
              <a:rPr lang="uk-UA" sz="2800" dirty="0"/>
              <a:t>Європейська Комісія (Комісія ЄС) – виконавчий орган ЄС. Комісія ЄС </a:t>
            </a:r>
            <a:r>
              <a:rPr lang="uk-UA" sz="2800" dirty="0" err="1"/>
              <a:t>призначаєтся</a:t>
            </a:r>
            <a:r>
              <a:rPr lang="uk-UA" sz="2800" dirty="0"/>
              <a:t> на п’ятирічний термін за згодою країн-членів, рішення про її призначення ухвалює Європейський Парламент. Комісії у її діяльності допомагає власний адміністративний апарат.</a:t>
            </a:r>
          </a:p>
        </p:txBody>
      </p:sp>
      <p:pic>
        <p:nvPicPr>
          <p:cNvPr id="5" name="Місце для вмісту 4">
            <a:extLst>
              <a:ext uri="{FF2B5EF4-FFF2-40B4-BE49-F238E27FC236}">
                <a16:creationId xmlns:a16="http://schemas.microsoft.com/office/drawing/2014/main" id="{D54A6CDD-4548-44C9-A9D5-8F98FDE8C388}"/>
              </a:ext>
            </a:extLst>
          </p:cNvPr>
          <p:cNvPicPr>
            <a:picLocks noGrp="1" noChangeAspect="1"/>
          </p:cNvPicPr>
          <p:nvPr>
            <p:ph idx="1"/>
          </p:nvPr>
        </p:nvPicPr>
        <p:blipFill>
          <a:blip r:embed="rId2"/>
          <a:stretch>
            <a:fillRect/>
          </a:stretch>
        </p:blipFill>
        <p:spPr>
          <a:xfrm>
            <a:off x="5044554" y="484910"/>
            <a:ext cx="6242467" cy="5640878"/>
          </a:xfrm>
        </p:spPr>
      </p:pic>
    </p:spTree>
    <p:extLst>
      <p:ext uri="{BB962C8B-B14F-4D97-AF65-F5344CB8AC3E}">
        <p14:creationId xmlns:p14="http://schemas.microsoft.com/office/powerpoint/2010/main" val="3655339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ECA1FC5F-134F-451A-BE37-1C037939F27C}"/>
              </a:ext>
            </a:extLst>
          </p:cNvPr>
          <p:cNvSpPr>
            <a:spLocks noGrp="1"/>
          </p:cNvSpPr>
          <p:nvPr>
            <p:ph idx="1"/>
          </p:nvPr>
        </p:nvSpPr>
        <p:spPr>
          <a:xfrm>
            <a:off x="1151036" y="1253331"/>
            <a:ext cx="8595360" cy="4351337"/>
          </a:xfrm>
        </p:spPr>
        <p:txBody>
          <a:bodyPr>
            <a:normAutofit fontScale="92500" lnSpcReduction="10000"/>
          </a:bodyPr>
          <a:lstStyle/>
          <a:p>
            <a:pPr algn="just"/>
            <a:r>
              <a:rPr lang="uk-UA" dirty="0"/>
              <a:t>Європейський Парламент пройшов шлях від спостерігача за органами вищої влади ЄС до повноцінного парламенту демократичної держави. Сучасні повноваження Європарламенту передбачають участь у законодавчому процесі, бюджетні процедури, участь у виборах Комісії ЄС і в процесі вироблення й ухвалення рішень, зокрема надання згоди на асоціацію чи приєднання до ЄС нових країн. </a:t>
            </a:r>
          </a:p>
          <a:p>
            <a:pPr marL="0" indent="0" algn="just">
              <a:buNone/>
            </a:pPr>
            <a:r>
              <a:rPr lang="uk-UA" b="1" dirty="0"/>
              <a:t>Європарламент виконує такі основні функції: </a:t>
            </a:r>
          </a:p>
          <a:p>
            <a:pPr algn="just"/>
            <a:r>
              <a:rPr lang="uk-UA" dirty="0"/>
              <a:t> спільно із Радою ЄС бере участь в законодавчому процесі через численні процедури (процедура спільного ухвалення рішень, процедура співпраці, узгодження, консультативний висновок тощо); </a:t>
            </a:r>
          </a:p>
          <a:p>
            <a:pPr algn="just"/>
            <a:r>
              <a:rPr lang="uk-UA" dirty="0"/>
              <a:t>контролює діяльність інституцій Євросоюзу, затверджуючи склад Комісії ЄС (та через право висловлювати їй вотум недовіри), а також через письмові й усні запити, які він може адресувати Комісії та Раді;</a:t>
            </a:r>
          </a:p>
          <a:p>
            <a:pPr algn="just"/>
            <a:r>
              <a:rPr lang="uk-UA" dirty="0"/>
              <a:t> поділяє з Радою ЄС бюджетні повноваження, а саме: ухвалює річний бюджет та контролює його виконання. </a:t>
            </a:r>
          </a:p>
        </p:txBody>
      </p:sp>
    </p:spTree>
    <p:extLst>
      <p:ext uri="{BB962C8B-B14F-4D97-AF65-F5344CB8AC3E}">
        <p14:creationId xmlns:p14="http://schemas.microsoft.com/office/powerpoint/2010/main" val="34636568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4518DDE-36BA-47DC-A855-BA1B926762AB}"/>
              </a:ext>
            </a:extLst>
          </p:cNvPr>
          <p:cNvSpPr>
            <a:spLocks noGrp="1"/>
          </p:cNvSpPr>
          <p:nvPr>
            <p:ph type="ctrTitle"/>
          </p:nvPr>
        </p:nvSpPr>
        <p:spPr>
          <a:xfrm>
            <a:off x="1386840" y="332925"/>
            <a:ext cx="9418320" cy="3272721"/>
          </a:xfrm>
        </p:spPr>
        <p:txBody>
          <a:bodyPr/>
          <a:lstStyle/>
          <a:p>
            <a:pPr algn="ctr"/>
            <a:r>
              <a:rPr lang="uk-UA" dirty="0"/>
              <a:t>Дякую за увагу!</a:t>
            </a:r>
          </a:p>
        </p:txBody>
      </p:sp>
    </p:spTree>
    <p:extLst>
      <p:ext uri="{BB962C8B-B14F-4D97-AF65-F5344CB8AC3E}">
        <p14:creationId xmlns:p14="http://schemas.microsoft.com/office/powerpoint/2010/main" val="145640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C74B19-F426-4E31-B66D-E78223428DD8}"/>
              </a:ext>
            </a:extLst>
          </p:cNvPr>
          <p:cNvSpPr>
            <a:spLocks noGrp="1"/>
          </p:cNvSpPr>
          <p:nvPr>
            <p:ph type="title"/>
          </p:nvPr>
        </p:nvSpPr>
        <p:spPr>
          <a:xfrm>
            <a:off x="400050" y="365760"/>
            <a:ext cx="10554462" cy="1325562"/>
          </a:xfrm>
        </p:spPr>
        <p:txBody>
          <a:bodyPr/>
          <a:lstStyle/>
          <a:p>
            <a:pPr algn="r"/>
            <a:r>
              <a:rPr lang="ru-RU" dirty="0" err="1"/>
              <a:t>Фінансова</a:t>
            </a:r>
            <a:r>
              <a:rPr lang="ru-RU" dirty="0"/>
              <a:t> система </a:t>
            </a:r>
            <a:r>
              <a:rPr lang="ru-RU" dirty="0" err="1"/>
              <a:t>Сполучених</a:t>
            </a:r>
            <a:r>
              <a:rPr lang="ru-RU" dirty="0"/>
              <a:t> </a:t>
            </a:r>
            <a:r>
              <a:rPr lang="ru-RU" dirty="0" err="1"/>
              <a:t>Штатів</a:t>
            </a:r>
            <a:r>
              <a:rPr lang="ru-RU" dirty="0"/>
              <a:t> Америки</a:t>
            </a:r>
            <a:endParaRPr lang="uk-UA" dirty="0"/>
          </a:p>
        </p:txBody>
      </p:sp>
      <p:sp>
        <p:nvSpPr>
          <p:cNvPr id="3" name="Місце для вмісту 2">
            <a:extLst>
              <a:ext uri="{FF2B5EF4-FFF2-40B4-BE49-F238E27FC236}">
                <a16:creationId xmlns:a16="http://schemas.microsoft.com/office/drawing/2014/main" id="{8D3E2DD8-A320-41A3-9CC3-C4052CDBAC94}"/>
              </a:ext>
            </a:extLst>
          </p:cNvPr>
          <p:cNvSpPr>
            <a:spLocks noGrp="1"/>
          </p:cNvSpPr>
          <p:nvPr>
            <p:ph sz="half" idx="1"/>
          </p:nvPr>
        </p:nvSpPr>
        <p:spPr>
          <a:xfrm>
            <a:off x="400050" y="1253331"/>
            <a:ext cx="5342382" cy="4351337"/>
          </a:xfrm>
        </p:spPr>
        <p:txBody>
          <a:bodyPr/>
          <a:lstStyle/>
          <a:p>
            <a:pPr algn="just"/>
            <a:r>
              <a:rPr lang="uk-UA" dirty="0"/>
              <a:t>Сполучені Штати Америки (США) – це одна з найбільших країн світу за масштабами промислового виробництва, </a:t>
            </a:r>
            <a:r>
              <a:rPr lang="uk-UA" dirty="0" err="1"/>
              <a:t>обягом</a:t>
            </a:r>
            <a:r>
              <a:rPr lang="uk-UA" dirty="0"/>
              <a:t> імпорту і експорту, величиною інвестицій та рівнем економічного розвитку. Сполучені Штати Америки є федеративною республікою, до складу якої входять 50 штатів, федеральний округ Колумбія та низка островів.</a:t>
            </a:r>
          </a:p>
        </p:txBody>
      </p:sp>
      <p:sp>
        <p:nvSpPr>
          <p:cNvPr id="4" name="Місце для вмісту 3">
            <a:extLst>
              <a:ext uri="{FF2B5EF4-FFF2-40B4-BE49-F238E27FC236}">
                <a16:creationId xmlns:a16="http://schemas.microsoft.com/office/drawing/2014/main" id="{A0A42070-4EF6-4206-8F75-EC789102BBB6}"/>
              </a:ext>
            </a:extLst>
          </p:cNvPr>
          <p:cNvSpPr>
            <a:spLocks noGrp="1"/>
          </p:cNvSpPr>
          <p:nvPr>
            <p:ph sz="half" idx="2"/>
          </p:nvPr>
        </p:nvSpPr>
        <p:spPr/>
        <p:txBody>
          <a:bodyPr/>
          <a:lstStyle/>
          <a:p>
            <a:pPr algn="just"/>
            <a:r>
              <a:rPr lang="ru-RU" dirty="0"/>
              <a:t>В </a:t>
            </a:r>
            <a:r>
              <a:rPr lang="ru-RU" dirty="0" err="1"/>
              <a:t>управлінні</a:t>
            </a:r>
            <a:r>
              <a:rPr lang="ru-RU" dirty="0"/>
              <a:t> </a:t>
            </a:r>
            <a:r>
              <a:rPr lang="ru-RU" dirty="0" err="1"/>
              <a:t>державними</a:t>
            </a:r>
            <a:r>
              <a:rPr lang="ru-RU" dirty="0"/>
              <a:t> </a:t>
            </a:r>
            <a:r>
              <a:rPr lang="ru-RU" dirty="0" err="1"/>
              <a:t>фінансами</a:t>
            </a:r>
            <a:r>
              <a:rPr lang="ru-RU" dirty="0"/>
              <a:t> </a:t>
            </a:r>
            <a:r>
              <a:rPr lang="ru-RU" dirty="0" err="1"/>
              <a:t>головними</a:t>
            </a:r>
            <a:r>
              <a:rPr lang="ru-RU" dirty="0"/>
              <a:t> </a:t>
            </a:r>
            <a:r>
              <a:rPr lang="ru-RU" dirty="0" err="1"/>
              <a:t>представниками</a:t>
            </a:r>
            <a:r>
              <a:rPr lang="ru-RU" dirty="0"/>
              <a:t> </a:t>
            </a:r>
            <a:r>
              <a:rPr lang="ru-RU" dirty="0" err="1"/>
              <a:t>законодавчої</a:t>
            </a:r>
            <a:r>
              <a:rPr lang="ru-RU" dirty="0"/>
              <a:t> </a:t>
            </a:r>
            <a:r>
              <a:rPr lang="ru-RU" dirty="0" err="1"/>
              <a:t>влади</a:t>
            </a:r>
            <a:r>
              <a:rPr lang="ru-RU" dirty="0"/>
              <a:t> є:</a:t>
            </a:r>
          </a:p>
          <a:p>
            <a:pPr algn="just"/>
            <a:r>
              <a:rPr lang="ru-RU" dirty="0"/>
              <a:t> Головна </a:t>
            </a:r>
            <a:r>
              <a:rPr lang="ru-RU" dirty="0" err="1"/>
              <a:t>контрольна</a:t>
            </a:r>
            <a:r>
              <a:rPr lang="ru-RU" dirty="0"/>
              <a:t> служба (ГКС) – </a:t>
            </a:r>
            <a:r>
              <a:rPr lang="ru-RU" dirty="0" err="1"/>
              <a:t>здійснює</a:t>
            </a:r>
            <a:r>
              <a:rPr lang="ru-RU" dirty="0"/>
              <a:t> </a:t>
            </a:r>
            <a:r>
              <a:rPr lang="ru-RU" dirty="0" err="1"/>
              <a:t>зовнішню</a:t>
            </a:r>
            <a:r>
              <a:rPr lang="ru-RU" dirty="0"/>
              <a:t> </a:t>
            </a:r>
            <a:r>
              <a:rPr lang="ru-RU" dirty="0" err="1"/>
              <a:t>ревізію</a:t>
            </a:r>
            <a:r>
              <a:rPr lang="ru-RU" dirty="0"/>
              <a:t> </a:t>
            </a:r>
            <a:r>
              <a:rPr lang="ru-RU" dirty="0" err="1"/>
              <a:t>урядових</a:t>
            </a:r>
            <a:r>
              <a:rPr lang="ru-RU" dirty="0"/>
              <a:t> агентств;</a:t>
            </a:r>
          </a:p>
          <a:p>
            <a:pPr algn="just"/>
            <a:r>
              <a:rPr lang="ru-RU" dirty="0" err="1"/>
              <a:t>Бюджетна</a:t>
            </a:r>
            <a:r>
              <a:rPr lang="ru-RU" dirty="0"/>
              <a:t> служба </a:t>
            </a:r>
            <a:r>
              <a:rPr lang="ru-RU" dirty="0" err="1"/>
              <a:t>Конгресу</a:t>
            </a:r>
            <a:r>
              <a:rPr lang="ru-RU" dirty="0"/>
              <a:t> (БСК) – </a:t>
            </a:r>
            <a:r>
              <a:rPr lang="ru-RU" dirty="0" err="1"/>
              <a:t>експертний</a:t>
            </a:r>
            <a:r>
              <a:rPr lang="ru-RU" dirty="0"/>
              <a:t> орган парламенту для </a:t>
            </a:r>
            <a:r>
              <a:rPr lang="ru-RU" dirty="0" err="1"/>
              <a:t>аналізу</a:t>
            </a:r>
            <a:r>
              <a:rPr lang="ru-RU" dirty="0"/>
              <a:t> проекту бюджету та </a:t>
            </a:r>
            <a:r>
              <a:rPr lang="ru-RU" dirty="0" err="1"/>
              <a:t>законодавства</a:t>
            </a:r>
            <a:r>
              <a:rPr lang="ru-RU" dirty="0"/>
              <a:t> </a:t>
            </a:r>
            <a:r>
              <a:rPr lang="ru-RU" dirty="0" err="1"/>
              <a:t>відносно</a:t>
            </a:r>
            <a:r>
              <a:rPr lang="ru-RU" dirty="0"/>
              <a:t> </a:t>
            </a:r>
            <a:r>
              <a:rPr lang="ru-RU" dirty="0" err="1"/>
              <a:t>бюджетної</a:t>
            </a:r>
            <a:r>
              <a:rPr lang="ru-RU" dirty="0"/>
              <a:t> </a:t>
            </a:r>
            <a:r>
              <a:rPr lang="ru-RU" dirty="0" err="1"/>
              <a:t>сфери</a:t>
            </a:r>
            <a:r>
              <a:rPr lang="ru-RU" dirty="0"/>
              <a:t>.</a:t>
            </a:r>
            <a:endParaRPr lang="uk-UA" dirty="0"/>
          </a:p>
        </p:txBody>
      </p:sp>
      <p:pic>
        <p:nvPicPr>
          <p:cNvPr id="1026" name="Picture 2" descr="Допомога США для України: Конгрес нарешті зрушив з місця">
            <a:extLst>
              <a:ext uri="{FF2B5EF4-FFF2-40B4-BE49-F238E27FC236}">
                <a16:creationId xmlns:a16="http://schemas.microsoft.com/office/drawing/2014/main" id="{2CFD1F4E-B334-4A5E-93C6-49F0586BA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 y="3428999"/>
            <a:ext cx="60007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91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Допомога США Україні – Палата представників США може проголосувати за  допомогу Україні наприкінці березня-квітні » Слово і Діло">
            <a:extLst>
              <a:ext uri="{FF2B5EF4-FFF2-40B4-BE49-F238E27FC236}">
                <a16:creationId xmlns:a16="http://schemas.microsoft.com/office/drawing/2014/main" id="{709343F4-3DAF-4CA9-8779-CDADEE77F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56" y="0"/>
            <a:ext cx="121967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80854AEA-EE80-4995-8B66-9970409E0BA7}"/>
              </a:ext>
            </a:extLst>
          </p:cNvPr>
          <p:cNvSpPr>
            <a:spLocks noGrp="1"/>
          </p:cNvSpPr>
          <p:nvPr>
            <p:ph type="title"/>
          </p:nvPr>
        </p:nvSpPr>
        <p:spPr>
          <a:xfrm>
            <a:off x="350901" y="-449581"/>
            <a:ext cx="10783062" cy="1325562"/>
          </a:xfrm>
        </p:spPr>
        <p:txBody>
          <a:bodyPr/>
          <a:lstStyle/>
          <a:p>
            <a:r>
              <a:rPr lang="ru-RU" dirty="0" err="1"/>
              <a:t>Фінансова</a:t>
            </a:r>
            <a:r>
              <a:rPr lang="ru-RU" dirty="0"/>
              <a:t> система США </a:t>
            </a:r>
            <a:r>
              <a:rPr lang="ru-RU" dirty="0" err="1"/>
              <a:t>складається</a:t>
            </a:r>
            <a:r>
              <a:rPr lang="ru-RU" dirty="0"/>
              <a:t> </a:t>
            </a:r>
            <a:r>
              <a:rPr lang="ru-RU" dirty="0" err="1"/>
              <a:t>із</a:t>
            </a:r>
            <a:r>
              <a:rPr lang="ru-RU" dirty="0"/>
              <a:t>:</a:t>
            </a:r>
            <a:endParaRPr lang="uk-UA" dirty="0"/>
          </a:p>
        </p:txBody>
      </p:sp>
      <p:sp>
        <p:nvSpPr>
          <p:cNvPr id="3" name="Місце для вмісту 2">
            <a:extLst>
              <a:ext uri="{FF2B5EF4-FFF2-40B4-BE49-F238E27FC236}">
                <a16:creationId xmlns:a16="http://schemas.microsoft.com/office/drawing/2014/main" id="{F38CF2C6-B6F0-4B28-87DD-D27BA907AD35}"/>
              </a:ext>
            </a:extLst>
          </p:cNvPr>
          <p:cNvSpPr>
            <a:spLocks noGrp="1"/>
          </p:cNvSpPr>
          <p:nvPr>
            <p:ph sz="half" idx="1"/>
          </p:nvPr>
        </p:nvSpPr>
        <p:spPr>
          <a:xfrm>
            <a:off x="845615" y="1476842"/>
            <a:ext cx="4480560" cy="4351337"/>
          </a:xfrm>
          <a:solidFill>
            <a:schemeClr val="accent2"/>
          </a:solidFill>
        </p:spPr>
        <p:txBody>
          <a:bodyPr>
            <a:normAutofit fontScale="92500" lnSpcReduction="10000"/>
          </a:bodyPr>
          <a:lstStyle/>
          <a:p>
            <a:pPr algn="just"/>
            <a:r>
              <a:rPr lang="uk-UA" dirty="0">
                <a:solidFill>
                  <a:schemeClr val="bg1"/>
                </a:solidFill>
              </a:rPr>
              <a:t>фінансів федерації, що включають федеральний бюджет, бюджет округу Колумбія (столичний), спеціальні фонди федерального рівня, фінанси державних підприємств; </a:t>
            </a:r>
          </a:p>
          <a:p>
            <a:pPr algn="just"/>
            <a:r>
              <a:rPr lang="uk-UA" dirty="0">
                <a:solidFill>
                  <a:schemeClr val="bg1"/>
                </a:solidFill>
              </a:rPr>
              <a:t>фінансів 50 штатів, кожен з яких має власний бюджет, спеціальні фонди та фінанси підприємств, що знаходяться у власності штату; </a:t>
            </a:r>
          </a:p>
          <a:p>
            <a:pPr algn="just"/>
            <a:r>
              <a:rPr lang="uk-UA" dirty="0">
                <a:solidFill>
                  <a:schemeClr val="bg1"/>
                </a:solidFill>
              </a:rPr>
              <a:t>місцевих фінансів, до складу яких входять місцеві бюджети (графств та інших місцевих адміністративних одиниць, серед яких округи, муніципалітети, міста), фінанси комунального господарства, різноманітні фонди.</a:t>
            </a:r>
          </a:p>
          <a:p>
            <a:endParaRPr lang="uk-UA" dirty="0"/>
          </a:p>
        </p:txBody>
      </p:sp>
      <p:sp>
        <p:nvSpPr>
          <p:cNvPr id="4" name="Місце для вмісту 3">
            <a:extLst>
              <a:ext uri="{FF2B5EF4-FFF2-40B4-BE49-F238E27FC236}">
                <a16:creationId xmlns:a16="http://schemas.microsoft.com/office/drawing/2014/main" id="{7DBE813F-8FA1-4618-BFC2-6DCF9EEA9949}"/>
              </a:ext>
            </a:extLst>
          </p:cNvPr>
          <p:cNvSpPr>
            <a:spLocks noGrp="1"/>
          </p:cNvSpPr>
          <p:nvPr>
            <p:ph sz="half" idx="2"/>
          </p:nvPr>
        </p:nvSpPr>
        <p:spPr>
          <a:xfrm>
            <a:off x="7147652" y="1028541"/>
            <a:ext cx="4480560" cy="4351337"/>
          </a:xfrm>
        </p:spPr>
        <p:txBody>
          <a:bodyPr>
            <a:normAutofit fontScale="92500" lnSpcReduction="10000"/>
          </a:bodyPr>
          <a:lstStyle/>
          <a:p>
            <a:pPr algn="just"/>
            <a:r>
              <a:rPr lang="ru-RU" dirty="0"/>
              <a:t>Для </a:t>
            </a:r>
            <a:r>
              <a:rPr lang="ru-RU" dirty="0" err="1"/>
              <a:t>фінансової</a:t>
            </a:r>
            <a:r>
              <a:rPr lang="ru-RU" dirty="0"/>
              <a:t> </a:t>
            </a:r>
            <a:r>
              <a:rPr lang="ru-RU" dirty="0" err="1"/>
              <a:t>системи</a:t>
            </a:r>
            <a:r>
              <a:rPr lang="ru-RU" dirty="0"/>
              <a:t> США </a:t>
            </a:r>
            <a:r>
              <a:rPr lang="ru-RU" dirty="0" err="1"/>
              <a:t>характерний</a:t>
            </a:r>
            <a:r>
              <a:rPr lang="ru-RU" dirty="0"/>
              <a:t> </a:t>
            </a:r>
            <a:r>
              <a:rPr lang="ru-RU" dirty="0" err="1"/>
              <a:t>високий</a:t>
            </a:r>
            <a:r>
              <a:rPr lang="ru-RU" dirty="0"/>
              <a:t> </a:t>
            </a:r>
            <a:r>
              <a:rPr lang="ru-RU" dirty="0" err="1"/>
              <a:t>рівень</a:t>
            </a:r>
            <a:r>
              <a:rPr lang="ru-RU" dirty="0"/>
              <a:t> </a:t>
            </a:r>
            <a:r>
              <a:rPr lang="ru-RU" dirty="0" err="1"/>
              <a:t>автономності</a:t>
            </a:r>
            <a:r>
              <a:rPr lang="ru-RU" dirty="0"/>
              <a:t> – </a:t>
            </a:r>
            <a:r>
              <a:rPr lang="ru-RU" dirty="0" err="1"/>
              <a:t>кожен</a:t>
            </a:r>
            <a:r>
              <a:rPr lang="ru-RU" dirty="0"/>
              <a:t> з </a:t>
            </a:r>
            <a:r>
              <a:rPr lang="ru-RU" dirty="0" err="1"/>
              <a:t>рівнів</a:t>
            </a:r>
            <a:r>
              <a:rPr lang="ru-RU" dirty="0"/>
              <a:t> державного </a:t>
            </a:r>
            <a:r>
              <a:rPr lang="ru-RU" dirty="0" err="1"/>
              <a:t>управління</a:t>
            </a:r>
            <a:r>
              <a:rPr lang="ru-RU" dirty="0"/>
              <a:t> </a:t>
            </a:r>
            <a:r>
              <a:rPr lang="ru-RU" dirty="0" err="1"/>
              <a:t>самостійно</a:t>
            </a:r>
            <a:r>
              <a:rPr lang="ru-RU" dirty="0"/>
              <a:t> проводить </a:t>
            </a:r>
            <a:r>
              <a:rPr lang="ru-RU" dirty="0" err="1"/>
              <a:t>бюджетну</a:t>
            </a:r>
            <a:r>
              <a:rPr lang="ru-RU" dirty="0"/>
              <a:t> і </a:t>
            </a:r>
            <a:r>
              <a:rPr lang="ru-RU" dirty="0" err="1"/>
              <a:t>податкову</a:t>
            </a:r>
            <a:r>
              <a:rPr lang="ru-RU" dirty="0"/>
              <a:t> </a:t>
            </a:r>
            <a:r>
              <a:rPr lang="ru-RU" dirty="0" err="1"/>
              <a:t>політику</a:t>
            </a:r>
            <a:r>
              <a:rPr lang="ru-RU" dirty="0"/>
              <a:t>. </a:t>
            </a:r>
          </a:p>
          <a:p>
            <a:pPr algn="just"/>
            <a:r>
              <a:rPr lang="ru-RU" dirty="0" err="1"/>
              <a:t>Бюджетна</a:t>
            </a:r>
            <a:r>
              <a:rPr lang="ru-RU" dirty="0"/>
              <a:t> система США є </a:t>
            </a:r>
            <a:r>
              <a:rPr lang="ru-RU" dirty="0" err="1"/>
              <a:t>трьохрівневою</a:t>
            </a:r>
            <a:r>
              <a:rPr lang="ru-RU" dirty="0"/>
              <a:t> і </a:t>
            </a:r>
            <a:r>
              <a:rPr lang="ru-RU" dirty="0" err="1"/>
              <a:t>включає</a:t>
            </a:r>
            <a:r>
              <a:rPr lang="ru-RU" dirty="0"/>
              <a:t> </a:t>
            </a:r>
            <a:r>
              <a:rPr lang="ru-RU" dirty="0" err="1"/>
              <a:t>федеральний</a:t>
            </a:r>
            <a:r>
              <a:rPr lang="ru-RU" dirty="0"/>
              <a:t> бюджет, </a:t>
            </a:r>
            <a:r>
              <a:rPr lang="ru-RU" dirty="0" err="1"/>
              <a:t>бюджети</a:t>
            </a:r>
            <a:r>
              <a:rPr lang="ru-RU" dirty="0"/>
              <a:t> </a:t>
            </a:r>
            <a:r>
              <a:rPr lang="ru-RU" dirty="0" err="1"/>
              <a:t>членів</a:t>
            </a:r>
            <a:r>
              <a:rPr lang="ru-RU" dirty="0"/>
              <a:t> </a:t>
            </a:r>
            <a:r>
              <a:rPr lang="ru-RU" dirty="0" err="1"/>
              <a:t>федерації</a:t>
            </a:r>
            <a:r>
              <a:rPr lang="ru-RU" dirty="0"/>
              <a:t> та </a:t>
            </a:r>
            <a:r>
              <a:rPr lang="ru-RU" dirty="0" err="1"/>
              <a:t>місцеві</a:t>
            </a:r>
            <a:r>
              <a:rPr lang="ru-RU" dirty="0"/>
              <a:t> </a:t>
            </a:r>
            <a:r>
              <a:rPr lang="ru-RU" dirty="0" err="1"/>
              <a:t>бюджети</a:t>
            </a:r>
            <a:r>
              <a:rPr lang="ru-RU" dirty="0"/>
              <a:t>. </a:t>
            </a:r>
            <a:r>
              <a:rPr lang="ru-RU" dirty="0" err="1"/>
              <a:t>Бюджетний</a:t>
            </a:r>
            <a:r>
              <a:rPr lang="ru-RU" dirty="0"/>
              <a:t> </a:t>
            </a:r>
            <a:r>
              <a:rPr lang="ru-RU" dirty="0" err="1"/>
              <a:t>рік</a:t>
            </a:r>
            <a:r>
              <a:rPr lang="ru-RU" dirty="0"/>
              <a:t> в США </a:t>
            </a:r>
            <a:r>
              <a:rPr lang="ru-RU" dirty="0" err="1"/>
              <a:t>складає</a:t>
            </a:r>
            <a:r>
              <a:rPr lang="ru-RU" dirty="0"/>
              <a:t> </a:t>
            </a:r>
            <a:r>
              <a:rPr lang="ru-RU" dirty="0" err="1"/>
              <a:t>період</a:t>
            </a:r>
            <a:r>
              <a:rPr lang="ru-RU" dirty="0"/>
              <a:t> з 1 </a:t>
            </a:r>
            <a:r>
              <a:rPr lang="ru-RU" dirty="0" err="1"/>
              <a:t>жовтня</a:t>
            </a:r>
            <a:r>
              <a:rPr lang="ru-RU" dirty="0"/>
              <a:t> по 30 вересня.</a:t>
            </a:r>
            <a:endParaRPr lang="uk-UA" dirty="0"/>
          </a:p>
        </p:txBody>
      </p:sp>
    </p:spTree>
    <p:extLst>
      <p:ext uri="{BB962C8B-B14F-4D97-AF65-F5344CB8AC3E}">
        <p14:creationId xmlns:p14="http://schemas.microsoft.com/office/powerpoint/2010/main" val="2986871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США офіційно вийшли з Договору про відкрите небо">
            <a:extLst>
              <a:ext uri="{FF2B5EF4-FFF2-40B4-BE49-F238E27FC236}">
                <a16:creationId xmlns:a16="http://schemas.microsoft.com/office/drawing/2014/main" id="{32BE14EC-806F-4710-8926-306F8DDDEE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668" y="-159068"/>
            <a:ext cx="13358368" cy="7017068"/>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C69148BE-0EF1-4DC6-975F-1214F882F9A6}"/>
              </a:ext>
            </a:extLst>
          </p:cNvPr>
          <p:cNvSpPr>
            <a:spLocks noGrp="1"/>
          </p:cNvSpPr>
          <p:nvPr>
            <p:ph type="title"/>
          </p:nvPr>
        </p:nvSpPr>
        <p:spPr>
          <a:xfrm>
            <a:off x="1623060" y="0"/>
            <a:ext cx="9692640" cy="1325562"/>
          </a:xfrm>
        </p:spPr>
        <p:txBody>
          <a:bodyPr/>
          <a:lstStyle/>
          <a:p>
            <a:r>
              <a:rPr lang="ru-RU" dirty="0" err="1"/>
              <a:t>Бюджетний</a:t>
            </a:r>
            <a:r>
              <a:rPr lang="ru-RU" dirty="0"/>
              <a:t> </a:t>
            </a:r>
            <a:r>
              <a:rPr lang="ru-RU" dirty="0" err="1"/>
              <a:t>процес</a:t>
            </a:r>
            <a:r>
              <a:rPr lang="ru-RU" dirty="0"/>
              <a:t> </a:t>
            </a:r>
            <a:r>
              <a:rPr lang="ru-RU" dirty="0" err="1"/>
              <a:t>включає</a:t>
            </a:r>
            <a:r>
              <a:rPr lang="ru-RU" dirty="0"/>
              <a:t> </a:t>
            </a:r>
            <a:r>
              <a:rPr lang="ru-RU" dirty="0" err="1"/>
              <a:t>такі</a:t>
            </a:r>
            <a:r>
              <a:rPr lang="ru-RU" dirty="0"/>
              <a:t> </a:t>
            </a:r>
            <a:r>
              <a:rPr lang="ru-RU" dirty="0" err="1"/>
              <a:t>основні</a:t>
            </a:r>
            <a:r>
              <a:rPr lang="ru-RU" dirty="0"/>
              <a:t> </a:t>
            </a:r>
            <a:r>
              <a:rPr lang="ru-RU" dirty="0" err="1"/>
              <a:t>стадії</a:t>
            </a:r>
            <a:r>
              <a:rPr lang="ru-RU" dirty="0"/>
              <a:t> : </a:t>
            </a:r>
            <a:endParaRPr lang="uk-UA" dirty="0"/>
          </a:p>
        </p:txBody>
      </p:sp>
      <p:sp>
        <p:nvSpPr>
          <p:cNvPr id="3" name="Місце для вмісту 2">
            <a:extLst>
              <a:ext uri="{FF2B5EF4-FFF2-40B4-BE49-F238E27FC236}">
                <a16:creationId xmlns:a16="http://schemas.microsoft.com/office/drawing/2014/main" id="{2B3C122A-2073-4F27-872C-954373CF546B}"/>
              </a:ext>
            </a:extLst>
          </p:cNvPr>
          <p:cNvSpPr>
            <a:spLocks noGrp="1"/>
          </p:cNvSpPr>
          <p:nvPr>
            <p:ph sz="half" idx="1"/>
          </p:nvPr>
        </p:nvSpPr>
        <p:spPr>
          <a:xfrm>
            <a:off x="1988820" y="1711036"/>
            <a:ext cx="4480560" cy="4351337"/>
          </a:xfrm>
        </p:spPr>
        <p:txBody>
          <a:bodyPr>
            <a:normAutofit lnSpcReduction="10000"/>
          </a:bodyPr>
          <a:lstStyle/>
          <a:p>
            <a:pPr algn="just"/>
            <a:r>
              <a:rPr lang="ru-RU" dirty="0">
                <a:solidFill>
                  <a:schemeClr val="bg1"/>
                </a:solidFill>
              </a:rPr>
              <a:t>1) </a:t>
            </a:r>
            <a:r>
              <a:rPr lang="ru-RU" dirty="0" err="1">
                <a:solidFill>
                  <a:schemeClr val="bg1"/>
                </a:solidFill>
              </a:rPr>
              <a:t>вироблення</a:t>
            </a:r>
            <a:r>
              <a:rPr lang="ru-RU" dirty="0">
                <a:solidFill>
                  <a:schemeClr val="bg1"/>
                </a:solidFill>
              </a:rPr>
              <a:t> </a:t>
            </a:r>
            <a:r>
              <a:rPr lang="ru-RU" dirty="0" err="1">
                <a:solidFill>
                  <a:schemeClr val="bg1"/>
                </a:solidFill>
              </a:rPr>
              <a:t>президентського</a:t>
            </a:r>
            <a:r>
              <a:rPr lang="ru-RU" dirty="0">
                <a:solidFill>
                  <a:schemeClr val="bg1"/>
                </a:solidFill>
              </a:rPr>
              <a:t> </a:t>
            </a:r>
            <a:r>
              <a:rPr lang="ru-RU" dirty="0" err="1">
                <a:solidFill>
                  <a:schemeClr val="bg1"/>
                </a:solidFill>
              </a:rPr>
              <a:t>варіанту</a:t>
            </a:r>
            <a:r>
              <a:rPr lang="ru-RU" dirty="0">
                <a:solidFill>
                  <a:schemeClr val="bg1"/>
                </a:solidFill>
              </a:rPr>
              <a:t> проекту бюджету – </a:t>
            </a:r>
            <a:r>
              <a:rPr lang="ru-RU" dirty="0" err="1">
                <a:solidFill>
                  <a:schemeClr val="bg1"/>
                </a:solidFill>
              </a:rPr>
              <a:t>починається</a:t>
            </a:r>
            <a:r>
              <a:rPr lang="ru-RU" dirty="0">
                <a:solidFill>
                  <a:schemeClr val="bg1"/>
                </a:solidFill>
              </a:rPr>
              <a:t> за 18 </a:t>
            </a:r>
            <a:r>
              <a:rPr lang="ru-RU" dirty="0" err="1">
                <a:solidFill>
                  <a:schemeClr val="bg1"/>
                </a:solidFill>
              </a:rPr>
              <a:t>місяців</a:t>
            </a:r>
            <a:r>
              <a:rPr lang="ru-RU" dirty="0">
                <a:solidFill>
                  <a:schemeClr val="bg1"/>
                </a:solidFill>
              </a:rPr>
              <a:t> до початку нового </a:t>
            </a:r>
            <a:r>
              <a:rPr lang="ru-RU" dirty="0" err="1">
                <a:solidFill>
                  <a:schemeClr val="bg1"/>
                </a:solidFill>
              </a:rPr>
              <a:t>фінансового</a:t>
            </a:r>
            <a:r>
              <a:rPr lang="ru-RU" dirty="0">
                <a:solidFill>
                  <a:schemeClr val="bg1"/>
                </a:solidFill>
              </a:rPr>
              <a:t> року. У </a:t>
            </a:r>
            <a:r>
              <a:rPr lang="ru-RU" dirty="0" err="1">
                <a:solidFill>
                  <a:schemeClr val="bg1"/>
                </a:solidFill>
              </a:rPr>
              <a:t>проекті</a:t>
            </a:r>
            <a:r>
              <a:rPr lang="ru-RU" dirty="0">
                <a:solidFill>
                  <a:schemeClr val="bg1"/>
                </a:solidFill>
              </a:rPr>
              <a:t> </a:t>
            </a:r>
            <a:r>
              <a:rPr lang="ru-RU" dirty="0" err="1">
                <a:solidFill>
                  <a:schemeClr val="bg1"/>
                </a:solidFill>
              </a:rPr>
              <a:t>визначаються</a:t>
            </a:r>
            <a:r>
              <a:rPr lang="ru-RU" dirty="0">
                <a:solidFill>
                  <a:schemeClr val="bg1"/>
                </a:solidFill>
              </a:rPr>
              <a:t> </a:t>
            </a:r>
            <a:r>
              <a:rPr lang="ru-RU" dirty="0" err="1">
                <a:solidFill>
                  <a:schemeClr val="bg1"/>
                </a:solidFill>
              </a:rPr>
              <a:t>основні</a:t>
            </a:r>
            <a:r>
              <a:rPr lang="ru-RU" dirty="0">
                <a:solidFill>
                  <a:schemeClr val="bg1"/>
                </a:solidFill>
              </a:rPr>
              <a:t> </a:t>
            </a:r>
            <a:r>
              <a:rPr lang="ru-RU" dirty="0" err="1">
                <a:solidFill>
                  <a:schemeClr val="bg1"/>
                </a:solidFill>
              </a:rPr>
              <a:t>напрями</a:t>
            </a:r>
            <a:r>
              <a:rPr lang="ru-RU" dirty="0">
                <a:solidFill>
                  <a:schemeClr val="bg1"/>
                </a:solidFill>
              </a:rPr>
              <a:t> </a:t>
            </a:r>
            <a:r>
              <a:rPr lang="ru-RU" dirty="0" err="1">
                <a:solidFill>
                  <a:schemeClr val="bg1"/>
                </a:solidFill>
              </a:rPr>
              <a:t>бюджетної</a:t>
            </a:r>
            <a:r>
              <a:rPr lang="ru-RU" dirty="0">
                <a:solidFill>
                  <a:schemeClr val="bg1"/>
                </a:solidFill>
              </a:rPr>
              <a:t> </a:t>
            </a:r>
            <a:r>
              <a:rPr lang="ru-RU" dirty="0" err="1">
                <a:solidFill>
                  <a:schemeClr val="bg1"/>
                </a:solidFill>
              </a:rPr>
              <a:t>політики</a:t>
            </a:r>
            <a:r>
              <a:rPr lang="ru-RU" dirty="0">
                <a:solidFill>
                  <a:schemeClr val="bg1"/>
                </a:solidFill>
              </a:rPr>
              <a:t>, </a:t>
            </a:r>
            <a:r>
              <a:rPr lang="ru-RU" dirty="0" err="1">
                <a:solidFill>
                  <a:schemeClr val="bg1"/>
                </a:solidFill>
              </a:rPr>
              <a:t>оцінюються</a:t>
            </a:r>
            <a:r>
              <a:rPr lang="ru-RU" dirty="0">
                <a:solidFill>
                  <a:schemeClr val="bg1"/>
                </a:solidFill>
              </a:rPr>
              <a:t> </a:t>
            </a:r>
            <a:r>
              <a:rPr lang="ru-RU" dirty="0" err="1">
                <a:solidFill>
                  <a:schemeClr val="bg1"/>
                </a:solidFill>
              </a:rPr>
              <a:t>основні</a:t>
            </a:r>
            <a:r>
              <a:rPr lang="ru-RU" dirty="0">
                <a:solidFill>
                  <a:schemeClr val="bg1"/>
                </a:solidFill>
              </a:rPr>
              <a:t> </a:t>
            </a:r>
            <a:r>
              <a:rPr lang="ru-RU" dirty="0" err="1">
                <a:solidFill>
                  <a:schemeClr val="bg1"/>
                </a:solidFill>
              </a:rPr>
              <a:t>показники</a:t>
            </a:r>
            <a:r>
              <a:rPr lang="ru-RU" dirty="0">
                <a:solidFill>
                  <a:schemeClr val="bg1"/>
                </a:solidFill>
              </a:rPr>
              <a:t> </a:t>
            </a:r>
            <a:r>
              <a:rPr lang="ru-RU" dirty="0" err="1">
                <a:solidFill>
                  <a:schemeClr val="bg1"/>
                </a:solidFill>
              </a:rPr>
              <a:t>економічного</a:t>
            </a:r>
            <a:r>
              <a:rPr lang="ru-RU" dirty="0">
                <a:solidFill>
                  <a:schemeClr val="bg1"/>
                </a:solidFill>
              </a:rPr>
              <a:t> </a:t>
            </a:r>
            <a:r>
              <a:rPr lang="ru-RU" dirty="0" err="1">
                <a:solidFill>
                  <a:schemeClr val="bg1"/>
                </a:solidFill>
              </a:rPr>
              <a:t>розвитку</a:t>
            </a:r>
            <a:r>
              <a:rPr lang="ru-RU" dirty="0">
                <a:solidFill>
                  <a:schemeClr val="bg1"/>
                </a:solidFill>
              </a:rPr>
              <a:t> </a:t>
            </a:r>
            <a:r>
              <a:rPr lang="ru-RU" dirty="0" err="1">
                <a:solidFill>
                  <a:schemeClr val="bg1"/>
                </a:solidFill>
              </a:rPr>
              <a:t>країни</a:t>
            </a:r>
            <a:r>
              <a:rPr lang="ru-RU" dirty="0">
                <a:solidFill>
                  <a:schemeClr val="bg1"/>
                </a:solidFill>
              </a:rPr>
              <a:t>. Проект бюджету </a:t>
            </a:r>
            <a:r>
              <a:rPr lang="ru-RU" dirty="0" err="1">
                <a:solidFill>
                  <a:schemeClr val="bg1"/>
                </a:solidFill>
              </a:rPr>
              <a:t>включає</a:t>
            </a:r>
            <a:r>
              <a:rPr lang="ru-RU" dirty="0">
                <a:solidFill>
                  <a:schemeClr val="bg1"/>
                </a:solidFill>
              </a:rPr>
              <a:t> </a:t>
            </a:r>
            <a:r>
              <a:rPr lang="ru-RU" dirty="0" err="1">
                <a:solidFill>
                  <a:schemeClr val="bg1"/>
                </a:solidFill>
              </a:rPr>
              <a:t>бюджетні</a:t>
            </a:r>
            <a:r>
              <a:rPr lang="ru-RU" dirty="0">
                <a:solidFill>
                  <a:schemeClr val="bg1"/>
                </a:solidFill>
              </a:rPr>
              <a:t> </a:t>
            </a:r>
            <a:r>
              <a:rPr lang="ru-RU" dirty="0" err="1">
                <a:solidFill>
                  <a:schemeClr val="bg1"/>
                </a:solidFill>
              </a:rPr>
              <a:t>орієнтири</a:t>
            </a:r>
            <a:r>
              <a:rPr lang="ru-RU" dirty="0">
                <a:solidFill>
                  <a:schemeClr val="bg1"/>
                </a:solidFill>
              </a:rPr>
              <a:t> на </a:t>
            </a:r>
            <a:r>
              <a:rPr lang="ru-RU" dirty="0" err="1">
                <a:solidFill>
                  <a:schemeClr val="bg1"/>
                </a:solidFill>
              </a:rPr>
              <a:t>наступний</a:t>
            </a:r>
            <a:r>
              <a:rPr lang="ru-RU" dirty="0">
                <a:solidFill>
                  <a:schemeClr val="bg1"/>
                </a:solidFill>
              </a:rPr>
              <a:t> </a:t>
            </a:r>
            <a:r>
              <a:rPr lang="ru-RU" dirty="0" err="1">
                <a:solidFill>
                  <a:schemeClr val="bg1"/>
                </a:solidFill>
              </a:rPr>
              <a:t>бюджетний</a:t>
            </a:r>
            <a:r>
              <a:rPr lang="ru-RU" dirty="0">
                <a:solidFill>
                  <a:schemeClr val="bg1"/>
                </a:solidFill>
              </a:rPr>
              <a:t> </a:t>
            </a:r>
            <a:r>
              <a:rPr lang="ru-RU" dirty="0" err="1">
                <a:solidFill>
                  <a:schemeClr val="bg1"/>
                </a:solidFill>
              </a:rPr>
              <a:t>рік</a:t>
            </a:r>
            <a:r>
              <a:rPr lang="ru-RU" dirty="0">
                <a:solidFill>
                  <a:schemeClr val="bg1"/>
                </a:solidFill>
              </a:rPr>
              <a:t>, а </a:t>
            </a:r>
            <a:r>
              <a:rPr lang="ru-RU" dirty="0" err="1">
                <a:solidFill>
                  <a:schemeClr val="bg1"/>
                </a:solidFill>
              </a:rPr>
              <a:t>також</a:t>
            </a:r>
            <a:r>
              <a:rPr lang="ru-RU" dirty="0">
                <a:solidFill>
                  <a:schemeClr val="bg1"/>
                </a:solidFill>
              </a:rPr>
              <a:t> </a:t>
            </a:r>
            <a:r>
              <a:rPr lang="ru-RU" dirty="0" err="1">
                <a:solidFill>
                  <a:schemeClr val="bg1"/>
                </a:solidFill>
              </a:rPr>
              <a:t>оціночні</a:t>
            </a:r>
            <a:r>
              <a:rPr lang="ru-RU" dirty="0">
                <a:solidFill>
                  <a:schemeClr val="bg1"/>
                </a:solidFill>
              </a:rPr>
              <a:t> </a:t>
            </a:r>
            <a:r>
              <a:rPr lang="ru-RU" dirty="0" err="1">
                <a:solidFill>
                  <a:schemeClr val="bg1"/>
                </a:solidFill>
              </a:rPr>
              <a:t>показники</a:t>
            </a:r>
            <a:r>
              <a:rPr lang="ru-RU" dirty="0">
                <a:solidFill>
                  <a:schemeClr val="bg1"/>
                </a:solidFill>
              </a:rPr>
              <a:t> </a:t>
            </a:r>
            <a:r>
              <a:rPr lang="ru-RU" dirty="0" err="1">
                <a:solidFill>
                  <a:schemeClr val="bg1"/>
                </a:solidFill>
              </a:rPr>
              <a:t>ще</a:t>
            </a:r>
            <a:r>
              <a:rPr lang="ru-RU" dirty="0">
                <a:solidFill>
                  <a:schemeClr val="bg1"/>
                </a:solidFill>
              </a:rPr>
              <a:t> на </a:t>
            </a:r>
            <a:r>
              <a:rPr lang="ru-RU" dirty="0" err="1">
                <a:solidFill>
                  <a:schemeClr val="bg1"/>
                </a:solidFill>
              </a:rPr>
              <a:t>наступні</a:t>
            </a:r>
            <a:r>
              <a:rPr lang="ru-RU" dirty="0">
                <a:solidFill>
                  <a:schemeClr val="bg1"/>
                </a:solidFill>
              </a:rPr>
              <a:t> </a:t>
            </a:r>
            <a:r>
              <a:rPr lang="ru-RU" dirty="0" err="1">
                <a:solidFill>
                  <a:schemeClr val="bg1"/>
                </a:solidFill>
              </a:rPr>
              <a:t>чотири</a:t>
            </a:r>
            <a:r>
              <a:rPr lang="ru-RU" dirty="0">
                <a:solidFill>
                  <a:schemeClr val="bg1"/>
                </a:solidFill>
              </a:rPr>
              <a:t> роки;</a:t>
            </a:r>
          </a:p>
          <a:p>
            <a:pPr marL="0" indent="0">
              <a:buNone/>
            </a:pPr>
            <a:endParaRPr lang="uk-UA" dirty="0"/>
          </a:p>
        </p:txBody>
      </p:sp>
      <p:sp>
        <p:nvSpPr>
          <p:cNvPr id="4" name="Місце для вмісту 3">
            <a:extLst>
              <a:ext uri="{FF2B5EF4-FFF2-40B4-BE49-F238E27FC236}">
                <a16:creationId xmlns:a16="http://schemas.microsoft.com/office/drawing/2014/main" id="{D4309685-71FD-4579-9F3B-353E48D61CD9}"/>
              </a:ext>
            </a:extLst>
          </p:cNvPr>
          <p:cNvSpPr>
            <a:spLocks noGrp="1"/>
          </p:cNvSpPr>
          <p:nvPr>
            <p:ph sz="half" idx="2"/>
          </p:nvPr>
        </p:nvSpPr>
        <p:spPr>
          <a:xfrm>
            <a:off x="6909562" y="1676400"/>
            <a:ext cx="4480560" cy="4351337"/>
          </a:xfrm>
        </p:spPr>
        <p:txBody>
          <a:bodyPr>
            <a:normAutofit lnSpcReduction="10000"/>
          </a:bodyPr>
          <a:lstStyle/>
          <a:p>
            <a:pPr algn="just"/>
            <a:r>
              <a:rPr lang="ru-RU" dirty="0"/>
              <a:t>2) робота </a:t>
            </a:r>
            <a:r>
              <a:rPr lang="ru-RU" dirty="0" err="1"/>
              <a:t>Конгресу</a:t>
            </a:r>
            <a:r>
              <a:rPr lang="ru-RU" dirty="0"/>
              <a:t> над бюджетом – </a:t>
            </a:r>
            <a:r>
              <a:rPr lang="ru-RU" dirty="0" err="1"/>
              <a:t>включає</a:t>
            </a:r>
            <a:r>
              <a:rPr lang="ru-RU" dirty="0"/>
              <a:t> </a:t>
            </a:r>
            <a:r>
              <a:rPr lang="ru-RU" dirty="0" err="1"/>
              <a:t>розгляд</a:t>
            </a:r>
            <a:r>
              <a:rPr lang="ru-RU" dirty="0"/>
              <a:t> проекту бюджету в </a:t>
            </a:r>
            <a:r>
              <a:rPr lang="ru-RU" dirty="0" err="1"/>
              <a:t>комітетах</a:t>
            </a:r>
            <a:r>
              <a:rPr lang="ru-RU" dirty="0"/>
              <a:t> </a:t>
            </a:r>
            <a:r>
              <a:rPr lang="ru-RU" dirty="0" err="1"/>
              <a:t>Палати</a:t>
            </a:r>
            <a:r>
              <a:rPr lang="ru-RU" dirty="0"/>
              <a:t> </a:t>
            </a:r>
            <a:r>
              <a:rPr lang="ru-RU" dirty="0" err="1"/>
              <a:t>представників</a:t>
            </a:r>
            <a:r>
              <a:rPr lang="ru-RU" dirty="0"/>
              <a:t> і Сенату, </a:t>
            </a:r>
            <a:r>
              <a:rPr lang="ru-RU" dirty="0" err="1"/>
              <a:t>які</a:t>
            </a:r>
            <a:r>
              <a:rPr lang="ru-RU" dirty="0"/>
              <a:t> </a:t>
            </a:r>
            <a:r>
              <a:rPr lang="ru-RU" dirty="0" err="1"/>
              <a:t>розробляють</a:t>
            </a:r>
            <a:r>
              <a:rPr lang="ru-RU" dirty="0"/>
              <a:t> </a:t>
            </a:r>
            <a:r>
              <a:rPr lang="ru-RU" dirty="0" err="1"/>
              <a:t>спільну</a:t>
            </a:r>
            <a:r>
              <a:rPr lang="ru-RU" dirty="0"/>
              <a:t> </a:t>
            </a:r>
            <a:r>
              <a:rPr lang="ru-RU" dirty="0" err="1"/>
              <a:t>бюджетну</a:t>
            </a:r>
            <a:r>
              <a:rPr lang="ru-RU" dirty="0"/>
              <a:t> </a:t>
            </a:r>
            <a:r>
              <a:rPr lang="ru-RU" dirty="0" err="1"/>
              <a:t>резолюцію</a:t>
            </a:r>
            <a:r>
              <a:rPr lang="ru-RU" dirty="0"/>
              <a:t> (</a:t>
            </a:r>
            <a:r>
              <a:rPr lang="ru-RU" dirty="0" err="1"/>
              <a:t>контрольні</a:t>
            </a:r>
            <a:r>
              <a:rPr lang="ru-RU" dirty="0"/>
              <a:t> </a:t>
            </a:r>
            <a:r>
              <a:rPr lang="ru-RU" dirty="0" err="1"/>
              <a:t>цифри</a:t>
            </a:r>
            <a:r>
              <a:rPr lang="ru-RU" dirty="0"/>
              <a:t> </a:t>
            </a:r>
            <a:r>
              <a:rPr lang="ru-RU" dirty="0" err="1"/>
              <a:t>доходів</a:t>
            </a:r>
            <a:r>
              <a:rPr lang="ru-RU" dirty="0"/>
              <a:t> і </a:t>
            </a:r>
            <a:r>
              <a:rPr lang="ru-RU" dirty="0" err="1"/>
              <a:t>видатків</a:t>
            </a:r>
            <a:r>
              <a:rPr lang="ru-RU" dirty="0"/>
              <a:t> </a:t>
            </a:r>
            <a:r>
              <a:rPr lang="ru-RU" dirty="0" err="1"/>
              <a:t>майбутнього</a:t>
            </a:r>
            <a:r>
              <a:rPr lang="ru-RU" dirty="0"/>
              <a:t> бюджету); </a:t>
            </a:r>
          </a:p>
          <a:p>
            <a:pPr algn="just"/>
            <a:r>
              <a:rPr lang="ru-RU" dirty="0"/>
              <a:t>3) </a:t>
            </a:r>
            <a:r>
              <a:rPr lang="ru-RU" dirty="0" err="1"/>
              <a:t>виконання</a:t>
            </a:r>
            <a:r>
              <a:rPr lang="ru-RU" dirty="0"/>
              <a:t> бюджету за </a:t>
            </a:r>
            <a:r>
              <a:rPr lang="ru-RU" dirty="0" err="1"/>
              <a:t>дохідною</a:t>
            </a:r>
            <a:r>
              <a:rPr lang="ru-RU" dirty="0"/>
              <a:t> </a:t>
            </a:r>
            <a:r>
              <a:rPr lang="ru-RU" dirty="0" err="1"/>
              <a:t>частиною</a:t>
            </a:r>
            <a:r>
              <a:rPr lang="ru-RU" dirty="0"/>
              <a:t> – </a:t>
            </a:r>
            <a:r>
              <a:rPr lang="ru-RU" dirty="0" err="1"/>
              <a:t>покладено</a:t>
            </a:r>
            <a:r>
              <a:rPr lang="ru-RU" dirty="0"/>
              <a:t> на </a:t>
            </a:r>
            <a:r>
              <a:rPr lang="ru-RU" dirty="0" err="1"/>
              <a:t>Міністерство</a:t>
            </a:r>
            <a:r>
              <a:rPr lang="ru-RU" dirty="0"/>
              <a:t> </a:t>
            </a:r>
            <a:r>
              <a:rPr lang="ru-RU" dirty="0" err="1"/>
              <a:t>фінансів</a:t>
            </a:r>
            <a:r>
              <a:rPr lang="ru-RU" dirty="0"/>
              <a:t>, а за </a:t>
            </a:r>
            <a:r>
              <a:rPr lang="ru-RU" dirty="0" err="1"/>
              <a:t>видатковою</a:t>
            </a:r>
            <a:r>
              <a:rPr lang="ru-RU" dirty="0"/>
              <a:t> – на </a:t>
            </a:r>
            <a:r>
              <a:rPr lang="ru-RU" dirty="0" err="1"/>
              <a:t>міністерства</a:t>
            </a:r>
            <a:r>
              <a:rPr lang="ru-RU" dirty="0"/>
              <a:t> і </a:t>
            </a:r>
            <a:r>
              <a:rPr lang="ru-RU" dirty="0" err="1"/>
              <a:t>відомства</a:t>
            </a:r>
            <a:r>
              <a:rPr lang="ru-RU" dirty="0"/>
              <a:t> федерального уряду. Контроль за </a:t>
            </a:r>
            <a:r>
              <a:rPr lang="ru-RU" dirty="0" err="1"/>
              <a:t>виконанням</a:t>
            </a:r>
            <a:r>
              <a:rPr lang="ru-RU" dirty="0"/>
              <a:t> бюджету </a:t>
            </a:r>
            <a:r>
              <a:rPr lang="ru-RU" dirty="0" err="1"/>
              <a:t>покладено</a:t>
            </a:r>
            <a:r>
              <a:rPr lang="ru-RU" dirty="0"/>
              <a:t> на </a:t>
            </a:r>
            <a:r>
              <a:rPr lang="ru-RU" dirty="0" err="1"/>
              <a:t>Адміністративно-бюджетне</a:t>
            </a:r>
            <a:r>
              <a:rPr lang="ru-RU" dirty="0"/>
              <a:t> </a:t>
            </a:r>
            <a:r>
              <a:rPr lang="ru-RU" dirty="0" err="1"/>
              <a:t>управління</a:t>
            </a:r>
            <a:r>
              <a:rPr lang="ru-RU" dirty="0"/>
              <a:t> (АБУ) та </a:t>
            </a:r>
            <a:r>
              <a:rPr lang="ru-RU" dirty="0" err="1"/>
              <a:t>Міністерство</a:t>
            </a:r>
            <a:r>
              <a:rPr lang="ru-RU" dirty="0"/>
              <a:t> </a:t>
            </a:r>
            <a:r>
              <a:rPr lang="ru-RU" dirty="0" err="1"/>
              <a:t>фінансів</a:t>
            </a:r>
            <a:r>
              <a:rPr lang="ru-RU" dirty="0"/>
              <a:t>.</a:t>
            </a:r>
            <a:endParaRPr lang="uk-UA" dirty="0"/>
          </a:p>
        </p:txBody>
      </p:sp>
    </p:spTree>
    <p:extLst>
      <p:ext uri="{BB962C8B-B14F-4D97-AF65-F5344CB8AC3E}">
        <p14:creationId xmlns:p14="http://schemas.microsoft.com/office/powerpoint/2010/main" val="2264375957"/>
      </p:ext>
    </p:extLst>
  </p:cSld>
  <p:clrMapOvr>
    <a:masterClrMapping/>
  </p:clrMapOvr>
</p:sld>
</file>

<file path=ppt/theme/theme1.xml><?xml version="1.0" encoding="utf-8"?>
<a:theme xmlns:a="http://schemas.openxmlformats.org/drawingml/2006/main" name="Краєвид">
  <a:themeElements>
    <a:clrScheme name="Краєвид">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Краєвид">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Краєвид">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Краєвид</Template>
  <TotalTime>450</TotalTime>
  <Words>7759</Words>
  <Application>Microsoft Office PowerPoint</Application>
  <PresentationFormat>Широкий екран</PresentationFormat>
  <Paragraphs>265</Paragraphs>
  <Slides>69</Slides>
  <Notes>4</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69</vt:i4>
      </vt:variant>
    </vt:vector>
  </HeadingPairs>
  <TitlesOfParts>
    <vt:vector size="75" baseType="lpstr">
      <vt:lpstr>Arial</vt:lpstr>
      <vt:lpstr>Calibri</vt:lpstr>
      <vt:lpstr>Century Schoolbook</vt:lpstr>
      <vt:lpstr>Times New Roman</vt:lpstr>
      <vt:lpstr>Wingdings 2</vt:lpstr>
      <vt:lpstr>Краєвид</vt:lpstr>
      <vt:lpstr>Тема. Фінансові системи провідних країн світу</vt:lpstr>
      <vt:lpstr>План</vt:lpstr>
      <vt:lpstr>Характерні риси фінансових систем країн з розвиненою ринковою економікою</vt:lpstr>
      <vt:lpstr>Презентація PowerPoint</vt:lpstr>
      <vt:lpstr>Основними завданнями економік розвинених країн у сучасних умовах глобалізації є:</vt:lpstr>
      <vt:lpstr>Відомі три моделі держави загального добробуту або соціальної держави:</vt:lpstr>
      <vt:lpstr>Фінансова система Сполучених Штатів Америки</vt:lpstr>
      <vt:lpstr>Фінансова система США складається із:</vt:lpstr>
      <vt:lpstr>Бюджетний процес включає такі основні стадії : </vt:lpstr>
      <vt:lpstr>Презентація PowerPoint</vt:lpstr>
      <vt:lpstr>Фінансові системи Німеччини, Великої Британії, Франції</vt:lpstr>
      <vt:lpstr>Фінансова система ФРН складається з таких елементів:</vt:lpstr>
      <vt:lpstr>Презентація PowerPoint</vt:lpstr>
      <vt:lpstr>Фінансова система Великобританії</vt:lpstr>
      <vt:lpstr>Презентація PowerPoint</vt:lpstr>
      <vt:lpstr>Презентація PowerPoint</vt:lpstr>
      <vt:lpstr>Фінансова система Франції</vt:lpstr>
      <vt:lpstr>Бюджетний процес у Франції включає такі стадії:</vt:lpstr>
      <vt:lpstr>Фінансова система Японії</vt:lpstr>
      <vt:lpstr>Презентація PowerPoint</vt:lpstr>
      <vt:lpstr>Презентація PowerPoint</vt:lpstr>
      <vt:lpstr>Презентація PowerPoint</vt:lpstr>
      <vt:lpstr>Загальна характеристика фінансів Скандинавських країн</vt:lpstr>
      <vt:lpstr>Швеція</vt:lpstr>
      <vt:lpstr>Презентація PowerPoint</vt:lpstr>
      <vt:lpstr>Норвегія</vt:lpstr>
      <vt:lpstr>Презентація PowerPoint</vt:lpstr>
      <vt:lpstr>Фінляндія</vt:lpstr>
      <vt:lpstr>Презентація PowerPoint</vt:lpstr>
      <vt:lpstr>ФІНАНСИ ІТАЛІЇ </vt:lpstr>
      <vt:lpstr>Презентація PowerPoint</vt:lpstr>
      <vt:lpstr>Податкова система Італії</vt:lpstr>
      <vt:lpstr>Презентація PowerPoint</vt:lpstr>
      <vt:lpstr>Особливості реформування податкової системи Італії</vt:lpstr>
      <vt:lpstr>Фінансовий ринок в Італії та його проблеми</vt:lpstr>
      <vt:lpstr>Презентація PowerPoint</vt:lpstr>
      <vt:lpstr>Фінансова система Індії</vt:lpstr>
      <vt:lpstr>Податкова система Індії</vt:lpstr>
      <vt:lpstr>Презентація PowerPoint</vt:lpstr>
      <vt:lpstr>Боротьба з ухиленням від оподаткування в Індії</vt:lpstr>
      <vt:lpstr>Місцеві фінанси </vt:lpstr>
      <vt:lpstr>Фінансовий ринок Індії</vt:lpstr>
      <vt:lpstr>ФІНАНСИ ЄВРОПЕЙСКОГО СОЮЗУ </vt:lpstr>
      <vt:lpstr>У своєму розвитку Європейський Союз пройшов кілька етапів економічної інтеграції, а саме:</vt:lpstr>
      <vt:lpstr>Презентація PowerPoint</vt:lpstr>
      <vt:lpstr>Презентація PowerPoint</vt:lpstr>
      <vt:lpstr>Презентація PowerPoint</vt:lpstr>
      <vt:lpstr>Головними особливостями організації фінансів ЄС є наступні:</vt:lpstr>
      <vt:lpstr>Презентація PowerPoint</vt:lpstr>
      <vt:lpstr>Бюджет Європейського Союзу</vt:lpstr>
      <vt:lpstr>Принципами формування і використання бюджету ЄС є наступні:</vt:lpstr>
      <vt:lpstr>Основними завданнями бюджету Європейського Союзу є такі:</vt:lpstr>
      <vt:lpstr>Доходи бюджету ЄС формуються за рахунок власних ресурсів та інших доходів</vt:lpstr>
      <vt:lpstr>Видатки бюджету ЄС об’єднуються в шість груп:</vt:lpstr>
      <vt:lpstr>Основними проблемами бюджетної політики ЄС є:</vt:lpstr>
      <vt:lpstr>Презентація PowerPoint</vt:lpstr>
      <vt:lpstr>Презентація PowerPoint</vt:lpstr>
      <vt:lpstr>Гармонізація та уніфікація податкової політики країн Європейського Союзу</vt:lpstr>
      <vt:lpstr>Презентація PowerPoint</vt:lpstr>
      <vt:lpstr>Презентація PowerPoint</vt:lpstr>
      <vt:lpstr>Напрями гармонізації податкової політики</vt:lpstr>
      <vt:lpstr>Валютна інтеграція, спільна валютна політика</vt:lpstr>
      <vt:lpstr>Презентація PowerPoint</vt:lpstr>
      <vt:lpstr>Презентація PowerPoint</vt:lpstr>
      <vt:lpstr>Основні інституції ЄС та їх роль у формуванні єдиної фінансової політики</vt:lpstr>
      <vt:lpstr>Презентація PowerPoint</vt:lpstr>
      <vt:lpstr>Європейська Комісія (Комісія ЄС) – виконавчий орган ЄС. Комісія ЄС призначаєтся на п’ятирічний термін за згодою країн-членів, рішення про її призначення ухвалює Європейський Парламент. Комісії у її діяльності допомагає власний адміністративний апарат.</vt:lpstr>
      <vt:lpstr>Презентація PowerPoint</vt:lpstr>
      <vt:lpstr>Дякую за увагу!</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12. Фінанси країн з розвиненою ринковою економікою. Фінанси Європейського союзу</dc:title>
  <dc:creator>Admin</dc:creator>
  <cp:lastModifiedBy>Iryna Abramova</cp:lastModifiedBy>
  <cp:revision>60</cp:revision>
  <dcterms:created xsi:type="dcterms:W3CDTF">2024-04-22T12:52:57Z</dcterms:created>
  <dcterms:modified xsi:type="dcterms:W3CDTF">2026-04-07T10:16:46Z</dcterms:modified>
</cp:coreProperties>
</file>