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Syne"/>
      <p:regular r:id="rId17"/>
    </p:embeddedFont>
    <p:embeddedFont>
      <p:font typeface="Syne"/>
      <p:regular r:id="rId18"/>
    </p:embeddedFont>
    <p:embeddedFont>
      <p:font typeface="Overpass Light"/>
      <p:regular r:id="rId19"/>
    </p:embeddedFont>
    <p:embeddedFont>
      <p:font typeface="Overpass Light"/>
      <p:regular r:id="rId20"/>
    </p:embeddedFont>
    <p:embeddedFont>
      <p:font typeface="Overpass Light"/>
      <p:regular r:id="rId21"/>
    </p:embeddedFont>
    <p:embeddedFont>
      <p:font typeface="Overpass Light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image" Target="../media/image-4-3.png"/><Relationship Id="rId4" Type="http://schemas.openxmlformats.org/officeDocument/2006/relationships/image" Target="../media/image-4-4.svg"/><Relationship Id="rId5" Type="http://schemas.openxmlformats.org/officeDocument/2006/relationships/image" Target="../media/image-4-5.png"/><Relationship Id="rId6" Type="http://schemas.openxmlformats.org/officeDocument/2006/relationships/image" Target="../media/image-4-6.svg"/><Relationship Id="rId7" Type="http://schemas.openxmlformats.org/officeDocument/2006/relationships/slideLayout" Target="../slideLayouts/slideLayout5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svg"/><Relationship Id="rId4" Type="http://schemas.openxmlformats.org/officeDocument/2006/relationships/image" Target="../media/image-6-4.png"/><Relationship Id="rId5" Type="http://schemas.openxmlformats.org/officeDocument/2006/relationships/image" Target="../media/image-6-5.svg"/><Relationship Id="rId6" Type="http://schemas.openxmlformats.org/officeDocument/2006/relationships/image" Target="../media/image-6-6.png"/><Relationship Id="rId7" Type="http://schemas.openxmlformats.org/officeDocument/2006/relationships/image" Target="../media/image-6-7.sv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image" Target="../media/image-9-3.png"/><Relationship Id="rId4" Type="http://schemas.openxmlformats.org/officeDocument/2006/relationships/image" Target="../media/image-9-4.svg"/><Relationship Id="rId5" Type="http://schemas.openxmlformats.org/officeDocument/2006/relationships/image" Target="../media/image-9-5.png"/><Relationship Id="rId6" Type="http://schemas.openxmlformats.org/officeDocument/2006/relationships/image" Target="../media/image-9-6.svg"/><Relationship Id="rId7" Type="http://schemas.openxmlformats.org/officeDocument/2006/relationships/image" Target="../media/image-9-7.png"/><Relationship Id="rId8" Type="http://schemas.openxmlformats.org/officeDocument/2006/relationships/image" Target="../media/image-9-8.svg"/><Relationship Id="rId9" Type="http://schemas.openxmlformats.org/officeDocument/2006/relationships/image" Target="../media/image-9-9.png"/><Relationship Id="rId10" Type="http://schemas.openxmlformats.org/officeDocument/2006/relationships/image" Target="../media/image-9-10.svg"/><Relationship Id="rId11" Type="http://schemas.openxmlformats.org/officeDocument/2006/relationships/image" Target="../media/image-9-11.png"/><Relationship Id="rId12" Type="http://schemas.openxmlformats.org/officeDocument/2006/relationships/image" Target="../media/image-9-12.svg"/><Relationship Id="rId13" Type="http://schemas.openxmlformats.org/officeDocument/2006/relationships/image" Target="../media/image-9-13.png"/><Relationship Id="rId14" Type="http://schemas.openxmlformats.org/officeDocument/2006/relationships/image" Target="../media/image-9-14.svg"/><Relationship Id="rId15" Type="http://schemas.openxmlformats.org/officeDocument/2006/relationships/image" Target="../media/image-9-15.png"/><Relationship Id="rId16" Type="http://schemas.openxmlformats.org/officeDocument/2006/relationships/image" Target="../media/image-9-16.svg"/><Relationship Id="rId17" Type="http://schemas.openxmlformats.org/officeDocument/2006/relationships/image" Target="../media/image-9-17.png"/><Relationship Id="rId18" Type="http://schemas.openxmlformats.org/officeDocument/2006/relationships/image" Target="../media/image-9-18.svg"/><Relationship Id="rId19" Type="http://schemas.openxmlformats.org/officeDocument/2006/relationships/slideLayout" Target="../slideLayouts/slideLayout10.xml"/><Relationship Id="rId2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1864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Регулювання Нотаріальної Діяльності в Україні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98514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Комплексний огляд правових засад організації та функціонування нотаріату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77453" y="1688425"/>
            <a:ext cx="6898124" cy="350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Підстави Припинення Нотаріальної Діяльності</a:t>
            </a:r>
            <a:endParaRPr lang="en-US" sz="22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7453" y="2633305"/>
            <a:ext cx="6169343" cy="34432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996363" y="2246828"/>
            <a:ext cx="3164086" cy="3993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11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Подання нотаріусом заяви про припинення.</a:t>
            </a:r>
            <a:endParaRPr lang="en-US" sz="1100" dirty="0"/>
          </a:p>
          <a:p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11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Анулювання свідоцтва про право на діяльність.</a:t>
            </a:r>
            <a:endParaRPr lang="en-US" sz="1100" dirty="0"/>
          </a:p>
          <a:p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11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Неусунення порушень щодо приміщення або страхування без поважних причин.</a:t>
            </a:r>
            <a:endParaRPr lang="en-US" sz="1100" dirty="0"/>
          </a:p>
          <a:p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11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Смерть нотаріуса або оголошення його померлим.</a:t>
            </a:r>
            <a:endParaRPr lang="en-US" sz="1100" dirty="0"/>
          </a:p>
          <a:p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11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Припинення громадянства України або виїзд за кордон на постійне проживання.</a:t>
            </a:r>
            <a:endParaRPr lang="en-US" sz="1100" dirty="0"/>
          </a:p>
          <a:p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11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Призначення на несумісну посаду.</a:t>
            </a:r>
            <a:endParaRPr lang="en-US" sz="1100" dirty="0"/>
          </a:p>
          <a:p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11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Невиконання наказу про зупинення діяльності (крім випадків оскарження).</a:t>
            </a:r>
            <a:endParaRPr lang="en-US" sz="1100" dirty="0"/>
          </a:p>
          <a:p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11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Набрання законної сили обвинувальним вироком за умисне кримінальне правопорушення.</a:t>
            </a:r>
            <a:endParaRPr lang="en-US" sz="1100" dirty="0"/>
          </a:p>
          <a:p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11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Набрання законної сили рішенням суду про притягнення до відповідальності за адміністративне корупційне правопорушення.</a:t>
            </a:r>
            <a:endParaRPr lang="en-US" sz="1100" dirty="0"/>
          </a:p>
          <a:p>
            <a:pPr algn="l" marL="342900" indent="-342900">
              <a:lnSpc>
                <a:spcPts val="1400"/>
              </a:lnSpc>
              <a:buSzPct val="100000"/>
              <a:buChar char="•"/>
            </a:pPr>
            <a:r>
              <a:rPr lang="en-US" sz="11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Набрання законної сили рішенням суду про визнання нотаріуса недієздатним/безвісно відсутнім або обмеження дієздатності.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447" y="992267"/>
            <a:ext cx="11551206" cy="514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050"/>
              </a:lnSpc>
              <a:buNone/>
            </a:pPr>
            <a:r>
              <a:rPr lang="en-US" sz="3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Організація Роботи Державних Нотаріальних Контор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720447" y="2189202"/>
            <a:ext cx="6501289" cy="2119193"/>
          </a:xfrm>
          <a:prstGeom prst="roundRect">
            <a:avLst>
              <a:gd name="adj" fmla="val 5178"/>
            </a:avLst>
          </a:prstGeom>
          <a:solidFill>
            <a:srgbClr val="FFFDE6"/>
          </a:solidFill>
          <a:ln/>
        </p:spPr>
      </p:sp>
      <p:sp>
        <p:nvSpPr>
          <p:cNvPr id="4" name="Shape 2"/>
          <p:cNvSpPr/>
          <p:nvPr/>
        </p:nvSpPr>
        <p:spPr>
          <a:xfrm>
            <a:off x="720447" y="2166342"/>
            <a:ext cx="6501289" cy="91440"/>
          </a:xfrm>
          <a:prstGeom prst="roundRect">
            <a:avLst>
              <a:gd name="adj" fmla="val 94555"/>
            </a:avLst>
          </a:prstGeom>
          <a:solidFill>
            <a:srgbClr val="224435"/>
          </a:solidFill>
          <a:ln/>
        </p:spPr>
      </p:sp>
      <p:sp>
        <p:nvSpPr>
          <p:cNvPr id="5" name="Shape 3"/>
          <p:cNvSpPr/>
          <p:nvPr/>
        </p:nvSpPr>
        <p:spPr>
          <a:xfrm>
            <a:off x="3662303" y="1880473"/>
            <a:ext cx="617577" cy="617577"/>
          </a:xfrm>
          <a:prstGeom prst="roundRect">
            <a:avLst>
              <a:gd name="adj" fmla="val 148063"/>
            </a:avLst>
          </a:prstGeom>
          <a:solidFill>
            <a:srgbClr val="224435"/>
          </a:solidFill>
          <a:ln/>
        </p:spPr>
      </p:sp>
      <p:sp>
        <p:nvSpPr>
          <p:cNvPr id="6" name="Text 4"/>
          <p:cNvSpPr/>
          <p:nvPr/>
        </p:nvSpPr>
        <p:spPr>
          <a:xfrm>
            <a:off x="3847564" y="2034897"/>
            <a:ext cx="246936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49166" y="2703790"/>
            <a:ext cx="3259931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Створення та Ліквідація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949166" y="3137416"/>
            <a:ext cx="6043851" cy="942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Державні нотаріальні контори створюються та ліквідуються Міністерством юстиції України, забезпечуючи державний контроль і стандартизацію діяльності.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7408545" y="2189202"/>
            <a:ext cx="6501408" cy="2119193"/>
          </a:xfrm>
          <a:prstGeom prst="roundRect">
            <a:avLst>
              <a:gd name="adj" fmla="val 5178"/>
            </a:avLst>
          </a:prstGeom>
          <a:solidFill>
            <a:srgbClr val="FFFDE6"/>
          </a:solidFill>
          <a:ln/>
        </p:spPr>
      </p:sp>
      <p:sp>
        <p:nvSpPr>
          <p:cNvPr id="10" name="Shape 8"/>
          <p:cNvSpPr/>
          <p:nvPr/>
        </p:nvSpPr>
        <p:spPr>
          <a:xfrm>
            <a:off x="7408545" y="2166342"/>
            <a:ext cx="6501408" cy="91440"/>
          </a:xfrm>
          <a:prstGeom prst="roundRect">
            <a:avLst>
              <a:gd name="adj" fmla="val 94555"/>
            </a:avLst>
          </a:prstGeom>
          <a:solidFill>
            <a:srgbClr val="224435"/>
          </a:solidFill>
          <a:ln/>
        </p:spPr>
      </p:sp>
      <p:sp>
        <p:nvSpPr>
          <p:cNvPr id="11" name="Shape 9"/>
          <p:cNvSpPr/>
          <p:nvPr/>
        </p:nvSpPr>
        <p:spPr>
          <a:xfrm>
            <a:off x="10350401" y="1880473"/>
            <a:ext cx="617577" cy="617577"/>
          </a:xfrm>
          <a:prstGeom prst="roundRect">
            <a:avLst>
              <a:gd name="adj" fmla="val 148063"/>
            </a:avLst>
          </a:prstGeom>
          <a:solidFill>
            <a:srgbClr val="224435"/>
          </a:solidFill>
          <a:ln/>
        </p:spPr>
      </p:sp>
      <p:sp>
        <p:nvSpPr>
          <p:cNvPr id="12" name="Text 10"/>
          <p:cNvSpPr/>
          <p:nvPr/>
        </p:nvSpPr>
        <p:spPr>
          <a:xfrm>
            <a:off x="10535662" y="2034897"/>
            <a:ext cx="246936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7637264" y="2703790"/>
            <a:ext cx="3000375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Затвердження Штатів</a:t>
            </a: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7637264" y="3137416"/>
            <a:ext cx="6043970" cy="942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Штатний розпис затверджується територіальними органами Міністерства юстиції України, з урахуванням встановленої чисельності та фонду заробітної плати.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720447" y="4803934"/>
            <a:ext cx="6501289" cy="2433280"/>
          </a:xfrm>
          <a:prstGeom prst="roundRect">
            <a:avLst>
              <a:gd name="adj" fmla="val 4509"/>
            </a:avLst>
          </a:prstGeom>
          <a:solidFill>
            <a:srgbClr val="FFFDE6"/>
          </a:solidFill>
          <a:ln/>
        </p:spPr>
      </p:sp>
      <p:sp>
        <p:nvSpPr>
          <p:cNvPr id="16" name="Shape 14"/>
          <p:cNvSpPr/>
          <p:nvPr/>
        </p:nvSpPr>
        <p:spPr>
          <a:xfrm>
            <a:off x="720447" y="4781074"/>
            <a:ext cx="6501289" cy="91440"/>
          </a:xfrm>
          <a:prstGeom prst="roundRect">
            <a:avLst>
              <a:gd name="adj" fmla="val 94555"/>
            </a:avLst>
          </a:prstGeom>
          <a:solidFill>
            <a:srgbClr val="224435"/>
          </a:solidFill>
          <a:ln/>
        </p:spPr>
      </p:sp>
      <p:sp>
        <p:nvSpPr>
          <p:cNvPr id="17" name="Shape 15"/>
          <p:cNvSpPr/>
          <p:nvPr/>
        </p:nvSpPr>
        <p:spPr>
          <a:xfrm>
            <a:off x="3662303" y="4495205"/>
            <a:ext cx="617577" cy="617577"/>
          </a:xfrm>
          <a:prstGeom prst="roundRect">
            <a:avLst>
              <a:gd name="adj" fmla="val 148063"/>
            </a:avLst>
          </a:prstGeom>
          <a:solidFill>
            <a:srgbClr val="224435"/>
          </a:solidFill>
          <a:ln/>
        </p:spPr>
      </p:sp>
      <p:sp>
        <p:nvSpPr>
          <p:cNvPr id="18" name="Text 16"/>
          <p:cNvSpPr/>
          <p:nvPr/>
        </p:nvSpPr>
        <p:spPr>
          <a:xfrm>
            <a:off x="3847564" y="4649629"/>
            <a:ext cx="246936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1900" dirty="0"/>
          </a:p>
        </p:txBody>
      </p:sp>
      <p:sp>
        <p:nvSpPr>
          <p:cNvPr id="19" name="Text 17"/>
          <p:cNvSpPr/>
          <p:nvPr/>
        </p:nvSpPr>
        <p:spPr>
          <a:xfrm>
            <a:off x="949166" y="5318522"/>
            <a:ext cx="263282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Юридичний Статус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949166" y="5752147"/>
            <a:ext cx="6043851" cy="942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Кожна державна нотаріальна контора є юридичною особою, що проходить державну реєстрацію відповідно до законодавства.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7408545" y="4803934"/>
            <a:ext cx="6501408" cy="2433280"/>
          </a:xfrm>
          <a:prstGeom prst="roundRect">
            <a:avLst>
              <a:gd name="adj" fmla="val 4509"/>
            </a:avLst>
          </a:prstGeom>
          <a:solidFill>
            <a:srgbClr val="FFFDE6"/>
          </a:solidFill>
          <a:ln/>
        </p:spPr>
      </p:sp>
      <p:sp>
        <p:nvSpPr>
          <p:cNvPr id="22" name="Shape 20"/>
          <p:cNvSpPr/>
          <p:nvPr/>
        </p:nvSpPr>
        <p:spPr>
          <a:xfrm>
            <a:off x="7408545" y="4781074"/>
            <a:ext cx="6501408" cy="91440"/>
          </a:xfrm>
          <a:prstGeom prst="roundRect">
            <a:avLst>
              <a:gd name="adj" fmla="val 94555"/>
            </a:avLst>
          </a:prstGeom>
          <a:solidFill>
            <a:srgbClr val="224435"/>
          </a:solidFill>
          <a:ln/>
        </p:spPr>
      </p:sp>
      <p:sp>
        <p:nvSpPr>
          <p:cNvPr id="23" name="Shape 21"/>
          <p:cNvSpPr/>
          <p:nvPr/>
        </p:nvSpPr>
        <p:spPr>
          <a:xfrm>
            <a:off x="10350401" y="4495205"/>
            <a:ext cx="617577" cy="617577"/>
          </a:xfrm>
          <a:prstGeom prst="roundRect">
            <a:avLst>
              <a:gd name="adj" fmla="val 148063"/>
            </a:avLst>
          </a:prstGeom>
          <a:solidFill>
            <a:srgbClr val="224435"/>
          </a:solidFill>
          <a:ln/>
        </p:spPr>
      </p:sp>
      <p:sp>
        <p:nvSpPr>
          <p:cNvPr id="24" name="Text 22"/>
          <p:cNvSpPr/>
          <p:nvPr/>
        </p:nvSpPr>
        <p:spPr>
          <a:xfrm>
            <a:off x="10535662" y="4649629"/>
            <a:ext cx="246936" cy="308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4</a:t>
            </a:r>
            <a:endParaRPr lang="en-US" sz="1900" dirty="0"/>
          </a:p>
        </p:txBody>
      </p:sp>
      <p:sp>
        <p:nvSpPr>
          <p:cNvPr id="25" name="Text 23"/>
          <p:cNvSpPr/>
          <p:nvPr/>
        </p:nvSpPr>
        <p:spPr>
          <a:xfrm>
            <a:off x="7637264" y="5318522"/>
            <a:ext cx="3966567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Керівництво та Призначення</a:t>
            </a:r>
            <a:endParaRPr lang="en-US" sz="2000" dirty="0"/>
          </a:p>
        </p:txBody>
      </p:sp>
      <p:sp>
        <p:nvSpPr>
          <p:cNvPr id="26" name="Text 24"/>
          <p:cNvSpPr/>
          <p:nvPr/>
        </p:nvSpPr>
        <p:spPr>
          <a:xfrm>
            <a:off x="7637264" y="5752147"/>
            <a:ext cx="6043970" cy="1256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Керує конторою завідуючий, який призначається з числа осіб, що мають свідоцтво про право на нотаріальну діяльність. Призначення і звільнення нотаріусів здійснюються територіальними органами юстиції.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95801"/>
            <a:ext cx="13042821" cy="11339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Реєстрація Приватної Нотаріальної Діяльності: Ключові Вимоги</a:t>
            </a:r>
            <a:endParaRPr lang="en-US" sz="35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539960"/>
            <a:ext cx="8284131" cy="462367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638943" y="2373987"/>
            <a:ext cx="420516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Для ведення приватної нотаріальної діяльності необхідна офіційна реєстрація у територіальних органах Міністерства юстиції України.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9638943" y="4029670"/>
            <a:ext cx="4205168" cy="32663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Заява від особи, яка має свідоцтво про право на зайняття нотаріальною діяльністю.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Акт сертифікації робочого місця (контори) на відповідність встановленим вимогам.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В заяві обов'язково вказується назва нотаріального округу, де буде здійснюватися діяльність.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63911"/>
            <a:ext cx="11734324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Вимоги до Робочого Місця Приватного Нотаріуса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93790" y="2784515"/>
            <a:ext cx="4196358" cy="3681055"/>
          </a:xfrm>
          <a:prstGeom prst="roundRect">
            <a:avLst>
              <a:gd name="adj" fmla="val 2588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028224" y="3018949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224435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15390" y="3205996"/>
            <a:ext cx="306110" cy="30611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8224" y="39262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Розташування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8224" y="4416623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Робоче місце повинно знаходитися в межах нотаріального округу, визначеного для приватного нотаріуса.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2784515"/>
            <a:ext cx="4196358" cy="3681055"/>
          </a:xfrm>
          <a:prstGeom prst="roundRect">
            <a:avLst>
              <a:gd name="adj" fmla="val 2588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451396" y="3018949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224435"/>
          </a:solidFill>
          <a:ln/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562" y="3205996"/>
            <a:ext cx="306110" cy="306110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51396" y="39262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Стандарти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5451396" y="4416623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Вимоги до приміщення встановлюються Міністерством юстиції України, забезпечуючи належні умови для роботи та прийому громадян.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640133" y="2784515"/>
            <a:ext cx="4196358" cy="3681055"/>
          </a:xfrm>
          <a:prstGeom prst="roundRect">
            <a:avLst>
              <a:gd name="adj" fmla="val 2588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9874568" y="3018949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224435"/>
          </a:solidFill>
          <a:ln/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61734" y="3205996"/>
            <a:ext cx="306110" cy="30611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74568" y="39262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Відповідність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9874568" y="4416623"/>
            <a:ext cx="372749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Необхідно отримати акт про сертифікацію відповідності робочого місця встановленим законом умовам.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39641"/>
            <a:ext cx="8278773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Перелік Документів для Реєстрації</a:t>
            </a:r>
            <a:endParaRPr lang="en-US" sz="3550" dirty="0"/>
          </a:p>
        </p:txBody>
      </p:sp>
      <p:sp>
        <p:nvSpPr>
          <p:cNvPr id="3" name="Text 1"/>
          <p:cNvSpPr/>
          <p:nvPr/>
        </p:nvSpPr>
        <p:spPr>
          <a:xfrm>
            <a:off x="793790" y="2050852"/>
            <a:ext cx="420516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Для успішної реєстрації приватної нотаріальної діяльності до заяви додаються такі документи: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343632"/>
            <a:ext cx="4205168" cy="36292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Свідоцтво про право на зайняття нотаріальною діяльністю та його засвідчена копія.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Документ, що підтверджує право власності або оренди на приміщення, або договір про співпрацю з іншим нотаріусом.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Дві фотокартки розміром 3х4 см.</a:t>
            </a:r>
            <a:endParaRPr lang="en-US" sz="1750" dirty="0"/>
          </a:p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Паспорт громадянина України (подається особисто).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9981" y="2256473"/>
            <a:ext cx="8284131" cy="46236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9249"/>
            <a:ext cx="11883509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Видача Реєстраційного Посвідчення та Обов'язки</a:t>
            </a:r>
            <a:endParaRPr lang="en-US" sz="35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4959" y="1679853"/>
            <a:ext cx="7660481" cy="4546521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7778" y="2791098"/>
            <a:ext cx="652129" cy="65213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816770" y="4804959"/>
            <a:ext cx="1904221" cy="11004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Початок діяльності до 30 днів</a:t>
            </a:r>
            <a:endParaRPr lang="en-US" sz="230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10368" y="2792321"/>
            <a:ext cx="652130" cy="652131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416929" y="4988370"/>
            <a:ext cx="1904221" cy="733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Обробка — 7 днів</a:t>
            </a:r>
            <a:endParaRPr lang="en-US" sz="2300" dirty="0"/>
          </a:p>
        </p:txBody>
      </p:sp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0528" y="2792321"/>
            <a:ext cx="652130" cy="65213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977961" y="4988370"/>
            <a:ext cx="1904221" cy="733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Подання заяви</a:t>
            </a:r>
            <a:endParaRPr lang="en-US" sz="2300" dirty="0"/>
          </a:p>
        </p:txBody>
      </p:sp>
      <p:sp>
        <p:nvSpPr>
          <p:cNvPr id="10" name="Text 4"/>
          <p:cNvSpPr/>
          <p:nvPr/>
        </p:nvSpPr>
        <p:spPr>
          <a:xfrm>
            <a:off x="793790" y="6481524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Реєстраційне посвідчення видається протягом семи робочих днів після подання заяви. Відмова можлива лише у випадку невідповідності поданих документів або з підстав, передбачених законом. Територіальний орган Міністерства юстиції інформує податковий орган про видачу посвідчення.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1045"/>
            <a:ext cx="8599646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Терміни та Наслідки Недотримання</a:t>
            </a:r>
            <a:endParaRPr lang="en-US" sz="3550" dirty="0"/>
          </a:p>
        </p:txBody>
      </p:sp>
      <p:sp>
        <p:nvSpPr>
          <p:cNvPr id="3" name="Shape 1"/>
          <p:cNvSpPr/>
          <p:nvPr/>
        </p:nvSpPr>
        <p:spPr>
          <a:xfrm>
            <a:off x="7299960" y="1761649"/>
            <a:ext cx="30480" cy="5726787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4" name="Shape 2"/>
          <p:cNvSpPr/>
          <p:nvPr/>
        </p:nvSpPr>
        <p:spPr>
          <a:xfrm>
            <a:off x="6410087" y="2001560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5" name="Shape 3"/>
          <p:cNvSpPr/>
          <p:nvPr/>
        </p:nvSpPr>
        <p:spPr>
          <a:xfrm>
            <a:off x="7060049" y="176164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145119" y="180415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5"/>
          <p:cNvSpPr/>
          <p:nvPr/>
        </p:nvSpPr>
        <p:spPr>
          <a:xfrm>
            <a:off x="3345894" y="18395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Протягом 30 днів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93790" y="2329934"/>
            <a:ext cx="538734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Приватний нотаріус зобов'язаний розпочати нотаріальну діяльність з моменту видачі реєстраційного посвідчення.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539871" y="3362444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10" name="Shape 8"/>
          <p:cNvSpPr/>
          <p:nvPr/>
        </p:nvSpPr>
        <p:spPr>
          <a:xfrm>
            <a:off x="7060049" y="312253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145119" y="316503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10"/>
          <p:cNvSpPr/>
          <p:nvPr/>
        </p:nvSpPr>
        <p:spPr>
          <a:xfrm>
            <a:off x="8449270" y="3200400"/>
            <a:ext cx="35166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Наслідки нерозпочатку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8449270" y="3690818"/>
            <a:ext cx="538734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У разі нерозпочатку діяльності без поважних причин, реєстраційне посвідчення анулюється за наказом відповідного територіального органу Міністерства юстиції.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6410087" y="4599146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15" name="Shape 13"/>
          <p:cNvSpPr/>
          <p:nvPr/>
        </p:nvSpPr>
        <p:spPr>
          <a:xfrm>
            <a:off x="7060049" y="435923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145119" y="440174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650" dirty="0"/>
          </a:p>
        </p:txBody>
      </p:sp>
      <p:sp>
        <p:nvSpPr>
          <p:cNvPr id="17" name="Text 15"/>
          <p:cNvSpPr/>
          <p:nvPr/>
        </p:nvSpPr>
        <p:spPr>
          <a:xfrm>
            <a:off x="1894880" y="4437102"/>
            <a:ext cx="428625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Права Приватного Нотаріуса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93790" y="4927521"/>
            <a:ext cx="538734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Приватний нотаріус може мати власну контору, укладати договори, відкривати рахунки в банках.</a:t>
            </a:r>
            <a:endParaRPr lang="en-US" sz="1750" dirty="0"/>
          </a:p>
        </p:txBody>
      </p:sp>
      <p:sp>
        <p:nvSpPr>
          <p:cNvPr id="19" name="Shape 17"/>
          <p:cNvSpPr/>
          <p:nvPr/>
        </p:nvSpPr>
        <p:spPr>
          <a:xfrm>
            <a:off x="7539871" y="583596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20" name="Shape 18"/>
          <p:cNvSpPr/>
          <p:nvPr/>
        </p:nvSpPr>
        <p:spPr>
          <a:xfrm>
            <a:off x="7060049" y="559605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145119" y="563856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4</a:t>
            </a:r>
            <a:endParaRPr lang="en-US" sz="2650" dirty="0"/>
          </a:p>
        </p:txBody>
      </p:sp>
      <p:sp>
        <p:nvSpPr>
          <p:cNvPr id="22" name="Text 20"/>
          <p:cNvSpPr/>
          <p:nvPr/>
        </p:nvSpPr>
        <p:spPr>
          <a:xfrm>
            <a:off x="8449270" y="56739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Час Прийому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8449270" y="6164342"/>
            <a:ext cx="538734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Час прийому фізичних осіб має становити не менше п’яти годин на день та п’яти робочих днів на тиждень.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2955" y="615077"/>
            <a:ext cx="7964686" cy="5592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400"/>
              </a:lnSpc>
              <a:buNone/>
            </a:pPr>
            <a:r>
              <a:rPr lang="en-US" sz="35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Заміщення Приватного Нотаріуса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782955" y="2811542"/>
            <a:ext cx="8300799" cy="10662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Заміщення приватного нотаріуса є важливою процедурою, що забезпечує безперервність нотаріальної діяльності у разі її зупинення. Це можливо через укладання договору з іншим приватним нотаріусом.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82955" y="4076224"/>
            <a:ext cx="8300799" cy="21327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Договір про заміщення укладається в межах, визначених законом.</a:t>
            </a:r>
            <a:endParaRPr lang="en-US" sz="1750" dirty="0"/>
          </a:p>
          <a:p>
            <a:pPr algn="l" marL="342900" indent="-342900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Якщо договір неможливо укласти, нотаріус повідомляє територіальний орган Міністерства юстиції, який вживає відповідних заходів.</a:t>
            </a:r>
            <a:endParaRPr lang="en-US" sz="1750" dirty="0"/>
          </a:p>
          <a:p>
            <a:pPr algn="l" marL="342900" indent="-342900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Заміщення триває до усунення обставин, що його спричинили.</a:t>
            </a:r>
            <a:endParaRPr lang="en-US" sz="1750" dirty="0"/>
          </a:p>
          <a:p>
            <a:pPr algn="l" marL="342900" indent="-342900">
              <a:lnSpc>
                <a:spcPts val="2750"/>
              </a:lnSpc>
              <a:buSzPct val="100000"/>
              <a:buChar char="•"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Нотаріус, що заміщує, вчиняє нотаріальні дії від свого імені та використовує власну печатку.</a:t>
            </a:r>
            <a:endParaRPr lang="en-US" sz="175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7157" y="1753314"/>
            <a:ext cx="4217789" cy="562367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72464" y="1207770"/>
            <a:ext cx="6521053" cy="3436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Підстави Зупинення Нотаріальної Діяльності</a:t>
            </a:r>
            <a:endParaRPr lang="en-US" sz="21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24018" y="1722180"/>
            <a:ext cx="206097" cy="20609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019068" y="1717953"/>
            <a:ext cx="4039195" cy="214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Відсутність або невідповідність приміщення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3019068" y="1982510"/>
            <a:ext cx="9038868" cy="176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Зупинення до 60 днів для усунення недоліків.</a:t>
            </a:r>
            <a:endParaRPr lang="en-US" sz="10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24018" y="2329994"/>
            <a:ext cx="206097" cy="20609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019068" y="2325767"/>
            <a:ext cx="3778568" cy="214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Відсутність страхування відповідальності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3019068" y="2590324"/>
            <a:ext cx="9038868" cy="176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Зупинення до 30 днів до усунення порушення.</a:t>
            </a:r>
            <a:endParaRPr lang="en-US" sz="10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4018" y="2937808"/>
            <a:ext cx="206097" cy="20609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019068" y="2933581"/>
            <a:ext cx="3460790" cy="214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Неодноразові порушення діловодства</a:t>
            </a:r>
            <a:endParaRPr lang="en-US" sz="1350" dirty="0"/>
          </a:p>
        </p:txBody>
      </p:sp>
      <p:sp>
        <p:nvSpPr>
          <p:cNvPr id="11" name="Text 6"/>
          <p:cNvSpPr/>
          <p:nvPr/>
        </p:nvSpPr>
        <p:spPr>
          <a:xfrm>
            <a:off x="3019068" y="3198138"/>
            <a:ext cx="9038868" cy="176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Зупинення до завершення підвищення кваліфікації (до 2 тижнів).</a:t>
            </a:r>
            <a:endParaRPr lang="en-US" sz="10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4018" y="3545622"/>
            <a:ext cx="206097" cy="20609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019068" y="3541395"/>
            <a:ext cx="4055507" cy="214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Відмова у наданні документів для перевірки</a:t>
            </a:r>
            <a:endParaRPr lang="en-US" sz="1350" dirty="0"/>
          </a:p>
        </p:txBody>
      </p:sp>
      <p:sp>
        <p:nvSpPr>
          <p:cNvPr id="14" name="Text 8"/>
          <p:cNvSpPr/>
          <p:nvPr/>
        </p:nvSpPr>
        <p:spPr>
          <a:xfrm>
            <a:off x="3019068" y="3805952"/>
            <a:ext cx="9038868" cy="176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Зупинення до усунення обставини.</a:t>
            </a:r>
            <a:endParaRPr lang="en-US" sz="105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24018" y="4153436"/>
            <a:ext cx="206097" cy="20609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019068" y="4149209"/>
            <a:ext cx="2714625" cy="214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Заміщення іншим нотаріусом</a:t>
            </a:r>
            <a:endParaRPr lang="en-US" sz="1350" dirty="0"/>
          </a:p>
        </p:txBody>
      </p:sp>
      <p:sp>
        <p:nvSpPr>
          <p:cNvPr id="17" name="Text 10"/>
          <p:cNvSpPr/>
          <p:nvPr/>
        </p:nvSpPr>
        <p:spPr>
          <a:xfrm>
            <a:off x="3019068" y="4413766"/>
            <a:ext cx="9038868" cy="176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На строк такого заміщення.</a:t>
            </a:r>
            <a:endParaRPr lang="en-US" sz="1050" dirty="0"/>
          </a:p>
        </p:txBody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24018" y="4761250"/>
            <a:ext cx="206097" cy="206097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3019068" y="4757023"/>
            <a:ext cx="4028599" cy="214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Ненадання інформації відповідним органам</a:t>
            </a:r>
            <a:endParaRPr lang="en-US" sz="1350" dirty="0"/>
          </a:p>
        </p:txBody>
      </p:sp>
      <p:sp>
        <p:nvSpPr>
          <p:cNvPr id="20" name="Text 12"/>
          <p:cNvSpPr/>
          <p:nvPr/>
        </p:nvSpPr>
        <p:spPr>
          <a:xfrm>
            <a:off x="3019068" y="5021580"/>
            <a:ext cx="9038868" cy="176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Зупинення до усунення обставини.</a:t>
            </a:r>
            <a:endParaRPr lang="en-US" sz="105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624018" y="5369064"/>
            <a:ext cx="206097" cy="206097"/>
          </a:xfrm>
          <a:prstGeom prst="rect">
            <a:avLst/>
          </a:prstGeom>
        </p:spPr>
      </p:pic>
      <p:sp>
        <p:nvSpPr>
          <p:cNvPr id="22" name="Text 13"/>
          <p:cNvSpPr/>
          <p:nvPr/>
        </p:nvSpPr>
        <p:spPr>
          <a:xfrm>
            <a:off x="3019068" y="5364837"/>
            <a:ext cx="2648188" cy="214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Обрання на несумісну посаду</a:t>
            </a:r>
            <a:endParaRPr lang="en-US" sz="1350" dirty="0"/>
          </a:p>
        </p:txBody>
      </p:sp>
      <p:sp>
        <p:nvSpPr>
          <p:cNvPr id="23" name="Text 14"/>
          <p:cNvSpPr/>
          <p:nvPr/>
        </p:nvSpPr>
        <p:spPr>
          <a:xfrm>
            <a:off x="3019068" y="5629394"/>
            <a:ext cx="9038868" cy="176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Зупинення діяльності нотаріуса.</a:t>
            </a:r>
            <a:endParaRPr lang="en-US" sz="1050" dirty="0"/>
          </a:p>
        </p:txBody>
      </p:sp>
      <p:pic>
        <p:nvPicPr>
          <p:cNvPr id="24" name="Image 7" descr="preencoded.png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624018" y="5976878"/>
            <a:ext cx="206097" cy="206097"/>
          </a:xfrm>
          <a:prstGeom prst="rect">
            <a:avLst/>
          </a:prstGeom>
        </p:spPr>
      </p:pic>
      <p:sp>
        <p:nvSpPr>
          <p:cNvPr id="25" name="Text 15"/>
          <p:cNvSpPr/>
          <p:nvPr/>
        </p:nvSpPr>
        <p:spPr>
          <a:xfrm>
            <a:off x="3019068" y="5972651"/>
            <a:ext cx="3245287" cy="214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Подання про анулювання свідоцтва</a:t>
            </a:r>
            <a:endParaRPr lang="en-US" sz="1350" dirty="0"/>
          </a:p>
        </p:txBody>
      </p:sp>
      <p:sp>
        <p:nvSpPr>
          <p:cNvPr id="26" name="Text 16"/>
          <p:cNvSpPr/>
          <p:nvPr/>
        </p:nvSpPr>
        <p:spPr>
          <a:xfrm>
            <a:off x="3019068" y="6237208"/>
            <a:ext cx="9038868" cy="176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Зупинення до вирішення питання, але не більше 6 місяців.</a:t>
            </a:r>
            <a:endParaRPr lang="en-US" sz="1050" dirty="0"/>
          </a:p>
        </p:txBody>
      </p:sp>
      <p:pic>
        <p:nvPicPr>
          <p:cNvPr id="27" name="Image 8" descr="preencoded.png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624018" y="6584692"/>
            <a:ext cx="206097" cy="206097"/>
          </a:xfrm>
          <a:prstGeom prst="rect">
            <a:avLst/>
          </a:prstGeom>
        </p:spPr>
      </p:pic>
      <p:sp>
        <p:nvSpPr>
          <p:cNvPr id="28" name="Text 17"/>
          <p:cNvSpPr/>
          <p:nvPr/>
        </p:nvSpPr>
        <p:spPr>
          <a:xfrm>
            <a:off x="3019068" y="6580465"/>
            <a:ext cx="2030254" cy="2146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3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За власним бажанням</a:t>
            </a:r>
            <a:endParaRPr lang="en-US" sz="1350" dirty="0"/>
          </a:p>
        </p:txBody>
      </p:sp>
      <p:sp>
        <p:nvSpPr>
          <p:cNvPr id="29" name="Text 18"/>
          <p:cNvSpPr/>
          <p:nvPr/>
        </p:nvSpPr>
        <p:spPr>
          <a:xfrm>
            <a:off x="3019068" y="6845022"/>
            <a:ext cx="9038868" cy="176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На строк до 2 місяців на рік або на більший строк за поважних причин (вагітність, хвороба).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2026-02-06T18:35:23Z</dcterms:created>
  <dcterms:modified xsi:type="dcterms:W3CDTF">2026-02-06T18:35:23Z</dcterms:modified>
</cp:coreProperties>
</file>