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8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атерина Бужимська" initials="КБ" lastIdx="1" clrIdx="0">
    <p:extLst>
      <p:ext uri="{19B8F6BF-5375-455C-9EA6-DF929625EA0E}">
        <p15:presenceInfo xmlns:p15="http://schemas.microsoft.com/office/powerpoint/2012/main" userId="354393aec046ceb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1F09BD-7C79-4E3A-B185-F30BDD5108D3}" type="datetimeFigureOut">
              <a:rPr lang="uk-UA" smtClean="0"/>
              <a:t>25.02.2021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9B293-2DE0-4FA2-8B7F-7A9F5754001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164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C3FBC-22F5-489C-B052-80D421979386}" type="datetime1">
              <a:rPr lang="uk-UA" smtClean="0"/>
              <a:t>25.02.2021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4112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25677-B502-4AC8-9463-72A3BA75B76D}" type="datetime1">
              <a:rPr lang="uk-UA" smtClean="0"/>
              <a:t>25.02.2021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7072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17AED-1119-4AF8-8A58-9C84351228D0}" type="datetime1">
              <a:rPr lang="uk-UA" smtClean="0"/>
              <a:t>25.02.2021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2699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6504-BBD4-4A4E-86F1-FD6D5A472E2E}" type="datetime1">
              <a:rPr lang="uk-UA" smtClean="0"/>
              <a:t>25.02.2021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93122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240C-F86B-4355-9EFA-9E1E212C549B}" type="datetime1">
              <a:rPr lang="uk-UA" smtClean="0"/>
              <a:t>25.02.2021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3194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2AA6-3F20-4CB9-9751-DDB9DAE20513}" type="datetime1">
              <a:rPr lang="uk-UA" smtClean="0"/>
              <a:t>25.02.2021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73864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E017D-105F-44CC-898A-20BE81F74EA7}" type="datetime1">
              <a:rPr lang="uk-UA" smtClean="0"/>
              <a:t>25.02.2021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15806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9035-3F34-4FA4-8A25-A3AEBDE5D7D5}" type="datetime1">
              <a:rPr lang="uk-UA" smtClean="0"/>
              <a:t>25.02.2021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0320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28718-74A4-4D00-AB7A-8EDEE62BE338}" type="datetime1">
              <a:rPr lang="uk-UA" smtClean="0"/>
              <a:t>25.02.2021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8720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B56D-8455-4044-AC11-EFACD8053C46}" type="datetime1">
              <a:rPr lang="uk-UA" smtClean="0"/>
              <a:t>25.02.2021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5123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F629-E7F6-4356-88C2-228251616115}" type="datetime1">
              <a:rPr lang="uk-UA" smtClean="0"/>
              <a:t>25.02.2021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8282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66D9-B213-4E73-8F39-37144B8930EC}" type="datetime1">
              <a:rPr lang="uk-UA" smtClean="0"/>
              <a:t>25.02.2021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1544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B3A5A-817A-45B5-8100-5BF8D3B7B92E}" type="datetime1">
              <a:rPr lang="uk-UA" smtClean="0"/>
              <a:t>25.02.2021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9055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1FF1-2997-478C-9E40-151BC2830BAC}" type="datetime1">
              <a:rPr lang="uk-UA" smtClean="0"/>
              <a:t>25.02.2021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8752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03382-5268-4833-8BC6-4D7E3BE9FA28}" type="datetime1">
              <a:rPr lang="uk-UA" smtClean="0"/>
              <a:t>25.02.2021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7767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22910-B5B7-4265-AD2F-DAA079A54669}" type="datetime1">
              <a:rPr lang="uk-UA" smtClean="0"/>
              <a:t>25.02.2021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8577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98E43-6665-4027-8FFE-F84AEC602E94}" type="datetime1">
              <a:rPr lang="uk-UA" smtClean="0"/>
              <a:t>25.02.2021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7664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B235EF-9AFD-4500-9C0C-44A6CDA411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754156"/>
            <a:ext cx="8915399" cy="302322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ТЕМА 1.</a:t>
            </a:r>
            <a:br>
              <a:rPr lang="ru-RU" b="1" dirty="0"/>
            </a:br>
            <a:r>
              <a:rPr lang="ru-RU" b="1" dirty="0"/>
              <a:t>ВИНИКНЕННЯ, РОЗВИТОК ТА СУТНІСТЬ ПІДПРИЄМНИЦТВА</a:t>
            </a:r>
            <a:endParaRPr lang="uk-UA" b="1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FED023EE-ACDB-4548-81BE-2909F06C8E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/>
              <a:t>Лекція з навчальної дисципліни «ПІДПРИЄМНИЦТВО ТА ОСНОВИ БІЗНЕСУ»</a:t>
            </a:r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E4FF95D-D228-4C98-B24B-590E77D48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5433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2DFD53AE-0CE9-4B0F-BF52-A0771CFD81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506943"/>
              </p:ext>
            </p:extLst>
          </p:nvPr>
        </p:nvGraphicFramePr>
        <p:xfrm>
          <a:off x="1492899" y="1785948"/>
          <a:ext cx="10133045" cy="37237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3610">
                  <a:extLst>
                    <a:ext uri="{9D8B030D-6E8A-4147-A177-3AD203B41FA5}">
                      <a16:colId xmlns:a16="http://schemas.microsoft.com/office/drawing/2014/main" val="2713576350"/>
                    </a:ext>
                  </a:extLst>
                </a:gridCol>
                <a:gridCol w="2492102">
                  <a:extLst>
                    <a:ext uri="{9D8B030D-6E8A-4147-A177-3AD203B41FA5}">
                      <a16:colId xmlns:a16="http://schemas.microsoft.com/office/drawing/2014/main" val="2403074737"/>
                    </a:ext>
                  </a:extLst>
                </a:gridCol>
                <a:gridCol w="6787333">
                  <a:extLst>
                    <a:ext uri="{9D8B030D-6E8A-4147-A177-3AD203B41FA5}">
                      <a16:colId xmlns:a16="http://schemas.microsoft.com/office/drawing/2014/main" val="3679828802"/>
                    </a:ext>
                  </a:extLst>
                </a:gridCol>
              </a:tblGrid>
              <a:tr h="2374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№ з/п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Автор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Визначення терміну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extLst>
                  <a:ext uri="{0D108BD9-81ED-4DB2-BD59-A6C34878D82A}">
                    <a16:rowId xmlns:a16="http://schemas.microsoft.com/office/drawing/2014/main" val="3433419696"/>
                  </a:ext>
                </a:extLst>
              </a:tr>
              <a:tr h="15086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5.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Ф. </a:t>
                      </a:r>
                      <a:r>
                        <a:rPr lang="uk-UA" sz="1800" dirty="0" err="1">
                          <a:effectLst/>
                        </a:rPr>
                        <a:t>Хайєк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Підприємництво передусім пов’язане з особистою свободою, яка дає людині можливість раціонально розпоряджатися своїми здібностями, знаннями, інформацією та доходами. Сутність підприємництва – це пошук та вивчення нових можливостей, характеристика поведінки, а не вид діяльності.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 anchor="ctr"/>
                </a:tc>
                <a:extLst>
                  <a:ext uri="{0D108BD9-81ED-4DB2-BD59-A6C34878D82A}">
                    <a16:rowId xmlns:a16="http://schemas.microsoft.com/office/drawing/2014/main" val="1683467688"/>
                  </a:ext>
                </a:extLst>
              </a:tr>
              <a:tr h="12544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6.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Р. Хізрич,</a:t>
                      </a:r>
                      <a:endParaRPr lang="ru-RU" sz="18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М. Пітерс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Це процес створення чогось нового, що має вартість. Підприємець – це людина, яка витрачає на це весь необхідний час та сили, бере на себе весь фінансовий, психологічний та соціальний ризик, отримуючи у нагороду гроші та задоволення досягнутим.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 anchor="ctr"/>
                </a:tc>
                <a:extLst>
                  <a:ext uri="{0D108BD9-81ED-4DB2-BD59-A6C34878D82A}">
                    <a16:rowId xmlns:a16="http://schemas.microsoft.com/office/drawing/2014/main" val="3005617860"/>
                  </a:ext>
                </a:extLst>
              </a:tr>
            </a:tbl>
          </a:graphicData>
        </a:graphic>
      </p:graphicFrame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8EB8EA8A-1DD9-45BC-828E-0708B14D2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6866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671CD88D-78B4-490C-B3E7-C066771F8F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824982"/>
              </p:ext>
            </p:extLst>
          </p:nvPr>
        </p:nvGraphicFramePr>
        <p:xfrm>
          <a:off x="1696616" y="829659"/>
          <a:ext cx="8798767" cy="51986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1211">
                  <a:extLst>
                    <a:ext uri="{9D8B030D-6E8A-4147-A177-3AD203B41FA5}">
                      <a16:colId xmlns:a16="http://schemas.microsoft.com/office/drawing/2014/main" val="2311190483"/>
                    </a:ext>
                  </a:extLst>
                </a:gridCol>
                <a:gridCol w="2163950">
                  <a:extLst>
                    <a:ext uri="{9D8B030D-6E8A-4147-A177-3AD203B41FA5}">
                      <a16:colId xmlns:a16="http://schemas.microsoft.com/office/drawing/2014/main" val="4220602130"/>
                    </a:ext>
                  </a:extLst>
                </a:gridCol>
                <a:gridCol w="5893606">
                  <a:extLst>
                    <a:ext uri="{9D8B030D-6E8A-4147-A177-3AD203B41FA5}">
                      <a16:colId xmlns:a16="http://schemas.microsoft.com/office/drawing/2014/main" val="6223441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№ з/п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Автор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Визначення терміну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83792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7.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Кемпбелл Р. </a:t>
                      </a:r>
                      <a:r>
                        <a:rPr lang="uk-UA" sz="1800" dirty="0" err="1">
                          <a:effectLst/>
                        </a:rPr>
                        <a:t>Макконнелл</a:t>
                      </a:r>
                      <a:r>
                        <a:rPr lang="uk-UA" sz="1800" dirty="0">
                          <a:effectLst/>
                        </a:rPr>
                        <a:t>, </a:t>
                      </a:r>
                      <a:r>
                        <a:rPr lang="uk-UA" sz="1800" dirty="0" err="1">
                          <a:effectLst/>
                        </a:rPr>
                        <a:t>Стенли</a:t>
                      </a:r>
                      <a:r>
                        <a:rPr lang="uk-UA" sz="1800" dirty="0">
                          <a:effectLst/>
                        </a:rPr>
                        <a:t> Л. </a:t>
                      </a:r>
                      <a:r>
                        <a:rPr lang="uk-UA" sz="1800" dirty="0" err="1">
                          <a:effectLst/>
                        </a:rPr>
                        <a:t>Брю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Розкривають значення терміну підприємництво через чотири функції підприємця: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1. Підприємець бере на себе ініціативу поєднання ресурсів землі, капіталу і праці в єдиний процес виробництва товару або послуги;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2. Підприємець бере на себе трудне завдання прийняття основних рішень в процесі ведення бізнеса;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3. Підприємець – це новатор, особа, яка намагається вводити в оборот на комерційній основі нові продукти, нові виробничі технології або навіть нові форми організації бізнеса;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4. Підприємець – це людина, яка ризикує.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5109004"/>
                  </a:ext>
                </a:extLst>
              </a:tr>
            </a:tbl>
          </a:graphicData>
        </a:graphic>
      </p:graphicFrame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586C3CA4-2B31-47F4-A634-CDF206060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8432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95F19B5F-F9C2-40AA-9787-CF8C8444F3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121361"/>
              </p:ext>
            </p:extLst>
          </p:nvPr>
        </p:nvGraphicFramePr>
        <p:xfrm>
          <a:off x="1576873" y="539839"/>
          <a:ext cx="10030409" cy="54224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4967">
                  <a:extLst>
                    <a:ext uri="{9D8B030D-6E8A-4147-A177-3AD203B41FA5}">
                      <a16:colId xmlns:a16="http://schemas.microsoft.com/office/drawing/2014/main" val="1311628699"/>
                    </a:ext>
                  </a:extLst>
                </a:gridCol>
                <a:gridCol w="2466857">
                  <a:extLst>
                    <a:ext uri="{9D8B030D-6E8A-4147-A177-3AD203B41FA5}">
                      <a16:colId xmlns:a16="http://schemas.microsoft.com/office/drawing/2014/main" val="3380719345"/>
                    </a:ext>
                  </a:extLst>
                </a:gridCol>
                <a:gridCol w="6718585">
                  <a:extLst>
                    <a:ext uri="{9D8B030D-6E8A-4147-A177-3AD203B41FA5}">
                      <a16:colId xmlns:a16="http://schemas.microsoft.com/office/drawing/2014/main" val="451702222"/>
                    </a:ext>
                  </a:extLst>
                </a:gridCol>
              </a:tblGrid>
              <a:tr h="3218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№ з/п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Автор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Визначення терміну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3286695"/>
                  </a:ext>
                </a:extLst>
              </a:tr>
              <a:tr h="13556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8.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П. Самуельсон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Підприємництво пов’язане з новаторством, а сам підприємець є сміливою людиною з оригінальним мисленням, яка добивається успішного впровадження нових ідей.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37318475"/>
                  </a:ext>
                </a:extLst>
              </a:tr>
              <a:tr h="10111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9.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П. Друкер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Підприємництво – це конкретна діяльність, змістом якої є нововведення у всіх сферах, у тому числі в управлінні.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80622944"/>
                  </a:ext>
                </a:extLst>
              </a:tr>
              <a:tr h="27337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10.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Р. Барр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Підприємництву властива не тільки творча, пошукова функція, яка пов’язана з рівнем економічної свободи суб’єктів підприємницької діяльності, але й організаторська, яка виявляється в прийнятті підприємцем самостійного рішення про організацію власної справи, в її диверсифікації, у впровадженні внутрішнього підприємництва, у формуванні підприємницького стилю управління.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59802946"/>
                  </a:ext>
                </a:extLst>
              </a:tr>
            </a:tbl>
          </a:graphicData>
        </a:graphic>
      </p:graphicFrame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E69718B8-9931-46A3-9A6D-EBF9FB156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97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08F75B-0504-45EC-B716-354F36F79332}"/>
              </a:ext>
            </a:extLst>
          </p:cNvPr>
          <p:cNvSpPr txBox="1"/>
          <p:nvPr/>
        </p:nvSpPr>
        <p:spPr>
          <a:xfrm>
            <a:off x="1231642" y="1780600"/>
            <a:ext cx="1059024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Підприємництво</a:t>
            </a:r>
            <a:r>
              <a:rPr lang="uk-UA" sz="3200" dirty="0"/>
              <a:t> – це організаційно-господарська творчість, яка докорінним чином відрізняється від звичайної ділової активності, що ґрунтується на використанні готових перевірених схем господарювання.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7BAEF2AE-FF1D-43C6-AE0C-2E18EB43D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5510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2F2661-F994-41A6-AF09-B0E620B8CDF8}"/>
              </a:ext>
            </a:extLst>
          </p:cNvPr>
          <p:cNvSpPr txBox="1"/>
          <p:nvPr/>
        </p:nvSpPr>
        <p:spPr>
          <a:xfrm>
            <a:off x="1576873" y="927137"/>
            <a:ext cx="10058400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Які риси належать підприємливій особистості, а які – тільки підприємцю?</a:t>
            </a:r>
          </a:p>
          <a:p>
            <a:r>
              <a:rPr lang="uk-UA" sz="3200" dirty="0"/>
              <a:t>	генерування нових ідей ?</a:t>
            </a:r>
          </a:p>
          <a:p>
            <a:r>
              <a:rPr lang="uk-UA" sz="3200" dirty="0"/>
              <a:t>	управління діяльністю створеної компанії ?</a:t>
            </a:r>
          </a:p>
          <a:p>
            <a:r>
              <a:rPr lang="uk-UA" sz="3200" dirty="0"/>
              <a:t>	</a:t>
            </a:r>
          </a:p>
          <a:p>
            <a:r>
              <a:rPr lang="uk-UA" sz="3200" b="1" dirty="0"/>
              <a:t>Основна функція підприємця полягає у виборі перспективної ідеї, визначення способу її досягнення, а потім в реалізації її таким чином, щоб в цьому процесі продуктивність інноваційної ідеї не зменшилася, а постійно зростала.</a:t>
            </a:r>
            <a:endParaRPr lang="uk-UA" sz="3200" dirty="0"/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AA1DAF46-18C8-4591-B2AA-F827B87C0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44772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F1B4D68-E6AE-499E-9C4D-C50943C00F96}"/>
              </a:ext>
            </a:extLst>
          </p:cNvPr>
          <p:cNvSpPr txBox="1"/>
          <p:nvPr/>
        </p:nvSpPr>
        <p:spPr>
          <a:xfrm>
            <a:off x="1894114" y="1343522"/>
            <a:ext cx="8761445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Особливості особистості підприємця пов’язані не просто з вмінням ризикувати, а передусім з вибором інноваційної ідеї, із здатністю визначати перспективність її реалізації з точки зору, як економічного, так і соціального успіху, об’єднаних разом.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1FB972FF-D1C5-44BB-B321-2C570CD43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3740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C898D0A-6D6F-42FB-90F0-60AF4356D2A4}"/>
              </a:ext>
            </a:extLst>
          </p:cNvPr>
          <p:cNvSpPr txBox="1"/>
          <p:nvPr/>
        </p:nvSpPr>
        <p:spPr>
          <a:xfrm>
            <a:off x="1716833" y="1905506"/>
            <a:ext cx="945191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Потреба </a:t>
            </a:r>
            <a:r>
              <a:rPr lang="ru-RU" sz="3200" b="1" dirty="0" err="1"/>
              <a:t>суспільства</a:t>
            </a:r>
            <a:r>
              <a:rPr lang="ru-RU" sz="3200" b="1" dirty="0"/>
              <a:t> у </a:t>
            </a:r>
            <a:r>
              <a:rPr lang="ru-RU" sz="3200" b="1" dirty="0" err="1"/>
              <a:t>справжньому</a:t>
            </a:r>
            <a:r>
              <a:rPr lang="ru-RU" sz="3200" b="1" dirty="0"/>
              <a:t> </a:t>
            </a:r>
            <a:r>
              <a:rPr lang="ru-RU" sz="3200" b="1" dirty="0" err="1"/>
              <a:t>підприємництві</a:t>
            </a:r>
            <a:r>
              <a:rPr lang="ru-RU" sz="3200" b="1" dirty="0"/>
              <a:t> </a:t>
            </a:r>
            <a:r>
              <a:rPr lang="ru-RU" sz="3200" b="1" dirty="0" err="1"/>
              <a:t>ніколи</a:t>
            </a:r>
            <a:r>
              <a:rPr lang="ru-RU" sz="3200" b="1" dirty="0"/>
              <a:t> не </a:t>
            </a:r>
            <a:r>
              <a:rPr lang="ru-RU" sz="3200" b="1" dirty="0" err="1"/>
              <a:t>знижується</a:t>
            </a:r>
            <a:r>
              <a:rPr lang="ru-RU" sz="3200" b="1" dirty="0"/>
              <a:t>. </a:t>
            </a:r>
          </a:p>
          <a:p>
            <a:r>
              <a:rPr lang="ru-RU" sz="3200" dirty="0" err="1"/>
              <a:t>Це</a:t>
            </a:r>
            <a:r>
              <a:rPr lang="ru-RU" sz="3200" dirty="0"/>
              <a:t> </a:t>
            </a:r>
            <a:r>
              <a:rPr lang="ru-RU" sz="3200" dirty="0" err="1"/>
              <a:t>проявляється</a:t>
            </a:r>
            <a:r>
              <a:rPr lang="ru-RU" sz="3200" dirty="0"/>
              <a:t> у </a:t>
            </a:r>
            <a:r>
              <a:rPr lang="ru-RU" sz="3200" dirty="0" err="1"/>
              <a:t>підтримці</a:t>
            </a:r>
            <a:r>
              <a:rPr lang="ru-RU" sz="3200" dirty="0"/>
              <a:t> малого та </a:t>
            </a:r>
            <a:r>
              <a:rPr lang="ru-RU" sz="3200" dirty="0" err="1"/>
              <a:t>середнього</a:t>
            </a:r>
            <a:r>
              <a:rPr lang="ru-RU" sz="3200" dirty="0"/>
              <a:t> </a:t>
            </a:r>
            <a:r>
              <a:rPr lang="ru-RU" sz="3200" dirty="0" err="1"/>
              <a:t>підприємництва</a:t>
            </a:r>
            <a:r>
              <a:rPr lang="ru-RU" sz="3200" dirty="0"/>
              <a:t> </a:t>
            </a:r>
            <a:r>
              <a:rPr lang="ru-RU" sz="3200" dirty="0" err="1"/>
              <a:t>державними</a:t>
            </a:r>
            <a:r>
              <a:rPr lang="ru-RU" sz="3200" dirty="0"/>
              <a:t> структурами, </a:t>
            </a:r>
            <a:r>
              <a:rPr lang="ru-RU" sz="3200" dirty="0" err="1"/>
              <a:t>що</a:t>
            </a:r>
            <a:r>
              <a:rPr lang="ru-RU" sz="3200" dirty="0"/>
              <a:t> </a:t>
            </a:r>
            <a:r>
              <a:rPr lang="ru-RU" sz="3200" dirty="0" err="1"/>
              <a:t>сьогодні</a:t>
            </a:r>
            <a:r>
              <a:rPr lang="ru-RU" sz="3200" dirty="0"/>
              <a:t> почало </a:t>
            </a:r>
            <a:r>
              <a:rPr lang="ru-RU" sz="3200" dirty="0" err="1"/>
              <a:t>проявлятися</a:t>
            </a:r>
            <a:r>
              <a:rPr lang="ru-RU" sz="3200" dirty="0"/>
              <a:t> і в </a:t>
            </a:r>
            <a:r>
              <a:rPr lang="ru-RU" sz="3200" dirty="0" err="1"/>
              <a:t>Україні</a:t>
            </a:r>
            <a:r>
              <a:rPr lang="ru-RU" sz="3200" dirty="0"/>
              <a:t>.</a:t>
            </a:r>
            <a:endParaRPr lang="uk-UA" sz="3200" dirty="0"/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25A6ECBD-4897-48E1-9514-B3999E336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27081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2611552-AABD-4152-AEE1-00CBE518A9AF}"/>
              </a:ext>
            </a:extLst>
          </p:cNvPr>
          <p:cNvSpPr txBox="1"/>
          <p:nvPr/>
        </p:nvSpPr>
        <p:spPr>
          <a:xfrm>
            <a:off x="1483567" y="744332"/>
            <a:ext cx="9974425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Основними мотивами підприємницької діяльності є: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бажання бути незалежним в матеріальному відношенні від інших людей;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бажання на свій розсуд розпоряджатися власним часом;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потреба самостійно визначати рівень винагороди за свою працю;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бажання самореалізації та отримання визнання з боку оточуючих;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турбота про майбутнє своїх дітей.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BD17425F-06C0-498A-99F7-C5C1985CB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79473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EA2C908-59CE-4452-9C05-F99DE51939A8}"/>
              </a:ext>
            </a:extLst>
          </p:cNvPr>
          <p:cNvSpPr txBox="1"/>
          <p:nvPr/>
        </p:nvSpPr>
        <p:spPr>
          <a:xfrm>
            <a:off x="1567545" y="843324"/>
            <a:ext cx="1042229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/>
              <a:t>В сучасній науковій літературі підприємництво визначають з різних позицій: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/>
              <a:t>як стиль господарювання, якому притаманні принципи новаторства, </a:t>
            </a:r>
            <a:r>
              <a:rPr lang="uk-UA" sz="2800" dirty="0" err="1"/>
              <a:t>антибюрократизму</a:t>
            </a:r>
            <a:r>
              <a:rPr lang="uk-UA" sz="2800" dirty="0"/>
              <a:t>, постійної ініціативи, орієнтації на інновації;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/>
              <a:t>як процес організації та здійснення діяльності в умовах формування, розвитку та функціонування ринкових відносин;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/>
              <a:t>як процедуру планування, організації та здійснення безперервного, постійно </a:t>
            </a:r>
            <a:r>
              <a:rPr lang="uk-UA" sz="2800" dirty="0" err="1"/>
              <a:t>оновлюваного</a:t>
            </a:r>
            <a:r>
              <a:rPr lang="uk-UA" sz="2800" dirty="0"/>
              <a:t> процесу розширення виробництва товарів та послуг з метою задоволення економічних, соціальних та екологічних потреб суспільства та отримання прибутку.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5CF9BDF9-E0CF-4C1F-9D74-53530688C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01635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B044BC2-6D78-4FBE-A730-9485CD6246B6}"/>
              </a:ext>
            </a:extLst>
          </p:cNvPr>
          <p:cNvSpPr txBox="1"/>
          <p:nvPr/>
        </p:nvSpPr>
        <p:spPr>
          <a:xfrm>
            <a:off x="1629747" y="302359"/>
            <a:ext cx="10416073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/>
              <a:t>Підприємництво як певний стиль і тип господарської поведінки має такі характерні риси: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мобільність, гнучкість, динамічність;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цілеспрямованість і настирливість у здійсненні бізнесу;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ініціативність, творче ставлення до справи та підприємливість;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пошук нетрадиційних рішень, нових дій у сфері бізнесу;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готовність до ризику та вміння ним управляти;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комунікативний характер діяльності;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оперативність рішень та дій;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орієнтація на потреби споживачів, їх поведінку на ринку;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дотримання морально-етичних принципів та ділового етикету.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09B0D980-DA94-4E4F-99E9-0569A8EC9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5419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B03D379-28D5-40D3-93BC-EB9727E33D65}"/>
              </a:ext>
            </a:extLst>
          </p:cNvPr>
          <p:cNvSpPr txBox="1"/>
          <p:nvPr/>
        </p:nvSpPr>
        <p:spPr>
          <a:xfrm>
            <a:off x="1604865" y="1060684"/>
            <a:ext cx="10310327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200" b="1" dirty="0"/>
              <a:t>ПЛАН ЛЕКЦІЇ</a:t>
            </a:r>
          </a:p>
          <a:p>
            <a:pPr algn="ctr"/>
            <a:endParaRPr lang="uk-UA" sz="3200" dirty="0"/>
          </a:p>
          <a:p>
            <a:r>
              <a:rPr lang="uk-UA" sz="3200" dirty="0"/>
              <a:t>1.1. Історія розвитку підприємництва.</a:t>
            </a:r>
          </a:p>
          <a:p>
            <a:endParaRPr lang="uk-UA" sz="3200" dirty="0"/>
          </a:p>
          <a:p>
            <a:r>
              <a:rPr lang="uk-UA" sz="3200" dirty="0"/>
              <a:t>1.2. Сутність та роль підприємницької діяльності в суспільстві.</a:t>
            </a:r>
          </a:p>
          <a:p>
            <a:endParaRPr lang="uk-UA" sz="3200" dirty="0"/>
          </a:p>
          <a:p>
            <a:r>
              <a:rPr lang="uk-UA" sz="3200" dirty="0"/>
              <a:t>1.3. Теорії та концепції підприємництва.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8C6CA340-C036-4F05-AB55-692186EB5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01845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8843D1-AD80-4A08-B929-CD6B4062378C}"/>
              </a:ext>
            </a:extLst>
          </p:cNvPr>
          <p:cNvSpPr txBox="1"/>
          <p:nvPr/>
        </p:nvSpPr>
        <p:spPr>
          <a:xfrm>
            <a:off x="1642188" y="428178"/>
            <a:ext cx="10291665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Основними функціями підприємницької діяльності є: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ресурсна;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інноваційна (творча);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організаційна;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стимулююча;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господарська;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управлінська;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соціальна;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особистісна;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захисна;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інші функції.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1A32AEF5-E0FF-4A66-A9E2-A75BAD3C2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642995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B57782F-5A9A-4524-8066-C71FCEFE3B8D}"/>
              </a:ext>
            </a:extLst>
          </p:cNvPr>
          <p:cNvSpPr txBox="1"/>
          <p:nvPr/>
        </p:nvSpPr>
        <p:spPr>
          <a:xfrm>
            <a:off x="2191138" y="1825155"/>
            <a:ext cx="943324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До основних видів підприємництва відносять: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виробниче підприємництво;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комерційне підприємництво;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фінансове підприємництво;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консультативне підприємництво.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FF2DF1E4-D106-4013-BE43-5D306A8DD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12570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284D300-655E-4A51-9C17-C391CF18B520}"/>
              </a:ext>
            </a:extLst>
          </p:cNvPr>
          <p:cNvSpPr txBox="1"/>
          <p:nvPr/>
        </p:nvSpPr>
        <p:spPr>
          <a:xfrm>
            <a:off x="1604866" y="711073"/>
            <a:ext cx="1019835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1.3. Теорії та концепції підприємництва</a:t>
            </a:r>
          </a:p>
          <a:p>
            <a:endParaRPr lang="uk-UA" sz="3200" b="1" dirty="0"/>
          </a:p>
          <a:p>
            <a:endParaRPr lang="uk-UA" sz="3200" b="1" dirty="0"/>
          </a:p>
          <a:p>
            <a:r>
              <a:rPr lang="uk-UA" sz="3200" dirty="0"/>
              <a:t>Сьогодні підприємництво є одним з складних та цікавих </a:t>
            </a:r>
            <a:r>
              <a:rPr lang="uk-UA" sz="3200" b="1" dirty="0"/>
              <a:t>соціокультурних феноменів</a:t>
            </a:r>
            <a:r>
              <a:rPr lang="uk-UA" sz="3200" dirty="0"/>
              <a:t> за весь період існування людства.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84DA474C-CBF2-4B66-9AD2-1CA18793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68830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38881AB-B616-4B02-ACE4-CAB213E343AD}"/>
              </a:ext>
            </a:extLst>
          </p:cNvPr>
          <p:cNvSpPr txBox="1"/>
          <p:nvPr/>
        </p:nvSpPr>
        <p:spPr>
          <a:xfrm>
            <a:off x="1212981" y="636427"/>
            <a:ext cx="991844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200" b="1" dirty="0"/>
              <a:t>«Три хвилі» розвитку теорії підприємницької функції</a:t>
            </a:r>
          </a:p>
          <a:p>
            <a:pPr algn="ctr"/>
            <a:endParaRPr lang="uk-UA" sz="3200" b="1" dirty="0"/>
          </a:p>
          <a:p>
            <a:r>
              <a:rPr lang="ru-RU" sz="3200" b="1" dirty="0"/>
              <a:t>«Перша </a:t>
            </a:r>
            <a:r>
              <a:rPr lang="ru-RU" sz="3200" b="1" dirty="0" err="1"/>
              <a:t>хвиля</a:t>
            </a:r>
            <a:r>
              <a:rPr lang="ru-RU" sz="3200" b="1" dirty="0"/>
              <a:t>», </a:t>
            </a:r>
            <a:r>
              <a:rPr lang="ru-RU" sz="3200" dirty="0"/>
              <a:t>яка </a:t>
            </a:r>
            <a:r>
              <a:rPr lang="ru-RU" sz="3200" dirty="0" err="1"/>
              <a:t>виникла</a:t>
            </a:r>
            <a:r>
              <a:rPr lang="ru-RU" sz="3200" dirty="0"/>
              <a:t> </a:t>
            </a:r>
            <a:r>
              <a:rPr lang="ru-RU" sz="3200" dirty="0" err="1"/>
              <a:t>ще</a:t>
            </a:r>
            <a:r>
              <a:rPr lang="ru-RU" sz="3200" dirty="0"/>
              <a:t> у ХVIII ст., </a:t>
            </a:r>
            <a:r>
              <a:rPr lang="ru-RU" sz="3200" dirty="0" err="1"/>
              <a:t>була</a:t>
            </a:r>
            <a:r>
              <a:rPr lang="ru-RU" sz="3200" dirty="0"/>
              <a:t> </a:t>
            </a:r>
            <a:r>
              <a:rPr lang="ru-RU" sz="3200" dirty="0" err="1"/>
              <a:t>пов’язана</a:t>
            </a:r>
            <a:r>
              <a:rPr lang="ru-RU" sz="3200" dirty="0"/>
              <a:t> з </a:t>
            </a:r>
            <a:r>
              <a:rPr lang="ru-RU" sz="3200" dirty="0" err="1"/>
              <a:t>концентрацією</a:t>
            </a:r>
            <a:r>
              <a:rPr lang="ru-RU" sz="3200" dirty="0"/>
              <a:t> </a:t>
            </a:r>
            <a:r>
              <a:rPr lang="ru-RU" sz="3200" dirty="0" err="1"/>
              <a:t>уваги</a:t>
            </a:r>
            <a:r>
              <a:rPr lang="ru-RU" sz="3200" dirty="0"/>
              <a:t> на </a:t>
            </a:r>
            <a:r>
              <a:rPr lang="ru-RU" sz="3200" dirty="0" err="1"/>
              <a:t>несенні</a:t>
            </a:r>
            <a:r>
              <a:rPr lang="ru-RU" sz="3200" dirty="0"/>
              <a:t> </a:t>
            </a:r>
            <a:r>
              <a:rPr lang="ru-RU" sz="3200" dirty="0" err="1"/>
              <a:t>підприємцем</a:t>
            </a:r>
            <a:r>
              <a:rPr lang="ru-RU" sz="3200" dirty="0"/>
              <a:t> </a:t>
            </a:r>
            <a:r>
              <a:rPr lang="ru-RU" sz="3200" dirty="0" err="1"/>
              <a:t>ризику</a:t>
            </a:r>
            <a:r>
              <a:rPr lang="ru-RU" sz="3200" dirty="0"/>
              <a:t>.</a:t>
            </a:r>
          </a:p>
          <a:p>
            <a:r>
              <a:rPr lang="uk-UA" sz="3200" b="1" dirty="0"/>
              <a:t>«Друга хвиля»</a:t>
            </a:r>
            <a:r>
              <a:rPr lang="uk-UA" sz="3200" dirty="0"/>
              <a:t> в науковому осмисленні підприємництва пов’язана з виділенням </a:t>
            </a:r>
            <a:r>
              <a:rPr lang="uk-UA" sz="3200" dirty="0" err="1"/>
              <a:t>інноваційності</a:t>
            </a:r>
            <a:r>
              <a:rPr lang="uk-UA" sz="3200" dirty="0"/>
              <a:t> як його основної відмінної риси. </a:t>
            </a:r>
            <a:r>
              <a:rPr lang="uk-UA" sz="3200" b="1" dirty="0"/>
              <a:t>«Третя хвиля»</a:t>
            </a:r>
            <a:r>
              <a:rPr lang="uk-UA" sz="3200" dirty="0"/>
              <a:t> відрізняється зосередженням уваги на унікальних якостях підприємця як особистості.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7C8D8452-40F8-4806-BA21-B1EC61B16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79942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67B4437-6860-4F8E-BD3C-207016287E73}"/>
              </a:ext>
            </a:extLst>
          </p:cNvPr>
          <p:cNvSpPr txBox="1"/>
          <p:nvPr/>
        </p:nvSpPr>
        <p:spPr>
          <a:xfrm>
            <a:off x="1110343" y="1905506"/>
            <a:ext cx="1045028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Сучасний етап розвитку теорії підприємництва можна віднести до </a:t>
            </a:r>
            <a:r>
              <a:rPr lang="uk-UA" sz="3200" b="1" dirty="0"/>
              <a:t>«четвертої хвилі»</a:t>
            </a:r>
            <a:r>
              <a:rPr lang="uk-UA" sz="3200" dirty="0"/>
              <a:t>, поява якої пов’язана з перенесенням акценту на управлінський аспект в аналізі дій підприємця, а відповідно, з переходом на міждисциплінарний рівень аналізу проблем підприємництва.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E5668FC6-8BB3-480E-BEFF-7B9FB79D0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73596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3A49BBC-EAF6-49FC-B4B3-68F82866D114}"/>
              </a:ext>
            </a:extLst>
          </p:cNvPr>
          <p:cNvSpPr txBox="1"/>
          <p:nvPr/>
        </p:nvSpPr>
        <p:spPr>
          <a:xfrm>
            <a:off x="1202094" y="1428959"/>
            <a:ext cx="1072242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 err="1"/>
              <a:t>Аллокативне</a:t>
            </a:r>
            <a:r>
              <a:rPr lang="uk-UA" sz="3200" b="1" dirty="0"/>
              <a:t> підприємництво</a:t>
            </a:r>
            <a:r>
              <a:rPr lang="uk-UA" sz="3200" dirty="0"/>
              <a:t>, яке шляхом оптимального розміщення обмежених ресурсів досягало статичної ефективності, сьогодні уступає місце </a:t>
            </a:r>
            <a:r>
              <a:rPr lang="uk-UA" sz="3200" b="1" dirty="0"/>
              <a:t>креативному підприємництву</a:t>
            </a:r>
            <a:r>
              <a:rPr lang="uk-UA" sz="3200" dirty="0"/>
              <a:t>, яке вирішує завдання досягнення динамічної ефективності за рахунок постійного пошуку та створення нових комбінацій ресурсів.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0E449199-F694-4CFA-B527-B6E26E479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24931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855D3D5-28C3-4436-96C0-E0C841DCF117}"/>
              </a:ext>
            </a:extLst>
          </p:cNvPr>
          <p:cNvSpPr txBox="1"/>
          <p:nvPr/>
        </p:nvSpPr>
        <p:spPr>
          <a:xfrm>
            <a:off x="1483567" y="1677964"/>
            <a:ext cx="959187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Підприємницьке управління </a:t>
            </a:r>
            <a:r>
              <a:rPr lang="uk-UA" sz="3200" dirty="0"/>
              <a:t>стає ключовим механізмом забезпечення здатності підприємства до безперервної модернізації, а значить, забезпечує довгострокову конкурентоздатність підприємства.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982F2DA0-55C8-4CE6-A4FF-ACBC60A13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28209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5AEAEDA-826B-4AEE-A4D0-4325C1A47B31}"/>
              </a:ext>
            </a:extLst>
          </p:cNvPr>
          <p:cNvSpPr txBox="1"/>
          <p:nvPr/>
        </p:nvSpPr>
        <p:spPr>
          <a:xfrm>
            <a:off x="1838132" y="1677965"/>
            <a:ext cx="955454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/>
              <a:t>В </a:t>
            </a:r>
            <a:r>
              <a:rPr lang="ru-RU" sz="3200" dirty="0" err="1"/>
              <a:t>сьогоднішніх</a:t>
            </a:r>
            <a:r>
              <a:rPr lang="ru-RU" sz="3200" dirty="0"/>
              <a:t> </a:t>
            </a:r>
            <a:r>
              <a:rPr lang="ru-RU" sz="3200" dirty="0" err="1"/>
              <a:t>умовах</a:t>
            </a:r>
            <a:r>
              <a:rPr lang="ru-RU" sz="3200" dirty="0"/>
              <a:t> </a:t>
            </a:r>
            <a:r>
              <a:rPr lang="ru-RU" sz="3200" dirty="0" err="1"/>
              <a:t>конкурентні</a:t>
            </a:r>
            <a:r>
              <a:rPr lang="ru-RU" sz="3200" dirty="0"/>
              <a:t> </a:t>
            </a:r>
            <a:r>
              <a:rPr lang="ru-RU" sz="3200" dirty="0" err="1"/>
              <a:t>переваги</a:t>
            </a:r>
            <a:r>
              <a:rPr lang="ru-RU" sz="3200" dirty="0"/>
              <a:t> не </a:t>
            </a:r>
            <a:r>
              <a:rPr lang="ru-RU" sz="3200" dirty="0" err="1"/>
              <a:t>можуть</a:t>
            </a:r>
            <a:r>
              <a:rPr lang="ru-RU" sz="3200" dirty="0"/>
              <a:t> </a:t>
            </a:r>
            <a:r>
              <a:rPr lang="ru-RU" sz="3200" dirty="0" err="1"/>
              <a:t>розглядатися</a:t>
            </a:r>
            <a:r>
              <a:rPr lang="ru-RU" sz="3200" dirty="0"/>
              <a:t> як </a:t>
            </a:r>
            <a:r>
              <a:rPr lang="ru-RU" sz="3200" dirty="0" err="1"/>
              <a:t>постійні</a:t>
            </a:r>
            <a:r>
              <a:rPr lang="ru-RU" sz="3200" dirty="0"/>
              <a:t>, </a:t>
            </a:r>
            <a:r>
              <a:rPr lang="ru-RU" sz="3200" dirty="0" err="1"/>
              <a:t>довгострокова</a:t>
            </a:r>
            <a:r>
              <a:rPr lang="ru-RU" sz="3200" dirty="0"/>
              <a:t> </a:t>
            </a:r>
            <a:r>
              <a:rPr lang="ru-RU" sz="3200" dirty="0" err="1"/>
              <a:t>конкурентоздатність</a:t>
            </a:r>
            <a:r>
              <a:rPr lang="ru-RU" sz="3200" dirty="0"/>
              <a:t> в </a:t>
            </a:r>
            <a:r>
              <a:rPr lang="ru-RU" sz="3200" dirty="0" err="1"/>
              <a:t>змінному</a:t>
            </a:r>
            <a:r>
              <a:rPr lang="ru-RU" sz="3200" dirty="0"/>
              <a:t> </a:t>
            </a:r>
            <a:r>
              <a:rPr lang="ru-RU" sz="3200" dirty="0" err="1"/>
              <a:t>середовищі</a:t>
            </a:r>
            <a:r>
              <a:rPr lang="ru-RU" sz="3200" dirty="0"/>
              <a:t> – </a:t>
            </a:r>
            <a:r>
              <a:rPr lang="ru-RU" sz="3200" dirty="0" err="1"/>
              <a:t>це</a:t>
            </a:r>
            <a:r>
              <a:rPr lang="ru-RU" sz="3200" dirty="0"/>
              <a:t> </a:t>
            </a:r>
            <a:r>
              <a:rPr lang="ru-RU" sz="3200" dirty="0" err="1"/>
              <a:t>серія</a:t>
            </a:r>
            <a:r>
              <a:rPr lang="ru-RU" sz="3200" dirty="0"/>
              <a:t> </a:t>
            </a:r>
            <a:r>
              <a:rPr lang="ru-RU" sz="3200" dirty="0" err="1"/>
              <a:t>тимчасових</a:t>
            </a:r>
            <a:r>
              <a:rPr lang="ru-RU" sz="3200" dirty="0"/>
              <a:t> </a:t>
            </a:r>
            <a:r>
              <a:rPr lang="ru-RU" sz="3200" dirty="0" err="1"/>
              <a:t>переваг</a:t>
            </a:r>
            <a:r>
              <a:rPr lang="ru-RU" sz="3200" dirty="0"/>
              <a:t>, </a:t>
            </a:r>
            <a:r>
              <a:rPr lang="ru-RU" sz="3200" dirty="0" err="1"/>
              <a:t>які</a:t>
            </a:r>
            <a:r>
              <a:rPr lang="ru-RU" sz="3200" dirty="0"/>
              <a:t> </a:t>
            </a:r>
            <a:r>
              <a:rPr lang="ru-RU" sz="3200" dirty="0" err="1"/>
              <a:t>основані</a:t>
            </a:r>
            <a:r>
              <a:rPr lang="ru-RU" sz="3200" dirty="0"/>
              <a:t> на </a:t>
            </a:r>
            <a:r>
              <a:rPr lang="ru-RU" sz="3200" dirty="0" err="1"/>
              <a:t>інноваціях</a:t>
            </a:r>
            <a:r>
              <a:rPr lang="ru-RU" sz="3200" dirty="0"/>
              <a:t>.</a:t>
            </a:r>
            <a:endParaRPr lang="uk-UA" sz="3200" dirty="0"/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F4902E21-0DBC-4E6B-A680-ADCB0C453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7907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D1C063-2166-43D3-AB75-28894828C0AF}"/>
              </a:ext>
            </a:extLst>
          </p:cNvPr>
          <p:cNvSpPr txBox="1"/>
          <p:nvPr/>
        </p:nvSpPr>
        <p:spPr>
          <a:xfrm>
            <a:off x="1707501" y="1026282"/>
            <a:ext cx="8994711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err="1"/>
              <a:t>Механізм</a:t>
            </a:r>
            <a:r>
              <a:rPr lang="ru-RU" sz="3200" b="1" dirty="0"/>
              <a:t> </a:t>
            </a:r>
            <a:r>
              <a:rPr lang="ru-RU" sz="3200" b="1" dirty="0" err="1"/>
              <a:t>внутрішнього</a:t>
            </a:r>
            <a:r>
              <a:rPr lang="ru-RU" sz="3200" b="1" dirty="0"/>
              <a:t> </a:t>
            </a:r>
            <a:r>
              <a:rPr lang="ru-RU" sz="3200" b="1" dirty="0" err="1"/>
              <a:t>підприємництва</a:t>
            </a:r>
            <a:r>
              <a:rPr lang="ru-RU" sz="3200" b="1" dirty="0"/>
              <a:t> </a:t>
            </a:r>
            <a:r>
              <a:rPr lang="ru-RU" sz="3200" dirty="0" err="1"/>
              <a:t>виступає</a:t>
            </a:r>
            <a:r>
              <a:rPr lang="ru-RU" sz="3200" dirty="0"/>
              <a:t>, </a:t>
            </a:r>
            <a:r>
              <a:rPr lang="ru-RU" sz="3200" dirty="0" err="1"/>
              <a:t>по-перше</a:t>
            </a:r>
            <a:r>
              <a:rPr lang="ru-RU" sz="3200" dirty="0"/>
              <a:t>, способом </a:t>
            </a:r>
            <a:r>
              <a:rPr lang="ru-RU" sz="3200" dirty="0" err="1"/>
              <a:t>створення</a:t>
            </a:r>
            <a:r>
              <a:rPr lang="ru-RU" sz="3200" dirty="0"/>
              <a:t> </a:t>
            </a:r>
            <a:r>
              <a:rPr lang="ru-RU" sz="3200" dirty="0" err="1"/>
              <a:t>конкурентних</a:t>
            </a:r>
            <a:r>
              <a:rPr lang="ru-RU" sz="3200" dirty="0"/>
              <a:t> </a:t>
            </a:r>
            <a:r>
              <a:rPr lang="ru-RU" sz="3200" dirty="0" err="1"/>
              <a:t>переваг</a:t>
            </a:r>
            <a:r>
              <a:rPr lang="ru-RU" sz="3200" dirty="0"/>
              <a:t> на </a:t>
            </a:r>
            <a:r>
              <a:rPr lang="ru-RU" sz="3200" dirty="0" err="1"/>
              <a:t>основі</a:t>
            </a:r>
            <a:r>
              <a:rPr lang="ru-RU" sz="3200" dirty="0"/>
              <a:t> </a:t>
            </a:r>
            <a:r>
              <a:rPr lang="ru-RU" sz="3200" dirty="0" err="1"/>
              <a:t>унікальних</a:t>
            </a:r>
            <a:r>
              <a:rPr lang="ru-RU" sz="3200" dirty="0"/>
              <a:t> </a:t>
            </a:r>
            <a:r>
              <a:rPr lang="ru-RU" sz="3200" dirty="0" err="1"/>
              <a:t>організаційних</a:t>
            </a:r>
            <a:r>
              <a:rPr lang="ru-RU" sz="3200" dirty="0"/>
              <a:t> </a:t>
            </a:r>
            <a:r>
              <a:rPr lang="ru-RU" sz="3200" dirty="0" err="1"/>
              <a:t>ресурсів</a:t>
            </a:r>
            <a:r>
              <a:rPr lang="ru-RU" sz="3200" dirty="0"/>
              <a:t>; </a:t>
            </a:r>
            <a:r>
              <a:rPr lang="ru-RU" sz="3200" dirty="0" err="1"/>
              <a:t>по-друге</a:t>
            </a:r>
            <a:r>
              <a:rPr lang="ru-RU" sz="3200" dirty="0"/>
              <a:t>, способом </a:t>
            </a:r>
            <a:r>
              <a:rPr lang="ru-RU" sz="3200" dirty="0" err="1"/>
              <a:t>реалізації</a:t>
            </a:r>
            <a:r>
              <a:rPr lang="ru-RU" sz="3200" dirty="0"/>
              <a:t> </a:t>
            </a:r>
            <a:r>
              <a:rPr lang="ru-RU" sz="3200" dirty="0" err="1"/>
              <a:t>можливостей</a:t>
            </a:r>
            <a:r>
              <a:rPr lang="ru-RU" sz="3200" dirty="0"/>
              <a:t> </a:t>
            </a:r>
            <a:r>
              <a:rPr lang="ru-RU" sz="3200" dirty="0" err="1"/>
              <a:t>підприємства</a:t>
            </a:r>
            <a:r>
              <a:rPr lang="ru-RU" sz="3200" dirty="0"/>
              <a:t> в </a:t>
            </a:r>
            <a:r>
              <a:rPr lang="ru-RU" sz="3200" dirty="0" err="1"/>
              <a:t>умовах</a:t>
            </a:r>
            <a:r>
              <a:rPr lang="ru-RU" sz="3200" dirty="0"/>
              <a:t> </a:t>
            </a:r>
            <a:r>
              <a:rPr lang="ru-RU" sz="3200" dirty="0" err="1"/>
              <a:t>обмеженості</a:t>
            </a:r>
            <a:r>
              <a:rPr lang="ru-RU" sz="3200" dirty="0"/>
              <a:t> </a:t>
            </a:r>
            <a:r>
              <a:rPr lang="ru-RU" sz="3200" dirty="0" err="1"/>
              <a:t>ресурсів</a:t>
            </a:r>
            <a:r>
              <a:rPr lang="ru-RU" sz="3200" dirty="0"/>
              <a:t>.</a:t>
            </a:r>
            <a:endParaRPr lang="uk-UA" sz="3200" dirty="0"/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E7053240-A787-456D-847C-E9D784E82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15528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62EDDEE-05B5-46E2-9A82-355CE4DFD36A}"/>
              </a:ext>
            </a:extLst>
          </p:cNvPr>
          <p:cNvSpPr txBox="1"/>
          <p:nvPr/>
        </p:nvSpPr>
        <p:spPr>
          <a:xfrm>
            <a:off x="1632857" y="1206245"/>
            <a:ext cx="920931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Впровадження системи внутрішнього підприємництва передбачає наявність двох складових:</a:t>
            </a:r>
          </a:p>
          <a:p>
            <a:pPr marL="514350" indent="-514350">
              <a:buAutoNum type="arabicParenR"/>
            </a:pPr>
            <a:r>
              <a:rPr lang="uk-UA" sz="3200" dirty="0"/>
              <a:t>цілеспрямована організація мотиваційного механізму внутрішнього підприємництва</a:t>
            </a:r>
          </a:p>
          <a:p>
            <a:pPr marL="514350" indent="-514350">
              <a:buAutoNum type="arabicParenR"/>
            </a:pPr>
            <a:r>
              <a:rPr lang="uk-UA" sz="3200" dirty="0"/>
              <a:t>наявність в колективі співробітників з підприємницькими якостями.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80EB03B4-39C7-4953-BED7-25A5E91F5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3718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245C30-3940-404D-A189-1F323469BD18}"/>
              </a:ext>
            </a:extLst>
          </p:cNvPr>
          <p:cNvSpPr txBox="1"/>
          <p:nvPr/>
        </p:nvSpPr>
        <p:spPr>
          <a:xfrm>
            <a:off x="2362587" y="1779141"/>
            <a:ext cx="857288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Біологічні основи життєдіяльності у поєднанні з психічними властивостями людини реалізуються в її здатності до виживання завдяки особливій властивості свідомості – </a:t>
            </a:r>
            <a:r>
              <a:rPr lang="uk-UA" sz="3200" b="1" dirty="0"/>
              <a:t>підприємливості.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404A863F-7E3A-4CF1-8A44-10007B76C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94073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A919AA1-B531-4341-8641-660384BDB2D8}"/>
              </a:ext>
            </a:extLst>
          </p:cNvPr>
          <p:cNvSpPr txBox="1"/>
          <p:nvPr/>
        </p:nvSpPr>
        <p:spPr>
          <a:xfrm>
            <a:off x="1679510" y="634455"/>
            <a:ext cx="9899780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/>
              <a:t>Результати використання такого способу ведення діяльності, як внутрішнє підприємництво можна узагальнити в наступні характеристики:</a:t>
            </a:r>
          </a:p>
          <a:p>
            <a:r>
              <a:rPr lang="uk-UA" sz="2800" dirty="0"/>
              <a:t>1. Створення нових напрямків діяльності. </a:t>
            </a:r>
          </a:p>
          <a:p>
            <a:r>
              <a:rPr lang="uk-UA" sz="2800" dirty="0"/>
              <a:t>2. </a:t>
            </a:r>
            <a:r>
              <a:rPr lang="uk-UA" sz="2800" dirty="0" err="1"/>
              <a:t>Інноваційність</a:t>
            </a:r>
            <a:r>
              <a:rPr lang="uk-UA" sz="2800" dirty="0"/>
              <a:t>.</a:t>
            </a:r>
          </a:p>
          <a:p>
            <a:r>
              <a:rPr lang="uk-UA" sz="2800" dirty="0"/>
              <a:t>3. Самооновлення.</a:t>
            </a:r>
          </a:p>
          <a:p>
            <a:r>
              <a:rPr lang="uk-UA" sz="2800" dirty="0"/>
              <a:t>4. </a:t>
            </a:r>
            <a:r>
              <a:rPr lang="uk-UA" sz="2800" dirty="0" err="1"/>
              <a:t>Проактивність</a:t>
            </a:r>
            <a:r>
              <a:rPr lang="uk-UA" sz="2800" dirty="0"/>
              <a:t>. </a:t>
            </a:r>
          </a:p>
          <a:p>
            <a:r>
              <a:rPr lang="uk-UA" sz="2800" dirty="0"/>
              <a:t>5. Нові організаційні цінності.</a:t>
            </a:r>
          </a:p>
          <a:p>
            <a:r>
              <a:rPr lang="uk-UA" sz="2800" dirty="0"/>
              <a:t>6. Якості внутрішніх підприємців.</a:t>
            </a:r>
          </a:p>
          <a:p>
            <a:r>
              <a:rPr lang="uk-UA" sz="2800" dirty="0"/>
              <a:t>7. Підвищення швидкості прийняття управлінських рішень.</a:t>
            </a:r>
          </a:p>
          <a:p>
            <a:r>
              <a:rPr lang="uk-UA" sz="2800" dirty="0"/>
              <a:t>8. Підвищення ефективності використання ресурсів підприємства.</a:t>
            </a:r>
          </a:p>
          <a:p>
            <a:r>
              <a:rPr lang="uk-UA" sz="2800" dirty="0"/>
              <a:t>9. Підвищення темпів зростання підприємств.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36577E89-8EEF-4E92-B917-19E0CE812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89794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6D1FBBB-C0A9-4AE5-AB37-4B57B04132EA}"/>
              </a:ext>
            </a:extLst>
          </p:cNvPr>
          <p:cNvSpPr txBox="1"/>
          <p:nvPr/>
        </p:nvSpPr>
        <p:spPr>
          <a:xfrm>
            <a:off x="1343608" y="933290"/>
            <a:ext cx="10328988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/>
              <a:t>Питання для обговорення</a:t>
            </a:r>
          </a:p>
          <a:p>
            <a:r>
              <a:rPr lang="uk-UA" sz="2400" dirty="0"/>
              <a:t>1. Охарактеризуйте перший етап розвитку підприємництва.</a:t>
            </a:r>
          </a:p>
          <a:p>
            <a:r>
              <a:rPr lang="uk-UA" sz="2400" dirty="0"/>
              <a:t>2. Дайте порівняльну характеристику натуральному та товарному виробництву.</a:t>
            </a:r>
          </a:p>
          <a:p>
            <a:r>
              <a:rPr lang="uk-UA" sz="2400" dirty="0"/>
              <a:t>3. Охарактеризуйте другий етап розвитку підприємництва.</a:t>
            </a:r>
          </a:p>
          <a:p>
            <a:r>
              <a:rPr lang="uk-UA" sz="2400" dirty="0"/>
              <a:t>4. Дайте характеристику третьому та четвертому етапам розвитку підприємництва.</a:t>
            </a:r>
          </a:p>
          <a:p>
            <a:r>
              <a:rPr lang="uk-UA" sz="2400" dirty="0"/>
              <a:t>5. Які основні якості підприємця як особистості?</a:t>
            </a:r>
          </a:p>
          <a:p>
            <a:r>
              <a:rPr lang="uk-UA" sz="2400" dirty="0"/>
              <a:t>6. Назвіть основні мотиви здійснення підприємницькою діяльністю.</a:t>
            </a:r>
          </a:p>
          <a:p>
            <a:r>
              <a:rPr lang="uk-UA" sz="2400" dirty="0"/>
              <a:t>7. Які характерні риси притаманні підприємництву як стилю та типу господарської поведінки.</a:t>
            </a:r>
          </a:p>
          <a:p>
            <a:r>
              <a:rPr lang="uk-UA" sz="2400" dirty="0"/>
              <a:t>8. Назвіть та розкрийте сутність функцій підприємництва.</a:t>
            </a:r>
          </a:p>
          <a:p>
            <a:r>
              <a:rPr lang="uk-UA" sz="2400" dirty="0"/>
              <a:t>9. Які є основні види підприємницької діяльності?</a:t>
            </a:r>
          </a:p>
          <a:p>
            <a:r>
              <a:rPr lang="uk-UA" sz="2400" dirty="0"/>
              <a:t>10. Охарактеризуйте сутність внутрішнього підприємництва.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DFB8B618-1877-487A-B1E0-70A19B4F5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25522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91B771-E838-4B43-8AB8-8B7B799980F1}"/>
              </a:ext>
            </a:extLst>
          </p:cNvPr>
          <p:cNvSpPr txBox="1"/>
          <p:nvPr/>
        </p:nvSpPr>
        <p:spPr>
          <a:xfrm>
            <a:off x="643813" y="897686"/>
            <a:ext cx="11187404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Теми </a:t>
            </a:r>
            <a:r>
              <a:rPr lang="ru-RU" sz="3200" b="1" dirty="0" err="1"/>
              <a:t>доповідей</a:t>
            </a:r>
            <a:endParaRPr lang="ru-RU" sz="3200" b="1" dirty="0"/>
          </a:p>
          <a:p>
            <a:r>
              <a:rPr lang="ru-RU" sz="3200" dirty="0"/>
              <a:t>1. </a:t>
            </a:r>
            <a:r>
              <a:rPr lang="ru-RU" sz="3200" dirty="0" err="1"/>
              <a:t>Власність</a:t>
            </a:r>
            <a:r>
              <a:rPr lang="ru-RU" sz="3200" dirty="0"/>
              <a:t> як </a:t>
            </a:r>
            <a:r>
              <a:rPr lang="ru-RU" sz="3200" dirty="0" err="1"/>
              <a:t>економічна</a:t>
            </a:r>
            <a:r>
              <a:rPr lang="ru-RU" sz="3200" dirty="0"/>
              <a:t> основа </a:t>
            </a:r>
            <a:r>
              <a:rPr lang="ru-RU" sz="3200" dirty="0" err="1"/>
              <a:t>підприємництва</a:t>
            </a:r>
            <a:r>
              <a:rPr lang="ru-RU" sz="3200" dirty="0"/>
              <a:t>.</a:t>
            </a:r>
          </a:p>
          <a:p>
            <a:r>
              <a:rPr lang="uk-UA" sz="3200" dirty="0"/>
              <a:t>2. Основні положення концепції «внутрішнього підприємництва».</a:t>
            </a:r>
          </a:p>
          <a:p>
            <a:r>
              <a:rPr lang="uk-UA" sz="3200" dirty="0"/>
              <a:t>3. </a:t>
            </a:r>
            <a:r>
              <a:rPr lang="ru-RU" sz="3200" dirty="0"/>
              <a:t>Характеристика та </a:t>
            </a:r>
            <a:r>
              <a:rPr lang="ru-RU" sz="3200" dirty="0" err="1"/>
              <a:t>особливості</a:t>
            </a:r>
            <a:r>
              <a:rPr lang="ru-RU" sz="3200" dirty="0"/>
              <a:t> </a:t>
            </a:r>
            <a:r>
              <a:rPr lang="ru-RU" sz="3200" dirty="0" err="1"/>
              <a:t>підприємницького</a:t>
            </a:r>
            <a:r>
              <a:rPr lang="ru-RU" sz="3200" dirty="0"/>
              <a:t> </a:t>
            </a:r>
            <a:r>
              <a:rPr lang="ru-RU" sz="3200" dirty="0" err="1"/>
              <a:t>управління</a:t>
            </a:r>
            <a:r>
              <a:rPr lang="ru-RU" sz="3200" dirty="0"/>
              <a:t>.</a:t>
            </a:r>
          </a:p>
          <a:p>
            <a:r>
              <a:rPr lang="ru-RU" sz="3200" dirty="0"/>
              <a:t>4. </a:t>
            </a:r>
            <a:r>
              <a:rPr lang="ru-RU" sz="3200" dirty="0" err="1"/>
              <a:t>Видатні</a:t>
            </a:r>
            <a:r>
              <a:rPr lang="ru-RU" sz="3200" dirty="0"/>
              <a:t> </a:t>
            </a:r>
            <a:r>
              <a:rPr lang="ru-RU" sz="3200" dirty="0" err="1"/>
              <a:t>підприємці</a:t>
            </a:r>
            <a:r>
              <a:rPr lang="ru-RU" sz="3200" dirty="0"/>
              <a:t> </a:t>
            </a:r>
            <a:r>
              <a:rPr lang="ru-RU" sz="3200" dirty="0" err="1"/>
              <a:t>світу</a:t>
            </a:r>
            <a:r>
              <a:rPr lang="ru-RU" sz="3200" dirty="0"/>
              <a:t>.</a:t>
            </a:r>
          </a:p>
          <a:p>
            <a:r>
              <a:rPr lang="ru-RU" sz="3200" dirty="0"/>
              <a:t>5. </a:t>
            </a:r>
            <a:r>
              <a:rPr lang="ru-RU" sz="3200" dirty="0" err="1"/>
              <a:t>Видатні</a:t>
            </a:r>
            <a:r>
              <a:rPr lang="ru-RU" sz="3200" dirty="0"/>
              <a:t> </a:t>
            </a:r>
            <a:r>
              <a:rPr lang="ru-RU" sz="3200" dirty="0" err="1"/>
              <a:t>підприємці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.</a:t>
            </a:r>
          </a:p>
          <a:p>
            <a:r>
              <a:rPr lang="ru-RU" sz="3200" i="1" dirty="0" err="1"/>
              <a:t>Доповідь</a:t>
            </a:r>
            <a:r>
              <a:rPr lang="ru-RU" sz="3200" i="1" dirty="0"/>
              <a:t> </a:t>
            </a:r>
            <a:r>
              <a:rPr lang="ru-RU" sz="3200" i="1" dirty="0" err="1"/>
              <a:t>оформлюємо</a:t>
            </a:r>
            <a:r>
              <a:rPr lang="ru-RU" sz="3200" i="1" dirty="0"/>
              <a:t> у </a:t>
            </a:r>
            <a:r>
              <a:rPr lang="ru-RU" sz="3200" i="1" dirty="0" err="1"/>
              <a:t>папероаому</a:t>
            </a:r>
            <a:r>
              <a:rPr lang="ru-RU" sz="3200" i="1" dirty="0"/>
              <a:t> </a:t>
            </a:r>
            <a:r>
              <a:rPr lang="ru-RU" sz="3200" i="1" dirty="0" err="1"/>
              <a:t>вигляді</a:t>
            </a:r>
            <a:r>
              <a:rPr lang="ru-RU" sz="3200" i="1" dirty="0"/>
              <a:t> (4-5 </a:t>
            </a:r>
            <a:r>
              <a:rPr lang="ru-RU" sz="3200" i="1" dirty="0" err="1"/>
              <a:t>сторінок</a:t>
            </a:r>
            <a:r>
              <a:rPr lang="ru-RU" sz="3200" i="1" dirty="0"/>
              <a:t> </a:t>
            </a:r>
            <a:r>
              <a:rPr lang="ru-RU" sz="3200" i="1" dirty="0" err="1"/>
              <a:t>друкованого</a:t>
            </a:r>
            <a:r>
              <a:rPr lang="ru-RU" sz="3200" i="1" dirty="0"/>
              <a:t> тексту та </a:t>
            </a:r>
            <a:r>
              <a:rPr lang="ru-RU" sz="3200" i="1" dirty="0" err="1"/>
              <a:t>презентаціїї</a:t>
            </a:r>
            <a:r>
              <a:rPr lang="ru-RU" sz="3200" i="1" dirty="0"/>
              <a:t> </a:t>
            </a:r>
            <a:r>
              <a:rPr lang="ru-RU" sz="3200" i="1" dirty="0" err="1"/>
              <a:t>ло</a:t>
            </a:r>
            <a:r>
              <a:rPr lang="ru-RU" sz="3200" i="1" dirty="0"/>
              <a:t> 10 </a:t>
            </a:r>
            <a:r>
              <a:rPr lang="ru-RU" sz="3200" i="1" dirty="0" err="1"/>
              <a:t>слайдів</a:t>
            </a:r>
            <a:r>
              <a:rPr lang="ru-RU" sz="3200" i="1" dirty="0"/>
              <a:t>).</a:t>
            </a:r>
            <a:endParaRPr lang="uk-UA" sz="3200" i="1" dirty="0"/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87FF9986-B88F-4218-B3E1-82525F8DC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8061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A6C24C-C7AB-42D7-9707-807DAE3E67E1}"/>
              </a:ext>
            </a:extLst>
          </p:cNvPr>
          <p:cNvSpPr txBox="1"/>
          <p:nvPr/>
        </p:nvSpPr>
        <p:spPr>
          <a:xfrm>
            <a:off x="1782147" y="814597"/>
            <a:ext cx="8920066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Перший етап розвитку підприємництва </a:t>
            </a:r>
            <a:r>
              <a:rPr lang="uk-UA" sz="3200" dirty="0"/>
              <a:t>пов’язаний з «неолітичною революцією». В цей період відбувся перехід людських спільнот від примітивної економіки охотників та збирачів до сільського господарства, яке ґрунтувалося на землеробстві та / або тваринництві, що створило умови для розвитку суспільства та призвело до появи перших цивілізацій (ІІІ тис. до н. е.).</a:t>
            </a:r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FE6C7A8-47BF-4130-BDF7-CD924CF67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k-UA" sz="1500" b="1" dirty="0"/>
              <a:t>Характеристика першого етапу розвитку підприємництва</a:t>
            </a:r>
          </a:p>
        </p:txBody>
      </p:sp>
    </p:spTree>
    <p:extLst>
      <p:ext uri="{BB962C8B-B14F-4D97-AF65-F5344CB8AC3E}">
        <p14:creationId xmlns:p14="http://schemas.microsoft.com/office/powerpoint/2010/main" val="2227028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я 3">
            <a:extLst>
              <a:ext uri="{FF2B5EF4-FFF2-40B4-BE49-F238E27FC236}">
                <a16:creationId xmlns:a16="http://schemas.microsoft.com/office/drawing/2014/main" id="{E1B5DB1B-5142-4B50-A5B8-1E168B9759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3996988"/>
              </p:ext>
            </p:extLst>
          </p:nvPr>
        </p:nvGraphicFramePr>
        <p:xfrm>
          <a:off x="550506" y="559839"/>
          <a:ext cx="11402007" cy="52431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3995">
                  <a:extLst>
                    <a:ext uri="{9D8B030D-6E8A-4147-A177-3AD203B41FA5}">
                      <a16:colId xmlns:a16="http://schemas.microsoft.com/office/drawing/2014/main" val="3847868004"/>
                    </a:ext>
                  </a:extLst>
                </a:gridCol>
                <a:gridCol w="4583106">
                  <a:extLst>
                    <a:ext uri="{9D8B030D-6E8A-4147-A177-3AD203B41FA5}">
                      <a16:colId xmlns:a16="http://schemas.microsoft.com/office/drawing/2014/main" val="3756576329"/>
                    </a:ext>
                  </a:extLst>
                </a:gridCol>
                <a:gridCol w="4584906">
                  <a:extLst>
                    <a:ext uri="{9D8B030D-6E8A-4147-A177-3AD203B41FA5}">
                      <a16:colId xmlns:a16="http://schemas.microsoft.com/office/drawing/2014/main" val="1830804036"/>
                    </a:ext>
                  </a:extLst>
                </a:gridCol>
              </a:tblGrid>
              <a:tr h="2750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Ознаки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Натуральне виробництво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Товарне виробництво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4019406"/>
                  </a:ext>
                </a:extLst>
              </a:tr>
              <a:tr h="16027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Мета виробництва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Продукти праці призначаються для задоволення власних потреб виробників, для споживання всередині того господарства, де вони вироблені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Продукти праці виробляються не для власних, а для суспільних потреб, шляхом купівлі-продажу цих продуктів, що стають товарами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0742537"/>
                  </a:ext>
                </a:extLst>
              </a:tr>
              <a:tr h="5225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Праця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Універсальна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Суспільний поділ праці (спеціалізована)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1656987"/>
                  </a:ext>
                </a:extLst>
              </a:tr>
              <a:tr h="10624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Зв’язки між господарюючими суб’єктами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Відсутні, кожна господарська одиниця майже ізольована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Відбуваються шляхом обміну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6066262"/>
                  </a:ext>
                </a:extLst>
              </a:tr>
              <a:tr h="10624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Зв’язок між виробництвом і споживанням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Прямий: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виробництво – споживання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Опосередкований: виробництво – обмін – споживання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8785509"/>
                  </a:ext>
                </a:extLst>
              </a:tr>
              <a:tr h="5225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Власність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Відносини власності нерозвинуті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Приватна власність на результати праці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438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22D052F-1678-4742-B8ED-403271766E9F}"/>
              </a:ext>
            </a:extLst>
          </p:cNvPr>
          <p:cNvSpPr txBox="1"/>
          <p:nvPr/>
        </p:nvSpPr>
        <p:spPr>
          <a:xfrm>
            <a:off x="1810139" y="214604"/>
            <a:ext cx="9293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/>
              <a:t>Порівняльна</a:t>
            </a:r>
            <a:r>
              <a:rPr lang="ru-RU" b="1" dirty="0"/>
              <a:t> характеристика натурального та товарного </a:t>
            </a:r>
            <a:r>
              <a:rPr lang="ru-RU" b="1" dirty="0" err="1"/>
              <a:t>виробництв</a:t>
            </a:r>
            <a:endParaRPr lang="uk-UA" b="1" dirty="0"/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FC6AB603-0324-4CF0-BCEE-56F20E3BF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71396" y="6135808"/>
            <a:ext cx="9032033" cy="507588"/>
          </a:xfrm>
        </p:spPr>
        <p:txBody>
          <a:bodyPr/>
          <a:lstStyle/>
          <a:p>
            <a:r>
              <a:rPr lang="uk-UA" sz="1800" b="1" dirty="0"/>
              <a:t>Порівняльна характеристика товарного та натурального господарства</a:t>
            </a:r>
          </a:p>
        </p:txBody>
      </p:sp>
    </p:spTree>
    <p:extLst>
      <p:ext uri="{BB962C8B-B14F-4D97-AF65-F5344CB8AC3E}">
        <p14:creationId xmlns:p14="http://schemas.microsoft.com/office/powerpoint/2010/main" val="2169671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81536D-A88C-447E-84A0-CF1AA1EF7D3A}"/>
              </a:ext>
            </a:extLst>
          </p:cNvPr>
          <p:cNvSpPr txBox="1"/>
          <p:nvPr/>
        </p:nvSpPr>
        <p:spPr>
          <a:xfrm>
            <a:off x="1119674" y="1905506"/>
            <a:ext cx="1117807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Другий етап еволюції підприємницької активності </a:t>
            </a:r>
            <a:r>
              <a:rPr lang="uk-UA" sz="3200" dirty="0"/>
              <a:t>пов’язаний з «промисловою революцією»: відбувається перехід від переважно аграрної економіки до індустріального виробництва, трансформація аграрного суспільства в індустріальне.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C23D69A2-824F-4ACC-A91C-E03C10BAD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94636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34832A4-C1BB-4F8B-AC61-5D57A4729AD2}"/>
              </a:ext>
            </a:extLst>
          </p:cNvPr>
          <p:cNvSpPr txBox="1"/>
          <p:nvPr/>
        </p:nvSpPr>
        <p:spPr>
          <a:xfrm>
            <a:off x="1520890" y="887210"/>
            <a:ext cx="10496939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Третій етап </a:t>
            </a:r>
            <a:r>
              <a:rPr lang="uk-UA" sz="3200" dirty="0"/>
              <a:t>співпадає з «другою промисловою (технологічною) революцією» – це фаза промислової революції, що охоплює другу половину ХІХ та початок ХХ ст. На відміну від першої промислової революції, основаної на інноваціях у виробництві чавуну, парових двигунів та розвитку текстильної промисловості, технологічна революція відбувалася на базі виробництва високоякісної сталі, розповсюдження залізничних доріг, електрики та хімікатів. 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3892A63E-293E-46D1-B74B-8FEF31E07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0295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A52D38-5B12-4507-A4BB-A3004445BBCF}"/>
              </a:ext>
            </a:extLst>
          </p:cNvPr>
          <p:cNvSpPr txBox="1"/>
          <p:nvPr/>
        </p:nvSpPr>
        <p:spPr>
          <a:xfrm>
            <a:off x="643812" y="1098895"/>
            <a:ext cx="11420670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Четвертий етап розвитку підприємницької активності </a:t>
            </a:r>
            <a:r>
              <a:rPr lang="uk-UA" sz="3200" dirty="0"/>
              <a:t>пов’язаний з «науково-технічною революцією». В цей період відбувається докорінне якісне перетворення продуктивних сил, яке почалося в 40-50-ті рр. ХХ ст., якісний стрибок в структурі та динаміці розвитку продуктивних сил, докорінна перебудова технічних основ матеріального виробництва на базі становлення науки як провідного фактору виробництва, в результаті якого відбувається трансформація індустріального суспільства в постіндустріальне.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id="{8F9D7435-DD54-4D61-B29C-53067C1E6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9797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FFCA78C4-D205-484A-8B0F-7EFB18B183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767065"/>
              </p:ext>
            </p:extLst>
          </p:nvPr>
        </p:nvGraphicFramePr>
        <p:xfrm>
          <a:off x="1623527" y="1831888"/>
          <a:ext cx="9442579" cy="4628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5448">
                  <a:extLst>
                    <a:ext uri="{9D8B030D-6E8A-4147-A177-3AD203B41FA5}">
                      <a16:colId xmlns:a16="http://schemas.microsoft.com/office/drawing/2014/main" val="2203040892"/>
                    </a:ext>
                  </a:extLst>
                </a:gridCol>
                <a:gridCol w="2322286">
                  <a:extLst>
                    <a:ext uri="{9D8B030D-6E8A-4147-A177-3AD203B41FA5}">
                      <a16:colId xmlns:a16="http://schemas.microsoft.com/office/drawing/2014/main" val="830968529"/>
                    </a:ext>
                  </a:extLst>
                </a:gridCol>
                <a:gridCol w="6324845">
                  <a:extLst>
                    <a:ext uri="{9D8B030D-6E8A-4147-A177-3AD203B41FA5}">
                      <a16:colId xmlns:a16="http://schemas.microsoft.com/office/drawing/2014/main" val="4283249590"/>
                    </a:ext>
                  </a:extLst>
                </a:gridCol>
              </a:tblGrid>
              <a:tr h="4432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№ з/п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Автор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Визначення терміну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91835353"/>
                  </a:ext>
                </a:extLst>
              </a:tr>
              <a:tr h="917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1.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Р. </a:t>
                      </a:r>
                      <a:r>
                        <a:rPr lang="uk-UA" sz="1800" dirty="0" err="1">
                          <a:effectLst/>
                        </a:rPr>
                        <a:t>Катільон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 підприємництвом розуміється виробничо-господарська діяльність особливого змісту, якій притаманні елементи ризику.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76899784"/>
                  </a:ext>
                </a:extLst>
              </a:tr>
              <a:tr h="917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2.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Ж.Б. Сей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Підприємницька діяльність – це поєднання, комбінування трьох класичних факторів виробництва – землі, праці, капіталу.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09371368"/>
                  </a:ext>
                </a:extLst>
              </a:tr>
              <a:tr h="917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3.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А. Сміт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Підприємництво в ринковій економіці є </a:t>
                      </a:r>
                      <a:r>
                        <a:rPr lang="uk-UA" sz="1800" dirty="0" err="1">
                          <a:effectLst/>
                        </a:rPr>
                        <a:t>самоініційованою</a:t>
                      </a:r>
                      <a:r>
                        <a:rPr lang="uk-UA" sz="1800" dirty="0">
                          <a:effectLst/>
                        </a:rPr>
                        <a:t> саморегульованою діяльністю, яка при наявності основних факторів виробництва виникає спонтанно.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33868405"/>
                  </a:ext>
                </a:extLst>
              </a:tr>
              <a:tr h="917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4.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А. Маршалл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Підприємницька діяльність – це поєднання, комбінування чотирьох факторів виробництва – землі, праці, капіталу, організації.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428842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2533644-A154-4BAA-B202-4194F2AB9F51}"/>
              </a:ext>
            </a:extLst>
          </p:cNvPr>
          <p:cNvSpPr txBox="1"/>
          <p:nvPr/>
        </p:nvSpPr>
        <p:spPr>
          <a:xfrm>
            <a:off x="1623527" y="446891"/>
            <a:ext cx="93865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1.2. Сутність та роль підприємницької діяльності в суспільстві</a:t>
            </a:r>
          </a:p>
          <a:p>
            <a:pPr algn="ctr"/>
            <a:r>
              <a:rPr lang="ru-RU" sz="2800" b="1" dirty="0"/>
              <a:t>Погляди на </a:t>
            </a:r>
            <a:r>
              <a:rPr lang="ru-RU" sz="2800" b="1" dirty="0" err="1"/>
              <a:t>визначення</a:t>
            </a:r>
            <a:r>
              <a:rPr lang="ru-RU" sz="2800" b="1" dirty="0"/>
              <a:t> </a:t>
            </a:r>
            <a:r>
              <a:rPr lang="ru-RU" sz="2800" b="1" dirty="0" err="1"/>
              <a:t>терміну</a:t>
            </a:r>
            <a:r>
              <a:rPr lang="ru-RU" sz="2800" b="1" dirty="0"/>
              <a:t> </a:t>
            </a:r>
            <a:r>
              <a:rPr lang="ru-RU" sz="2800" b="1" dirty="0" err="1"/>
              <a:t>підприємництво</a:t>
            </a:r>
            <a:endParaRPr lang="uk-UA" sz="2800" b="1" dirty="0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3540186F-F81A-44F1-8515-3F21EC686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9509133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116</TotalTime>
  <Words>1702</Words>
  <Application>Microsoft Office PowerPoint</Application>
  <PresentationFormat>Широкий екран</PresentationFormat>
  <Paragraphs>174</Paragraphs>
  <Slides>32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32</vt:i4>
      </vt:variant>
    </vt:vector>
  </HeadingPairs>
  <TitlesOfParts>
    <vt:vector size="39" baseType="lpstr">
      <vt:lpstr>Arial</vt:lpstr>
      <vt:lpstr>Bookman Old Style</vt:lpstr>
      <vt:lpstr>Calibri</vt:lpstr>
      <vt:lpstr>Century Gothic</vt:lpstr>
      <vt:lpstr>Wingdings</vt:lpstr>
      <vt:lpstr>Wingdings 3</vt:lpstr>
      <vt:lpstr>Віхоть</vt:lpstr>
      <vt:lpstr>ТЕМА 1. ВИНИКНЕННЯ, РОЗВИТОК ТА СУТНІСТЬ ПІДПРИЄМНИЦТВА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ВИНИКНЕННЯ, РОЗВИТОК ТА СУТНІСТЬ ПІДПРИЄМНИЦТВА</dc:title>
  <dc:creator>Катерина Бужимська</dc:creator>
  <cp:lastModifiedBy>Катерина Бужимська</cp:lastModifiedBy>
  <cp:revision>29</cp:revision>
  <dcterms:created xsi:type="dcterms:W3CDTF">2021-02-05T10:55:32Z</dcterms:created>
  <dcterms:modified xsi:type="dcterms:W3CDTF">2021-02-25T13:20:38Z</dcterms:modified>
</cp:coreProperties>
</file>