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329" r:id="rId3"/>
    <p:sldId id="349" r:id="rId4"/>
    <p:sldId id="330" r:id="rId5"/>
    <p:sldId id="348" r:id="rId6"/>
    <p:sldId id="311" r:id="rId7"/>
    <p:sldId id="328"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44" r:id="rId22"/>
    <p:sldId id="343" r:id="rId23"/>
    <p:sldId id="34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p:cViewPr varScale="1">
        <p:scale>
          <a:sx n="95" d="100"/>
          <a:sy n="95" d="100"/>
        </p:scale>
        <p:origin x="72" y="4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0545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4175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2927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96253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7DE6118-2437-4B30-8E3C-4D2BE6020583}" type="datetimeFigureOut">
              <a:rPr lang="en-US" smtClean="0"/>
              <a:pPr/>
              <a:t>2/17/2025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74128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7027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2/17/2025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7764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pPr/>
              <a:t>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9978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pPr/>
              <a:t>2/17/2025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54239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2/17/2025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44973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2/17/2025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0268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7DE6118-2437-4B30-8E3C-4D2BE6020583}" type="datetimeFigureOut">
              <a:rPr lang="en-US" smtClean="0"/>
              <a:pPr/>
              <a:t>2/17/2025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766281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uk.wikipedia.org/wiki/%D0%86%D0%BD%D1%84%D0%BE%D1%81%D1%84%D0%B5%D1%80%D0%B0" TargetMode="External"/><Relationship Id="rId3" Type="http://schemas.openxmlformats.org/officeDocument/2006/relationships/hyperlink" Target="https://uk.wikipedia.org/wiki/%D0%9F%D0%BE%D1%81%D1%82%D1%96%D0%BD%D0%B4%D1%83%D1%81%D1%82%D1%80%D1%96%D0%B0%D0%BB%D1%8C%D0%BD%D0%B5_%D1%81%D1%83%D1%81%D0%BF%D1%96%D0%BB%D1%8C%D1%81%D1%82%D0%B2%D0%BE" TargetMode="External"/><Relationship Id="rId7" Type="http://schemas.openxmlformats.org/officeDocument/2006/relationships/hyperlink" Target="https://uk.wikipedia.org/wiki/%D0%86%D0%BD%D1%84%D0%BE%D1%80%D0%BC%D0%B0%D1%86%D1%96%D0%B9%D0%BD%D1%96_%D1%82%D0%B5%D1%85%D0%BD%D0%BE%D0%BB%D0%BE%D0%B3%D1%96%D1%97" TargetMode="External"/><Relationship Id="rId2" Type="http://schemas.openxmlformats.org/officeDocument/2006/relationships/hyperlink" Target="https://uk.wikipedia.org/wiki/%D0%90%D0%BD%D0%B3%D0%BB%D1%96%D0%B9%D1%81%D1%8C%D0%BA%D0%B0_%D0%BC%D0%BE%D0%B2%D0%B0" TargetMode="External"/><Relationship Id="rId1" Type="http://schemas.openxmlformats.org/officeDocument/2006/relationships/slideLayout" Target="../slideLayouts/slideLayout7.xml"/><Relationship Id="rId6" Type="http://schemas.openxmlformats.org/officeDocument/2006/relationships/hyperlink" Target="https://uk.wikipedia.org/wiki/%D0%97%D0%BD%D0%B0%D0%BD%D0%BD%D1%8F" TargetMode="External"/><Relationship Id="rId5" Type="http://schemas.openxmlformats.org/officeDocument/2006/relationships/hyperlink" Target="https://uk.wikipedia.org/wiki/%D0%86%D0%BD%D1%84%D0%BE%D1%80%D0%BC%D0%B0%D1%86%D1%96%D1%8F" TargetMode="External"/><Relationship Id="rId10" Type="http://schemas.openxmlformats.org/officeDocument/2006/relationships/hyperlink" Target="https://uk.wikipedia.org/wiki/%D0%86%D0%BD%D1%84%D0%BE%D1%80%D0%BC%D0%B0%D1%86%D1%96%D0%B9%D0%BD%D0%B8%D0%B9_%D1%80%D0%B5%D1%81%D1%83%D1%80%D1%81" TargetMode="External"/><Relationship Id="rId4" Type="http://schemas.openxmlformats.org/officeDocument/2006/relationships/hyperlink" Target="https://uk.wikipedia.org/wiki/%D0%A6%D0%B8%D0%B2%D1%96%D0%BB%D1%96%D0%B7%D0%B0%D1%86%D1%96%D1%8F" TargetMode="External"/><Relationship Id="rId9" Type="http://schemas.openxmlformats.org/officeDocument/2006/relationships/hyperlink" Target="https://uk.wikipedia.org/wiki/%D0%9B%D1%8E%D0%B4%D0%B8%D0%BD%D0%B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63BB64-9B60-4A19-BA4D-A9ED61ACA0D6}"/>
              </a:ext>
            </a:extLst>
          </p:cNvPr>
          <p:cNvSpPr>
            <a:spLocks noGrp="1"/>
          </p:cNvSpPr>
          <p:nvPr>
            <p:ph type="ctrTitle"/>
          </p:nvPr>
        </p:nvSpPr>
        <p:spPr>
          <a:xfrm>
            <a:off x="815009" y="924339"/>
            <a:ext cx="10187609" cy="3976890"/>
          </a:xfrm>
        </p:spPr>
        <p:txBody>
          <a:bodyPr/>
          <a:lstStyle/>
          <a:p>
            <a:r>
              <a:rPr lang="uk-UA" sz="5400" b="1" dirty="0"/>
              <a:t>Інформаційне суспільство та ЕЛЕКТРОННЕ УРЯДУВАННЯ</a:t>
            </a:r>
            <a:endParaRPr lang="ru-RU" sz="5400" b="1" dirty="0"/>
          </a:p>
        </p:txBody>
      </p:sp>
    </p:spTree>
    <p:extLst>
      <p:ext uri="{BB962C8B-B14F-4D97-AF65-F5344CB8AC3E}">
        <p14:creationId xmlns:p14="http://schemas.microsoft.com/office/powerpoint/2010/main" val="337429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5A0E2-10F5-6D64-F689-FFEF76CF131B}"/>
              </a:ext>
            </a:extLst>
          </p:cNvPr>
          <p:cNvSpPr txBox="1"/>
          <p:nvPr/>
        </p:nvSpPr>
        <p:spPr>
          <a:xfrm>
            <a:off x="1015999" y="305184"/>
            <a:ext cx="10778837" cy="6127255"/>
          </a:xfrm>
          <a:prstGeom prst="rect">
            <a:avLst/>
          </a:prstGeom>
          <a:noFill/>
        </p:spPr>
        <p:txBody>
          <a:bodyPr wrap="square">
            <a:spAutoFit/>
          </a:bodyPr>
          <a:lstStyle/>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Він висунув концепцію «світового села»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McLuhan</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1962</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1964</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1968), яка стверджує, що розвиток технологій комунікації об'єднує всі людські спільноти в єдиний глобальний простір; він доводить, що в результаті появи електронних засобів комунікації земна куля «стиснулася» до розмірів «села», стала можливим інтерактивна передача повідомлень з будь-яких точок світу в будь-які інші. Цей термін використовується для позначення ідеї, що засоби масової комунікації та інформаційні технології зближують різні куточки світу, створюючи враження, що весь світ перетворюється на єдине село або спільноту, де інформація швидко поширюється та взаємодія між людьми стає легшою та швидшою незалежно від географічних відстаней.</a:t>
            </a:r>
          </a:p>
          <a:p>
            <a:pPr indent="450215" algn="just">
              <a:lnSpc>
                <a:spcPct val="150000"/>
              </a:lnSpc>
              <a:spcAft>
                <a:spcPts val="800"/>
              </a:spcAft>
            </a:pP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Маклюен</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наголошував, що засоби масової комунікації мають глибокий вплив на політичні, культурні, соціальні та психологічні аспекти нашого життя. Він вважав, що форма комунікації має надзвичайно важливе значення, оскільки вона визначає спосіб, яким ми сприймаємо світ і взаємодіємо з ним.</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919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B4ED17-AF8E-7270-55EB-1F3268DC38DB}"/>
              </a:ext>
            </a:extLst>
          </p:cNvPr>
          <p:cNvSpPr txBox="1"/>
          <p:nvPr/>
        </p:nvSpPr>
        <p:spPr>
          <a:xfrm>
            <a:off x="6826501" y="797204"/>
            <a:ext cx="5245427" cy="4653453"/>
          </a:xfrm>
          <a:prstGeom prst="rect">
            <a:avLst/>
          </a:prstGeom>
          <a:noFill/>
        </p:spPr>
        <p:txBody>
          <a:bodyPr wrap="square">
            <a:spAutoFit/>
          </a:bodyPr>
          <a:lstStyle/>
          <a:p>
            <a:pPr algn="just">
              <a:lnSpc>
                <a:spcPct val="150000"/>
              </a:lnSpc>
            </a:pPr>
            <a:r>
              <a:rPr lang="uk-UA" sz="2000" b="1" i="1" kern="0" dirty="0">
                <a:effectLst/>
                <a:latin typeface="Times New Roman" panose="02020603050405020304" pitchFamily="18" charset="0"/>
                <a:ea typeface="Calibri" panose="020F0502020204030204" pitchFamily="34" charset="0"/>
              </a:rPr>
              <a:t>Теорія </a:t>
            </a:r>
            <a:r>
              <a:rPr lang="uk-UA" sz="2000" b="1" i="1" kern="0" dirty="0" err="1">
                <a:effectLst/>
                <a:latin typeface="Times New Roman" panose="02020603050405020304" pitchFamily="18" charset="0"/>
                <a:ea typeface="Calibri" panose="020F0502020204030204" pitchFamily="34" charset="0"/>
              </a:rPr>
              <a:t>Бодрійяра</a:t>
            </a:r>
            <a:r>
              <a:rPr lang="uk-UA" sz="2000" b="1" i="1" kern="0" dirty="0">
                <a:effectLst/>
                <a:latin typeface="Times New Roman" panose="02020603050405020304" pitchFamily="18" charset="0"/>
                <a:ea typeface="Calibri" panose="020F0502020204030204" pitchFamily="34" charset="0"/>
              </a:rPr>
              <a:t>.</a:t>
            </a:r>
            <a:r>
              <a:rPr lang="uk-UA" sz="2000" kern="0" dirty="0">
                <a:effectLst/>
                <a:latin typeface="Times New Roman" panose="02020603050405020304" pitchFamily="18" charset="0"/>
                <a:ea typeface="Calibri" panose="020F0502020204030204" pitchFamily="34" charset="0"/>
              </a:rPr>
              <a:t> Жан </a:t>
            </a:r>
            <a:r>
              <a:rPr lang="uk-UA" sz="2000" kern="0" dirty="0" err="1">
                <a:effectLst/>
                <a:latin typeface="Times New Roman" panose="02020603050405020304" pitchFamily="18" charset="0"/>
                <a:ea typeface="Calibri" panose="020F0502020204030204" pitchFamily="34" charset="0"/>
              </a:rPr>
              <a:t>Бодрійяр</a:t>
            </a:r>
            <a:r>
              <a:rPr lang="uk-UA" sz="2000" kern="0" dirty="0">
                <a:effectLst/>
                <a:latin typeface="Times New Roman" panose="02020603050405020304" pitchFamily="18" charset="0"/>
                <a:ea typeface="Calibri" panose="020F0502020204030204" pitchFamily="34" charset="0"/>
              </a:rPr>
              <a:t> (</a:t>
            </a:r>
            <a:r>
              <a:rPr lang="uk-UA" sz="2000" kern="0" dirty="0" err="1">
                <a:effectLst/>
                <a:latin typeface="Times New Roman" panose="02020603050405020304" pitchFamily="18" charset="0"/>
                <a:ea typeface="Calibri" panose="020F0502020204030204" pitchFamily="34" charset="0"/>
              </a:rPr>
              <a:t>Jean</a:t>
            </a:r>
            <a:r>
              <a:rPr lang="uk-UA" sz="2000" kern="0" dirty="0">
                <a:effectLst/>
                <a:latin typeface="Times New Roman" panose="02020603050405020304" pitchFamily="18" charset="0"/>
                <a:ea typeface="Calibri" panose="020F0502020204030204" pitchFamily="34" charset="0"/>
              </a:rPr>
              <a:t> </a:t>
            </a:r>
            <a:r>
              <a:rPr lang="uk-UA" sz="2000" kern="0" dirty="0" err="1">
                <a:effectLst/>
                <a:latin typeface="Times New Roman" panose="02020603050405020304" pitchFamily="18" charset="0"/>
                <a:ea typeface="Calibri" panose="020F0502020204030204" pitchFamily="34" charset="0"/>
              </a:rPr>
              <a:t>Baudrillard</a:t>
            </a:r>
            <a:r>
              <a:rPr lang="uk-UA" sz="2000" kern="0" dirty="0">
                <a:effectLst/>
                <a:latin typeface="Times New Roman" panose="02020603050405020304" pitchFamily="18" charset="0"/>
                <a:ea typeface="Calibri" panose="020F0502020204030204" pitchFamily="34" charset="0"/>
              </a:rPr>
              <a:t>) (1929-2007) французький філософ і соціолог, засновник нової метафізичної теорії, який розвинув концепцію «</a:t>
            </a:r>
            <a:r>
              <a:rPr lang="uk-UA" sz="2000" kern="0" dirty="0" err="1">
                <a:effectLst/>
                <a:latin typeface="Times New Roman" panose="02020603050405020304" pitchFamily="18" charset="0"/>
                <a:ea typeface="Calibri" panose="020F0502020204030204" pitchFamily="34" charset="0"/>
              </a:rPr>
              <a:t>симулякра</a:t>
            </a:r>
            <a:r>
              <a:rPr lang="uk-UA" sz="2000" kern="0" dirty="0">
                <a:effectLst/>
                <a:latin typeface="Times New Roman" panose="02020603050405020304" pitchFamily="18" charset="0"/>
                <a:ea typeface="Calibri" panose="020F0502020204030204" pitchFamily="34" charset="0"/>
              </a:rPr>
              <a:t> і </a:t>
            </a:r>
            <a:r>
              <a:rPr lang="uk-UA" sz="2000" kern="0" dirty="0" err="1">
                <a:effectLst/>
                <a:latin typeface="Times New Roman" panose="02020603050405020304" pitchFamily="18" charset="0"/>
                <a:ea typeface="Calibri" panose="020F0502020204030204" pitchFamily="34" charset="0"/>
              </a:rPr>
              <a:t>гіперреальності</a:t>
            </a:r>
            <a:r>
              <a:rPr lang="uk-UA" sz="2000" kern="0" dirty="0">
                <a:effectLst/>
                <a:latin typeface="Times New Roman" panose="02020603050405020304" pitchFamily="18" charset="0"/>
                <a:ea typeface="Calibri" panose="020F0502020204030204" pitchFamily="34" charset="0"/>
              </a:rPr>
              <a:t>». Він стверджував, що в інформаційному суспільстві реальність стає підробкою, а суспільство все більше опирається на симуляцію та імітацію, що впливає на наше сприйняття світу (</a:t>
            </a:r>
            <a:r>
              <a:rPr lang="uk-UA" sz="2000" kern="0" dirty="0" err="1">
                <a:solidFill>
                  <a:srgbClr val="202122"/>
                </a:solidFill>
                <a:effectLst/>
                <a:latin typeface="Times New Roman" panose="02020603050405020304" pitchFamily="18" charset="0"/>
                <a:ea typeface="Calibri" panose="020F0502020204030204" pitchFamily="34" charset="0"/>
              </a:rPr>
              <a:t>Baudrillard</a:t>
            </a:r>
            <a:r>
              <a:rPr lang="uk-UA" sz="2000" kern="0" dirty="0">
                <a:solidFill>
                  <a:srgbClr val="202122"/>
                </a:solidFill>
                <a:effectLst/>
                <a:latin typeface="Times New Roman" panose="02020603050405020304" pitchFamily="18" charset="0"/>
                <a:ea typeface="Calibri" panose="020F0502020204030204" pitchFamily="34" charset="0"/>
              </a:rPr>
              <a:t>,</a:t>
            </a:r>
            <a:r>
              <a:rPr lang="uk-UA" sz="2000" i="1" kern="0" dirty="0">
                <a:solidFill>
                  <a:srgbClr val="202122"/>
                </a:solidFill>
                <a:effectLst/>
                <a:latin typeface="Times New Roman" panose="02020603050405020304" pitchFamily="18" charset="0"/>
                <a:ea typeface="Calibri" panose="020F0502020204030204" pitchFamily="34" charset="0"/>
              </a:rPr>
              <a:t> </a:t>
            </a:r>
            <a:r>
              <a:rPr lang="uk-UA" sz="2000" kern="0" dirty="0">
                <a:solidFill>
                  <a:srgbClr val="202122"/>
                </a:solidFill>
                <a:effectLst/>
                <a:latin typeface="Times New Roman" panose="02020603050405020304" pitchFamily="18" charset="0"/>
                <a:ea typeface="Calibri" panose="020F0502020204030204" pitchFamily="34" charset="0"/>
              </a:rPr>
              <a:t>1983; 1990)</a:t>
            </a:r>
            <a:endParaRPr lang="ru-RU" sz="2000" dirty="0"/>
          </a:p>
        </p:txBody>
      </p:sp>
      <p:pic>
        <p:nvPicPr>
          <p:cNvPr id="2" name="Picture 2" descr="JEAN BAUDRILLARD – Por una revolución integral">
            <a:extLst>
              <a:ext uri="{FF2B5EF4-FFF2-40B4-BE49-F238E27FC236}">
                <a16:creationId xmlns:a16="http://schemas.microsoft.com/office/drawing/2014/main" id="{0B9E77C6-E6EE-4534-8CFF-989C60798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499" y="797204"/>
            <a:ext cx="4276725"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8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E565D4-BBC8-641E-7B3B-98302386DD63}"/>
              </a:ext>
            </a:extLst>
          </p:cNvPr>
          <p:cNvSpPr txBox="1"/>
          <p:nvPr/>
        </p:nvSpPr>
        <p:spPr>
          <a:xfrm>
            <a:off x="840509" y="263527"/>
            <a:ext cx="10400146" cy="6011902"/>
          </a:xfrm>
          <a:prstGeom prst="rect">
            <a:avLst/>
          </a:prstGeom>
          <a:noFill/>
        </p:spPr>
        <p:txBody>
          <a:bodyPr wrap="square">
            <a:spAutoFit/>
          </a:bodyPr>
          <a:lstStyle/>
          <a:p>
            <a:pPr algn="just">
              <a:lnSpc>
                <a:spcPct val="150000"/>
              </a:lnSpc>
            </a:pPr>
            <a:endParaRPr lang="uk-UA" sz="2000" kern="0" dirty="0">
              <a:solidFill>
                <a:srgbClr val="000000"/>
              </a:solidFill>
              <a:effectLst/>
              <a:latin typeface="Times New Roman" panose="02020603050405020304" pitchFamily="18" charset="0"/>
              <a:ea typeface="Calibri" panose="020F0502020204030204" pitchFamily="34" charset="0"/>
            </a:endParaRPr>
          </a:p>
          <a:p>
            <a:pPr algn="just">
              <a:lnSpc>
                <a:spcPct val="150000"/>
              </a:lnSpc>
            </a:pPr>
            <a:r>
              <a:rPr lang="uk-UA" sz="2000" kern="0" dirty="0">
                <a:solidFill>
                  <a:srgbClr val="000000"/>
                </a:solidFill>
                <a:effectLst/>
                <a:latin typeface="Times New Roman" panose="02020603050405020304" pitchFamily="18" charset="0"/>
                <a:ea typeface="Calibri" panose="020F0502020204030204" pitchFamily="34" charset="0"/>
              </a:rPr>
              <a:t>Як вважав Жан </a:t>
            </a:r>
            <a:r>
              <a:rPr lang="uk-UA" sz="2000" kern="0" dirty="0" err="1">
                <a:solidFill>
                  <a:srgbClr val="000000"/>
                </a:solidFill>
                <a:effectLst/>
                <a:latin typeface="Times New Roman" panose="02020603050405020304" pitchFamily="18" charset="0"/>
                <a:ea typeface="Calibri" panose="020F0502020204030204" pitchFamily="34" charset="0"/>
              </a:rPr>
              <a:t>Бодрійяр</a:t>
            </a:r>
            <a:r>
              <a:rPr lang="uk-UA" sz="2000" kern="0" dirty="0">
                <a:solidFill>
                  <a:srgbClr val="000000"/>
                </a:solidFill>
                <a:effectLst/>
                <a:latin typeface="Times New Roman" panose="02020603050405020304" pitchFamily="18" charset="0"/>
                <a:ea typeface="Calibri" panose="020F0502020204030204" pitchFamily="34" charset="0"/>
              </a:rPr>
              <a:t>, інформаційне суспільство характеризується поняттями «</a:t>
            </a:r>
            <a:r>
              <a:rPr lang="uk-UA" sz="2000" kern="0" dirty="0" err="1">
                <a:solidFill>
                  <a:srgbClr val="000000"/>
                </a:solidFill>
                <a:effectLst/>
                <a:latin typeface="Times New Roman" panose="02020603050405020304" pitchFamily="18" charset="0"/>
                <a:ea typeface="Calibri" panose="020F0502020204030204" pitchFamily="34" charset="0"/>
              </a:rPr>
              <a:t>симулякрів</a:t>
            </a:r>
            <a:r>
              <a:rPr lang="uk-UA" sz="2000" kern="0" dirty="0">
                <a:solidFill>
                  <a:srgbClr val="000000"/>
                </a:solidFill>
                <a:effectLst/>
                <a:latin typeface="Times New Roman" panose="02020603050405020304" pitchFamily="18" charset="0"/>
                <a:ea typeface="Calibri" panose="020F0502020204030204" pitchFamily="34" charset="0"/>
              </a:rPr>
              <a:t>», «</a:t>
            </a:r>
            <a:r>
              <a:rPr lang="uk-UA" sz="2000" kern="0" dirty="0" err="1">
                <a:solidFill>
                  <a:srgbClr val="000000"/>
                </a:solidFill>
                <a:effectLst/>
                <a:latin typeface="Times New Roman" panose="02020603050405020304" pitchFamily="18" charset="0"/>
                <a:ea typeface="Calibri" panose="020F0502020204030204" pitchFamily="34" charset="0"/>
              </a:rPr>
              <a:t>гіперреальності</a:t>
            </a:r>
            <a:r>
              <a:rPr lang="uk-UA" sz="2000" kern="0" dirty="0">
                <a:solidFill>
                  <a:srgbClr val="000000"/>
                </a:solidFill>
                <a:effectLst/>
                <a:latin typeface="Times New Roman" panose="02020603050405020304" pitchFamily="18" charset="0"/>
                <a:ea typeface="Calibri" panose="020F0502020204030204" pitchFamily="34" charset="0"/>
              </a:rPr>
              <a:t>» та «структурної революції», він доводив, що в сучасному світі інформація стає підробкою реальності, а суспільство все більше опирається на симуляцію та імітацію.</a:t>
            </a:r>
          </a:p>
          <a:p>
            <a:pPr indent="450215" algn="just">
              <a:lnSpc>
                <a:spcPct val="150000"/>
              </a:lnSpc>
              <a:spcAft>
                <a:spcPts val="800"/>
              </a:spcAft>
            </a:pP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Згідно з теорією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Бодрійяра</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симулякри</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це копії або підробки реальності, які втрачають зв'язок з оригіналом і стають самостійними об'єктами. Автор стверджував, що в інформаційному суспільстві багато аспектів нашого життя, включаючи політику, економіку, культуру і мас-медіа, базуються на симуляції та імітації.</a:t>
            </a:r>
            <a:r>
              <a:rPr lang="uk-UA" sz="2000" dirty="0">
                <a:solidFill>
                  <a:srgbClr val="374151"/>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Гіперреальність</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це стан, коли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симулякри</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стають більш реальними або значущими, ніж оригінали. У суспільстві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гіперреальності</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реальність втрачає свою оригінальність і перетворюється на постійну імітацію, де межа між реальністю та симуляцією стає розмитою.</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106822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A5ECF9-B8D2-1C15-F105-B3256B59D17B}"/>
              </a:ext>
            </a:extLst>
          </p:cNvPr>
          <p:cNvSpPr txBox="1"/>
          <p:nvPr/>
        </p:nvSpPr>
        <p:spPr>
          <a:xfrm>
            <a:off x="868217" y="1403927"/>
            <a:ext cx="11000509" cy="4300536"/>
          </a:xfrm>
          <a:prstGeom prst="rect">
            <a:avLst/>
          </a:prstGeom>
          <a:noFill/>
        </p:spPr>
        <p:txBody>
          <a:bodyPr wrap="square">
            <a:spAutoFit/>
          </a:bodyPr>
          <a:lstStyle/>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«Структурна революція», запропонована Жаном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Бодрійяром</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є концептуальною рамкою, що висвітлює зміни в суспільстві та культурі, викликані розвитком інформаційних технологій та засобів комунікації. Він використовує термін «революція», щоб підкреслити руйнування і перетворення, що відбуваються внаслідок цих змін. Структурна революція, на думку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Бодрійяра</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веде до децентралізації влади, змінюючи спосіб, яким влада і контроль здійснюються в суспільстві. Він підкреслює важливість розуміння впливу цих змін і критичного ставлення до нових форм влади та контролю, що виникають у цифрову епоху.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Структурна революція Жана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Бодрійяра</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розкриває низку концептуальних питань, пов'язаних з трансформацією суспільства, культури та способу сприйняття в епоху інформаційних технологій.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1500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C5266FB-D907-E6B1-ACB1-DF0E4CA5F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3" y="0"/>
            <a:ext cx="4583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FEEDE7-DDF0-FEE0-589C-636756C97DD8}"/>
              </a:ext>
            </a:extLst>
          </p:cNvPr>
          <p:cNvSpPr txBox="1"/>
          <p:nvPr/>
        </p:nvSpPr>
        <p:spPr>
          <a:xfrm>
            <a:off x="5634181" y="110530"/>
            <a:ext cx="6096000" cy="6608860"/>
          </a:xfrm>
          <a:prstGeom prst="rect">
            <a:avLst/>
          </a:prstGeom>
          <a:noFill/>
        </p:spPr>
        <p:txBody>
          <a:bodyPr wrap="square">
            <a:spAutoFit/>
          </a:bodyPr>
          <a:lstStyle/>
          <a:p>
            <a:pPr indent="450215" algn="just">
              <a:lnSpc>
                <a:spcPct val="150000"/>
              </a:lnSpc>
              <a:spcAft>
                <a:spcPts val="800"/>
              </a:spcAft>
            </a:pPr>
            <a:r>
              <a:rPr lang="uk-UA" sz="2000" b="1" i="1" dirty="0">
                <a:effectLst/>
                <a:latin typeface="Times New Roman" panose="02020603050405020304" pitchFamily="18" charset="0"/>
                <a:ea typeface="Calibri" panose="020F0502020204030204" pitchFamily="34" charset="0"/>
                <a:cs typeface="Times New Roman" panose="02020603050405020304" pitchFamily="18" charset="0"/>
              </a:rPr>
              <a:t>Теорія </a:t>
            </a:r>
            <a:r>
              <a:rPr lang="uk-UA" sz="2000" b="1" i="1" dirty="0" err="1">
                <a:effectLst/>
                <a:latin typeface="Times New Roman" panose="02020603050405020304" pitchFamily="18" charset="0"/>
                <a:ea typeface="Calibri" panose="020F0502020204030204" pitchFamily="34" charset="0"/>
                <a:cs typeface="Times New Roman" panose="02020603050405020304" pitchFamily="18" charset="0"/>
              </a:rPr>
              <a:t>Кастельса</a:t>
            </a:r>
            <a:r>
              <a:rPr lang="uk-UA" sz="20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Мануель</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Кастельс</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Manuel</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Castells</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(нар.1942) іспанський соціолог,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постмарксист</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комунікаційний теоретик, який досліджував роль інформаційних технологій у формуванні сучасного суспільства. Він розвинув концепцію «інформаційного капіталізму» і стверджував, що інформаційні технології і комунікації впливають на всі сфери суспільства, включаючи політику, економіку і культуру.</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Згідно з теорією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Кастельса</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інформаційне суспільство – це нова соціальна форма, що виникає в результаті розвитку інформаційних технологій і заснована на передачі, обробленні і використанні інформації.</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4790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6FBA16-93AD-7CCE-864A-342A1D5CB1D0}"/>
              </a:ext>
            </a:extLst>
          </p:cNvPr>
          <p:cNvSpPr txBox="1"/>
          <p:nvPr/>
        </p:nvSpPr>
        <p:spPr>
          <a:xfrm>
            <a:off x="785091" y="188793"/>
            <a:ext cx="11268363" cy="6346417"/>
          </a:xfrm>
          <a:prstGeom prst="rect">
            <a:avLst/>
          </a:prstGeom>
          <a:noFill/>
        </p:spPr>
        <p:txBody>
          <a:bodyPr wrap="square">
            <a:spAutoFit/>
          </a:bodyPr>
          <a:lstStyle/>
          <a:p>
            <a:pPr indent="450215" algn="just">
              <a:lnSpc>
                <a:spcPct val="150000"/>
              </a:lnSpc>
              <a:spcAft>
                <a:spcPts val="800"/>
              </a:spcAft>
            </a:pP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Кастельс</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розглядає інформаційне суспільство як етап в загальної еволюції суспільства, в якому інформаційні технології і комунікація відіграють ключову роль.</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Одним з найбільш відомих та впливових творів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Кастельса</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є трилогія «Інформаційна епоха: економіка, суспільство та культура» </a:t>
            </a:r>
            <a:r>
              <a:rPr lang="uk-UA"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20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Castells</a:t>
            </a:r>
            <a:r>
              <a:rPr lang="uk-UA"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1996; 1997; 1998). </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У цих роботах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Кастельс</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аналізує роль інформаційних технологій у формуванні нових соціальних структур, економічних змін та культурних процесів.</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Він також відомий своїми дослідженнями у сфері мережевого суспільства та ролі комунікаційних технологій у формуванні нових форм соціальних взаємодій. Автор використовує поняття «розподіленої влади» для опису сучасних суспільних структур, де мережі і комунікаційні зв'язки стають ключовими елементами організації суспільства.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Кастельс</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активно досліджує вплив глобалізації на соціальні, політичні та економічні процеси та підкреслює важливість розуміння соціальних трансформацій, що відбуваються внаслідок глибинного впровадження інформаційних технологій, та їх впливу на індивідів, суспільство та культуру.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9477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8D7174C-7345-CF70-A4E0-AAF51AC5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61" y="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1899BD-0370-8106-D92F-89A3A98156C5}"/>
              </a:ext>
            </a:extLst>
          </p:cNvPr>
          <p:cNvSpPr txBox="1"/>
          <p:nvPr/>
        </p:nvSpPr>
        <p:spPr>
          <a:xfrm>
            <a:off x="6567882" y="0"/>
            <a:ext cx="5347027" cy="6602898"/>
          </a:xfrm>
          <a:prstGeom prst="rect">
            <a:avLst/>
          </a:prstGeom>
          <a:noFill/>
        </p:spPr>
        <p:txBody>
          <a:bodyPr wrap="square">
            <a:spAutoFit/>
          </a:bodyPr>
          <a:lstStyle/>
          <a:p>
            <a:pPr indent="450215" algn="just">
              <a:lnSpc>
                <a:spcPct val="150000"/>
              </a:lnSpc>
              <a:spcAft>
                <a:spcPts val="800"/>
              </a:spcAft>
            </a:pPr>
            <a:r>
              <a:rPr lang="uk-UA" sz="2000" b="1" i="1" dirty="0">
                <a:effectLst/>
                <a:latin typeface="Times New Roman" panose="02020603050405020304" pitchFamily="18" charset="0"/>
                <a:ea typeface="Calibri" panose="020F0502020204030204" pitchFamily="34" charset="0"/>
                <a:cs typeface="Times New Roman" panose="02020603050405020304" pitchFamily="18" charset="0"/>
              </a:rPr>
              <a:t>Теорія </a:t>
            </a:r>
            <a:r>
              <a:rPr lang="uk-UA" sz="2000" b="1" i="1" dirty="0" err="1">
                <a:effectLst/>
                <a:latin typeface="Times New Roman" panose="02020603050405020304" pitchFamily="18" charset="0"/>
                <a:ea typeface="Calibri" panose="020F0502020204030204" pitchFamily="34" charset="0"/>
                <a:cs typeface="Times New Roman" panose="02020603050405020304" pitchFamily="18" charset="0"/>
              </a:rPr>
              <a:t>Леві</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П'єр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Леві</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Pierre</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Lévy</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(нар.1956) французький філософ, комунікаційний теоретик, який вивчав вплив інформаційних технологій на суспільство і культуру. Він стверджував, що Інтернет і мережева комунікація сприяють створенню «колективного інтелекту», який використовується для спільного розв'язання проблем і продукування нових знань.</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uk-UA" sz="2000" kern="0" dirty="0">
                <a:effectLst/>
                <a:latin typeface="Times New Roman" panose="02020603050405020304" pitchFamily="18" charset="0"/>
                <a:ea typeface="Calibri" panose="020F0502020204030204" pitchFamily="34" charset="0"/>
                <a:cs typeface="Times New Roman" panose="02020603050405020304" pitchFamily="18" charset="0"/>
              </a:rPr>
              <a:t>Як зазначав П’єр </a:t>
            </a:r>
            <a:r>
              <a:rPr lang="uk-UA" sz="2000" kern="0" dirty="0" err="1">
                <a:effectLst/>
                <a:latin typeface="Times New Roman" panose="02020603050405020304" pitchFamily="18" charset="0"/>
                <a:ea typeface="Calibri" panose="020F0502020204030204" pitchFamily="34" charset="0"/>
                <a:cs typeface="Times New Roman" panose="02020603050405020304" pitchFamily="18" charset="0"/>
              </a:rPr>
              <a:t>Леві</a:t>
            </a:r>
            <a:r>
              <a:rPr lang="uk-UA" sz="2000" kern="0" dirty="0">
                <a:effectLst/>
                <a:latin typeface="Times New Roman" panose="02020603050405020304" pitchFamily="18" charset="0"/>
                <a:ea typeface="Calibri" panose="020F0502020204030204" pitchFamily="34" charset="0"/>
                <a:cs typeface="Times New Roman" panose="02020603050405020304" pitchFamily="18" charset="0"/>
              </a:rPr>
              <a:t>, інформаційне суспільство – це суспільство, у якому інформація є основним ресурсом і знаходиться в центрі всіх сфер життя, включаючи економіку, політику, культуру та освіту.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212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1C8FF8-DBC4-5285-5611-0FABDF06606D}"/>
              </a:ext>
            </a:extLst>
          </p:cNvPr>
          <p:cNvSpPr txBox="1"/>
          <p:nvPr/>
        </p:nvSpPr>
        <p:spPr>
          <a:xfrm>
            <a:off x="785090" y="0"/>
            <a:ext cx="11028218" cy="6588150"/>
          </a:xfrm>
          <a:prstGeom prst="rect">
            <a:avLst/>
          </a:prstGeom>
          <a:noFill/>
        </p:spPr>
        <p:txBody>
          <a:bodyPr wrap="square">
            <a:spAutoFit/>
          </a:bodyPr>
          <a:lstStyle/>
          <a:p>
            <a:pPr indent="450215" algn="just">
              <a:lnSpc>
                <a:spcPct val="150000"/>
              </a:lnSpc>
              <a:spcAft>
                <a:spcPts val="800"/>
              </a:spcAft>
            </a:pP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Концепція колективного інтелекту, запропонована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Леві</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 його працях «Колективний інтелект: новий світ людства в кіберпросторі» та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Кіберкультура</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1800" dirty="0" err="1">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Lévy</a:t>
            </a:r>
            <a:r>
              <a:rPr lang="uk-UA" sz="18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1994; </a:t>
            </a:r>
            <a:r>
              <a:rPr lang="uk-UA"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1997)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описує явище, коли колектив людей або група здатні до спільного вирішення складних проблем та генерації нових знань, використовуючи сукупний інтелект, досвід та інформацію, яка є доступною через цифрові мережі та технології комунікації.</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За цією концепцією, яку він розвинув у своїй праці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Кібердемократія</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Lévy</a:t>
            </a:r>
            <a:r>
              <a:rPr lang="uk-UA"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2002)</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індивідуальні знання та інтелект кожної людини можуть бути поєднані та використані для створення колективного інтелекту, який перевищує можливості кожного окремого індивіда. Колективний інтелект може бути використаний для розв'язання складних проблем, створення нових ідей та інновацій й прийняття рішень в демократичному суспільстві.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Ключовою ідеєю концепції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кібердемократії</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заснованої на використанні колективного інтелекту є те, що взаємодія, співпраця та обмін інформацією між людьми можуть привести до виникнення нових знань та управлінських можливостей, які недоступні окремим індивідам. Ця концепція часто пов'язується з використанням соціальних мереж, спільної роботи, спілкування та інших форм колективної діяльності, що стимулюють обмін ідеями та спільну генерацію знань та політичних рішень.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6599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197C153-03FD-8F09-F9A5-2B97440B7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58"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2D2A0B2-0867-0406-22CB-2E93AC162CEC}"/>
              </a:ext>
            </a:extLst>
          </p:cNvPr>
          <p:cNvSpPr txBox="1"/>
          <p:nvPr/>
        </p:nvSpPr>
        <p:spPr>
          <a:xfrm>
            <a:off x="5590260" y="1865745"/>
            <a:ext cx="6324650" cy="3838871"/>
          </a:xfrm>
          <a:prstGeom prst="rect">
            <a:avLst/>
          </a:prstGeom>
          <a:noFill/>
        </p:spPr>
        <p:txBody>
          <a:bodyPr wrap="square">
            <a:spAutoFit/>
          </a:bodyPr>
          <a:lstStyle/>
          <a:p>
            <a:pPr indent="450215" algn="just">
              <a:lnSpc>
                <a:spcPct val="150000"/>
              </a:lnSpc>
              <a:spcAft>
                <a:spcPts val="800"/>
              </a:spcAft>
            </a:pPr>
            <a:r>
              <a:rPr lang="uk-UA"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Теорія </a:t>
            </a:r>
            <a:r>
              <a:rPr lang="uk-UA"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Тоффлера</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автора концепції «Третьої хвилі».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Елвін</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Тоффлер</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Alvin</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Toffler) (1928-2016), американський футуролог, соціолог, комунікаційний теоретик, який вивчав вплив технологій та зміни в суспільстві. </a:t>
            </a:r>
          </a:p>
          <a:p>
            <a:pPr indent="450215" algn="just">
              <a:lnSpc>
                <a:spcPct val="150000"/>
              </a:lnSpc>
              <a:spcAft>
                <a:spcPts val="800"/>
              </a:spcAft>
            </a:pP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Він є одним із найбільш відомих та впливових авторів у галузі прогнозування майбутнього та розуміння сучасного світу.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8784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5A5933-6B7E-F90A-243F-B6BFD93718C6}"/>
              </a:ext>
            </a:extLst>
          </p:cNvPr>
          <p:cNvSpPr txBox="1"/>
          <p:nvPr/>
        </p:nvSpPr>
        <p:spPr>
          <a:xfrm>
            <a:off x="812800" y="419781"/>
            <a:ext cx="10566400" cy="6018437"/>
          </a:xfrm>
          <a:prstGeom prst="rect">
            <a:avLst/>
          </a:prstGeom>
          <a:noFill/>
        </p:spPr>
        <p:txBody>
          <a:bodyPr wrap="square">
            <a:spAutoFit/>
          </a:bodyPr>
          <a:lstStyle/>
          <a:p>
            <a:pPr indent="450215" algn="just">
              <a:lnSpc>
                <a:spcPct val="150000"/>
              </a:lnSpc>
              <a:spcAft>
                <a:spcPts val="800"/>
              </a:spcAft>
            </a:pP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 своїх творах  «Шок майбутнього» (</a:t>
            </a:r>
            <a:r>
              <a:rPr lang="uk-UA" sz="20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Toffler</a:t>
            </a:r>
            <a:r>
              <a:rPr lang="uk-UA"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1970), «Третя хвиля» (</a:t>
            </a:r>
            <a:r>
              <a:rPr lang="uk-UA" sz="20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Toffler,</a:t>
            </a:r>
            <a:r>
              <a:rPr lang="uk-U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1980) він розглядає питання впливу технологічних змін на індивіда та суспільство, зосереджуючись на понятті «майбутнього шоку» – стресу, викликаного надмірною швидкістю змін, досліджує розподіл знань, багатства та влади в епоху інформаційної економіки та звертає увага на важливість глобальної взаємодії для розв’язання нагальних проблем людства.</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Концепція «Третьої хвилі» висуває ідею про те, що людство пережило дві головні хвилі історичного розвитку – перша була пов'язана з винайденням сільського господарства, а друга – з появою промисловості. Третя хвиля ж, за Тоффлером, є наступним етапом еволюції суспільства.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У цілому,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Тоффлер</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вбачає в інформаційному суспільстві нову стадію розвитку, що принесе з собою як нові можливості, так і нові виклики, вимагаючи адаптації та розуміння цих змін для створення стабільного та продуктивного суспільства.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350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61A41-9B39-120D-EE5B-DB015298E20C}"/>
              </a:ext>
            </a:extLst>
          </p:cNvPr>
          <p:cNvSpPr txBox="1"/>
          <p:nvPr/>
        </p:nvSpPr>
        <p:spPr>
          <a:xfrm>
            <a:off x="985480" y="456898"/>
            <a:ext cx="10668000" cy="3026791"/>
          </a:xfrm>
          <a:prstGeom prst="rect">
            <a:avLst/>
          </a:prstGeom>
          <a:noFill/>
        </p:spPr>
        <p:txBody>
          <a:bodyPr wrap="square">
            <a:spAutoFit/>
          </a:bodyPr>
          <a:lstStyle/>
          <a:p>
            <a:pPr marL="0" indent="0" algn="just">
              <a:lnSpc>
                <a:spcPct val="150000"/>
              </a:lnSpc>
              <a:buNone/>
            </a:pPr>
            <a:endParaRPr lang="uk-UA" kern="0" dirty="0">
              <a:effectLst/>
              <a:latin typeface="Times New Roman" panose="02020603050405020304" pitchFamily="18" charset="0"/>
              <a:ea typeface="Calibri" panose="020F0502020204030204" pitchFamily="34" charset="0"/>
            </a:endParaRPr>
          </a:p>
          <a:p>
            <a:pPr marL="0" indent="0" algn="just">
              <a:lnSpc>
                <a:spcPct val="150000"/>
              </a:lnSpc>
              <a:buNone/>
            </a:pPr>
            <a:endParaRPr lang="uk-UA" kern="0" dirty="0">
              <a:latin typeface="Times New Roman" panose="02020603050405020304" pitchFamily="18" charset="0"/>
              <a:ea typeface="Calibri" panose="020F0502020204030204" pitchFamily="34" charset="0"/>
            </a:endParaRPr>
          </a:p>
          <a:p>
            <a:pPr marL="0" indent="0" algn="just">
              <a:lnSpc>
                <a:spcPct val="200000"/>
              </a:lnSpc>
              <a:buNone/>
            </a:pPr>
            <a:r>
              <a:rPr lang="uk-UA" sz="2400" kern="0" dirty="0">
                <a:effectLst/>
                <a:latin typeface="Times New Roman" panose="02020603050405020304" pitchFamily="18" charset="0"/>
                <a:ea typeface="Calibri" panose="020F0502020204030204" pitchFamily="34" charset="0"/>
                <a:cs typeface="Times New Roman" panose="02020603050405020304" pitchFamily="18" charset="0"/>
              </a:rPr>
              <a:t>План</a:t>
            </a:r>
          </a:p>
          <a:p>
            <a:pPr marL="0" indent="0" algn="just">
              <a:lnSpc>
                <a:spcPct val="200000"/>
              </a:lnSpc>
              <a:buNone/>
            </a:pPr>
            <a:r>
              <a:rPr lang="uk-UA" sz="2400" kern="0" dirty="0">
                <a:effectLst/>
                <a:latin typeface="Times New Roman" panose="02020603050405020304" pitchFamily="18" charset="0"/>
                <a:ea typeface="Calibri" panose="020F0502020204030204" pitchFamily="34" charset="0"/>
                <a:cs typeface="Times New Roman" panose="02020603050405020304" pitchFamily="18" charset="0"/>
              </a:rPr>
              <a:t>1. Концепції інформаційного суспільства</a:t>
            </a:r>
          </a:p>
          <a:p>
            <a:pPr marL="0" indent="0" algn="just">
              <a:lnSpc>
                <a:spcPct val="200000"/>
              </a:lnSpc>
              <a:buNone/>
            </a:pPr>
            <a:r>
              <a:rPr lang="uk-UA" sz="2400" kern="0" dirty="0">
                <a:latin typeface="Times New Roman" panose="02020603050405020304" pitchFamily="18" charset="0"/>
                <a:cs typeface="Times New Roman" panose="02020603050405020304" pitchFamily="18" charset="0"/>
              </a:rPr>
              <a:t>2. </a:t>
            </a:r>
            <a:r>
              <a:rPr lang="uk-UA" sz="2400" kern="0" dirty="0">
                <a:effectLst/>
                <a:latin typeface="Times New Roman" panose="02020603050405020304" pitchFamily="18" charset="0"/>
                <a:ea typeface="Calibri" panose="020F0502020204030204" pitchFamily="34" charset="0"/>
                <a:cs typeface="Times New Roman" panose="02020603050405020304" pitchFamily="18" charset="0"/>
              </a:rPr>
              <a:t>Риси інформаційного суспільства</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770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5F425A-B96A-8103-135E-144F99CB8B31}"/>
              </a:ext>
            </a:extLst>
          </p:cNvPr>
          <p:cNvSpPr txBox="1"/>
          <p:nvPr/>
        </p:nvSpPr>
        <p:spPr>
          <a:xfrm>
            <a:off x="932873" y="928569"/>
            <a:ext cx="10704946" cy="4191981"/>
          </a:xfrm>
          <a:prstGeom prst="rect">
            <a:avLst/>
          </a:prstGeom>
          <a:noFill/>
        </p:spPr>
        <p:txBody>
          <a:bodyPr wrap="square">
            <a:spAutoFit/>
          </a:bodyPr>
          <a:lstStyle/>
          <a:p>
            <a:pPr indent="450215" algn="just">
              <a:lnSpc>
                <a:spcPct val="150000"/>
              </a:lnSpc>
              <a:spcAft>
                <a:spcPts val="8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Ці ідеологи, як і багато інших, зробили свій величезний внесок не тільки у розвиток інформаційного суспільства, розширюючи наше розуміння впливу інформаційних технологій на суспільне життя, культуру та людські взаємовідносини, але й заклали основи розуміння як необхідності модернізації державного управління, що вже неспроможне функціонувати без змін в епоху інформаційного суспільства, так і фундаментальної риси модернізації державного апарату, де урядові установи відповіли на подібні виклики сучасності зусиллями по перетворенню робочих процесів, орієнтованих на роботу з громадянами в площину ІКТ і переосмислення підходу до розуміння громадянина з суто бюрократичного до клієнтського, що використовувався до цього лише в бізнесі.</a:t>
            </a:r>
          </a:p>
        </p:txBody>
      </p:sp>
    </p:spTree>
    <p:extLst>
      <p:ext uri="{BB962C8B-B14F-4D97-AF65-F5344CB8AC3E}">
        <p14:creationId xmlns:p14="http://schemas.microsoft.com/office/powerpoint/2010/main" val="1236783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4101FF-6B70-42F0-CCBA-DF55F23C1204}"/>
              </a:ext>
            </a:extLst>
          </p:cNvPr>
          <p:cNvSpPr txBox="1"/>
          <p:nvPr/>
        </p:nvSpPr>
        <p:spPr>
          <a:xfrm>
            <a:off x="895927" y="166362"/>
            <a:ext cx="11194473" cy="6044603"/>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Підсумовуючи, можна загалом констатувати, що концепт інформаційної цивілізації належить до сфери суспільно-політичних наук і використовується для опису та аналізу суспільства, в якому інформація та інформаційні технології визначають основні аспекти життя і діяльності людей. Цей концепт відображає зміни, що відбуваються у суспільстві під впливом інформаційно-комунікаційних технологій та широкого доступу до інформації і включають в себе наступні риси.</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Розвиток інформаційних технологій</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Прискорений розвиток інформаційно-комунікаційних технологій, таких як Інтернет, мобільні пристрої та гаджети, штучний інтелект та хмарні технології, змінюють способи зберігання, оброблення та передачі інформації.</a:t>
            </a:r>
          </a:p>
          <a:p>
            <a:pPr indent="450215" algn="just">
              <a:lnSpc>
                <a:spcPct val="150000"/>
              </a:lnSpc>
            </a:pPr>
            <a:endPar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Зростання ролі інформації</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Інформація стає основним ресурсом та центральним елементом суспільства, вона визначає спосіб життя, економічну діяльність, політику, культуру та інші сфери суспільного життя.</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510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80D292-00BC-21BB-58BB-26C744E697F8}"/>
              </a:ext>
            </a:extLst>
          </p:cNvPr>
          <p:cNvSpPr txBox="1"/>
          <p:nvPr/>
        </p:nvSpPr>
        <p:spPr>
          <a:xfrm>
            <a:off x="1228435" y="0"/>
            <a:ext cx="10538691" cy="6506268"/>
          </a:xfrm>
          <a:prstGeom prst="rect">
            <a:avLst/>
          </a:prstGeom>
          <a:noFill/>
        </p:spPr>
        <p:txBody>
          <a:bodyPr wrap="square">
            <a:spAutoFit/>
          </a:bodyPr>
          <a:lstStyle/>
          <a:p>
            <a:pPr indent="450215" algn="just">
              <a:lnSpc>
                <a:spcPct val="150000"/>
              </a:lnSpc>
            </a:pPr>
            <a:endPar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Зростання швидкості та доступності інформації</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Завдяки розвитку інформаційно-комунікаційних технологій, інформація стає доступною широкому загалу людей у режимі реального часу, зростає і швидкість передачі, обміну та поширення інформації, зникають часові та просторові бар’єри.</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Зміна способів комунікації</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Інформаційні технології дають можливість людям зв'язуватися та спілкуватися за допомогою різних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медіаформатів</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включаючи соціальні мережі, електронну пошту, чати та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відеозв'язок</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що призводить до зміни комунікаційних звичок та соціальних взаємодій.</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Зміна економічної моделі</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Інформаційна цивілізація перетворює традиційну економічну модель на модель, де в основі лежать знання та інформація, зростає значення інтелектуальної праці, інновацій та технологічного прогресу для економічного розвитку.</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640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FF3953-EA8C-383B-64DA-FE36A16A24F0}"/>
              </a:ext>
            </a:extLst>
          </p:cNvPr>
          <p:cNvSpPr txBox="1"/>
          <p:nvPr/>
        </p:nvSpPr>
        <p:spPr>
          <a:xfrm>
            <a:off x="965199" y="156712"/>
            <a:ext cx="9929091" cy="6046271"/>
          </a:xfrm>
          <a:prstGeom prst="rect">
            <a:avLst/>
          </a:prstGeom>
          <a:noFill/>
        </p:spPr>
        <p:txBody>
          <a:bodyPr wrap="square">
            <a:spAutoFit/>
          </a:bodyPr>
          <a:lstStyle/>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Політичні та соціальні зміни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Інформаційна цивілізація впливає на політичну систему, громадянське суспільство та соціальні відносини, зростає роль громадської думки, громадських рухів та активної участі громадян у прийнятті рішень та впливів на державну політику.</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Цей концепт дає змогу розуміти сучасні тренди та трансформації у суспільствах по всьому світу та визначити особливості інформаційної епохи, в якій ми живемо.</a:t>
            </a:r>
          </a:p>
          <a:p>
            <a:pPr indent="450215" algn="just">
              <a:lnSpc>
                <a:spcPct val="150000"/>
              </a:lnSpc>
            </a:pPr>
            <a:endParaRPr lang="uk-UA" sz="200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endParaRPr lang="uk-UA" sz="2000" dirty="0">
              <a:latin typeface="Times New Roman" panose="02020603050405020304" pitchFamily="18" charset="0"/>
              <a:ea typeface="Times New Roman" panose="02020603050405020304" pitchFamily="18" charset="0"/>
              <a:cs typeface="Times New Roman" panose="02020603050405020304" pitchFamily="18" charset="0"/>
            </a:endParaRPr>
          </a:p>
          <a:p>
            <a:pPr lvl="6" indent="450215" algn="just">
              <a:lnSpc>
                <a:spcPct val="150000"/>
              </a:lnSpc>
            </a:pPr>
            <a:r>
              <a:rPr lang="uk-UA" sz="2000" b="1" i="1" dirty="0">
                <a:effectLst/>
                <a:latin typeface="Times New Roman" panose="02020603050405020304" pitchFamily="18" charset="0"/>
                <a:ea typeface="Calibri" panose="020F0502020204030204" pitchFamily="34" charset="0"/>
                <a:cs typeface="Times New Roman" panose="02020603050405020304" pitchFamily="18" charset="0"/>
              </a:rPr>
              <a:t> І, власне, тут вперше і зародилась ідея </a:t>
            </a:r>
            <a:r>
              <a:rPr lang="uk-UA" sz="2000" b="1" i="1" dirty="0" err="1">
                <a:effectLst/>
                <a:latin typeface="Times New Roman" panose="02020603050405020304" pitchFamily="18" charset="0"/>
                <a:ea typeface="Calibri" panose="020F0502020204030204" pitchFamily="34" charset="0"/>
                <a:cs typeface="Times New Roman" panose="02020603050405020304" pitchFamily="18" charset="0"/>
              </a:rPr>
              <a:t>електронізації</a:t>
            </a:r>
            <a:r>
              <a:rPr lang="uk-UA" sz="2000" b="1" i="1" dirty="0">
                <a:effectLst/>
                <a:latin typeface="Times New Roman" panose="02020603050405020304" pitchFamily="18" charset="0"/>
                <a:ea typeface="Calibri" panose="020F0502020204030204" pitchFamily="34" charset="0"/>
                <a:cs typeface="Times New Roman" panose="02020603050405020304" pitchFamily="18" charset="0"/>
              </a:rPr>
              <a:t> державного апарату задля задоволення потреб громадян, як клієнтів, з точки зору бізнес-підходу клієнт-сервіс.</a:t>
            </a:r>
            <a:endParaRPr lang="ru-RU" sz="1600" b="1" i="1"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12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61A41-9B39-120D-EE5B-DB015298E20C}"/>
              </a:ext>
            </a:extLst>
          </p:cNvPr>
          <p:cNvSpPr txBox="1"/>
          <p:nvPr/>
        </p:nvSpPr>
        <p:spPr>
          <a:xfrm>
            <a:off x="1025236" y="526473"/>
            <a:ext cx="10668000" cy="5022785"/>
          </a:xfrm>
          <a:prstGeom prst="rect">
            <a:avLst/>
          </a:prstGeom>
          <a:noFill/>
        </p:spPr>
        <p:txBody>
          <a:bodyPr wrap="square">
            <a:spAutoFit/>
          </a:bodyPr>
          <a:lstStyle/>
          <a:p>
            <a:pPr marL="0" indent="0" algn="just">
              <a:lnSpc>
                <a:spcPct val="150000"/>
              </a:lnSpc>
              <a:buNone/>
            </a:pPr>
            <a:endParaRPr lang="uk-UA" kern="0" dirty="0">
              <a:effectLst/>
              <a:latin typeface="Times New Roman" panose="02020603050405020304" pitchFamily="18" charset="0"/>
              <a:ea typeface="Calibri" panose="020F0502020204030204" pitchFamily="34" charset="0"/>
            </a:endParaRPr>
          </a:p>
          <a:p>
            <a:pPr marL="0" indent="0" algn="just">
              <a:lnSpc>
                <a:spcPct val="150000"/>
              </a:lnSpc>
              <a:buNone/>
            </a:pPr>
            <a:endParaRPr lang="uk-UA" kern="0" dirty="0">
              <a:latin typeface="Times New Roman" panose="02020603050405020304" pitchFamily="18" charset="0"/>
              <a:ea typeface="Calibri" panose="020F0502020204030204" pitchFamily="34" charset="0"/>
            </a:endParaRPr>
          </a:p>
          <a:p>
            <a:pPr marL="0" indent="0" algn="just">
              <a:lnSpc>
                <a:spcPct val="150000"/>
              </a:lnSpc>
              <a:buNone/>
            </a:pPr>
            <a:r>
              <a:rPr lang="uk-UA" sz="2000" kern="0" dirty="0">
                <a:effectLst/>
                <a:latin typeface="Times New Roman" panose="02020603050405020304" pitchFamily="18" charset="0"/>
                <a:ea typeface="Calibri" panose="020F0502020204030204" pitchFamily="34" charset="0"/>
              </a:rPr>
              <a:t>Сучасна архітектура глобальної системи міжнародних відносин вибудована таким чином, що країна вже не в змозі існувати без зовнішніх </a:t>
            </a:r>
            <a:r>
              <a:rPr lang="uk-UA" sz="2000" kern="0" dirty="0" err="1">
                <a:effectLst/>
                <a:latin typeface="Times New Roman" panose="02020603050405020304" pitchFamily="18" charset="0"/>
                <a:ea typeface="Calibri" panose="020F0502020204030204" pitchFamily="34" charset="0"/>
              </a:rPr>
              <a:t>зв’язків</a:t>
            </a:r>
            <a:r>
              <a:rPr lang="uk-UA" sz="2000" kern="0" dirty="0">
                <a:effectLst/>
                <a:latin typeface="Times New Roman" panose="02020603050405020304" pitchFamily="18" charset="0"/>
                <a:ea typeface="Calibri" panose="020F0502020204030204" pitchFamily="34" charset="0"/>
              </a:rPr>
              <a:t>, і ці зв’язки з появою Інтернету перестали бути монопольною прерогативою державної влади, наразі вони функціонують на всіх рівнях і не піддаються державному регулюванню або цензурі у демократичних країнах. Така характерна особливість сучасних міжнародних відносин у цифрову добу дає нам можливість висунути тезу про те, що держава з її владними інституціям має пристосовуватись до нових реалій і змінювати свою роль з головного національного актора на світовій арені на просто актора, що робить все можливе задля задоволення потреб власних громадян у світовому інформаційному просторі.</a:t>
            </a:r>
            <a:endParaRPr lang="ru-RU" sz="2400" dirty="0"/>
          </a:p>
        </p:txBody>
      </p:sp>
    </p:spTree>
    <p:extLst>
      <p:ext uri="{BB962C8B-B14F-4D97-AF65-F5344CB8AC3E}">
        <p14:creationId xmlns:p14="http://schemas.microsoft.com/office/powerpoint/2010/main" val="3818047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BB47BB-2C52-A89C-5037-4FC4A893B6A6}"/>
              </a:ext>
            </a:extLst>
          </p:cNvPr>
          <p:cNvSpPr txBox="1"/>
          <p:nvPr/>
        </p:nvSpPr>
        <p:spPr>
          <a:xfrm>
            <a:off x="1062182" y="1117845"/>
            <a:ext cx="10427854" cy="4659609"/>
          </a:xfrm>
          <a:prstGeom prst="rect">
            <a:avLst/>
          </a:prstGeom>
          <a:noFill/>
        </p:spPr>
        <p:txBody>
          <a:bodyPr wrap="square">
            <a:spAutoFit/>
          </a:bodyPr>
          <a:lstStyle/>
          <a:p>
            <a:pPr marL="0" indent="0" algn="just">
              <a:lnSpc>
                <a:spcPct val="150000"/>
              </a:lnSpc>
              <a:buNone/>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Останнє десятиліття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ХХ</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-сторіччя характерне глобальним «переосмисленням» уряду як такого: від уряду бюрократів, з його внутрішніми, закритими від громадськості зв’язками та механізмами функціонування до уряду підприємців, якому притаманні бізнес- та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клієнтсько</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орієнтовані механізми взаємодії, що працюють на швидкий результат, а саме задоволення потреб кінцевих споживачів в найкоротший термін.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Це «переосмислення» стало можливим і тісно пов’язане з трансформацією самого суспільства, в якому інформація виступає як центральний ресурс і має вирішальне значення у всіх сферах життя, включаючи економіку, політику, культуру, освіту та комунікацію. Це суспільство, де доступ до інформації, швидкість передачі даних і здатність до оброблення інформації стають ключовими факторами визначення розвитку і успіху.</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9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BB47BB-2C52-A89C-5037-4FC4A893B6A6}"/>
              </a:ext>
            </a:extLst>
          </p:cNvPr>
          <p:cNvSpPr txBox="1"/>
          <p:nvPr/>
        </p:nvSpPr>
        <p:spPr>
          <a:xfrm>
            <a:off x="1062182" y="1117845"/>
            <a:ext cx="10427854" cy="4708981"/>
          </a:xfrm>
          <a:prstGeom prst="rect">
            <a:avLst/>
          </a:prstGeom>
          <a:noFill/>
        </p:spPr>
        <p:txBody>
          <a:bodyPr wrap="square">
            <a:spAutoFit/>
          </a:bodyPr>
          <a:lstStyle/>
          <a:p>
            <a:pPr algn="just"/>
            <a:r>
              <a:rPr lang="ru-RU" sz="2000" b="1" i="0" dirty="0" err="1">
                <a:effectLst/>
                <a:latin typeface="Times New Roman" panose="02020603050405020304" pitchFamily="18" charset="0"/>
                <a:cs typeface="Times New Roman" panose="02020603050405020304" pitchFamily="18" charset="0"/>
              </a:rPr>
              <a:t>Інформаційне</a:t>
            </a:r>
            <a:r>
              <a:rPr lang="ru-RU" sz="2000" b="1" i="0" dirty="0">
                <a:effectLst/>
                <a:latin typeface="Times New Roman" panose="02020603050405020304" pitchFamily="18" charset="0"/>
                <a:cs typeface="Times New Roman" panose="02020603050405020304" pitchFamily="18" charset="0"/>
              </a:rPr>
              <a:t> </a:t>
            </a:r>
            <a:r>
              <a:rPr lang="uk-UA" sz="2000" b="1" i="0" dirty="0">
                <a:effectLst/>
                <a:latin typeface="Times New Roman" panose="02020603050405020304" pitchFamily="18" charset="0"/>
                <a:cs typeface="Times New Roman" panose="02020603050405020304" pitchFamily="18" charset="0"/>
              </a:rPr>
              <a:t>суспільство</a:t>
            </a:r>
            <a:r>
              <a:rPr lang="ru-RU" sz="2000" b="0" i="0" dirty="0">
                <a:effectLst/>
                <a:latin typeface="Times New Roman" panose="02020603050405020304" pitchFamily="18" charset="0"/>
                <a:cs typeface="Times New Roman" panose="02020603050405020304" pitchFamily="18" charset="0"/>
              </a:rPr>
              <a:t> (</a:t>
            </a:r>
            <a:r>
              <a:rPr lang="ru-RU" sz="2000" b="0" i="0" strike="noStrike" dirty="0">
                <a:effectLst/>
                <a:latin typeface="Times New Roman" panose="02020603050405020304" pitchFamily="18" charset="0"/>
                <a:cs typeface="Times New Roman" panose="02020603050405020304" pitchFamily="18" charset="0"/>
                <a:hlinkClick r:id="rId2" tooltip="Англійська мова">
                  <a:extLst>
                    <a:ext uri="{A12FA001-AC4F-418D-AE19-62706E023703}">
                      <ahyp:hlinkClr xmlns:ahyp="http://schemas.microsoft.com/office/drawing/2018/hyperlinkcolor" val="tx"/>
                    </a:ext>
                  </a:extLst>
                </a:hlinkClick>
              </a:rPr>
              <a:t>англ.</a:t>
            </a:r>
            <a:r>
              <a:rPr lang="ru-RU" sz="2000" b="0" i="0" dirty="0">
                <a:effectLst/>
                <a:latin typeface="Times New Roman" panose="02020603050405020304" pitchFamily="18" charset="0"/>
                <a:cs typeface="Times New Roman" panose="02020603050405020304" pitchFamily="18" charset="0"/>
              </a:rPr>
              <a:t> </a:t>
            </a:r>
            <a:r>
              <a:rPr lang="en-GB" sz="2000" b="0" i="1" dirty="0">
                <a:effectLst/>
                <a:latin typeface="Times New Roman" panose="02020603050405020304" pitchFamily="18" charset="0"/>
                <a:cs typeface="Times New Roman" panose="02020603050405020304" pitchFamily="18" charset="0"/>
              </a:rPr>
              <a:t>information society</a:t>
            </a:r>
            <a:r>
              <a:rPr lang="en-GB" sz="2000" b="0" i="0" dirty="0">
                <a:effectLst/>
                <a:latin typeface="Times New Roman" panose="02020603050405020304" pitchFamily="18" charset="0"/>
                <a:cs typeface="Times New Roman" panose="02020603050405020304" pitchFamily="18" charset="0"/>
              </a:rPr>
              <a:t>) — </a:t>
            </a:r>
            <a:r>
              <a:rPr lang="uk-UA" sz="2000" b="0" i="0" dirty="0">
                <a:effectLst/>
                <a:latin typeface="Times New Roman" panose="02020603050405020304" pitchFamily="18" charset="0"/>
                <a:cs typeface="Times New Roman" panose="02020603050405020304" pitchFamily="18" charset="0"/>
              </a:rPr>
              <a:t>теоретична концепція </a:t>
            </a:r>
            <a:r>
              <a:rPr lang="uk-UA" sz="2000" b="0" i="0" strike="noStrike" dirty="0">
                <a:effectLst/>
                <a:latin typeface="Times New Roman" panose="02020603050405020304" pitchFamily="18" charset="0"/>
                <a:cs typeface="Times New Roman" panose="02020603050405020304" pitchFamily="18" charset="0"/>
                <a:hlinkClick r:id="rId3" tooltip="Постіндустріальне суспільство">
                  <a:extLst>
                    <a:ext uri="{A12FA001-AC4F-418D-AE19-62706E023703}">
                      <ahyp:hlinkClr xmlns:ahyp="http://schemas.microsoft.com/office/drawing/2018/hyperlinkcolor" val="tx"/>
                    </a:ext>
                  </a:extLst>
                </a:hlinkClick>
              </a:rPr>
              <a:t>постіндустріального суспільства</a:t>
            </a:r>
            <a:r>
              <a:rPr lang="uk-UA" sz="2000" b="0" i="0" dirty="0">
                <a:effectLst/>
                <a:latin typeface="Times New Roman" panose="02020603050405020304" pitchFamily="18" charset="0"/>
                <a:cs typeface="Times New Roman" panose="02020603050405020304" pitchFamily="18" charset="0"/>
              </a:rPr>
              <a:t>, історична фаза можливого еволюційного розвитку </a:t>
            </a:r>
            <a:r>
              <a:rPr lang="uk-UA" sz="2000" b="0" i="0" strike="noStrike" dirty="0">
                <a:effectLst/>
                <a:latin typeface="Times New Roman" panose="02020603050405020304" pitchFamily="18" charset="0"/>
                <a:cs typeface="Times New Roman" panose="02020603050405020304" pitchFamily="18" charset="0"/>
                <a:hlinkClick r:id="rId4" tooltip="Цивілізація">
                  <a:extLst>
                    <a:ext uri="{A12FA001-AC4F-418D-AE19-62706E023703}">
                      <ahyp:hlinkClr xmlns:ahyp="http://schemas.microsoft.com/office/drawing/2018/hyperlinkcolor" val="tx"/>
                    </a:ext>
                  </a:extLst>
                </a:hlinkClick>
              </a:rPr>
              <a:t>цивілізації</a:t>
            </a:r>
            <a:r>
              <a:rPr lang="uk-UA" sz="2000" b="0" i="0" dirty="0">
                <a:effectLst/>
                <a:latin typeface="Times New Roman" panose="02020603050405020304" pitchFamily="18" charset="0"/>
                <a:cs typeface="Times New Roman" panose="02020603050405020304" pitchFamily="18" charset="0"/>
              </a:rPr>
              <a:t>, в якій інформація і знання продукуються в єдиному інформаційному просторі. Головними продуктами виробництва інформаційного суспільства мають</a:t>
            </a:r>
            <a:r>
              <a:rPr lang="ru-RU" sz="2000" b="0" i="0" dirty="0">
                <a:effectLst/>
                <a:latin typeface="Times New Roman" panose="02020603050405020304" pitchFamily="18" charset="0"/>
                <a:cs typeface="Times New Roman" panose="02020603050405020304" pitchFamily="18" charset="0"/>
              </a:rPr>
              <a:t> стати </a:t>
            </a:r>
            <a:r>
              <a:rPr lang="uk-UA" sz="2000" b="0" i="0" strike="noStrike" dirty="0">
                <a:effectLst/>
                <a:latin typeface="Times New Roman" panose="02020603050405020304" pitchFamily="18" charset="0"/>
                <a:cs typeface="Times New Roman" panose="02020603050405020304" pitchFamily="18" charset="0"/>
                <a:hlinkClick r:id="rId5" tooltip="Інформація">
                  <a:extLst>
                    <a:ext uri="{A12FA001-AC4F-418D-AE19-62706E023703}">
                      <ahyp:hlinkClr xmlns:ahyp="http://schemas.microsoft.com/office/drawing/2018/hyperlinkcolor" val="tx"/>
                    </a:ext>
                  </a:extLst>
                </a:hlinkClick>
              </a:rPr>
              <a:t>інформація</a:t>
            </a:r>
            <a:r>
              <a:rPr lang="uk-UA" sz="2000" b="0" i="0" dirty="0">
                <a:effectLst/>
                <a:latin typeface="Times New Roman" panose="02020603050405020304" pitchFamily="18" charset="0"/>
                <a:cs typeface="Times New Roman" panose="02020603050405020304" pitchFamily="18" charset="0"/>
              </a:rPr>
              <a:t> і </a:t>
            </a:r>
            <a:r>
              <a:rPr lang="uk-UA" sz="2000" b="0" i="0" strike="noStrike" dirty="0">
                <a:effectLst/>
                <a:latin typeface="Times New Roman" panose="02020603050405020304" pitchFamily="18" charset="0"/>
                <a:cs typeface="Times New Roman" panose="02020603050405020304" pitchFamily="18" charset="0"/>
                <a:hlinkClick r:id="rId6" tooltip="Знання">
                  <a:extLst>
                    <a:ext uri="{A12FA001-AC4F-418D-AE19-62706E023703}">
                      <ahyp:hlinkClr xmlns:ahyp="http://schemas.microsoft.com/office/drawing/2018/hyperlinkcolor" val="tx"/>
                    </a:ext>
                  </a:extLst>
                </a:hlinkClick>
              </a:rPr>
              <a:t>знання</a:t>
            </a:r>
            <a:r>
              <a:rPr lang="uk-UA" sz="2000" b="0" i="0" dirty="0">
                <a:effectLst/>
                <a:latin typeface="Times New Roman" panose="02020603050405020304" pitchFamily="18" charset="0"/>
                <a:cs typeface="Times New Roman" panose="02020603050405020304" pitchFamily="18" charset="0"/>
              </a:rPr>
              <a:t>. Характерними рисами теоретичного інформаційного суспільства</a:t>
            </a:r>
            <a:r>
              <a:rPr lang="ru-RU" sz="2000" b="0" i="0" dirty="0">
                <a:effectLst/>
                <a:latin typeface="Times New Roman" panose="02020603050405020304" pitchFamily="18" charset="0"/>
                <a:cs typeface="Times New Roman" panose="02020603050405020304" pitchFamily="18" charset="0"/>
              </a:rPr>
              <a:t>, є:</a:t>
            </a:r>
          </a:p>
          <a:p>
            <a:pPr algn="just">
              <a:buFont typeface="Arial" panose="020B0604020202020204" pitchFamily="34" charset="0"/>
              <a:buChar char="•"/>
            </a:pPr>
            <a:r>
              <a:rPr lang="uk-UA" sz="2000" b="0" i="0" dirty="0">
                <a:effectLst/>
                <a:latin typeface="Times New Roman" panose="02020603050405020304" pitchFamily="18" charset="0"/>
                <a:cs typeface="Times New Roman" panose="02020603050405020304" pitchFamily="18" charset="0"/>
              </a:rPr>
              <a:t>збільшення ролі інформації і знань в житті суспільства</a:t>
            </a:r>
            <a:r>
              <a:rPr lang="ru-RU" sz="2000" b="0" i="0" dirty="0">
                <a:effectLst/>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uk-UA" sz="2000" b="0" i="0" dirty="0">
                <a:effectLst/>
                <a:latin typeface="Times New Roman" panose="02020603050405020304" pitchFamily="18" charset="0"/>
                <a:cs typeface="Times New Roman" panose="02020603050405020304" pitchFamily="18" charset="0"/>
              </a:rPr>
              <a:t>зростання кількості людей, зайнятих </a:t>
            </a:r>
            <a:r>
              <a:rPr lang="uk-UA" sz="2000" b="0" i="0" strike="noStrike" dirty="0">
                <a:effectLst/>
                <a:latin typeface="Times New Roman" panose="02020603050405020304" pitchFamily="18" charset="0"/>
                <a:cs typeface="Times New Roman" panose="02020603050405020304" pitchFamily="18" charset="0"/>
                <a:hlinkClick r:id="rId7" tooltip="Інформаційні технології">
                  <a:extLst>
                    <a:ext uri="{A12FA001-AC4F-418D-AE19-62706E023703}">
                      <ahyp:hlinkClr xmlns:ahyp="http://schemas.microsoft.com/office/drawing/2018/hyperlinkcolor" val="tx"/>
                    </a:ext>
                  </a:extLst>
                </a:hlinkClick>
              </a:rPr>
              <a:t>інформаційними технологіями</a:t>
            </a:r>
            <a:r>
              <a:rPr lang="uk-UA" sz="2000" b="0" i="0" dirty="0">
                <a:effectLst/>
                <a:latin typeface="Times New Roman" panose="02020603050405020304" pitchFamily="18" charset="0"/>
                <a:cs typeface="Times New Roman" panose="02020603050405020304" pitchFamily="18" charset="0"/>
              </a:rPr>
              <a:t>, комунікаціями </a:t>
            </a:r>
            <a:r>
              <a:rPr lang="ru-RU" sz="2000" b="0" i="0" dirty="0">
                <a:effectLst/>
                <a:latin typeface="Times New Roman" panose="02020603050405020304" pitchFamily="18" charset="0"/>
                <a:cs typeface="Times New Roman" panose="02020603050405020304" pitchFamily="18" charset="0"/>
              </a:rPr>
              <a:t>і </a:t>
            </a:r>
            <a:r>
              <a:rPr lang="uk-UA" sz="2000" b="0" i="0" dirty="0">
                <a:effectLst/>
                <a:latin typeface="Times New Roman" panose="02020603050405020304" pitchFamily="18" charset="0"/>
                <a:cs typeface="Times New Roman" panose="02020603050405020304" pitchFamily="18" charset="0"/>
              </a:rPr>
              <a:t>виробництвом</a:t>
            </a:r>
            <a:r>
              <a:rPr lang="ru-RU" sz="2000" b="0" i="0" dirty="0">
                <a:effectLst/>
                <a:latin typeface="Times New Roman" panose="02020603050405020304" pitchFamily="18" charset="0"/>
                <a:cs typeface="Times New Roman" panose="02020603050405020304" pitchFamily="18" charset="0"/>
              </a:rPr>
              <a:t> </a:t>
            </a:r>
            <a:r>
              <a:rPr lang="uk-UA" sz="2000" b="0" i="0" dirty="0">
                <a:effectLst/>
                <a:latin typeface="Times New Roman" panose="02020603050405020304" pitchFamily="18" charset="0"/>
                <a:cs typeface="Times New Roman" panose="02020603050405020304" pitchFamily="18" charset="0"/>
              </a:rPr>
              <a:t>інформаційних</a:t>
            </a:r>
            <a:r>
              <a:rPr lang="ru-RU" sz="2000" b="0" i="0" dirty="0">
                <a:effectLst/>
                <a:latin typeface="Times New Roman" panose="02020603050405020304" pitchFamily="18" charset="0"/>
                <a:cs typeface="Times New Roman" panose="02020603050405020304" pitchFamily="18" charset="0"/>
              </a:rPr>
              <a:t> </a:t>
            </a:r>
            <a:r>
              <a:rPr lang="uk-UA" sz="2000" b="0" i="0" dirty="0">
                <a:effectLst/>
                <a:latin typeface="Times New Roman" panose="02020603050405020304" pitchFamily="18" charset="0"/>
                <a:cs typeface="Times New Roman" panose="02020603050405020304" pitchFamily="18" charset="0"/>
              </a:rPr>
              <a:t>продуктів і послуг, зростання їх частки </a:t>
            </a:r>
            <a:r>
              <a:rPr lang="ru-RU" sz="2000" b="0" i="0" dirty="0">
                <a:effectLst/>
                <a:latin typeface="Times New Roman" panose="02020603050405020304" pitchFamily="18" charset="0"/>
                <a:cs typeface="Times New Roman" panose="02020603050405020304" pitchFamily="18" charset="0"/>
              </a:rPr>
              <a:t>у валовому </a:t>
            </a:r>
            <a:r>
              <a:rPr lang="uk-UA" sz="2000" b="0" i="0" dirty="0">
                <a:effectLst/>
                <a:latin typeface="Times New Roman" panose="02020603050405020304" pitchFamily="18" charset="0"/>
                <a:cs typeface="Times New Roman" panose="02020603050405020304" pitchFamily="18" charset="0"/>
              </a:rPr>
              <a:t>внутрішньому продукті;</a:t>
            </a:r>
          </a:p>
          <a:p>
            <a:pPr algn="just">
              <a:buFont typeface="Arial" panose="020B0604020202020204" pitchFamily="34" charset="0"/>
              <a:buChar char="•"/>
            </a:pPr>
            <a:r>
              <a:rPr lang="uk-UA" sz="2000" b="0" i="0" dirty="0">
                <a:effectLst/>
                <a:latin typeface="Times New Roman" panose="02020603050405020304" pitchFamily="18" charset="0"/>
                <a:cs typeface="Times New Roman" panose="02020603050405020304" pitchFamily="18" charset="0"/>
              </a:rPr>
              <a:t>зростання інформатизації та ролі інформаційних технологій в суспільних та господарських відносинах;</a:t>
            </a:r>
          </a:p>
          <a:p>
            <a:pPr algn="just">
              <a:buFont typeface="Arial" panose="020B0604020202020204" pitchFamily="34" charset="0"/>
              <a:buChar char="•"/>
            </a:pPr>
            <a:r>
              <a:rPr lang="uk-UA" sz="2000" b="0" i="0" dirty="0">
                <a:effectLst/>
                <a:latin typeface="Times New Roman" panose="02020603050405020304" pitchFamily="18" charset="0"/>
                <a:cs typeface="Times New Roman" panose="02020603050405020304" pitchFamily="18" charset="0"/>
              </a:rPr>
              <a:t>створення </a:t>
            </a:r>
            <a:r>
              <a:rPr lang="uk-UA" sz="2000" b="0" i="0" strike="noStrike" dirty="0">
                <a:effectLst/>
                <a:latin typeface="Times New Roman" panose="02020603050405020304" pitchFamily="18" charset="0"/>
                <a:cs typeface="Times New Roman" panose="02020603050405020304" pitchFamily="18" charset="0"/>
                <a:hlinkClick r:id="rId8" tooltip="Інфосфера">
                  <a:extLst>
                    <a:ext uri="{A12FA001-AC4F-418D-AE19-62706E023703}">
                      <ahyp:hlinkClr xmlns:ahyp="http://schemas.microsoft.com/office/drawing/2018/hyperlinkcolor" val="tx"/>
                    </a:ext>
                  </a:extLst>
                </a:hlinkClick>
              </a:rPr>
              <a:t>глобального інформаційного простору</a:t>
            </a:r>
            <a:r>
              <a:rPr lang="uk-UA" sz="2000" b="0" i="0" dirty="0">
                <a:effectLst/>
                <a:latin typeface="Times New Roman" panose="02020603050405020304" pitchFamily="18" charset="0"/>
                <a:cs typeface="Times New Roman" panose="02020603050405020304" pitchFamily="18" charset="0"/>
              </a:rPr>
              <a:t>, який забезпечує ефективну інформаційну взаємодію </a:t>
            </a:r>
            <a:r>
              <a:rPr lang="uk-UA" sz="2000" b="0" i="0" strike="noStrike" dirty="0">
                <a:effectLst/>
                <a:latin typeface="Times New Roman" panose="02020603050405020304" pitchFamily="18" charset="0"/>
                <a:cs typeface="Times New Roman" panose="02020603050405020304" pitchFamily="18" charset="0"/>
                <a:hlinkClick r:id="rId9" tooltip="Людина">
                  <a:extLst>
                    <a:ext uri="{A12FA001-AC4F-418D-AE19-62706E023703}">
                      <ahyp:hlinkClr xmlns:ahyp="http://schemas.microsoft.com/office/drawing/2018/hyperlinkcolor" val="tx"/>
                    </a:ext>
                  </a:extLst>
                </a:hlinkClick>
              </a:rPr>
              <a:t>людей</a:t>
            </a:r>
            <a:r>
              <a:rPr lang="uk-UA" sz="2000" b="0" i="0" dirty="0">
                <a:effectLst/>
                <a:latin typeface="Times New Roman" panose="02020603050405020304" pitchFamily="18" charset="0"/>
                <a:cs typeface="Times New Roman" panose="02020603050405020304" pitchFamily="18" charset="0"/>
              </a:rPr>
              <a:t>, їх доступ до світових </a:t>
            </a:r>
            <a:r>
              <a:rPr lang="uk-UA" sz="2000" b="0" i="0" strike="noStrike" dirty="0">
                <a:effectLst/>
                <a:latin typeface="Times New Roman" panose="02020603050405020304" pitchFamily="18" charset="0"/>
                <a:cs typeface="Times New Roman" panose="02020603050405020304" pitchFamily="18" charset="0"/>
                <a:hlinkClick r:id="rId10" tooltip="Інформаційний ресурс">
                  <a:extLst>
                    <a:ext uri="{A12FA001-AC4F-418D-AE19-62706E023703}">
                      <ahyp:hlinkClr xmlns:ahyp="http://schemas.microsoft.com/office/drawing/2018/hyperlinkcolor" val="tx"/>
                    </a:ext>
                  </a:extLst>
                </a:hlinkClick>
              </a:rPr>
              <a:t>інформаційних ресурсів</a:t>
            </a:r>
            <a:r>
              <a:rPr lang="uk-UA" sz="2000" b="0" i="0" dirty="0">
                <a:effectLst/>
                <a:latin typeface="Times New Roman" panose="02020603050405020304" pitchFamily="18" charset="0"/>
                <a:cs typeface="Times New Roman" panose="02020603050405020304" pitchFamily="18" charset="0"/>
              </a:rPr>
              <a:t> і задоволення їхніх потреб щодо інформаційних продуктів і послуг</a:t>
            </a:r>
            <a:r>
              <a:rPr lang="ru-RU" sz="2000" b="0" i="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3389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FDC3CF-7BE6-AB44-F04F-2EB52806E8A2}"/>
              </a:ext>
            </a:extLst>
          </p:cNvPr>
          <p:cNvSpPr txBox="1"/>
          <p:nvPr/>
        </p:nvSpPr>
        <p:spPr>
          <a:xfrm>
            <a:off x="960581" y="581891"/>
            <a:ext cx="10751127" cy="5485476"/>
          </a:xfrm>
          <a:prstGeom prst="rect">
            <a:avLst/>
          </a:prstGeom>
          <a:noFill/>
        </p:spPr>
        <p:txBody>
          <a:bodyPr wrap="square">
            <a:spAutoFit/>
          </a:bodyPr>
          <a:lstStyle/>
          <a:p>
            <a:pPr indent="0" algn="just">
              <a:lnSpc>
                <a:spcPct val="150000"/>
              </a:lnSpc>
              <a:spcAft>
                <a:spcPts val="800"/>
              </a:spcAft>
              <a:buNone/>
            </a:pPr>
            <a:endParaRPr lang="uk-UA"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50000"/>
              </a:lnSpc>
              <a:spcAft>
                <a:spcPts val="800"/>
              </a:spcAft>
              <a:buNone/>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До основних характерних рис інформаційного суспільства можна віднести наступні.</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endParaRPr lang="uk-UA"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Глобальний характер</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Інформаційне суспільство створює світові мережі, що розширюють межі спілкування та обміну інформацією між країнами та культурами, тим самим розмиває кордони не тільки між державами та континентами, а й між культурними, соціальними, ідеологічними світосприйняттями.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Зростання обміну інформацією</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Завдяки глобальному характеру, інформація швидко множиться та поширюється, індивіди, суспільні групи та організації активно обмінюються інформацією через різні канали, включаючи електронну пошту, соціальні медіа та мережі, месенджери та інші засоби комунікації.</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038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3728EC-91AE-9D83-F0EA-792FC398EC37}"/>
              </a:ext>
            </a:extLst>
          </p:cNvPr>
          <p:cNvSpPr txBox="1"/>
          <p:nvPr/>
        </p:nvSpPr>
        <p:spPr>
          <a:xfrm>
            <a:off x="822035" y="729673"/>
            <a:ext cx="10317019" cy="4921219"/>
          </a:xfrm>
          <a:prstGeom prst="rect">
            <a:avLst/>
          </a:prstGeom>
          <a:noFill/>
        </p:spPr>
        <p:txBody>
          <a:bodyPr wrap="square">
            <a:spAutoFit/>
          </a:bodyPr>
          <a:lstStyle/>
          <a:p>
            <a:pPr indent="450215" algn="just">
              <a:lnSpc>
                <a:spcPct val="150000"/>
              </a:lnSpc>
              <a:spcAft>
                <a:spcPts val="800"/>
              </a:spcAft>
            </a:pPr>
            <a:endParaRPr lang="uk-UA"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Розвиток інформаційних технологій</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Комп'ютери, мобільні пристрої й інші гаджети, Інтернет та різноманітні інформаційні технології стають невід'ємною частиною інформаційного суспільства та способом життя індивіда і забезпечують широкий доступ до інформації та комунікації.</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Залежність від інформації</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Інформація стає основним виробничим ресурсом, а інформаційні технології дають можливість у рази прискорити всі інформаційні процеси – від збору та оброблення до збереження і передачі інформації.</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Трансформація способу життя</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Інформаційне суспільство впливає на всі сфери життя індивіда, змінюючи спосіб роботи, освіти, культури, комунікації та спілкування.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437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B2AA64-D8A9-4008-00A1-9327A1D32252}"/>
              </a:ext>
            </a:extLst>
          </p:cNvPr>
          <p:cNvSpPr txBox="1"/>
          <p:nvPr/>
        </p:nvSpPr>
        <p:spPr>
          <a:xfrm>
            <a:off x="1311564" y="1953116"/>
            <a:ext cx="10169236" cy="1709892"/>
          </a:xfrm>
          <a:prstGeom prst="rect">
            <a:avLst/>
          </a:prstGeom>
          <a:noFill/>
        </p:spPr>
        <p:txBody>
          <a:bodyPr wrap="square">
            <a:spAutoFit/>
          </a:bodyPr>
          <a:lstStyle/>
          <a:p>
            <a:pPr indent="450215" algn="just">
              <a:lnSpc>
                <a:spcPct val="150000"/>
              </a:lnSpc>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Ідеологія інформаційного суспільства включає різні погляди, концепції та теоретичні підходи до розвитку і використання інформаційних технологій та комунікаційних мереж в суспільстві. У межах нашої дисципліни розглянемо кілька основних теорій інформаційного суспільства, що представляють різні погляди, за їх авторами. </a:t>
            </a:r>
            <a:endParaRPr lang="ru-RU" sz="18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75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53E45E-4EA6-7109-54DE-E70A997434B0}"/>
              </a:ext>
            </a:extLst>
          </p:cNvPr>
          <p:cNvSpPr txBox="1"/>
          <p:nvPr/>
        </p:nvSpPr>
        <p:spPr>
          <a:xfrm>
            <a:off x="4812145" y="157376"/>
            <a:ext cx="6299199" cy="5654561"/>
          </a:xfrm>
          <a:prstGeom prst="rect">
            <a:avLst/>
          </a:prstGeom>
          <a:noFill/>
        </p:spPr>
        <p:txBody>
          <a:bodyPr wrap="square">
            <a:spAutoFit/>
          </a:bodyPr>
          <a:lstStyle/>
          <a:p>
            <a:pPr indent="450215" algn="just">
              <a:lnSpc>
                <a:spcPct val="150000"/>
              </a:lnSpc>
              <a:spcAft>
                <a:spcPts val="800"/>
              </a:spcAft>
            </a:pPr>
            <a:endParaRPr lang="uk-UA" sz="1800" b="1" i="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Теорія </a:t>
            </a:r>
            <a:r>
              <a:rPr lang="uk-UA" sz="1800" b="1" i="1" dirty="0" err="1">
                <a:effectLst/>
                <a:latin typeface="Times New Roman" panose="02020603050405020304" pitchFamily="18" charset="0"/>
                <a:ea typeface="Calibri" panose="020F0502020204030204" pitchFamily="34" charset="0"/>
                <a:cs typeface="Times New Roman" panose="02020603050405020304" pitchFamily="18" charset="0"/>
              </a:rPr>
              <a:t>Маклюена</a:t>
            </a:r>
            <a:r>
              <a:rPr lang="uk-UA" sz="18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Херберт</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Маршалл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Маклюен</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Herbert</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Marshall</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McLuhan</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(1911-1980) канадський культуролог, філософ, комунікаційний теоретик, який відомий своєю концепцією «світового села»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Global</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Village</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Він стверджував, що розвиток технологій комунікації, зокрема телебачення та інших мас-медіа, змінює спосіб, яким люди сприймають і розуміють світ, перетворюючи його в глобальне суспільство.</a:t>
            </a:r>
          </a:p>
          <a:p>
            <a:pPr indent="450215" algn="just">
              <a:lnSpc>
                <a:spcPct val="150000"/>
              </a:lnSpc>
              <a:spcAft>
                <a:spcPts val="800"/>
              </a:spcAft>
            </a:pPr>
            <a:r>
              <a:rPr lang="uk-UA" dirty="0">
                <a:effectLst/>
                <a:latin typeface="Times New Roman" panose="02020603050405020304" pitchFamily="18" charset="0"/>
                <a:ea typeface="Calibri" panose="020F0502020204030204" pitchFamily="34" charset="0"/>
                <a:cs typeface="Times New Roman" panose="02020603050405020304" pitchFamily="18" charset="0"/>
              </a:rPr>
              <a:t>На думку </a:t>
            </a:r>
            <a:r>
              <a:rPr lang="uk-UA" dirty="0" err="1">
                <a:effectLst/>
                <a:latin typeface="Times New Roman" panose="02020603050405020304" pitchFamily="18" charset="0"/>
                <a:ea typeface="Calibri" panose="020F0502020204030204" pitchFamily="34" charset="0"/>
                <a:cs typeface="Times New Roman" panose="02020603050405020304" pitchFamily="18" charset="0"/>
              </a:rPr>
              <a:t>Херберта</a:t>
            </a:r>
            <a:r>
              <a:rPr lang="uk-UA" dirty="0">
                <a:effectLst/>
                <a:latin typeface="Times New Roman" panose="02020603050405020304" pitchFamily="18" charset="0"/>
                <a:ea typeface="Calibri" panose="020F0502020204030204" pitchFamily="34" charset="0"/>
                <a:cs typeface="Times New Roman" panose="02020603050405020304" pitchFamily="18" charset="0"/>
              </a:rPr>
              <a:t> Маршалла </a:t>
            </a:r>
            <a:r>
              <a:rPr lang="uk-UA" dirty="0" err="1">
                <a:effectLst/>
                <a:latin typeface="Times New Roman" panose="02020603050405020304" pitchFamily="18" charset="0"/>
                <a:ea typeface="Calibri" panose="020F0502020204030204" pitchFamily="34" charset="0"/>
                <a:cs typeface="Times New Roman" panose="02020603050405020304" pitchFamily="18" charset="0"/>
              </a:rPr>
              <a:t>Маклюена</a:t>
            </a:r>
            <a:r>
              <a:rPr lang="uk-UA" dirty="0">
                <a:effectLst/>
                <a:latin typeface="Times New Roman" panose="02020603050405020304" pitchFamily="18" charset="0"/>
                <a:ea typeface="Calibri" panose="020F0502020204030204" pitchFamily="34" charset="0"/>
                <a:cs typeface="Times New Roman" panose="02020603050405020304" pitchFamily="18" charset="0"/>
              </a:rPr>
              <a:t>, інформаційне суспільство визначається впливом засобів масової комунікації, зокрема телебачення та інших мас-медіа, на спосіб сприйняття, розуміння та організацію суспільства.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Ulf ANDERSEN/Gamma-Rapho via Getty Images">
            <a:extLst>
              <a:ext uri="{FF2B5EF4-FFF2-40B4-BE49-F238E27FC236}">
                <a16:creationId xmlns:a16="http://schemas.microsoft.com/office/drawing/2014/main" id="{0F301575-AEBF-415B-A9BD-572DDFC5C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95" y="426557"/>
            <a:ext cx="4093608" cy="6004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848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35515</TotalTime>
  <Words>2329</Words>
  <Application>Microsoft Office PowerPoint</Application>
  <PresentationFormat>Widescreen</PresentationFormat>
  <Paragraphs>72</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Cambria</vt:lpstr>
      <vt:lpstr>Rockwell</vt:lpstr>
      <vt:lpstr>Rockwell Condensed</vt:lpstr>
      <vt:lpstr>Times New Roman</vt:lpstr>
      <vt:lpstr>UkrainianSchoolBook</vt:lpstr>
      <vt:lpstr>Wingdings</vt:lpstr>
      <vt:lpstr>Wood Type</vt:lpstr>
      <vt:lpstr>Інформаційне суспільство та ЕЛЕКТРОННЕ УРЯДУВАННЯ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ЕЛЕКТРОННЕ УРЯДУВАННЯ</dc:title>
  <dc:creator>Андрєєва Ольга Миколаївна</dc:creator>
  <cp:lastModifiedBy>Pavlo Poplavskyi</cp:lastModifiedBy>
  <cp:revision>32</cp:revision>
  <dcterms:created xsi:type="dcterms:W3CDTF">2021-02-08T08:56:35Z</dcterms:created>
  <dcterms:modified xsi:type="dcterms:W3CDTF">2025-02-17T10:17:13Z</dcterms:modified>
</cp:coreProperties>
</file>