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377" r:id="rId4"/>
    <p:sldId id="261" r:id="rId5"/>
    <p:sldId id="262" r:id="rId6"/>
    <p:sldId id="264" r:id="rId7"/>
    <p:sldId id="265" r:id="rId8"/>
    <p:sldId id="287" r:id="rId9"/>
    <p:sldId id="288" r:id="rId10"/>
    <p:sldId id="367" r:id="rId11"/>
    <p:sldId id="364" r:id="rId12"/>
    <p:sldId id="369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78" r:id="rId21"/>
    <p:sldId id="379" r:id="rId22"/>
    <p:sldId id="382" r:id="rId23"/>
    <p:sldId id="381" r:id="rId24"/>
    <p:sldId id="380" r:id="rId25"/>
    <p:sldId id="383" r:id="rId26"/>
    <p:sldId id="384" r:id="rId27"/>
    <p:sldId id="385" r:id="rId28"/>
    <p:sldId id="386" r:id="rId29"/>
    <p:sldId id="387" r:id="rId30"/>
    <p:sldId id="388" r:id="rId31"/>
    <p:sldId id="389" r:id="rId32"/>
    <p:sldId id="390" r:id="rId3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868" autoAdjust="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67136F-DC5A-4DC9-9E71-969C5B6EB4B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B7E19E-380A-48BA-8E25-23670B0A64BD}">
      <dgm:prSet phldrT="[Текст]"/>
      <dgm:spPr/>
      <dgm:t>
        <a:bodyPr/>
        <a:lstStyle/>
        <a:p>
          <a:r>
            <a:rPr lang="ru-RU" dirty="0"/>
            <a:t>Л</a:t>
          </a:r>
          <a:r>
            <a:rPr lang="uk-UA" dirty="0" err="1"/>
            <a:t>іквідність</a:t>
          </a:r>
          <a:r>
            <a:rPr lang="uk-UA" dirty="0"/>
            <a:t> активів</a:t>
          </a:r>
          <a:endParaRPr lang="ru-RU" dirty="0"/>
        </a:p>
      </dgm:t>
    </dgm:pt>
    <dgm:pt modelId="{A6EBBE92-E89B-4BCE-888F-CD3A3EC75A4F}" type="parTrans" cxnId="{5911D9F0-60EF-4550-BC2C-DCF069141410}">
      <dgm:prSet/>
      <dgm:spPr/>
      <dgm:t>
        <a:bodyPr/>
        <a:lstStyle/>
        <a:p>
          <a:endParaRPr lang="ru-RU"/>
        </a:p>
      </dgm:t>
    </dgm:pt>
    <dgm:pt modelId="{303A76CA-D937-4ED1-AE32-20CE6E4E893A}" type="sibTrans" cxnId="{5911D9F0-60EF-4550-BC2C-DCF069141410}">
      <dgm:prSet/>
      <dgm:spPr/>
      <dgm:t>
        <a:bodyPr/>
        <a:lstStyle/>
        <a:p>
          <a:endParaRPr lang="ru-RU"/>
        </a:p>
      </dgm:t>
    </dgm:pt>
    <dgm:pt modelId="{ACAB34E7-9772-420D-92C6-3E6410A5DC44}">
      <dgm:prSet phldrT="[Текст]"/>
      <dgm:spPr/>
      <dgm:t>
        <a:bodyPr/>
        <a:lstStyle/>
        <a:p>
          <a:r>
            <a:rPr lang="uk-UA" dirty="0"/>
            <a:t>Ліквідність балансу</a:t>
          </a:r>
          <a:endParaRPr lang="ru-RU" dirty="0"/>
        </a:p>
      </dgm:t>
    </dgm:pt>
    <dgm:pt modelId="{EFFD56FF-9ED0-47D3-80D9-0B111749D649}" type="parTrans" cxnId="{161C6FAF-1B4A-4D39-98D2-46EA7F3E6846}">
      <dgm:prSet/>
      <dgm:spPr/>
      <dgm:t>
        <a:bodyPr/>
        <a:lstStyle/>
        <a:p>
          <a:endParaRPr lang="ru-RU"/>
        </a:p>
      </dgm:t>
    </dgm:pt>
    <dgm:pt modelId="{3C7EB1A1-03F8-4707-9B33-128C4985FA27}" type="sibTrans" cxnId="{161C6FAF-1B4A-4D39-98D2-46EA7F3E6846}">
      <dgm:prSet/>
      <dgm:spPr/>
      <dgm:t>
        <a:bodyPr/>
        <a:lstStyle/>
        <a:p>
          <a:endParaRPr lang="ru-RU"/>
        </a:p>
      </dgm:t>
    </dgm:pt>
    <dgm:pt modelId="{CB9A52F9-0B73-4E76-AE8B-038042E4EA40}">
      <dgm:prSet phldrT="[Текст]"/>
      <dgm:spPr/>
      <dgm:t>
        <a:bodyPr/>
        <a:lstStyle/>
        <a:p>
          <a:r>
            <a:rPr lang="uk-UA" dirty="0"/>
            <a:t>Ліквідність підприємства</a:t>
          </a:r>
          <a:endParaRPr lang="ru-RU" dirty="0"/>
        </a:p>
      </dgm:t>
    </dgm:pt>
    <dgm:pt modelId="{4BE20151-E67C-4E9C-926B-9A6B4A6E4F6E}" type="parTrans" cxnId="{DAD6E8AB-F947-4966-854D-1CB9CE799F91}">
      <dgm:prSet/>
      <dgm:spPr/>
      <dgm:t>
        <a:bodyPr/>
        <a:lstStyle/>
        <a:p>
          <a:endParaRPr lang="ru-RU"/>
        </a:p>
      </dgm:t>
    </dgm:pt>
    <dgm:pt modelId="{12711549-6DA1-4C5A-92E6-4894B1FA2875}" type="sibTrans" cxnId="{DAD6E8AB-F947-4966-854D-1CB9CE799F91}">
      <dgm:prSet/>
      <dgm:spPr/>
      <dgm:t>
        <a:bodyPr/>
        <a:lstStyle/>
        <a:p>
          <a:endParaRPr lang="ru-RU"/>
        </a:p>
      </dgm:t>
    </dgm:pt>
    <dgm:pt modelId="{5D437929-657C-44FC-80E5-E6B7D37080FC}" type="pres">
      <dgm:prSet presAssocID="{A967136F-DC5A-4DC9-9E71-969C5B6EB4BB}" presName="linear" presStyleCnt="0">
        <dgm:presLayoutVars>
          <dgm:dir/>
          <dgm:animLvl val="lvl"/>
          <dgm:resizeHandles val="exact"/>
        </dgm:presLayoutVars>
      </dgm:prSet>
      <dgm:spPr/>
    </dgm:pt>
    <dgm:pt modelId="{609D318C-0846-45CA-B4DD-CF3AA5F9F89F}" type="pres">
      <dgm:prSet presAssocID="{9CB7E19E-380A-48BA-8E25-23670B0A64BD}" presName="parentLin" presStyleCnt="0"/>
      <dgm:spPr/>
    </dgm:pt>
    <dgm:pt modelId="{8C8AF085-7D00-41E1-9318-77A13255D18B}" type="pres">
      <dgm:prSet presAssocID="{9CB7E19E-380A-48BA-8E25-23670B0A64BD}" presName="parentLeftMargin" presStyleLbl="node1" presStyleIdx="0" presStyleCnt="3"/>
      <dgm:spPr/>
    </dgm:pt>
    <dgm:pt modelId="{A0264E44-6DD7-4331-8B35-957956C4540C}" type="pres">
      <dgm:prSet presAssocID="{9CB7E19E-380A-48BA-8E25-23670B0A64B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3D7B264-C928-4ADD-8855-7DA787DA2500}" type="pres">
      <dgm:prSet presAssocID="{9CB7E19E-380A-48BA-8E25-23670B0A64BD}" presName="negativeSpace" presStyleCnt="0"/>
      <dgm:spPr/>
    </dgm:pt>
    <dgm:pt modelId="{580958F6-2D8B-46AF-A1F6-CA1B72E74EE0}" type="pres">
      <dgm:prSet presAssocID="{9CB7E19E-380A-48BA-8E25-23670B0A64BD}" presName="childText" presStyleLbl="conFgAcc1" presStyleIdx="0" presStyleCnt="3">
        <dgm:presLayoutVars>
          <dgm:bulletEnabled val="1"/>
        </dgm:presLayoutVars>
      </dgm:prSet>
      <dgm:spPr/>
    </dgm:pt>
    <dgm:pt modelId="{E8E72B3C-2771-4913-9428-A06EC55C9621}" type="pres">
      <dgm:prSet presAssocID="{303A76CA-D937-4ED1-AE32-20CE6E4E893A}" presName="spaceBetweenRectangles" presStyleCnt="0"/>
      <dgm:spPr/>
    </dgm:pt>
    <dgm:pt modelId="{504160B5-77CB-4124-A901-AD6BCD2A9554}" type="pres">
      <dgm:prSet presAssocID="{ACAB34E7-9772-420D-92C6-3E6410A5DC44}" presName="parentLin" presStyleCnt="0"/>
      <dgm:spPr/>
    </dgm:pt>
    <dgm:pt modelId="{178CF1D9-0E8E-4059-8412-220A6A6F0FD0}" type="pres">
      <dgm:prSet presAssocID="{ACAB34E7-9772-420D-92C6-3E6410A5DC44}" presName="parentLeftMargin" presStyleLbl="node1" presStyleIdx="0" presStyleCnt="3"/>
      <dgm:spPr/>
    </dgm:pt>
    <dgm:pt modelId="{D7CAA542-DEEA-46A2-B698-BDA3432F964F}" type="pres">
      <dgm:prSet presAssocID="{ACAB34E7-9772-420D-92C6-3E6410A5DC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E373E9A-020C-49D5-95B4-DCCB976631AF}" type="pres">
      <dgm:prSet presAssocID="{ACAB34E7-9772-420D-92C6-3E6410A5DC44}" presName="negativeSpace" presStyleCnt="0"/>
      <dgm:spPr/>
    </dgm:pt>
    <dgm:pt modelId="{729313B2-6D53-4502-BB4F-EFEAD4FF30CE}" type="pres">
      <dgm:prSet presAssocID="{ACAB34E7-9772-420D-92C6-3E6410A5DC44}" presName="childText" presStyleLbl="conFgAcc1" presStyleIdx="1" presStyleCnt="3">
        <dgm:presLayoutVars>
          <dgm:bulletEnabled val="1"/>
        </dgm:presLayoutVars>
      </dgm:prSet>
      <dgm:spPr/>
    </dgm:pt>
    <dgm:pt modelId="{FDF32ECA-85B6-42AD-A045-936BDBE33A51}" type="pres">
      <dgm:prSet presAssocID="{3C7EB1A1-03F8-4707-9B33-128C4985FA27}" presName="spaceBetweenRectangles" presStyleCnt="0"/>
      <dgm:spPr/>
    </dgm:pt>
    <dgm:pt modelId="{39A50EDF-E63C-46B2-A3F1-48A84CB3A0DF}" type="pres">
      <dgm:prSet presAssocID="{CB9A52F9-0B73-4E76-AE8B-038042E4EA40}" presName="parentLin" presStyleCnt="0"/>
      <dgm:spPr/>
    </dgm:pt>
    <dgm:pt modelId="{7A7AB902-4778-4CA3-95DA-3AE3071AD55E}" type="pres">
      <dgm:prSet presAssocID="{CB9A52F9-0B73-4E76-AE8B-038042E4EA40}" presName="parentLeftMargin" presStyleLbl="node1" presStyleIdx="1" presStyleCnt="3"/>
      <dgm:spPr/>
    </dgm:pt>
    <dgm:pt modelId="{F3301E37-408C-4477-8919-1601B3D65B50}" type="pres">
      <dgm:prSet presAssocID="{CB9A52F9-0B73-4E76-AE8B-038042E4EA4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BB18636-7F60-4F6A-9827-5CC86F0B8229}" type="pres">
      <dgm:prSet presAssocID="{CB9A52F9-0B73-4E76-AE8B-038042E4EA40}" presName="negativeSpace" presStyleCnt="0"/>
      <dgm:spPr/>
    </dgm:pt>
    <dgm:pt modelId="{1489D0C4-CB35-4789-A670-F88A546E52A2}" type="pres">
      <dgm:prSet presAssocID="{CB9A52F9-0B73-4E76-AE8B-038042E4EA4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4E87709-AC16-4CC8-BAAB-44009C17C7AA}" type="presOf" srcId="{9CB7E19E-380A-48BA-8E25-23670B0A64BD}" destId="{A0264E44-6DD7-4331-8B35-957956C4540C}" srcOrd="1" destOrd="0" presId="urn:microsoft.com/office/officeart/2005/8/layout/list1"/>
    <dgm:cxn modelId="{A5AA3425-969F-4379-A1C0-BBCB0AF366E1}" type="presOf" srcId="{ACAB34E7-9772-420D-92C6-3E6410A5DC44}" destId="{D7CAA542-DEEA-46A2-B698-BDA3432F964F}" srcOrd="1" destOrd="0" presId="urn:microsoft.com/office/officeart/2005/8/layout/list1"/>
    <dgm:cxn modelId="{35E25D48-2C35-4164-8AED-5CAD35830EF2}" type="presOf" srcId="{9CB7E19E-380A-48BA-8E25-23670B0A64BD}" destId="{8C8AF085-7D00-41E1-9318-77A13255D18B}" srcOrd="0" destOrd="0" presId="urn:microsoft.com/office/officeart/2005/8/layout/list1"/>
    <dgm:cxn modelId="{4CDA9852-50D1-40A9-B92D-8929ADFA1145}" type="presOf" srcId="{ACAB34E7-9772-420D-92C6-3E6410A5DC44}" destId="{178CF1D9-0E8E-4059-8412-220A6A6F0FD0}" srcOrd="0" destOrd="0" presId="urn:microsoft.com/office/officeart/2005/8/layout/list1"/>
    <dgm:cxn modelId="{3079DDAA-51C4-42E5-87DF-4AA7C517C6BC}" type="presOf" srcId="{CB9A52F9-0B73-4E76-AE8B-038042E4EA40}" destId="{F3301E37-408C-4477-8919-1601B3D65B50}" srcOrd="1" destOrd="0" presId="urn:microsoft.com/office/officeart/2005/8/layout/list1"/>
    <dgm:cxn modelId="{DAD6E8AB-F947-4966-854D-1CB9CE799F91}" srcId="{A967136F-DC5A-4DC9-9E71-969C5B6EB4BB}" destId="{CB9A52F9-0B73-4E76-AE8B-038042E4EA40}" srcOrd="2" destOrd="0" parTransId="{4BE20151-E67C-4E9C-926B-9A6B4A6E4F6E}" sibTransId="{12711549-6DA1-4C5A-92E6-4894B1FA2875}"/>
    <dgm:cxn modelId="{161C6FAF-1B4A-4D39-98D2-46EA7F3E6846}" srcId="{A967136F-DC5A-4DC9-9E71-969C5B6EB4BB}" destId="{ACAB34E7-9772-420D-92C6-3E6410A5DC44}" srcOrd="1" destOrd="0" parTransId="{EFFD56FF-9ED0-47D3-80D9-0B111749D649}" sibTransId="{3C7EB1A1-03F8-4707-9B33-128C4985FA27}"/>
    <dgm:cxn modelId="{0C97DBB3-5E25-4C83-B962-055F285CEBA3}" type="presOf" srcId="{A967136F-DC5A-4DC9-9E71-969C5B6EB4BB}" destId="{5D437929-657C-44FC-80E5-E6B7D37080FC}" srcOrd="0" destOrd="0" presId="urn:microsoft.com/office/officeart/2005/8/layout/list1"/>
    <dgm:cxn modelId="{F5BF8FD6-08DB-49D1-8CEF-E68D08F89802}" type="presOf" srcId="{CB9A52F9-0B73-4E76-AE8B-038042E4EA40}" destId="{7A7AB902-4778-4CA3-95DA-3AE3071AD55E}" srcOrd="0" destOrd="0" presId="urn:microsoft.com/office/officeart/2005/8/layout/list1"/>
    <dgm:cxn modelId="{5911D9F0-60EF-4550-BC2C-DCF069141410}" srcId="{A967136F-DC5A-4DC9-9E71-969C5B6EB4BB}" destId="{9CB7E19E-380A-48BA-8E25-23670B0A64BD}" srcOrd="0" destOrd="0" parTransId="{A6EBBE92-E89B-4BCE-888F-CD3A3EC75A4F}" sibTransId="{303A76CA-D937-4ED1-AE32-20CE6E4E893A}"/>
    <dgm:cxn modelId="{297BBEB8-627A-4295-B64E-98C0E30EF8AA}" type="presParOf" srcId="{5D437929-657C-44FC-80E5-E6B7D37080FC}" destId="{609D318C-0846-45CA-B4DD-CF3AA5F9F89F}" srcOrd="0" destOrd="0" presId="urn:microsoft.com/office/officeart/2005/8/layout/list1"/>
    <dgm:cxn modelId="{23DE45DC-CE78-4D65-8DB0-12AFD457EC28}" type="presParOf" srcId="{609D318C-0846-45CA-B4DD-CF3AA5F9F89F}" destId="{8C8AF085-7D00-41E1-9318-77A13255D18B}" srcOrd="0" destOrd="0" presId="urn:microsoft.com/office/officeart/2005/8/layout/list1"/>
    <dgm:cxn modelId="{D4E87E08-8F13-446D-A5D6-153F78834EF5}" type="presParOf" srcId="{609D318C-0846-45CA-B4DD-CF3AA5F9F89F}" destId="{A0264E44-6DD7-4331-8B35-957956C4540C}" srcOrd="1" destOrd="0" presId="urn:microsoft.com/office/officeart/2005/8/layout/list1"/>
    <dgm:cxn modelId="{8FCE7231-F4BD-4B28-9213-4AEE898A36BD}" type="presParOf" srcId="{5D437929-657C-44FC-80E5-E6B7D37080FC}" destId="{C3D7B264-C928-4ADD-8855-7DA787DA2500}" srcOrd="1" destOrd="0" presId="urn:microsoft.com/office/officeart/2005/8/layout/list1"/>
    <dgm:cxn modelId="{6A194E1C-1050-46EF-9FDC-EEB51B4FE657}" type="presParOf" srcId="{5D437929-657C-44FC-80E5-E6B7D37080FC}" destId="{580958F6-2D8B-46AF-A1F6-CA1B72E74EE0}" srcOrd="2" destOrd="0" presId="urn:microsoft.com/office/officeart/2005/8/layout/list1"/>
    <dgm:cxn modelId="{E33A677A-0ACB-4B2B-A49E-8BCB99C160B1}" type="presParOf" srcId="{5D437929-657C-44FC-80E5-E6B7D37080FC}" destId="{E8E72B3C-2771-4913-9428-A06EC55C9621}" srcOrd="3" destOrd="0" presId="urn:microsoft.com/office/officeart/2005/8/layout/list1"/>
    <dgm:cxn modelId="{C4ADB6B2-8E77-409E-A4AF-602962519716}" type="presParOf" srcId="{5D437929-657C-44FC-80E5-E6B7D37080FC}" destId="{504160B5-77CB-4124-A901-AD6BCD2A9554}" srcOrd="4" destOrd="0" presId="urn:microsoft.com/office/officeart/2005/8/layout/list1"/>
    <dgm:cxn modelId="{465DB566-C32D-4FC3-891E-4DAB06DE683A}" type="presParOf" srcId="{504160B5-77CB-4124-A901-AD6BCD2A9554}" destId="{178CF1D9-0E8E-4059-8412-220A6A6F0FD0}" srcOrd="0" destOrd="0" presId="urn:microsoft.com/office/officeart/2005/8/layout/list1"/>
    <dgm:cxn modelId="{276C8A23-0D7C-49C0-ABF9-46D8F6498302}" type="presParOf" srcId="{504160B5-77CB-4124-A901-AD6BCD2A9554}" destId="{D7CAA542-DEEA-46A2-B698-BDA3432F964F}" srcOrd="1" destOrd="0" presId="urn:microsoft.com/office/officeart/2005/8/layout/list1"/>
    <dgm:cxn modelId="{F427EE9E-DC76-4B90-AE3C-85B9CBC7D31D}" type="presParOf" srcId="{5D437929-657C-44FC-80E5-E6B7D37080FC}" destId="{DE373E9A-020C-49D5-95B4-DCCB976631AF}" srcOrd="5" destOrd="0" presId="urn:microsoft.com/office/officeart/2005/8/layout/list1"/>
    <dgm:cxn modelId="{4373003E-2F0B-46DA-A203-34722E4F8804}" type="presParOf" srcId="{5D437929-657C-44FC-80E5-E6B7D37080FC}" destId="{729313B2-6D53-4502-BB4F-EFEAD4FF30CE}" srcOrd="6" destOrd="0" presId="urn:microsoft.com/office/officeart/2005/8/layout/list1"/>
    <dgm:cxn modelId="{571F7A62-2FC0-41FD-8DB7-39FAC0BAC1B8}" type="presParOf" srcId="{5D437929-657C-44FC-80E5-E6B7D37080FC}" destId="{FDF32ECA-85B6-42AD-A045-936BDBE33A51}" srcOrd="7" destOrd="0" presId="urn:microsoft.com/office/officeart/2005/8/layout/list1"/>
    <dgm:cxn modelId="{6693E530-8070-4C12-8838-7B20744DB9F3}" type="presParOf" srcId="{5D437929-657C-44FC-80E5-E6B7D37080FC}" destId="{39A50EDF-E63C-46B2-A3F1-48A84CB3A0DF}" srcOrd="8" destOrd="0" presId="urn:microsoft.com/office/officeart/2005/8/layout/list1"/>
    <dgm:cxn modelId="{8FB74730-7FB4-4E3C-9282-E05D8C90C024}" type="presParOf" srcId="{39A50EDF-E63C-46B2-A3F1-48A84CB3A0DF}" destId="{7A7AB902-4778-4CA3-95DA-3AE3071AD55E}" srcOrd="0" destOrd="0" presId="urn:microsoft.com/office/officeart/2005/8/layout/list1"/>
    <dgm:cxn modelId="{B2335FA5-FF00-4DB3-BEAB-B94B96148B47}" type="presParOf" srcId="{39A50EDF-E63C-46B2-A3F1-48A84CB3A0DF}" destId="{F3301E37-408C-4477-8919-1601B3D65B50}" srcOrd="1" destOrd="0" presId="urn:microsoft.com/office/officeart/2005/8/layout/list1"/>
    <dgm:cxn modelId="{51C36597-6C78-4B1F-BF5B-4CFF51BED2C4}" type="presParOf" srcId="{5D437929-657C-44FC-80E5-E6B7D37080FC}" destId="{5BB18636-7F60-4F6A-9827-5CC86F0B8229}" srcOrd="9" destOrd="0" presId="urn:microsoft.com/office/officeart/2005/8/layout/list1"/>
    <dgm:cxn modelId="{CC9F2D14-CED4-440C-B222-2D54AC35B47D}" type="presParOf" srcId="{5D437929-657C-44FC-80E5-E6B7D37080FC}" destId="{1489D0C4-CB35-4789-A670-F88A546E52A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958F6-2D8B-46AF-A1F6-CA1B72E74EE0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64E44-6DD7-4331-8B35-957956C4540C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Л</a:t>
          </a:r>
          <a:r>
            <a:rPr lang="uk-UA" sz="3100" kern="1200" dirty="0" err="1"/>
            <a:t>іквідність</a:t>
          </a:r>
          <a:r>
            <a:rPr lang="uk-UA" sz="3100" kern="1200" dirty="0"/>
            <a:t> активів</a:t>
          </a:r>
          <a:endParaRPr lang="ru-RU" sz="3100" kern="1200" dirty="0"/>
        </a:p>
      </dsp:txBody>
      <dsp:txXfrm>
        <a:off x="349472" y="51131"/>
        <a:ext cx="4177856" cy="825776"/>
      </dsp:txXfrm>
    </dsp:sp>
    <dsp:sp modelId="{729313B2-6D53-4502-BB4F-EFEAD4FF30CE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AA542-DEEA-46A2-B698-BDA3432F964F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/>
            <a:t>Ліквідність балансу</a:t>
          </a:r>
          <a:endParaRPr lang="ru-RU" sz="3100" kern="1200" dirty="0"/>
        </a:p>
      </dsp:txBody>
      <dsp:txXfrm>
        <a:off x="349472" y="1457291"/>
        <a:ext cx="4177856" cy="825776"/>
      </dsp:txXfrm>
    </dsp:sp>
    <dsp:sp modelId="{1489D0C4-CB35-4789-A670-F88A546E52A2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01E37-408C-4477-8919-1601B3D65B50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/>
            <a:t>Ліквідність підприємства</a:t>
          </a:r>
          <a:endParaRPr lang="ru-RU" sz="3100" kern="1200" dirty="0"/>
        </a:p>
      </dsp:txBody>
      <dsp:txXfrm>
        <a:off x="349472" y="2863452"/>
        <a:ext cx="417785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03.10.2023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Механізм дії класичного факторингу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4.1. Напрями аналізу фінансової стійкості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вт 03.10.23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</a:t>
            </a:r>
            <a:r>
              <a:rPr lang="en-US" sz="2400" dirty="0"/>
              <a:t>5</a:t>
            </a:r>
            <a:endParaRPr lang="uk-UA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dirty="0"/>
              <a:t>АНАЛІЗ ПЛАТОСПРОМОЖНОСТІ ТА ЛІКВІДНОСТІ</a:t>
            </a:r>
            <a:br>
              <a:rPr lang="ru-RU" sz="3200" dirty="0"/>
            </a:br>
            <a:r>
              <a:rPr lang="ru-RU" sz="3200" dirty="0"/>
              <a:t>ПІДПРИЄМСТВА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85729"/>
            <a:ext cx="757242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ІІ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терміновості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000108"/>
          <a:ext cx="7858179" cy="59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3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8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6347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</a:t>
                      </a:r>
                      <a:endParaRPr kumimoji="0" lang="ru-RU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пасивів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Економічний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зміст</a:t>
                      </a:r>
                      <a:endParaRPr kumimoji="0" lang="ru-RU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статті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розділи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балансу)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Порядок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розрахунку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ф.1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6347">
                <a:tc>
                  <a:txBody>
                    <a:bodyPr/>
                    <a:lstStyle/>
                    <a:p>
                      <a:pPr algn="just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Найбільш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термінові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кредиторська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заборгованість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видами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із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1610 по 1650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3252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доходи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майбутніх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періодів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поточні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1600+1605+1660+1665+1670+1690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0156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Відстрочені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податкові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банків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довгострокові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забезпечення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цільове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фінансування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3252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П4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Постійні</a:t>
                      </a:r>
                      <a:endParaRPr kumimoji="0" lang="ru-RU" sz="18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пасиви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Власний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капітал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зобов’язання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пов’язані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необоротними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активами,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утримуваними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продажу, та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групами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вибуття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1495+1700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428604"/>
            <a:ext cx="72866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ІІІ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розрахункової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величин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(А1–П1, А2–П2, А3–П3)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надлишки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нестачі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покриття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розрахункової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формулювання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висновку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характеру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баланс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абсолютно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А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1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  <a:sym typeface="Symbol"/>
              </a:rPr>
              <a:t>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П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1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А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2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  <a:sym typeface="Symbol"/>
              </a:rPr>
              <a:t>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П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2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А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  <a:sym typeface="Symbol"/>
              </a:rPr>
              <a:t>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П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А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4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  <a:sym typeface="Symbol"/>
              </a:rPr>
              <a:t></a:t>
            </a:r>
            <a:r>
              <a:rPr lang="uk-UA" sz="2000" b="1" i="1" dirty="0">
                <a:latin typeface="Times New Roman" pitchFamily="18" charset="0"/>
                <a:ea typeface="MS Mincho"/>
                <a:cs typeface="Times New Roman" pitchFamily="18" charset="0"/>
              </a:rPr>
              <a:t> П</a:t>
            </a:r>
            <a:r>
              <a:rPr lang="uk-UA" sz="2000" b="1" i="1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4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меншою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більшою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відрізняється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абсолютної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в) баланс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неліквідним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жодна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000" dirty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44484" y="642918"/>
            <a:ext cx="540506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uk-UA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Загальний показник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ліквідності</a:t>
            </a:r>
            <a:r>
              <a:rPr kumimoji="0" lang="uk-U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(</a:t>
            </a:r>
            <a:r>
              <a:rPr kumimoji="0" lang="uk-UA" sz="32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Л</a:t>
            </a:r>
            <a:r>
              <a:rPr kumimoji="0" lang="uk-UA" sz="3200" b="1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заг</a:t>
            </a:r>
            <a:r>
              <a:rPr kumimoji="0" lang="uk-U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) :</a:t>
            </a:r>
            <a:endParaRPr kumimoji="0" lang="uk-UA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646853"/>
              </p:ext>
            </p:extLst>
          </p:nvPr>
        </p:nvGraphicFramePr>
        <p:xfrm>
          <a:off x="1259632" y="2420888"/>
          <a:ext cx="6786462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3" imgW="2908300" imgH="495300" progId="Equation.3">
                  <p:embed/>
                </p:oleObj>
              </mc:Choice>
              <mc:Fallback>
                <p:oleObj name="Формула" r:id="rId3" imgW="2908300" imgH="495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420888"/>
                        <a:ext cx="6786462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9552" y="3748390"/>
            <a:ext cx="792088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ПВ</a:t>
            </a:r>
            <a:r>
              <a:rPr kumimoji="0" lang="uk-UA" sz="20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а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та </a:t>
            </a:r>
            <a:r>
              <a:rPr kumimoji="0" lang="uk-UA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ПВ</a:t>
            </a:r>
            <a:r>
              <a:rPr kumimoji="0" lang="uk-UA" sz="20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– питома вага відповідних груп активів і пасивів у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їх загальному підсумку.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i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Нормативне значення: Л </a:t>
            </a:r>
            <a:r>
              <a:rPr lang="uk-UA" sz="2400" i="1" dirty="0" err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заг</a:t>
            </a:r>
            <a:r>
              <a:rPr lang="uk-UA" sz="2400" i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&gt; 1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Показує відношення суми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всіх платіжних засобів до суми всіх платіжних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зобов'язань з урахуванням їх ліквідності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60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857232"/>
            <a:ext cx="7632848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Розрахунок та оцінка показників ліквідності та платоспроможності</a:t>
            </a:r>
          </a:p>
          <a:p>
            <a:endParaRPr lang="uk-UA" sz="12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Робочий капітал</a:t>
            </a:r>
          </a:p>
          <a:p>
            <a:endParaRPr lang="uk-UA" sz="1000" i="1" dirty="0">
              <a:effectLst/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algn="ctr"/>
            <a:r>
              <a:rPr lang="uk-UA" sz="2800" b="1" dirty="0"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РК = </a:t>
            </a:r>
            <a:r>
              <a:rPr lang="uk-UA" sz="2800" b="1" dirty="0" err="1"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ОбА</a:t>
            </a:r>
            <a:r>
              <a:rPr lang="uk-UA" sz="2800" b="1" dirty="0"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 – ПЗ</a:t>
            </a:r>
          </a:p>
          <a:p>
            <a:pPr algn="ctr"/>
            <a:endParaRPr lang="uk-UA" sz="1200" b="1" dirty="0">
              <a:effectLst/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algn="ctr"/>
            <a:endParaRPr lang="uk-UA" sz="1000" i="1" dirty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Умовні позначення: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ОбА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оборотні активи; ПЗ – поточні зобов’язання</a:t>
            </a:r>
          </a:p>
          <a:p>
            <a:pPr algn="just"/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РК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0 </a:t>
            </a:r>
          </a:p>
          <a:p>
            <a:pPr algn="just"/>
            <a:endParaRPr lang="uk-UA" sz="11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суму оборотних засобів, що залишиться у розпорядженні підприємства після погашення всіх поточних зобов'язань</a:t>
            </a:r>
          </a:p>
        </p:txBody>
      </p:sp>
    </p:spTree>
    <p:extLst>
      <p:ext uri="{BB962C8B-B14F-4D97-AF65-F5344CB8AC3E}">
        <p14:creationId xmlns:p14="http://schemas.microsoft.com/office/powerpoint/2010/main" val="939012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764704"/>
            <a:ext cx="5544616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800" i="1" dirty="0"/>
              <a:t>2. </a:t>
            </a:r>
            <a:r>
              <a:rPr lang="uk-UA" sz="1600" i="1" dirty="0"/>
              <a:t>Коефіцієнт покриття</a:t>
            </a:r>
            <a:r>
              <a:rPr lang="en-US" sz="1600" i="1" dirty="0"/>
              <a:t> (</a:t>
            </a:r>
            <a:r>
              <a:rPr lang="uk-UA" sz="1600" i="1" dirty="0"/>
              <a:t>загальний коефіцієнт ліквідності, коефіцієнт поточної ліквідності</a:t>
            </a:r>
            <a:r>
              <a:rPr lang="en-US" sz="2800" i="1" dirty="0"/>
              <a:t>)</a:t>
            </a:r>
            <a:r>
              <a:rPr lang="uk-UA" sz="2800" i="1" dirty="0"/>
              <a:t> (</a:t>
            </a:r>
            <a:r>
              <a:rPr lang="uk-UA" sz="2800" i="1" dirty="0" err="1"/>
              <a:t>Кп</a:t>
            </a:r>
            <a:r>
              <a:rPr lang="uk-UA" sz="2800" i="1" dirty="0"/>
              <a:t>)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660834"/>
              </p:ext>
            </p:extLst>
          </p:nvPr>
        </p:nvGraphicFramePr>
        <p:xfrm>
          <a:off x="3649663" y="1615703"/>
          <a:ext cx="1989137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3" imgW="533169" imgH="393529" progId="Equation.3">
                  <p:embed/>
                </p:oleObj>
              </mc:Choice>
              <mc:Fallback>
                <p:oleObj name="Формула" r:id="rId3" imgW="533169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663" y="1615703"/>
                        <a:ext cx="1989137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86000" y="292494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або</a:t>
            </a:r>
            <a:endParaRPr lang="uk-UA" sz="24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tabLst>
                <a:tab pos="3060065" algn="ctr"/>
              </a:tabLst>
            </a:pPr>
            <a:r>
              <a:rPr lang="uk-UA" sz="2400" dirty="0" err="1">
                <a:effectLst/>
                <a:latin typeface="Times New Roman"/>
                <a:ea typeface="Times New Roman"/>
              </a:rPr>
              <a:t>К</a:t>
            </a:r>
            <a:r>
              <a:rPr lang="uk-UA" sz="2400" baseline="-25000" dirty="0" err="1">
                <a:effectLst/>
                <a:latin typeface="Times New Roman"/>
                <a:ea typeface="Times New Roman"/>
              </a:rPr>
              <a:t>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 </a:t>
            </a:r>
            <a:r>
              <a:rPr lang="uk-UA" sz="2400" dirty="0">
                <a:effectLst/>
                <a:latin typeface="Times New Roman"/>
                <a:ea typeface="Times New Roman"/>
              </a:rPr>
              <a:t>= (А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3</a:t>
            </a:r>
            <a:r>
              <a:rPr lang="uk-UA" sz="2400" dirty="0">
                <a:effectLst/>
                <a:latin typeface="Times New Roman"/>
                <a:ea typeface="Times New Roman"/>
              </a:rPr>
              <a:t>)/(П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087871"/>
            <a:ext cx="746147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dirty="0" err="1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&gt;2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. Для українських підприємств теоретичне значення показника 1,5-2,5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lang="uk-UA" sz="2400">
                <a:latin typeface="Times New Roman" pitchFamily="18" charset="0"/>
                <a:cs typeface="Times New Roman" pitchFamily="18" charset="0"/>
              </a:rPr>
              <a:t>характеризує достатність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оборотних засобів для </a:t>
            </a:r>
            <a:r>
              <a:rPr lang="uk-UA" sz="2400">
                <a:latin typeface="Times New Roman" pitchFamily="18" charset="0"/>
                <a:cs typeface="Times New Roman" pitchFamily="18" charset="0"/>
              </a:rPr>
              <a:t>покриття поточної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endParaRPr lang="uk-UA" sz="24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696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72808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i="1" dirty="0"/>
              <a:t>3. Коефіцієнт швидкої ліквідності (</a:t>
            </a:r>
            <a:r>
              <a:rPr lang="uk-UA" sz="2800" i="1" dirty="0" err="1"/>
              <a:t>Кшл</a:t>
            </a:r>
            <a:r>
              <a:rPr lang="uk-UA" sz="2800" i="1" dirty="0"/>
              <a:t>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20007" y="1440226"/>
            <a:ext cx="4572000" cy="4968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400" dirty="0" err="1">
                <a:effectLst/>
                <a:latin typeface="Times New Roman"/>
                <a:ea typeface="Times New Roman"/>
              </a:rPr>
              <a:t>К</a:t>
            </a:r>
            <a:r>
              <a:rPr lang="uk-UA" sz="2400" baseline="-25000" dirty="0" err="1">
                <a:effectLst/>
                <a:latin typeface="Times New Roman"/>
                <a:ea typeface="Times New Roman"/>
              </a:rPr>
              <a:t>шл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 </a:t>
            </a:r>
            <a:r>
              <a:rPr lang="uk-UA" sz="2400" dirty="0">
                <a:effectLst/>
                <a:latin typeface="Times New Roman"/>
                <a:ea typeface="Times New Roman"/>
              </a:rPr>
              <a:t>= (А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) / (П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212976"/>
            <a:ext cx="75329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dirty="0" err="1">
                <a:latin typeface="Times New Roman" pitchFamily="18" charset="0"/>
                <a:cs typeface="Times New Roman" pitchFamily="18" charset="0"/>
              </a:rPr>
              <a:t>Кшл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показує, яка частина поточних зобов’язань може бути погашена не тільки за рахунок грошових коштів, але й за рахунок очікуваних фінансових надходжень</a:t>
            </a:r>
            <a:endParaRPr lang="uk-UA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274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0080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i="1" dirty="0"/>
              <a:t>4. Коефіцієнт абсолютної ліквідності (Кал)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45398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або</a:t>
            </a:r>
            <a:endParaRPr lang="uk-UA" sz="24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tabLst>
                <a:tab pos="3060065" algn="ctr"/>
              </a:tabLst>
            </a:pPr>
            <a:r>
              <a:rPr lang="uk-UA" sz="2400" dirty="0">
                <a:effectLst/>
                <a:latin typeface="Times New Roman"/>
                <a:ea typeface="Times New Roman"/>
              </a:rPr>
              <a:t>К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ал </a:t>
            </a:r>
            <a:r>
              <a:rPr lang="uk-UA" sz="2400" dirty="0">
                <a:effectLst/>
                <a:latin typeface="Times New Roman"/>
                <a:ea typeface="Times New Roman"/>
              </a:rPr>
              <a:t>= А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/ (П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uk-UA" sz="2400" dirty="0">
                <a:effectLst/>
                <a:latin typeface="Times New Roman"/>
                <a:ea typeface="Times New Roman"/>
              </a:rPr>
              <a:t> + П</a:t>
            </a:r>
            <a:r>
              <a:rPr lang="uk-UA" sz="2400" baseline="-25000" dirty="0">
                <a:effectLst/>
                <a:latin typeface="Times New Roman"/>
                <a:ea typeface="Times New Roman"/>
              </a:rPr>
              <a:t>2</a:t>
            </a:r>
            <a:r>
              <a:rPr lang="uk-UA" sz="2400" dirty="0">
                <a:effectLst/>
                <a:latin typeface="Times New Roman"/>
                <a:ea typeface="Times New Roman"/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685264"/>
            <a:ext cx="7675786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Кал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0,2</a:t>
            </a: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негайну готовність підприємства погасити поточні зобов’язання і визначається як відношення суми грошових коштів підприємства та поточних фінансових інвестицій до суми поточних зобов’язань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621390"/>
              </p:ext>
            </p:extLst>
          </p:nvPr>
        </p:nvGraphicFramePr>
        <p:xfrm>
          <a:off x="2987824" y="1158077"/>
          <a:ext cx="3096344" cy="1295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Формула" r:id="rId3" imgW="787058" imgH="393529" progId="Equation.3">
                  <p:embed/>
                </p:oleObj>
              </mc:Choice>
              <mc:Fallback>
                <p:oleObj name="Формула" r:id="rId3" imgW="787058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58077"/>
                        <a:ext cx="3096344" cy="1295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3967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412776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5. </a:t>
            </a:r>
            <a:r>
              <a:rPr lang="uk-UA" sz="2800" dirty="0"/>
              <a:t>Частка оборотних засобів у активах (</a:t>
            </a:r>
            <a:r>
              <a:rPr lang="uk-UA" sz="2800" dirty="0" err="1"/>
              <a:t>Ч</a:t>
            </a:r>
            <a:r>
              <a:rPr lang="uk-UA" dirty="0" err="1"/>
              <a:t>ОбА</a:t>
            </a:r>
            <a:r>
              <a:rPr lang="uk-UA" sz="2800" dirty="0"/>
              <a:t>)</a:t>
            </a:r>
            <a:endParaRPr lang="uk-UA" sz="2800" dirty="0"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685264"/>
            <a:ext cx="7992888" cy="1117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/>
              <a:t>Економічна інтерпретація: </a:t>
            </a:r>
            <a:r>
              <a:rPr lang="uk-UA" sz="2400" dirty="0">
                <a:effectLst/>
                <a:latin typeface="Times New Roman"/>
                <a:ea typeface="Times New Roman"/>
              </a:rPr>
              <a:t>показує питому 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/>
                <a:ea typeface="Times New Roman"/>
              </a:rPr>
              <a:t>вагу оборотних активів у майні підприємства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756892"/>
              </p:ext>
            </p:extLst>
          </p:nvPr>
        </p:nvGraphicFramePr>
        <p:xfrm>
          <a:off x="3059832" y="2132856"/>
          <a:ext cx="2682875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Формула" r:id="rId3" imgW="660113" imgH="393529" progId="Equation.3">
                  <p:embed/>
                </p:oleObj>
              </mc:Choice>
              <mc:Fallback>
                <p:oleObj name="Формула" r:id="rId3" imgW="660113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132856"/>
                        <a:ext cx="2682875" cy="127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0694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34733"/>
            <a:ext cx="72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6. </a:t>
            </a:r>
            <a:r>
              <a:rPr lang="uk-UA" sz="2800" dirty="0"/>
              <a:t>Загальний показник платоспроможності (К </a:t>
            </a:r>
            <a:r>
              <a:rPr lang="uk-UA" sz="2800" dirty="0" err="1"/>
              <a:t>пп</a:t>
            </a:r>
            <a:r>
              <a:rPr lang="uk-UA" sz="2800" dirty="0"/>
              <a:t>)</a:t>
            </a:r>
            <a:endParaRPr lang="uk-UA" sz="2800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4725144"/>
            <a:ext cx="750099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/>
              <a:t>Нормативне значення: </a:t>
            </a:r>
            <a:r>
              <a:rPr lang="en-US" sz="2400" i="1" dirty="0"/>
              <a:t>&gt; 1</a:t>
            </a:r>
            <a:endParaRPr lang="uk-UA" sz="2400" i="1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/>
              <a:t>Економічна інтерпретація: </a:t>
            </a:r>
            <a:r>
              <a:rPr lang="uk-UA" sz="2400" dirty="0"/>
              <a:t>характеризує співвідношення оборотних засобів і залученого капіталу</a:t>
            </a:r>
            <a:endParaRPr lang="uk-UA" sz="24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538185"/>
              </p:ext>
            </p:extLst>
          </p:nvPr>
        </p:nvGraphicFramePr>
        <p:xfrm>
          <a:off x="2284413" y="1844824"/>
          <a:ext cx="4230687" cy="1130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Уравнение" r:id="rId3" imgW="1041120" imgH="393480" progId="Equation.3">
                  <p:embed/>
                </p:oleObj>
              </mc:Choice>
              <mc:Fallback>
                <p:oleObj name="Уравнение" r:id="rId3" imgW="10411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1844824"/>
                        <a:ext cx="4230687" cy="1130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449000"/>
              </p:ext>
            </p:extLst>
          </p:nvPr>
        </p:nvGraphicFramePr>
        <p:xfrm>
          <a:off x="2565400" y="3429000"/>
          <a:ext cx="3663950" cy="1103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Уравнение" r:id="rId5" imgW="901440" imgH="406080" progId="Equation.3">
                  <p:embed/>
                </p:oleObj>
              </mc:Choice>
              <mc:Fallback>
                <p:oleObj name="Уравнение" r:id="rId5" imgW="901440" imgH="406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3429000"/>
                        <a:ext cx="3663950" cy="11039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04106" y="2924944"/>
            <a:ext cx="7992888" cy="642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/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400" b="1" i="1" dirty="0"/>
              <a:t>або</a:t>
            </a:r>
            <a:endParaRPr lang="uk-UA" sz="2400" b="1" dirty="0"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12776"/>
            <a:ext cx="77443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7. </a:t>
            </a:r>
            <a:r>
              <a:rPr lang="uk-UA" sz="2800" dirty="0"/>
              <a:t>Інтегральний показник платоспроможності (Піп)</a:t>
            </a:r>
            <a:endParaRPr lang="uk-UA" sz="2800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4714884"/>
            <a:ext cx="7429552" cy="1117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/>
              <a:t>Економічна інтерпретація: </a:t>
            </a:r>
            <a:r>
              <a:rPr lang="uk-UA" sz="2400" dirty="0"/>
              <a:t>дозволяє в цілому оцінити платоспроможність підприємства</a:t>
            </a:r>
            <a:endParaRPr lang="uk-UA" sz="24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205508"/>
              </p:ext>
            </p:extLst>
          </p:nvPr>
        </p:nvGraphicFramePr>
        <p:xfrm>
          <a:off x="2052638" y="2112963"/>
          <a:ext cx="4694237" cy="1319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Уравнение" r:id="rId3" imgW="1155600" imgH="406080" progId="Equation.3">
                  <p:embed/>
                </p:oleObj>
              </mc:Choice>
              <mc:Fallback>
                <p:oleObj name="Уравнение" r:id="rId3" imgW="1155600" imgH="406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2112963"/>
                        <a:ext cx="4694237" cy="1319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42910" y="4143380"/>
            <a:ext cx="4467762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Піп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3,0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714908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i="1" dirty="0"/>
              <a:t>1</a:t>
            </a:r>
            <a:r>
              <a:rPr lang="ru-RU" sz="2800" i="1" dirty="0"/>
              <a:t>. </a:t>
            </a:r>
            <a:r>
              <a:rPr lang="ru-RU" sz="2800" i="1" dirty="0" err="1"/>
              <a:t>Економічний</a:t>
            </a:r>
            <a:r>
              <a:rPr lang="ru-RU" sz="2800" i="1" dirty="0"/>
              <a:t> </a:t>
            </a:r>
            <a:r>
              <a:rPr lang="ru-RU" sz="2800" i="1" dirty="0" err="1"/>
              <a:t>зміст</a:t>
            </a:r>
            <a:r>
              <a:rPr lang="ru-RU" sz="2800" i="1" dirty="0"/>
              <a:t> </a:t>
            </a:r>
            <a:r>
              <a:rPr lang="ru-RU" sz="2800" i="1" dirty="0" err="1"/>
              <a:t>категорій</a:t>
            </a:r>
            <a:r>
              <a:rPr lang="ru-RU" sz="2800" i="1" dirty="0"/>
              <a:t> «</a:t>
            </a:r>
            <a:r>
              <a:rPr lang="ru-RU" sz="2800" i="1" dirty="0" err="1"/>
              <a:t>ліквідність</a:t>
            </a:r>
            <a:r>
              <a:rPr lang="ru-RU" sz="2800" i="1" dirty="0"/>
              <a:t>» </a:t>
            </a:r>
            <a:r>
              <a:rPr lang="ru-RU" sz="2800" i="1" dirty="0" err="1"/>
              <a:t>і</a:t>
            </a:r>
            <a:r>
              <a:rPr lang="en-US" sz="2800" i="1" dirty="0"/>
              <a:t> </a:t>
            </a:r>
            <a:r>
              <a:rPr lang="ru-RU" sz="2800" i="1" dirty="0"/>
              <a:t>«</a:t>
            </a:r>
            <a:r>
              <a:rPr lang="ru-RU" sz="2800" i="1" dirty="0" err="1"/>
              <a:t>платоспроможність</a:t>
            </a:r>
            <a:r>
              <a:rPr lang="ru-RU" sz="2800" i="1" dirty="0"/>
              <a:t>»</a:t>
            </a:r>
          </a:p>
          <a:p>
            <a:pPr algn="just"/>
            <a:r>
              <a:rPr lang="ru-RU" sz="2800" i="1" dirty="0"/>
              <a:t>2. </a:t>
            </a:r>
            <a:r>
              <a:rPr lang="ru-RU" sz="2800" i="1" dirty="0" err="1"/>
              <a:t>Аналіз</a:t>
            </a:r>
            <a:r>
              <a:rPr lang="ru-RU" sz="2800" i="1" dirty="0"/>
              <a:t> </a:t>
            </a:r>
            <a:r>
              <a:rPr lang="ru-RU" sz="2800" i="1" dirty="0" err="1"/>
              <a:t>ліквідності</a:t>
            </a:r>
            <a:r>
              <a:rPr lang="ru-RU" sz="2800" i="1" dirty="0"/>
              <a:t> балансу</a:t>
            </a:r>
          </a:p>
          <a:p>
            <a:pPr algn="just"/>
            <a:r>
              <a:rPr lang="ru-RU" sz="2800" i="1" dirty="0"/>
              <a:t>3. Система </a:t>
            </a:r>
            <a:r>
              <a:rPr lang="ru-RU" sz="2800" i="1" dirty="0" err="1"/>
              <a:t>відносних</a:t>
            </a:r>
            <a:r>
              <a:rPr lang="ru-RU" sz="2800" i="1" dirty="0"/>
              <a:t> </a:t>
            </a:r>
            <a:r>
              <a:rPr lang="ru-RU" sz="2800" i="1" dirty="0" err="1"/>
              <a:t>показників</a:t>
            </a:r>
            <a:r>
              <a:rPr lang="ru-RU" sz="2800" i="1" dirty="0"/>
              <a:t> </a:t>
            </a:r>
            <a:r>
              <a:rPr lang="ru-RU" sz="2800" i="1" dirty="0" err="1"/>
              <a:t>оцінювання</a:t>
            </a:r>
            <a:r>
              <a:rPr lang="ru-RU" sz="2800" i="1" dirty="0"/>
              <a:t> </a:t>
            </a:r>
            <a:r>
              <a:rPr lang="ru-RU" sz="2800" i="1" dirty="0" err="1"/>
              <a:t>ліквідності</a:t>
            </a:r>
            <a:r>
              <a:rPr lang="ru-RU" sz="2800" i="1" dirty="0"/>
              <a:t> та</a:t>
            </a:r>
            <a:r>
              <a:rPr lang="en-US" sz="2800" i="1" dirty="0"/>
              <a:t> </a:t>
            </a:r>
            <a:r>
              <a:rPr lang="ru-RU" sz="2800" i="1" dirty="0" err="1"/>
              <a:t>платоспроможності</a:t>
            </a:r>
            <a:r>
              <a:rPr lang="ru-RU" sz="2800" i="1" dirty="0"/>
              <a:t> </a:t>
            </a:r>
            <a:r>
              <a:rPr lang="ru-RU" sz="2800" i="1" dirty="0" err="1"/>
              <a:t>підприємства</a:t>
            </a:r>
            <a:endParaRPr lang="ru-RU" sz="2800" i="1" dirty="0"/>
          </a:p>
          <a:p>
            <a:pPr marL="0" lvl="0" indent="360000" algn="just">
              <a:buFont typeface="+mj-lt"/>
              <a:buAutoNum type="arabicPeriod"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14290"/>
            <a:ext cx="70009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Розглянуті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відіграють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роль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недоліки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статичність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розраховуються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майновий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дату;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завищення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унаслідок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 складу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неліквідних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неліквідних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товарно-матеріальних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простроченої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високі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насправді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неплатоспроможним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потенційних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балансі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враховуються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⇒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головних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97346"/>
            <a:ext cx="67151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реально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мета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передба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негативних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відхилень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запобіганні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оперативного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порівнюються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строковими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028342"/>
            <a:ext cx="70009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еквіваленти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папери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впевненість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строкових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строк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вернення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настав: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бюджетом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428736"/>
            <a:ext cx="70009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строковими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оперативної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строкових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строк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настав.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500174"/>
            <a:ext cx="72152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 метою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оперативного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динамічної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своєчасного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контролю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контролю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строкових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кредиторами,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календарі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i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документах,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боку,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календарі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тиждень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декаду,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стійку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календарі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рідше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розрахунково-платіжних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подібні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роблять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357165"/>
            <a:ext cx="66437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платіжного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календаря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кошторис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договори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заробітної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плати,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премій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податковою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службою строки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державного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бюджетів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банками (строки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ними);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виписки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оперативні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відділів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строки та потребу в коштах,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1071538" y="457200"/>
          <a:ext cx="5929354" cy="3971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8" name="Picture" r:id="rId3" imgW="2828544" imgH="2895600" progId="Word.Picture.8">
                  <p:embed/>
                </p:oleObj>
              </mc:Choice>
              <mc:Fallback>
                <p:oleObj name="Picture" r:id="rId3" imgW="2828544" imgH="289560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457200"/>
                        <a:ext cx="5929354" cy="39719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214414" y="4071942"/>
            <a:ext cx="6215106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3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300" b="1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3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300" b="1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 </a:t>
            </a: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Послідовність складання платіжного календаря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00099" y="1264773"/>
          <a:ext cx="6286546" cy="5021715"/>
        </p:xfrm>
        <a:graphic>
          <a:graphicData uri="http://schemas.openxmlformats.org/drawingml/2006/table">
            <a:tbl>
              <a:tblPr/>
              <a:tblGrid>
                <a:gridCol w="457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5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3963">
                <a:tc rowSpan="2"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latin typeface="Times New Roman"/>
                          <a:ea typeface="Times New Roman"/>
                          <a:cs typeface="Times New Roman"/>
                        </a:rPr>
                        <a:t>Статті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latin typeface="Times New Roman"/>
                          <a:ea typeface="Times New Roman"/>
                          <a:cs typeface="Times New Roman"/>
                        </a:rPr>
                        <a:t>По декадах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Видатки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1. Невідкладні потреби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2. Заробітна плата і прирівняні до неї платежі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3. Податки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4. Оплата рахунків постачальників за ТМЦ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286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5.Прострочена кредиторська заборгованість постачальникам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286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6. Оплата рахунків підрядчиків за виконані роботи по капітальному будівництву (ремонту)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7. Погашення прострочених позик банку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8. Погашення термінових позик банку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9. Сплата відсотків за кредит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10. Інші видатки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Разом видатків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Надходження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1. Виручка від реалізації продукції, товарів, робіт, послуг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0286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2. Виручка від реалізації основних засобів, ТМЦ та інших активів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3. Надходження простроченої дебіторської заборгованості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4. Надходження короткострокового кредиту банку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5. Залишок коштів в касі і на поточному рахунку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6. Інші надходження коштів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Разом надходжень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Перевищення надходжень над видатками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5143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Перевищення видатків над надходженнями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868" marR="41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8.5</a:t>
            </a:r>
            <a:endParaRPr kumimoji="0" 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Платіжний календар на __________ , </a:t>
            </a:r>
            <a:r>
              <a:rPr kumimoji="0" lang="uk-UA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грн.</a:t>
            </a:r>
            <a:endParaRPr kumimoji="0" 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(період)</a:t>
            </a: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8847"/>
            <a:ext cx="66437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календарі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оперативно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регулювати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уточнювати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досягнутими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виробничо-фінансовими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результатами,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запобігати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утворенню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ресурсами.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виявлено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покриває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вишукують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мобілізація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відвантаження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недоліків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споживачами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банку;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проводиться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видатків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Контролюючи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витрачанні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з’ясовують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вживають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заходи,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166843"/>
            <a:ext cx="65722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сплачувати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настали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об’єктивно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підходити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грошей,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строки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найближчого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тижня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декади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той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None/>
            </a:pPr>
            <a:r>
              <a:rPr lang="en-US" dirty="0"/>
              <a:t>		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стандартах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вчасно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найближчому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en-US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забезпеченістю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грошовими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коштами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упродовж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вчасного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582341"/>
            <a:ext cx="70723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З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своєчасного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тенденцій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незадовільної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прибутково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працюючих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вжиття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попереджувальних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запобігання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банкрутству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проводиться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щоквартальний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експрес-аналіз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Бівера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Бівер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створив базу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використовував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статистичного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надійності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порівнювалися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збанкрутували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571612"/>
            <a:ext cx="60007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Бівера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КБ)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за формулою:</a:t>
            </a:r>
          </a:p>
          <a:p>
            <a:pPr algn="just"/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Кб=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(ЧП+А)/ (ДЗ+ПЗ)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ЧП –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результат: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(рядок 2350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№ 2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сукупний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)»);</a:t>
            </a: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А –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амортизація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(рядок 2515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№ 2);</a:t>
            </a: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ДЗ –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(рядок 1595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фо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№ 1 «Баланс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стан)»);</a:t>
            </a: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ПЗ –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(рядок 1695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№ 1).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720840"/>
            <a:ext cx="66437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незадовільної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проміжку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часу (1,5–2 роки, 6–8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кварталів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коефіцієнта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Бівера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0,2.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про тенденцію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небажаного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кінцевому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підсумку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незадовільної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балансу</a:t>
            </a:r>
            <a:r>
              <a:rPr lang="ru-RU" i="1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928670"/>
            <a:ext cx="635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642918"/>
            <a:ext cx="692948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Методичних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рекомендаціях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неплатоспроможності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приховування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фіктивного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доведення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затверджених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наказом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14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19.01.2006 р.,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редакції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наказу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1361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26.10.2010 р.)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спроможність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розраховуватися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боргами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необхідному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зазначений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наявними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коштами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такими,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безперервно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поповнюються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64291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642918"/>
            <a:ext cx="72866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857232"/>
            <a:ext cx="7143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спроможність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безперешкодно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перетворюватися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літературі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балансу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285728"/>
            <a:ext cx="6929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642919"/>
            <a:ext cx="750099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00042"/>
            <a:ext cx="7715304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ліквідністю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активу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перетворюватися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тривалістю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трансформація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здійснена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балансу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покриття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активами, строк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строку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широке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балансу.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формальна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ознака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вартісній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грошей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еквівалентів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достатніх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поточною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кредиторською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негайного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26626" name="Picture 2" descr="Види платоспроможності підприємств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500042"/>
            <a:ext cx="7215238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500042"/>
            <a:ext cx="6429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балансу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(табл. 1)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28662" y="1285861"/>
          <a:ext cx="6929486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1569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ГРУ</a:t>
                      </a:r>
                    </a:p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Економічний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</a:t>
                      </a:r>
                      <a:endParaRPr kumimoji="0" lang="ru-RU" sz="18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статті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розділи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балансу)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Порядок </a:t>
                      </a:r>
                      <a:r>
                        <a:rPr kumimoji="0" lang="ru-RU" sz="1800" b="1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розрахунку</a:t>
                      </a:r>
                      <a:r>
                        <a:rPr kumimoji="0" lang="ru-RU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за ф.1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55">
                <a:tc>
                  <a:txBody>
                    <a:bodyPr/>
                    <a:lstStyle/>
                    <a:p>
                      <a:pPr algn="just"/>
                      <a:r>
                        <a:rPr lang="uk-UA" dirty="0"/>
                        <a:t>А1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Високоліквідні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Гроші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еквіваленти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фінансові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інвестиції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1160+1165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55">
                <a:tc>
                  <a:txBody>
                    <a:bodyPr/>
                    <a:lstStyle/>
                    <a:p>
                      <a:r>
                        <a:rPr lang="uk-UA" dirty="0"/>
                        <a:t>А2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Середньоліквідні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Поточна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дебіторська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заборгованість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 видами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сума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із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1120 по 1155 (без 1136)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55">
                <a:tc>
                  <a:txBody>
                    <a:bodyPr/>
                    <a:lstStyle/>
                    <a:p>
                      <a:r>
                        <a:rPr lang="uk-UA" dirty="0"/>
                        <a:t>А3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Низьколіквідні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Запаси,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біологічні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витрати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майбутніх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періодів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інші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оборотні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1100+1110+1170+11801+1190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55">
                <a:tc>
                  <a:txBody>
                    <a:bodyPr/>
                    <a:lstStyle/>
                    <a:p>
                      <a:r>
                        <a:rPr lang="uk-UA" dirty="0"/>
                        <a:t>А4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Важколіквідні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Необоротні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необоротні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утримувані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продажу, та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групи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вибуття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1095+1200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1711</TotalTime>
  <Words>1306</Words>
  <Application>Microsoft Office PowerPoint</Application>
  <PresentationFormat>Экран (4:3)</PresentationFormat>
  <Paragraphs>264</Paragraphs>
  <Slides>32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32</vt:i4>
      </vt:variant>
    </vt:vector>
  </HeadingPairs>
  <TitlesOfParts>
    <vt:vector size="44" baseType="lpstr">
      <vt:lpstr>MS Mincho</vt:lpstr>
      <vt:lpstr>Arial</vt:lpstr>
      <vt:lpstr>Calibri</vt:lpstr>
      <vt:lpstr>Symbol</vt:lpstr>
      <vt:lpstr>Times New Roman</vt:lpstr>
      <vt:lpstr>Trebuchet MS</vt:lpstr>
      <vt:lpstr>Wingdings</vt:lpstr>
      <vt:lpstr>Wingdings 2</vt:lpstr>
      <vt:lpstr>Изящная</vt:lpstr>
      <vt:lpstr>Формула</vt:lpstr>
      <vt:lpstr>Уравнение</vt:lpstr>
      <vt:lpstr>Picture</vt:lpstr>
      <vt:lpstr>АНАЛІЗ ПЛАТОСПРОМОЖНОСТІ ТА ЛІКВІДНОСТІ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267</cp:revision>
  <dcterms:created xsi:type="dcterms:W3CDTF">2013-11-10T19:44:41Z</dcterms:created>
  <dcterms:modified xsi:type="dcterms:W3CDTF">2023-10-03T08:33:45Z</dcterms:modified>
</cp:coreProperties>
</file>