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8" r:id="rId6"/>
    <p:sldId id="259" r:id="rId7"/>
    <p:sldId id="269" r:id="rId8"/>
    <p:sldId id="260" r:id="rId9"/>
    <p:sldId id="270" r:id="rId10"/>
    <p:sldId id="261" r:id="rId11"/>
    <p:sldId id="262" r:id="rId12"/>
    <p:sldId id="271" r:id="rId13"/>
    <p:sldId id="263" r:id="rId14"/>
    <p:sldId id="273" r:id="rId15"/>
    <p:sldId id="272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E923F29-3DD1-468F-A28A-1A10E79EFCAA}">
          <p14:sldIdLst>
            <p14:sldId id="256"/>
            <p14:sldId id="257"/>
            <p14:sldId id="267"/>
            <p14:sldId id="258"/>
            <p14:sldId id="268"/>
            <p14:sldId id="259"/>
            <p14:sldId id="269"/>
            <p14:sldId id="260"/>
            <p14:sldId id="270"/>
            <p14:sldId id="261"/>
            <p14:sldId id="262"/>
            <p14:sldId id="271"/>
            <p14:sldId id="263"/>
            <p14:sldId id="273"/>
            <p14:sldId id="272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C9D2914-D16C-4158-B7A9-E220158F7708}" type="datetimeFigureOut">
              <a:rPr lang="uk-UA" smtClean="0"/>
              <a:t>22.11.23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12419D1-0D55-4622-ADE3-8E77AD56F59F}" type="slidenum">
              <a:rPr lang="uk-UA" smtClean="0"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83792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2914-D16C-4158-B7A9-E220158F7708}" type="datetimeFigureOut">
              <a:rPr lang="uk-UA" smtClean="0"/>
              <a:t>22.11.23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9D1-0D55-4622-ADE3-8E77AD56F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845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2914-D16C-4158-B7A9-E220158F7708}" type="datetimeFigureOut">
              <a:rPr lang="uk-UA" smtClean="0"/>
              <a:t>22.11.23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9D1-0D55-4622-ADE3-8E77AD56F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073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2914-D16C-4158-B7A9-E220158F7708}" type="datetimeFigureOut">
              <a:rPr lang="uk-UA" smtClean="0"/>
              <a:t>22.11.23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9D1-0D55-4622-ADE3-8E77AD56F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315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9D2914-D16C-4158-B7A9-E220158F7708}" type="datetimeFigureOut">
              <a:rPr lang="uk-UA" smtClean="0"/>
              <a:t>22.11.23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2419D1-0D55-4622-ADE3-8E77AD56F59F}" type="slidenum">
              <a:rPr lang="uk-UA" smtClean="0"/>
              <a:t>‹#›</a:t>
            </a:fld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5063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2914-D16C-4158-B7A9-E220158F7708}" type="datetimeFigureOut">
              <a:rPr lang="uk-UA" smtClean="0"/>
              <a:t>22.11.23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9D1-0D55-4622-ADE3-8E77AD56F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807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2914-D16C-4158-B7A9-E220158F7708}" type="datetimeFigureOut">
              <a:rPr lang="uk-UA" smtClean="0"/>
              <a:t>22.11.23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9D1-0D55-4622-ADE3-8E77AD56F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904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2914-D16C-4158-B7A9-E220158F7708}" type="datetimeFigureOut">
              <a:rPr lang="uk-UA" smtClean="0"/>
              <a:t>22.11.23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9D1-0D55-4622-ADE3-8E77AD56F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254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2914-D16C-4158-B7A9-E220158F7708}" type="datetimeFigureOut">
              <a:rPr lang="uk-UA" smtClean="0"/>
              <a:t>22.11.23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419D1-0D55-4622-ADE3-8E77AD56F59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9017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9D2914-D16C-4158-B7A9-E220158F7708}" type="datetimeFigureOut">
              <a:rPr lang="uk-UA" smtClean="0"/>
              <a:t>22.11.23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2419D1-0D55-4622-ADE3-8E77AD56F59F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191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9D2914-D16C-4158-B7A9-E220158F7708}" type="datetimeFigureOut">
              <a:rPr lang="uk-UA" smtClean="0"/>
              <a:t>22.11.23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2419D1-0D55-4622-ADE3-8E77AD56F59F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697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1C9D2914-D16C-4158-B7A9-E220158F7708}" type="datetimeFigureOut">
              <a:rPr lang="uk-UA" smtClean="0"/>
              <a:t>22.11.23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12419D1-0D55-4622-ADE3-8E77AD56F59F}" type="slidenum">
              <a:rPr lang="uk-UA" smtClean="0"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977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4000" b="1" dirty="0"/>
              <a:t>Організація товарно-матеріальних запасів</a:t>
            </a:r>
            <a:endParaRPr lang="uk-UA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</a:t>
            </a:r>
          </a:p>
        </p:txBody>
      </p:sp>
    </p:spTree>
    <p:extLst>
      <p:ext uri="{BB962C8B-B14F-4D97-AF65-F5344CB8AC3E}">
        <p14:creationId xmlns:p14="http://schemas.microsoft.com/office/powerpoint/2010/main" val="908549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uk-UA" dirty="0"/>
              <a:t>- облік і контроль за використанням матеріальних ресурсів у підрозділах підприємства.</a:t>
            </a:r>
          </a:p>
          <a:p>
            <a:pPr algn="just"/>
            <a:r>
              <a:rPr lang="uk-UA" dirty="0"/>
              <a:t>Забезпечення цехів матеріалами здійснюється зі складів у повній відповідності з установленими лімітами і конкретними особливостями виробництва. Ліміт установлюється із врахуванням виробничої програми цеху і норм витрат матеріалів. Розрахунок виконується в натуральних показниках. Потреба матеріалів для виконання виробничого завдання визначається шляхом множення програми випуску па норми витрат на виробництво окремих виробів.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0186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uk-UA" b="1" dirty="0"/>
              <a:t>11.3. Категорії товарно-матеріальних запасів</a:t>
            </a:r>
            <a:br>
              <a:rPr lang="uk-UA" sz="1600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Виробничі запаси - це засоби виробництва, що надійшли на склади підприємства, але ще не використовуються у виробничому процесі. Створення таких запасів дозволяє забезпечувати відпуск матеріалів у цехи й на робочі місця відповідно до вимог технологічного процесу. Слід зазначити, що на створення запасів витрачається значна кількість матеріальних ресурсів.</a:t>
            </a:r>
          </a:p>
          <a:p>
            <a:pPr algn="just"/>
            <a:r>
              <a:rPr lang="uk-UA" dirty="0"/>
              <a:t>На підприємстві створюють три види товарно-матеріальних запасів: </a:t>
            </a:r>
            <a:r>
              <a:rPr lang="uk-UA" b="1" dirty="0"/>
              <a:t>сировина; напівфабрикати; готова продукція</a:t>
            </a:r>
            <a:r>
              <a:rPr lang="uk-UA" dirty="0"/>
              <a:t>. </a:t>
            </a:r>
          </a:p>
          <a:p>
            <a:pPr algn="just"/>
            <a:r>
              <a:rPr lang="uk-UA" dirty="0"/>
              <a:t>Одним з факторів створення запасів є дефіцит сировини або готової продукції. При наявності дефіциту виникають три види втрат:</a:t>
            </a:r>
          </a:p>
          <a:p>
            <a:pPr algn="just"/>
            <a:r>
              <a:rPr lang="uk-UA" dirty="0"/>
              <a:t>•   втрати, які пов'язані з невиконанням контракту або замовлення;</a:t>
            </a:r>
          </a:p>
          <a:p>
            <a:pPr algn="just"/>
            <a:r>
              <a:rPr lang="uk-UA" dirty="0"/>
              <a:t>•   втрата частки ринку;</a:t>
            </a:r>
          </a:p>
          <a:p>
            <a:pPr algn="just"/>
            <a:r>
              <a:rPr lang="uk-UA" dirty="0"/>
              <a:t>•   втрати, що пов'язані з втратою замовників.</a:t>
            </a:r>
          </a:p>
          <a:p>
            <a:pPr algn="just"/>
            <a:r>
              <a:rPr lang="uk-UA" dirty="0"/>
              <a:t>Категорії запасів залежать від цільового призначення:</a:t>
            </a:r>
          </a:p>
          <a:p>
            <a:pPr algn="just"/>
            <a:r>
              <a:rPr lang="uk-UA" b="1" dirty="0"/>
              <a:t>Технологічні (перехідні запаси). </a:t>
            </a:r>
            <a:r>
              <a:rPr lang="uk-UA" dirty="0"/>
              <a:t>На весь обсяг виробництва із врахуванням страхового запасу.</a:t>
            </a:r>
          </a:p>
          <a:p>
            <a:endParaRPr lang="uk-UA" b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67686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F1BD37-E750-BC4C-7B15-405FFBABF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476672"/>
            <a:ext cx="8136904" cy="6192688"/>
          </a:xfrm>
        </p:spPr>
        <p:txBody>
          <a:bodyPr>
            <a:normAutofit fontScale="92500"/>
          </a:bodyPr>
          <a:lstStyle/>
          <a:p>
            <a:pPr algn="just"/>
            <a:r>
              <a:rPr lang="uk-UA" b="1" dirty="0"/>
              <a:t>Циклічні запаси (запас на одну партію товару). </a:t>
            </a:r>
            <a:r>
              <a:rPr lang="uk-UA" dirty="0"/>
              <a:t>У підприємницьких системах, товари часто замовляються у обсягах, які перевищують поточні потреби. Це пояснюється рядом причин, головними із яких є затримка з отриманням замовлення, знижками при продажу великих оптових партій товару, оподаткуванням торгових угод, що мають мінімальні розміри партій замовлень та ін. Здійснюючи замовлення, потрібно враховувати обмеження щодо обсягів товарно-матеріальних запасів. Головним обмеженням є витрати зберігання. У зв'язку з цими обмеженнями виникає необхідність досягнення балансу між перевагами та не­доліками обсягів замовлень з одного боку, та витратами на збері­гання запасів з іншого.</a:t>
            </a:r>
          </a:p>
          <a:p>
            <a:pPr algn="just"/>
            <a:r>
              <a:rPr lang="uk-UA" b="1" dirty="0"/>
              <a:t>Резервні (страхові) матеріально-технічні запаси. </a:t>
            </a:r>
            <a:r>
              <a:rPr lang="uk-UA" dirty="0"/>
              <a:t>Запаси є аварійним джерелом постачання виробництва у випадку перевищення попиту споживчих очікувань. Розрахунок рівня резервного запасу залежить від трьох факторів:</a:t>
            </a:r>
          </a:p>
          <a:p>
            <a:pPr algn="just"/>
            <a:r>
              <a:rPr lang="uk-UA" dirty="0"/>
              <a:t>-   можливих коливань термінів відновлення запасів сировини;</a:t>
            </a:r>
          </a:p>
          <a:p>
            <a:pPr algn="just"/>
            <a:r>
              <a:rPr lang="uk-UA" dirty="0"/>
              <a:t>-   коливання попиту на товар протягом терміну виконання замовлення;</a:t>
            </a:r>
          </a:p>
          <a:p>
            <a:pPr algn="just"/>
            <a:r>
              <a:rPr lang="uk-UA" dirty="0"/>
              <a:t>-   прийнятих стратегій обслуговування клієнтів. Розрахунок оптимального обсягу запасів здійснюється за до­помогою моделювання та комп'ютерних технологій.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8644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346050"/>
          </a:xfrm>
        </p:spPr>
        <p:txBody>
          <a:bodyPr>
            <a:normAutofit fontScale="90000"/>
          </a:bodyPr>
          <a:lstStyle/>
          <a:p>
            <a:br>
              <a:rPr lang="uk-UA" sz="2200" dirty="0"/>
            </a:br>
            <a:br>
              <a:rPr lang="uk-UA" sz="2200" dirty="0"/>
            </a:br>
            <a:r>
              <a:rPr lang="uk-UA" sz="2200" b="1" dirty="0"/>
              <a:t>11.4. Системи управління запасами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endParaRPr lang="uk-UA" sz="1200" dirty="0"/>
          </a:p>
          <a:p>
            <a:endParaRPr lang="uk-UA" sz="1200" dirty="0"/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 запасів скорочує витрати на їх утримання, прискорює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обіговість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коштів, що в кінцевому рахунку підвищує прибуток і рентабельність виробництва. Тому дуже важливо оптимізувати величину запасів.</a:t>
            </a:r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цього потрібно здійснити такі заходи:</a:t>
            </a:r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скоротити витрати на зберігання та створення запасів;</a:t>
            </a:r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скоротити тривалість поставок сировини на підприємство; </a:t>
            </a:r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підвищити гнучкість виробництва з метою адаптації до умов ринку;</a:t>
            </a:r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підвищити якість товару;</a:t>
            </a:r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підвищити продуктивність праці;</a:t>
            </a:r>
          </a:p>
          <a:p>
            <a:pPr algn="just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визначати оптимальні обсяги товарно-матеріальних запасів.</a:t>
            </a:r>
          </a:p>
        </p:txBody>
      </p:sp>
    </p:spTree>
    <p:extLst>
      <p:ext uri="{BB962C8B-B14F-4D97-AF65-F5344CB8AC3E}">
        <p14:creationId xmlns:p14="http://schemas.microsoft.com/office/powerpoint/2010/main" val="3673482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1BFBC4-11EE-FDF4-349F-A66AAF505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476672"/>
            <a:ext cx="7546032" cy="5390728"/>
          </a:xfrm>
        </p:spPr>
        <p:txBody>
          <a:bodyPr>
            <a:normAutofit/>
          </a:bodyPr>
          <a:lstStyle/>
          <a:p>
            <a:pPr algn="just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виробничими запасами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підприємстві передбачає виконання наступних функцій:</a:t>
            </a:r>
          </a:p>
          <a:p>
            <a:pPr lvl="0"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 норм запасів за всією номенклатурою матеріалів, які споживаються на підприємстві;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раціональне розміщення запасів на складах підприємства;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організацію оперативного контролю за рівнем запасів та вживання необхідних заходів для підтримки їх нормального стану;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створення необхідної матеріальної бази для розміщення запасів і забезпечення кількісної та якісної їх збереженості.</a:t>
            </a:r>
          </a:p>
          <a:p>
            <a:pPr algn="just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Нормування виробничих запасів -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визначення їх мінімального розміру за кожним видом матеріальних ресурсів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3312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4970E6-7A04-6049-CDBC-D34BB318D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908720"/>
            <a:ext cx="7402016" cy="4958680"/>
          </a:xfrm>
        </p:spPr>
        <p:txBody>
          <a:bodyPr>
            <a:normAutofit lnSpcReduction="10000"/>
          </a:bodyPr>
          <a:lstStyle/>
          <a:p>
            <a:r>
              <a:rPr lang="uk-UA" sz="2000" dirty="0"/>
              <a:t>для безперебійного забезпечення виробництва. При нормуванні виробничих запасів спочатку визначаються норми виробничих запасів у днях, а потім - у натуральному та грошовому виразах.</a:t>
            </a:r>
          </a:p>
          <a:p>
            <a:r>
              <a:rPr lang="uk-UA" sz="2000" i="1" dirty="0"/>
              <a:t>Норма запасу в днях </a:t>
            </a:r>
            <a:r>
              <a:rPr lang="uk-UA" sz="2000" dirty="0"/>
              <a:t>встановлюється на основі наступних даних:</a:t>
            </a:r>
          </a:p>
          <a:p>
            <a:r>
              <a:rPr lang="uk-UA" sz="2000" dirty="0"/>
              <a:t>1. Час транспортування матеріалів (транспортний запас</a:t>
            </a:r>
            <a:r>
              <a:rPr lang="uk-UA" sz="2000" i="1" dirty="0"/>
              <a:t>).</a:t>
            </a:r>
            <a:endParaRPr lang="uk-UA" sz="2000" dirty="0"/>
          </a:p>
          <a:p>
            <a:r>
              <a:rPr lang="uk-UA" sz="2000" i="1" dirty="0"/>
              <a:t>2. </a:t>
            </a:r>
            <a:r>
              <a:rPr lang="uk-UA" sz="2000" dirty="0"/>
              <a:t>Час приймання, розвантаження, складування та аналіз якості матеріалів, що надходять на підприємство (підготовчий запас</a:t>
            </a:r>
            <a:r>
              <a:rPr lang="uk-UA" sz="2000" i="1" dirty="0"/>
              <a:t>).</a:t>
            </a:r>
            <a:endParaRPr lang="uk-UA" sz="2000" dirty="0"/>
          </a:p>
          <a:p>
            <a:r>
              <a:rPr lang="uk-UA" sz="2000" dirty="0"/>
              <a:t>3. Час технологічної підготовки матеріалів до виробництва (технологічний запас </a:t>
            </a:r>
            <a:r>
              <a:rPr lang="uk-UA" sz="2000" i="1" dirty="0"/>
              <a:t>- </a:t>
            </a:r>
            <a:r>
              <a:rPr lang="uk-UA" sz="2000" dirty="0"/>
              <a:t>утворюється у тому випадку, якщо до початку виробництва потрібна попередня обробка матеріалів, наприклад, сушіння деревини на меблевих </a:t>
            </a:r>
            <a:r>
              <a:rPr lang="uk-UA" sz="2000" dirty="0" err="1"/>
              <a:t>фабриках</a:t>
            </a:r>
            <a:r>
              <a:rPr lang="uk-UA" sz="2000" dirty="0"/>
              <a:t>). Визначається на основі нормативів часу для даних операцій.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4708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4. Час перебування матеріалів на складі (поточний запас</a:t>
            </a:r>
            <a:r>
              <a:rPr lang="uk-UA" i="1" dirty="0"/>
              <a:t> </a:t>
            </a:r>
            <a:r>
              <a:rPr lang="uk-UA" dirty="0"/>
              <a:t>задовольняє поточну потребу виробництва, забезпечує ритмічну роботу між черговими постачаннями матеріалів).</a:t>
            </a:r>
          </a:p>
          <a:p>
            <a:r>
              <a:rPr lang="uk-UA" dirty="0"/>
              <a:t>5. Резерв на випадок перебоїв у постачанні та збільшення випуску продукції (страховий чи гарантійний запас).</a:t>
            </a:r>
          </a:p>
          <a:p>
            <a:r>
              <a:rPr lang="uk-UA" dirty="0"/>
              <a:t>Ефективним варіантом вирішення проблеми складування є організація виробництва без складів, впровадження якого неможливе без кардинальних змін в організації виробничого процесу. При застосуванні даної системи передбачається, що продукція буде вироблятися в обсягах, які забезпечать збут, а сировина та матеріали будуть купуватися в обсягах, які задовольнять по­пит виробництва.</a:t>
            </a:r>
          </a:p>
          <a:p>
            <a:r>
              <a:rPr lang="uk-UA" dirty="0"/>
              <a:t>Перелічені напрями потребують створення гнучких технологій на цеховому рівні та впровадження нових методів управління запасами "</a:t>
            </a:r>
            <a:r>
              <a:rPr lang="uk-UA" dirty="0" err="1"/>
              <a:t>Канбан</a:t>
            </a:r>
            <a:r>
              <a:rPr lang="uk-UA" dirty="0"/>
              <a:t>" та "Точно в строк". </a:t>
            </a:r>
          </a:p>
          <a:p>
            <a:r>
              <a:rPr lang="uk-UA" dirty="0"/>
              <a:t>"</a:t>
            </a:r>
            <a:r>
              <a:rPr lang="uk-UA" dirty="0" err="1"/>
              <a:t>Канбан</a:t>
            </a:r>
            <a:r>
              <a:rPr lang="uk-UA" dirty="0"/>
              <a:t>" - система запасів, яка передбачає відповідність наявних запасів плановому обсягу виробництва не на початковій стадії, а від початку до закінчення виробничого циклу. Вона не передбачає накопичення запасів. </a:t>
            </a:r>
          </a:p>
          <a:p>
            <a:r>
              <a:rPr lang="uk-UA" dirty="0"/>
              <a:t>Метод "Точно в строк" ґрунтується на трьох умовах:</a:t>
            </a:r>
          </a:p>
          <a:p>
            <a:r>
              <a:rPr lang="uk-UA" dirty="0"/>
              <a:t>1) замовлення споживачів повинно відповідати накопиченим запасам, а виробничі потужності повинні бути здатними переробити сировину з "коліс". Такий підхід сприяє мінімізації запасів та максимальному використанню виробничих потужностей;</a:t>
            </a:r>
          </a:p>
          <a:p>
            <a:r>
              <a:rPr lang="uk-UA" dirty="0"/>
              <a:t>2) одночасно з мінімізацією запасів постійно удосконалюється система управління виробництвом;</a:t>
            </a:r>
          </a:p>
          <a:p>
            <a:r>
              <a:rPr lang="uk-UA" dirty="0"/>
              <a:t>3) для оцінки ефективності виробництва, поряд зі скороченням обсягів запасів та підвищенням рівня використання основних виробничих фондів, враховується вплив тривалості виконання замовлення на тривалість повного виробничого циклу.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525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11.5. Логістика запасів у логістичній системі підприємства</a:t>
            </a:r>
            <a:br>
              <a:rPr lang="uk-UA" sz="2200" b="1" dirty="0">
                <a:latin typeface="Times New Roman" pitchFamily="18" charset="0"/>
                <a:cs typeface="Times New Roman" pitchFamily="18" charset="0"/>
              </a:rPr>
            </a:br>
            <a:br>
              <a:rPr lang="uk-UA" sz="2200" b="1" dirty="0">
                <a:latin typeface="Times New Roman" pitchFamily="18" charset="0"/>
                <a:cs typeface="Times New Roman" pitchFamily="18" charset="0"/>
              </a:rPr>
            </a:br>
            <a:br>
              <a:rPr lang="uk-UA" sz="22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dirty="0"/>
            </a:br>
            <a:r>
              <a:rPr lang="uk-UA" b="1" dirty="0"/>
              <a:t> 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822722"/>
            <a:ext cx="8003232" cy="5303441"/>
          </a:xfrm>
        </p:spPr>
        <p:txBody>
          <a:bodyPr>
            <a:normAutofit fontScale="92500" lnSpcReduction="10000"/>
          </a:bodyPr>
          <a:lstStyle/>
          <a:p>
            <a:r>
              <a:rPr lang="uk-UA" sz="1400" i="1" dirty="0"/>
              <a:t>Логістика - </a:t>
            </a:r>
            <a:r>
              <a:rPr lang="uk-UA" sz="1400" dirty="0"/>
              <a:t>наука про планування, контроль і управління транспортуванням, складуванням та іншими матеріальними і нематеріальними операціями, які здійснюються в процесі доведення матеріальних ресурсів до виробничого підприємства, внутрішньо­заводської переробки сировини, матеріалів і напівфабрикатів, доведення готової продукції до споживача відповідно до інтересів і вимог останнього, а також передачі, збереженні й обробці відповідної інформації.</a:t>
            </a:r>
          </a:p>
          <a:p>
            <a:r>
              <a:rPr lang="uk-UA" sz="1400" dirty="0"/>
              <a:t>Таким  чином, логістичний  підхід до управління  матеріальними потоками на підприємстві передбачає створення логістичної системи, яка здатна адекватно реагувати на впливи зовнішнього та внутрішнього середовища.</a:t>
            </a:r>
          </a:p>
          <a:p>
            <a:r>
              <a:rPr lang="uk-UA" sz="1400" i="1" dirty="0"/>
              <a:t>Цілі логістичної системи - </a:t>
            </a:r>
            <a:r>
              <a:rPr lang="uk-UA" sz="1400" dirty="0"/>
              <a:t>доставка матеріалів, виробів і товарів у задане місце, у потрібній кількості й асортименті, у максимально можливому ступені підготовлених до виробничого чи особистого споживання при заданому рівні витрат. Діяльність в області логістики різноманітна.</a:t>
            </a:r>
          </a:p>
          <a:p>
            <a:r>
              <a:rPr lang="uk-UA" sz="1400" dirty="0"/>
              <a:t>Виділяють наступні </a:t>
            </a:r>
            <a:r>
              <a:rPr lang="uk-UA" sz="1400" i="1" dirty="0"/>
              <a:t>елементи логістичної системи:</a:t>
            </a:r>
            <a:endParaRPr lang="uk-UA" sz="1400" dirty="0"/>
          </a:p>
          <a:p>
            <a:r>
              <a:rPr lang="uk-UA" sz="1400" i="1" dirty="0"/>
              <a:t>- закупівля - </a:t>
            </a:r>
            <a:r>
              <a:rPr lang="uk-UA" sz="1400" dirty="0"/>
              <a:t>підсистема, що забезпечує надходження матеріального потоку в логістичну систему;</a:t>
            </a:r>
          </a:p>
          <a:p>
            <a:r>
              <a:rPr lang="uk-UA" sz="1400" i="1" dirty="0"/>
              <a:t>- склади - </a:t>
            </a:r>
            <a:r>
              <a:rPr lang="uk-UA" sz="1400" dirty="0"/>
              <a:t>будинки, споруди, пристрої для збереження матеріальних запасів;</a:t>
            </a:r>
          </a:p>
          <a:p>
            <a:r>
              <a:rPr lang="uk-UA" sz="1400" i="1" dirty="0"/>
              <a:t>- запаси - </a:t>
            </a:r>
            <a:r>
              <a:rPr lang="uk-UA" sz="1400" dirty="0" err="1"/>
              <a:t>запаси</a:t>
            </a:r>
            <a:r>
              <a:rPr lang="uk-UA" sz="1400" dirty="0"/>
              <a:t> матеріалів, що дозволяють логістичній системі швидко реагувати на зміну попиту;</a:t>
            </a:r>
          </a:p>
          <a:p>
            <a:r>
              <a:rPr lang="uk-UA" sz="1400" i="1" dirty="0"/>
              <a:t>- обслуговування виробництва </a:t>
            </a:r>
            <a:r>
              <a:rPr lang="uk-UA" sz="1400" dirty="0"/>
              <a:t>підсистема, яка зайнята обслуговуванням процесу виробництва:</a:t>
            </a:r>
          </a:p>
          <a:p>
            <a:r>
              <a:rPr lang="uk-UA" sz="1400" i="1" dirty="0"/>
              <a:t>- транспорт - </a:t>
            </a:r>
            <a:r>
              <a:rPr lang="uk-UA" sz="1400" dirty="0"/>
              <a:t>матеріально-технічна база та інфраструктура, за допомогою якої здійснюється транспортування вантажів;</a:t>
            </a:r>
          </a:p>
          <a:p>
            <a:r>
              <a:rPr lang="uk-UA" sz="1400" i="1" dirty="0"/>
              <a:t>- інформація - </a:t>
            </a:r>
            <a:r>
              <a:rPr lang="uk-UA" sz="1400" dirty="0"/>
              <a:t>підсистема, що забезпечує зв'язок та координацію всіх елементів логістичної системи;</a:t>
            </a:r>
          </a:p>
          <a:p>
            <a:r>
              <a:rPr lang="uk-UA" sz="1400" i="1" dirty="0"/>
              <a:t>- кадри </a:t>
            </a:r>
            <a:r>
              <a:rPr lang="uk-UA" sz="1400" dirty="0"/>
              <a:t>- персонал, зайнятий виконанням логістичних операцій;</a:t>
            </a:r>
          </a:p>
          <a:p>
            <a:r>
              <a:rPr lang="uk-UA" sz="1400" i="1" dirty="0"/>
              <a:t>- збут - </a:t>
            </a:r>
            <a:r>
              <a:rPr lang="uk-UA" sz="1400" dirty="0"/>
              <a:t>підсистема, що забезпечує вибуття матеріального потоку з логістичної системи.</a:t>
            </a:r>
          </a:p>
          <a:p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3683182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Спочатку </a:t>
            </a:r>
            <a:r>
              <a:rPr lang="uk-UA" dirty="0" err="1"/>
              <a:t>закуповуються</a:t>
            </a:r>
            <a:r>
              <a:rPr lang="uk-UA" dirty="0"/>
              <a:t> засоби виробництва, що у вигляді матеріального потоку надходять у логістичну систему, предмети праці обробляються, складуються і потім ідуть з логістичної системи в споживання в обмін на фінансові ресурси, що надходять у систему.</a:t>
            </a:r>
          </a:p>
          <a:p>
            <a:r>
              <a:rPr lang="uk-UA" i="1" dirty="0"/>
              <a:t>Матеріальний потік </a:t>
            </a:r>
            <a:r>
              <a:rPr lang="uk-UA" dirty="0"/>
              <a:t>утворюється в результаті сукупності визначених дій з матеріальними об'єктами. Ці дії називають </a:t>
            </a:r>
            <a:r>
              <a:rPr lang="uk-UA" i="1" dirty="0"/>
              <a:t>логістичними операціями.</a:t>
            </a:r>
            <a:endParaRPr lang="uk-UA" dirty="0"/>
          </a:p>
          <a:p>
            <a:r>
              <a:rPr lang="uk-UA" dirty="0"/>
              <a:t>Розрізняють внутрішній і зовнішній, вхідний і вихідний матеріальні потоки.</a:t>
            </a:r>
          </a:p>
          <a:p>
            <a:r>
              <a:rPr lang="uk-UA" i="1" dirty="0"/>
              <a:t>Зовнішній </a:t>
            </a:r>
            <a:r>
              <a:rPr lang="uk-UA" dirty="0"/>
              <a:t>матеріальний потік проходить в зовнішньому середовищі, за межами логістичної системи, </a:t>
            </a:r>
            <a:r>
              <a:rPr lang="uk-UA" i="1" dirty="0"/>
              <a:t>внутрішній -- </a:t>
            </a:r>
            <a:r>
              <a:rPr lang="uk-UA" dirty="0"/>
              <a:t>усередині системи. </a:t>
            </a:r>
            <a:r>
              <a:rPr lang="uk-UA" i="1" dirty="0"/>
              <a:t>Вхідний матеріальний потік </a:t>
            </a:r>
            <a:r>
              <a:rPr lang="uk-UA" dirty="0"/>
              <a:t>надходить у логістичну систему з зовнішнього середовища, </a:t>
            </a:r>
            <a:r>
              <a:rPr lang="uk-UA" i="1" dirty="0"/>
              <a:t>вихідний, </a:t>
            </a:r>
            <a:r>
              <a:rPr lang="uk-UA" dirty="0"/>
              <a:t>навпаки, - у зовнішнє середовище.</a:t>
            </a:r>
          </a:p>
          <a:p>
            <a:r>
              <a:rPr lang="uk-UA" dirty="0"/>
              <a:t>Матеріальні потоки утворюються в результаті діяльності різних підприємств та організацій. Це можуть бути транспортні підприємства загального користування, різні експедиційні фірми, комерційно-посередницькі організації, виробничі підприємства, </a:t>
            </a:r>
            <a:r>
              <a:rPr lang="uk-UA" dirty="0" err="1"/>
              <a:t>підприємства</a:t>
            </a:r>
            <a:r>
              <a:rPr lang="uk-UA" dirty="0"/>
              <a:t> оптової торгівлі тощо, їх силами формуються матеріальні потоки, здійснюється процес </a:t>
            </a:r>
            <a:r>
              <a:rPr lang="uk-UA" dirty="0" err="1"/>
              <a:t>товаропросування</a:t>
            </a:r>
            <a:r>
              <a:rPr lang="uk-UA" dirty="0"/>
              <a:t>. Вони самостійно оцінюють конкретну ситуацію і приймають рішення. В умовах ринкової економіки лідирує її конкурентній боротьбі той, хто володіє методами логістики.</a:t>
            </a:r>
          </a:p>
          <a:p>
            <a:r>
              <a:rPr lang="uk-UA" dirty="0" err="1"/>
              <a:t>Логістичпа</a:t>
            </a:r>
            <a:r>
              <a:rPr lang="uk-UA" dirty="0"/>
              <a:t> служба виробничого підприємства керує матеріальними потоками, починаючи від формування договірних відносин з постачальниками, закінчуючи доставкою споживачу готової продукції.</a:t>
            </a:r>
          </a:p>
          <a:p>
            <a:r>
              <a:rPr lang="uk-UA" i="1" dirty="0"/>
              <a:t>Застосування </a:t>
            </a:r>
            <a:r>
              <a:rPr lang="uk-UA" i="1" dirty="0" err="1"/>
              <a:t>логістичиного</a:t>
            </a:r>
            <a:r>
              <a:rPr lang="uk-UA" i="1" dirty="0"/>
              <a:t> підходу до управління матеріальними потоками в практиці господарської діяльності дозволяє:</a:t>
            </a:r>
            <a:endParaRPr lang="uk-UA" dirty="0"/>
          </a:p>
          <a:p>
            <a:r>
              <a:rPr lang="uk-UA" i="1" dirty="0"/>
              <a:t>- </a:t>
            </a:r>
            <a:r>
              <a:rPr lang="uk-UA" dirty="0"/>
              <a:t>гнучко реагувати швидкі зміни пріоритетів споживачів: </a:t>
            </a:r>
          </a:p>
          <a:p>
            <a:r>
              <a:rPr lang="uk-UA" dirty="0"/>
              <a:t>- значно скорочувати тимчасові інтервали між придбанням сировини і матеріалів та постачанням товарів кінцевому споживачу;</a:t>
            </a:r>
          </a:p>
          <a:p>
            <a:r>
              <a:rPr lang="uk-UA" dirty="0"/>
              <a:t>-  мінімізувати товарні запаси;</a:t>
            </a:r>
          </a:p>
          <a:p>
            <a:r>
              <a:rPr lang="uk-UA" dirty="0"/>
              <a:t>-   скорочувати час доставки товарів;</a:t>
            </a:r>
          </a:p>
          <a:p>
            <a:r>
              <a:rPr lang="uk-UA" dirty="0"/>
              <a:t>-  прискорювати процес одержання інформації;</a:t>
            </a:r>
          </a:p>
          <a:p>
            <a:r>
              <a:rPr lang="uk-UA"/>
              <a:t>-   підвищувати рівень сервісу.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94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br>
              <a:rPr lang="uk-UA" sz="2200" b="1" dirty="0"/>
            </a:br>
            <a:br>
              <a:rPr lang="uk-UA" sz="2200" b="1" dirty="0"/>
            </a:br>
            <a:r>
              <a:rPr lang="en-US" sz="2200" b="1" dirty="0"/>
              <a:t>1</a:t>
            </a:r>
            <a:r>
              <a:rPr lang="uk-UA" sz="2200" b="1" dirty="0"/>
              <a:t>1.1. Задачі та структура служби</a:t>
            </a:r>
            <a:r>
              <a:rPr lang="uk-UA" sz="2200" dirty="0"/>
              <a:t> </a:t>
            </a:r>
            <a:r>
              <a:rPr lang="uk-UA" sz="2200" b="1" dirty="0"/>
              <a:t>матеріально-технічного постачання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96752"/>
            <a:ext cx="8075240" cy="4929411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В процесі матеріально-технічного постачання підприємство забезпечується основними та допоміжними матеріалами, напівфабрикатами та комплектуючими виробами, паливом, обладнанням, інструментом та іншими засобами виробництва.</a:t>
            </a:r>
          </a:p>
          <a:p>
            <a:r>
              <a:rPr lang="uk-UA" i="1" dirty="0"/>
              <a:t>Завдання служби матеріально-технічного постачання:</a:t>
            </a:r>
            <a:endParaRPr lang="uk-UA" dirty="0"/>
          </a:p>
          <a:p>
            <a:r>
              <a:rPr lang="uk-UA" i="1" dirty="0"/>
              <a:t>- </a:t>
            </a:r>
            <a:r>
              <a:rPr lang="uk-UA" dirty="0"/>
              <a:t>своєчасне, безперебійне та комплектне забезпечення підприємства матеріальними ресурсами для виробництва продукції;</a:t>
            </a:r>
          </a:p>
          <a:p>
            <a:r>
              <a:rPr lang="ru-RU" dirty="0"/>
              <a:t>- </a:t>
            </a:r>
            <a:r>
              <a:rPr lang="uk-UA" dirty="0"/>
              <a:t>організація зберігання та обліку матеріалів на складах;</a:t>
            </a:r>
          </a:p>
          <a:p>
            <a:r>
              <a:rPr lang="uk-UA" dirty="0"/>
              <a:t>- зниження рівня запасів матеріалів до мінімально необхідних розмірів (з метою прискорення обертання оборотних засобів);</a:t>
            </a:r>
          </a:p>
          <a:p>
            <a:r>
              <a:rPr lang="uk-UA" dirty="0"/>
              <a:t>- скорочення витрат на придбання, доставку та зберігання матеріалів;</a:t>
            </a:r>
          </a:p>
          <a:p>
            <a:r>
              <a:rPr lang="uk-UA" dirty="0"/>
              <a:t>- економія матеріальних ресурсів та їх раціональне використання. </a:t>
            </a:r>
            <a:r>
              <a:rPr lang="uk-UA" i="1" dirty="0"/>
              <a:t>Функції органів  матеріально-технічного постачання:</a:t>
            </a:r>
            <a:endParaRPr lang="uk-UA" dirty="0"/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3796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3B434D-1F5E-3F2A-4293-FF4057455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548680"/>
            <a:ext cx="7992888" cy="6048672"/>
          </a:xfrm>
        </p:spPr>
        <p:txBody>
          <a:bodyPr>
            <a:normAutofit/>
          </a:bodyPr>
          <a:lstStyle/>
          <a:p>
            <a:r>
              <a:rPr lang="uk-UA" i="1" dirty="0"/>
              <a:t>Функції органів  матеріально-технічного постачання:</a:t>
            </a:r>
            <a:endParaRPr lang="uk-UA" dirty="0"/>
          </a:p>
          <a:p>
            <a:endParaRPr lang="uk-UA" b="1" dirty="0"/>
          </a:p>
          <a:p>
            <a:pPr marL="0" indent="0" algn="just">
              <a:buNone/>
            </a:pPr>
            <a:r>
              <a:rPr lang="uk-UA" b="1" dirty="0"/>
              <a:t>1. </a:t>
            </a:r>
            <a:r>
              <a:rPr lang="uk-UA" b="1" i="1" dirty="0"/>
              <a:t>Планування</a:t>
            </a:r>
            <a:r>
              <a:rPr lang="uk-UA" dirty="0"/>
              <a:t> передбачає вивчення зовнішнього та внутрішнього середовища підприємства, а також ринку окремих товарів; прогнозування і визначення потреби усіх видів матеріальних ресурсів, планування оптимальних господарських </a:t>
            </a:r>
            <a:r>
              <a:rPr lang="uk-UA" dirty="0" err="1"/>
              <a:t>зв'язків</a:t>
            </a:r>
            <a:r>
              <a:rPr lang="uk-UA" dirty="0"/>
              <a:t>; оптимізацію виробничих запасів; планування потреби матеріалів та встановлення їх ліміту для постачання в цехи; оперативне планування постачання.</a:t>
            </a:r>
          </a:p>
          <a:p>
            <a:r>
              <a:rPr lang="uk-UA" b="1" i="1" dirty="0"/>
              <a:t>2.</a:t>
            </a:r>
            <a:r>
              <a:rPr lang="uk-UA" i="1" dirty="0"/>
              <a:t>  </a:t>
            </a:r>
            <a:r>
              <a:rPr lang="uk-UA" b="1" i="1" dirty="0"/>
              <a:t>Організація, </a:t>
            </a:r>
            <a:r>
              <a:rPr lang="uk-UA" dirty="0"/>
              <a:t>що включає:</a:t>
            </a:r>
          </a:p>
          <a:p>
            <a:r>
              <a:rPr lang="uk-UA" dirty="0"/>
              <a:t>— збір інформації про потрібну продукцію, участь у ярмарках, виставках-продажах, аукціонах тощо;</a:t>
            </a:r>
          </a:p>
          <a:p>
            <a:r>
              <a:rPr lang="uk-UA" dirty="0"/>
              <a:t>- аналіз усіх джерел задоволення потреби в матеріальних ресурсах з метою вибору найбільш оптимального;</a:t>
            </a:r>
          </a:p>
          <a:p>
            <a:r>
              <a:rPr lang="uk-UA" dirty="0"/>
              <a:t>- заключення господарських договорів па постачання продукції;</a:t>
            </a:r>
          </a:p>
          <a:p>
            <a:r>
              <a:rPr lang="uk-UA" dirty="0"/>
              <a:t>- забезпечення </a:t>
            </a:r>
            <a:r>
              <a:rPr lang="uk-UA" dirty="0" err="1"/>
              <a:t>цехів</a:t>
            </a:r>
            <a:r>
              <a:rPr lang="uk-UA" dirty="0"/>
              <a:t>, дільниць, робочих місць необхідними матеріальними ресурсами.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2825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uk-UA" b="1" i="1" dirty="0"/>
              <a:t>3. Контроль та координація роботи</a:t>
            </a:r>
            <a:r>
              <a:rPr lang="uk-UA" i="1" dirty="0"/>
              <a:t> </a:t>
            </a:r>
            <a:r>
              <a:rPr lang="uk-UA" dirty="0"/>
              <a:t>що передбачає: контроль за виконанням договірних зобов'язань постачальників, виконання ними термінів постачання продукції; контроль за витратою матеріальних ресурсів у виробництві; вхідний контроль за якістю і комплектністю матеріальних ресурсів; контроль за виробничими запасами; висування претензій постачальникам і транспортним організаціям; аналіз дієвості служби постачання.</a:t>
            </a:r>
          </a:p>
          <a:p>
            <a:r>
              <a:rPr lang="uk-UA" dirty="0"/>
              <a:t>В умовах ринку підприємства мають право вибору постачальника і право закупівлі більш ефективних матеріальних ресурсів. Це змушує їх вивчати якісні характеристики продукції, яка виготовлена різними постачальниками, і визначати для себе критерії вибору постачальника: надійність постачання, можливість вибору способу доставки, час на виконання заказу, можливість надання кредиту, рівень сервісу та ін.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210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54C0ED6-6D23-C41F-3CAC-5258604B4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332656"/>
            <a:ext cx="7920880" cy="5976664"/>
          </a:xfrm>
        </p:spPr>
        <p:txBody>
          <a:bodyPr>
            <a:normAutofit/>
          </a:bodyPr>
          <a:lstStyle/>
          <a:p>
            <a:r>
              <a:rPr lang="uk-UA" b="1" i="1" dirty="0"/>
              <a:t>Організаційна побудова </a:t>
            </a:r>
            <a:r>
              <a:rPr lang="uk-UA" b="1" i="1" dirty="0" err="1"/>
              <a:t>служи</a:t>
            </a:r>
            <a:r>
              <a:rPr lang="uk-UA" b="1" i="1" dirty="0"/>
              <a:t> постачання</a:t>
            </a:r>
            <a:r>
              <a:rPr lang="uk-UA" i="1" dirty="0"/>
              <a:t> </a:t>
            </a:r>
            <a:r>
              <a:rPr lang="uk-UA" dirty="0"/>
              <a:t>має певні особливості на кожному підприємстві. В залежності від обсягів, типів та спеціалізації виробництва, матеріалоємності продукції </a:t>
            </a:r>
            <a:r>
              <a:rPr lang="uk-UA" i="1" dirty="0"/>
              <a:t>і </a:t>
            </a:r>
            <a:r>
              <a:rPr lang="uk-UA" dirty="0"/>
              <a:t>територіального розміщення підприємства складаються різні умови, які впливають на вибір типу структури органів постачання.</a:t>
            </a:r>
          </a:p>
          <a:p>
            <a:r>
              <a:rPr lang="uk-UA" dirty="0"/>
              <a:t>На невеликих підприємствах, що споживають невеликі обсяги матеріальних ресурсів обмеженої номенклатури, функції постачання покладаються на невеликі групи або окремих працівників господарського відділу підприємства.</a:t>
            </a:r>
          </a:p>
          <a:p>
            <a:r>
              <a:rPr lang="uk-UA" dirty="0"/>
              <a:t>На більшості середніх і великих підприємств створені спеціальні відділи матеріально-технічного постачання (ВМТП).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2653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br>
              <a:rPr lang="uk-UA" sz="2200" b="1" dirty="0"/>
            </a:br>
            <a:r>
              <a:rPr lang="uk-UA" sz="2200" b="1" dirty="0"/>
              <a:t>11.2. Організація постачання матеріальних ресурсів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uk-UA" dirty="0"/>
              <a:t>Постачання матеріальних ресурсів на підприємство здійснюється через господарські зв'язки. </a:t>
            </a:r>
            <a:r>
              <a:rPr lang="uk-UA" b="1" i="1" dirty="0"/>
              <a:t>Господарські зв’язки </a:t>
            </a:r>
            <a:r>
              <a:rPr lang="uk-UA" i="1" dirty="0"/>
              <a:t>- </a:t>
            </a:r>
            <a:r>
              <a:rPr lang="uk-UA" dirty="0"/>
              <a:t>це сукупність економічних, організаційних та правових взаємин, що виникають між постачальниками і споживачами засобів виробництва. Раціональна система господарських зв'язків передбачає мінімізацію витрат на виробництво, повну відповідність кількості, якості й асортименту продукції, що постачається, потребам виробництва, своєчасність і комплектність її надходження.</a:t>
            </a:r>
          </a:p>
          <a:p>
            <a:r>
              <a:rPr lang="uk-UA" dirty="0"/>
              <a:t>Господарські зв'язки між підприємствами можуть бути прямими й опосередкованими (непрямими), тривалими і короткостроковими.</a:t>
            </a:r>
          </a:p>
          <a:p>
            <a:r>
              <a:rPr lang="uk-UA" b="1" i="1" dirty="0"/>
              <a:t>Прямі зв'язки </a:t>
            </a:r>
            <a:r>
              <a:rPr lang="uk-UA" dirty="0"/>
              <a:t>встановлюються між підприємствами-споживачами і підприємствами-постачальниками безпосередньо.</a:t>
            </a:r>
          </a:p>
          <a:p>
            <a:r>
              <a:rPr lang="uk-UA" i="1" dirty="0"/>
              <a:t>Опосередкованими </a:t>
            </a:r>
            <a:r>
              <a:rPr lang="uk-UA" dirty="0"/>
              <a:t>вважаються зв'язки, коли між підприємствами є хоча б один посередник. Постачання продукції споживачу можуть здійснюватися змішаним шляхом, тобто як прямо, так і через посередників (дистриб'юторів, </a:t>
            </a:r>
            <a:r>
              <a:rPr lang="uk-UA" dirty="0" err="1"/>
              <a:t>джобберів</a:t>
            </a:r>
            <a:r>
              <a:rPr lang="uk-UA" dirty="0"/>
              <a:t>, агентів, брокерів).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995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70A49F-E621-C058-7C75-86F111DF7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404664"/>
            <a:ext cx="7848872" cy="5616624"/>
          </a:xfrm>
        </p:spPr>
        <p:txBody>
          <a:bodyPr>
            <a:normAutofit/>
          </a:bodyPr>
          <a:lstStyle/>
          <a:p>
            <a:r>
              <a:rPr lang="uk-UA" i="1" dirty="0"/>
              <a:t>Дистриб'ютори і </a:t>
            </a:r>
            <a:r>
              <a:rPr lang="uk-UA" i="1" dirty="0" err="1"/>
              <a:t>джоббери</a:t>
            </a:r>
            <a:r>
              <a:rPr lang="uk-UA" i="1" dirty="0"/>
              <a:t> — </a:t>
            </a:r>
            <a:r>
              <a:rPr lang="uk-UA" dirty="0"/>
              <a:t>це фірми, що здійснюють збут на основі оптових </a:t>
            </a:r>
            <a:r>
              <a:rPr lang="uk-UA" dirty="0" err="1"/>
              <a:t>закупівель</a:t>
            </a:r>
            <a:r>
              <a:rPr lang="uk-UA" dirty="0"/>
              <a:t> у промислових підприємств-виробників готової продукції. Дистриб'ютори на відміну від </a:t>
            </a:r>
            <a:r>
              <a:rPr lang="uk-UA" dirty="0" err="1"/>
              <a:t>джобберів</a:t>
            </a:r>
            <a:r>
              <a:rPr lang="uk-UA" dirty="0"/>
              <a:t> - відносно великі фірми, що мають власні склади і встановлюють тривалі контрактні відносини з промисловими підприємствами. </a:t>
            </a:r>
            <a:r>
              <a:rPr lang="uk-UA" dirty="0" err="1"/>
              <a:t>Джоббери</a:t>
            </a:r>
            <a:r>
              <a:rPr lang="uk-UA" dirty="0"/>
              <a:t> скуповують окремі великі партії товарів для швидкого перепродажу.</a:t>
            </a:r>
          </a:p>
          <a:p>
            <a:r>
              <a:rPr lang="uk-UA" i="1" dirty="0"/>
              <a:t>Агенти і брокери - </a:t>
            </a:r>
            <a:r>
              <a:rPr lang="uk-UA" dirty="0"/>
              <a:t>це фірми або окремі підприємці, що здійснюють збут продукції промислового підприємства на основі комісійної винагороди.</a:t>
            </a:r>
          </a:p>
          <a:p>
            <a:r>
              <a:rPr lang="uk-UA" dirty="0"/>
              <a:t>Прямі господарські зв'язки для підприємств є найбільш економічними і прогресивними порівняно з непрямими, тому що вони зменшують витрати на постачання, документообіг, зміцнюють взаємини між постачальниками і споживачами, забезпечують більш регулярне і стабільне постачання продукції.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8021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Опосередковані господарські зв'язки менш економічні. Вони вимагають додаткових витрат, пов'язаних з діяльністю посередників між підприємствами-споживачами і підприємствами-виробниками.</a:t>
            </a:r>
          </a:p>
          <a:p>
            <a:pPr algn="just"/>
            <a:r>
              <a:rPr lang="uk-UA" dirty="0"/>
              <a:t>Із класифікацією зв'язків на прямі і непрямі тісно пов'язаний їх розподіл за формами організації постачання продукції. З цього погляду розрізняють транзитну і складську форми постачання.</a:t>
            </a:r>
          </a:p>
          <a:p>
            <a:pPr algn="just"/>
            <a:r>
              <a:rPr lang="uk-UA" dirty="0"/>
              <a:t>При </a:t>
            </a:r>
            <a:r>
              <a:rPr lang="uk-UA" i="1" dirty="0"/>
              <a:t>транзитній формі постачання </a:t>
            </a:r>
            <a:r>
              <a:rPr lang="uk-UA" dirty="0"/>
              <a:t>матеріальні ресурси переміщуються від постачальника до споживача прямо, минаючи проміжні бази і склади посередницьких організацій. Крім того, підприємство, одержуючи матеріал безпосередньо від постачальника, прискорює доставку і скорочує транспортно-заготівельні витрати. </a:t>
            </a:r>
          </a:p>
          <a:p>
            <a:pPr algn="just"/>
            <a:r>
              <a:rPr lang="uk-UA" dirty="0"/>
              <a:t>При </a:t>
            </a:r>
            <a:r>
              <a:rPr lang="uk-UA" i="1" dirty="0"/>
              <a:t>складській формі </a:t>
            </a:r>
            <a:r>
              <a:rPr lang="uk-UA" dirty="0"/>
              <a:t>матеріальні ресурси </a:t>
            </a:r>
            <a:r>
              <a:rPr lang="uk-UA" i="1" dirty="0" err="1"/>
              <a:t>постачаются</a:t>
            </a:r>
            <a:r>
              <a:rPr lang="uk-UA" i="1" dirty="0"/>
              <a:t> </a:t>
            </a:r>
            <a:r>
              <a:rPr lang="uk-UA" dirty="0"/>
              <a:t>на склади і бази посередницьких організацій, а потім з них відвантажуються безпосередньо споживачам.</a:t>
            </a:r>
          </a:p>
          <a:p>
            <a:pPr algn="just"/>
            <a:r>
              <a:rPr lang="uk-UA" dirty="0"/>
              <a:t>Складська форма постачання відіграє велику роль у забезпеченні дрібних споживачів. При складській формі постачання продукція зі складів посередницьких організацій може завозитися малими партіями, з більшою частотою, що сприяє скороченню запасів матеріальних ресурсів у споживачів.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01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2ED057E-F772-935F-D9B1-F3F7C3AA7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404664"/>
            <a:ext cx="8136904" cy="6192688"/>
          </a:xfrm>
        </p:spPr>
        <p:txBody>
          <a:bodyPr>
            <a:normAutofit/>
          </a:bodyPr>
          <a:lstStyle/>
          <a:p>
            <a:r>
              <a:rPr lang="uk-UA" dirty="0"/>
              <a:t>Підприємство може отримувати матеріальні ресурси також через товарно-сировинні біржі, аукціони, спонсорство, власне виробництво.</a:t>
            </a:r>
          </a:p>
          <a:p>
            <a:r>
              <a:rPr lang="uk-UA" dirty="0"/>
              <a:t> </a:t>
            </a:r>
            <a:r>
              <a:rPr lang="uk-UA" i="1" dirty="0"/>
              <a:t>Організація постачання матеріалів у виробничі цехи і дільниці </a:t>
            </a:r>
            <a:r>
              <a:rPr lang="uk-UA" dirty="0"/>
              <a:t>передбачає:</a:t>
            </a:r>
          </a:p>
          <a:p>
            <a:r>
              <a:rPr lang="uk-UA" dirty="0"/>
              <a:t>- встановлення кількісних та якісних завдань по постачанню (лімітування);</a:t>
            </a:r>
          </a:p>
          <a:p>
            <a:r>
              <a:rPr lang="uk-UA" dirty="0"/>
              <a:t>-  підготовку матеріальних ресурсів до виробничого споживання;</a:t>
            </a:r>
          </a:p>
          <a:p>
            <a:r>
              <a:rPr lang="uk-UA" dirty="0"/>
              <a:t>- відпустку і доставку матеріальних ресурсів зі складу служби постачання на місце їх безпосереднього споживання або на склад цеху, дільниці;</a:t>
            </a:r>
          </a:p>
          <a:p>
            <a:r>
              <a:rPr lang="uk-UA" dirty="0"/>
              <a:t>- оперативне регулювання постачання;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1652504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{D7CFE5AA-FAA4-3540-9FDA-0653519D2888}tf10001072</Template>
  <TotalTime>121</TotalTime>
  <Words>2296</Words>
  <Application>Microsoft Macintosh PowerPoint</Application>
  <PresentationFormat>Экран (4:3)</PresentationFormat>
  <Paragraphs>116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Franklin Gothic Book</vt:lpstr>
      <vt:lpstr>Times New Roman</vt:lpstr>
      <vt:lpstr>Уголки</vt:lpstr>
      <vt:lpstr>Організація товарно-матеріальних запасів</vt:lpstr>
      <vt:lpstr>  11.1. Задачі та структура служби матеріально-технічного постачання </vt:lpstr>
      <vt:lpstr>Презентация PowerPoint</vt:lpstr>
      <vt:lpstr>Презентация PowerPoint</vt:lpstr>
      <vt:lpstr>Презентация PowerPoint</vt:lpstr>
      <vt:lpstr> 11.2. Організація постачання матеріальних ресурсів </vt:lpstr>
      <vt:lpstr>Презентация PowerPoint</vt:lpstr>
      <vt:lpstr>Презентация PowerPoint</vt:lpstr>
      <vt:lpstr>Презентация PowerPoint</vt:lpstr>
      <vt:lpstr>Презентация PowerPoint</vt:lpstr>
      <vt:lpstr>11.3. Категорії товарно-матеріальних запасів </vt:lpstr>
      <vt:lpstr>Презентация PowerPoint</vt:lpstr>
      <vt:lpstr>  11.4. Системи управління запасами </vt:lpstr>
      <vt:lpstr>Презентация PowerPoint</vt:lpstr>
      <vt:lpstr>Презентация PowerPoint</vt:lpstr>
      <vt:lpstr>Презентация PowerPoint</vt:lpstr>
      <vt:lpstr>11.5. Логістика запасів у логістичній системі підприємства   .  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товарно-матеріальних запасів</dc:title>
  <dc:creator>Anonim from Hacapetovka</dc:creator>
  <cp:lastModifiedBy>Александр Ткачук</cp:lastModifiedBy>
  <cp:revision>9</cp:revision>
  <dcterms:created xsi:type="dcterms:W3CDTF">2020-05-06T13:44:08Z</dcterms:created>
  <dcterms:modified xsi:type="dcterms:W3CDTF">2023-11-22T14:30:27Z</dcterms:modified>
</cp:coreProperties>
</file>