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4" r:id="rId4"/>
    <p:sldId id="266" r:id="rId5"/>
    <p:sldId id="265" r:id="rId6"/>
    <p:sldId id="267" r:id="rId7"/>
    <p:sldId id="268" r:id="rId8"/>
    <p:sldId id="258" r:id="rId9"/>
    <p:sldId id="259" r:id="rId10"/>
    <p:sldId id="261" r:id="rId11"/>
    <p:sldId id="260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0925" autoAdjust="0"/>
  </p:normalViewPr>
  <p:slideViewPr>
    <p:cSldViewPr>
      <p:cViewPr varScale="1">
        <p:scale>
          <a:sx n="53" d="100"/>
          <a:sy n="53" d="100"/>
        </p:scale>
        <p:origin x="59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7B798-670A-49FF-ADC2-77D8517B5A87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23D8-559F-4FEB-A11D-7F134FF6C1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3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C23D8-559F-4FEB-A11D-7F134FF6C1B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0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C23D8-559F-4FEB-A11D-7F134FF6C1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6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F419B5-8A5B-4D31-A224-30DF9D5BA8A9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94ABF7-0589-4174-819A-9C19FD7180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fasmartagro.com/catalog/insektitsidi/nokaut/" TargetMode="External"/><Relationship Id="rId2" Type="http://schemas.openxmlformats.org/officeDocument/2006/relationships/hyperlink" Target="https://alfasmartagro.com/catalog/insektitsidi/cuperb_z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48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45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658557"/>
              </p:ext>
            </p:extLst>
          </p:nvPr>
        </p:nvGraphicFramePr>
        <p:xfrm>
          <a:off x="611560" y="260648"/>
          <a:ext cx="7776864" cy="600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kumimoji="0" lang="ru-RU" sz="16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Плодоносні</a:t>
                      </a:r>
                      <a:r>
                        <a:rPr kumimoji="0" lang="ru-RU" sz="1600" b="0" i="0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насадження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Восени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опадання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навесні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</a:t>
                      </a: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набухання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бруньок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Зимуючі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стадії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кліщів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чорної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плямистості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оїдіуму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</a:t>
                      </a:r>
                    </a:p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хвороб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ДНОК 40%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Обприску-вання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середньодобовій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+4°С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</a:t>
                      </a: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листків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Чорна</a:t>
                      </a:r>
                    </a:p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плямистість,</a:t>
                      </a:r>
                    </a:p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інфекційне</a:t>
                      </a:r>
                    </a:p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засихання</a:t>
                      </a:r>
                    </a:p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Купросат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34,5%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Купроксил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Фольпан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3,0-5,0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Обрис-кування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вогнищ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ураження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розрих­лення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суцвіть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(перед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цвітінням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Мілдью,</a:t>
                      </a:r>
                    </a:p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чорна</a:t>
                      </a:r>
                    </a:p>
                    <a:p>
                      <a:pPr algn="l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плямистість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Ридоміл МЦ 72% з.п. Ридоміл Г олд 68% з.п. Стробі 50% в.г.</a:t>
                      </a:r>
                    </a:p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 кал 72% з.п. Ефаль 65% в.р.к.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2.5 0,3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3.0- 4,0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3.0- 4,0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Обприскування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насаджень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нестійких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хвороб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сортів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63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14659"/>
              </p:ext>
            </p:extLst>
          </p:nvPr>
        </p:nvGraphicFramePr>
        <p:xfrm>
          <a:off x="899592" y="116632"/>
          <a:ext cx="6984776" cy="6532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82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</a:t>
                      </a:r>
                    </a:p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розвитку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Шкідники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хвороби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Препарати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можуть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застосовуватися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Витрати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препарату, кг/га, л/га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Примітка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36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Молоді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неплодоносні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насадження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9000">
                <a:tc>
                  <a:txBody>
                    <a:bodyPr/>
                    <a:lstStyle/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Восени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після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опадання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листя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або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навесні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</a:t>
                      </a: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набухання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бруньок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Зимуючі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стадії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кліщів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чорної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плямистості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оїдіуму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хвороб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ДНОК 40%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Обприскування</a:t>
                      </a:r>
                      <a:endParaRPr kumimoji="0"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</a:t>
                      </a: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середньодобовій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температурі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вище</a:t>
                      </a:r>
                      <a:r>
                        <a:rPr kumimoji="0"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+4°С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2457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вегетації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Мілдью, антракноз та інші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Ридоміл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МЦ 72%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Ридоміл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68%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Квадріс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Стробі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50%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Купроксат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34,5%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2.5 0,8 0,3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3,0-5,0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Обприскування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насаджень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542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вегетації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Оїдіум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Байлетон 25% з.п. Вентра 10% к.с. Топаз 10% к.с.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0,15-0,30</a:t>
                      </a:r>
                    </a:p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Обприскування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вогнищ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хвороби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17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19367"/>
              </p:ext>
            </p:extLst>
          </p:nvPr>
        </p:nvGraphicFramePr>
        <p:xfrm>
          <a:off x="395536" y="116632"/>
          <a:ext cx="7920880" cy="628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розрих­лення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суцвіть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(перед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цвітінням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Гусінь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гронової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листовійок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Інсегар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Обрискування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10-12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днів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початку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льоту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метеликів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Відразу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цвітіння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Мілдью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плямистість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Ридоміл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МЦ 72%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Ридоміл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Стробі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Мікал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Ефаль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в.р.к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2.5 0,3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3.0- 4,0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3.0- 4,0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Обприскування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всіх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насаджень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712"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Відразу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цвітіння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Оїдіум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Байлетон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Топаз 10%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к.с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0,15-0,30</a:t>
                      </a:r>
                    </a:p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Обприскування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вогнищ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росту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ягід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Мілдью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плямистість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Ридоміл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МЦ 72%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Ридоміл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олд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Стробі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Мікал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Ефаль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65%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в.р.к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2.5 0,3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3.0- 4,0</a:t>
                      </a:r>
                    </a:p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3.0- 4,0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Обприскування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вогнищ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6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32819"/>
              </p:ext>
            </p:extLst>
          </p:nvPr>
        </p:nvGraphicFramePr>
        <p:xfrm>
          <a:off x="251520" y="116631"/>
          <a:ext cx="8136905" cy="3903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0201"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effectLst/>
                        </a:rPr>
                        <a:t>Період</a:t>
                      </a:r>
                      <a:r>
                        <a:rPr lang="ru-RU" dirty="0">
                          <a:effectLst/>
                        </a:rPr>
                        <a:t> росту </a:t>
                      </a:r>
                      <a:r>
                        <a:rPr lang="ru-RU" dirty="0" err="1">
                          <a:effectLst/>
                        </a:rPr>
                        <a:t>ягід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effectLst/>
                        </a:rPr>
                        <a:t>Кліщі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effectLst/>
                        </a:rPr>
                        <a:t>Омайт</a:t>
                      </a:r>
                      <a:r>
                        <a:rPr lang="ru-RU" dirty="0">
                          <a:effectLst/>
                        </a:rPr>
                        <a:t> 57% Орту 65% </a:t>
                      </a:r>
                      <a:r>
                        <a:rPr lang="ru-RU" dirty="0" err="1">
                          <a:effectLst/>
                        </a:rPr>
                        <a:t>к.с</a:t>
                      </a:r>
                      <a:r>
                        <a:rPr lang="ru-RU" dirty="0">
                          <a:effectLst/>
                        </a:rPr>
                        <a:t>. </a:t>
                      </a:r>
                      <a:r>
                        <a:rPr lang="ru-RU" dirty="0" err="1">
                          <a:effectLst/>
                        </a:rPr>
                        <a:t>Ніссоран</a:t>
                      </a:r>
                      <a:r>
                        <a:rPr lang="ru-RU" dirty="0">
                          <a:effectLst/>
                        </a:rPr>
                        <a:t> 10% </a:t>
                      </a:r>
                      <a:r>
                        <a:rPr lang="ru-RU" dirty="0" err="1">
                          <a:effectLst/>
                        </a:rPr>
                        <a:t>з.п</a:t>
                      </a:r>
                      <a:r>
                        <a:rPr lang="ru-RU" dirty="0">
                          <a:effectLst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1,5</a:t>
                      </a:r>
                    </a:p>
                    <a:p>
                      <a:pPr algn="l"/>
                      <a:r>
                        <a:rPr lang="ru-RU" dirty="0">
                          <a:effectLst/>
                        </a:rPr>
                        <a:t>0,6-1,2</a:t>
                      </a:r>
                    </a:p>
                    <a:p>
                      <a:pPr algn="l"/>
                      <a:r>
                        <a:rPr lang="ru-RU" dirty="0">
                          <a:effectLst/>
                        </a:rPr>
                        <a:t>0,24-0,36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Обприскування</a:t>
                      </a:r>
                      <a:endParaRPr lang="ru-RU" dirty="0">
                        <a:effectLst/>
                      </a:endParaRPr>
                    </a:p>
                    <a:p>
                      <a:r>
                        <a:rPr lang="ru-RU" dirty="0" err="1">
                          <a:effectLst/>
                        </a:rPr>
                        <a:t>вогнищ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81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Подальші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обробки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проводять</a:t>
                      </a:r>
                      <a:r>
                        <a:rPr lang="ru-RU" dirty="0" smtClean="0"/>
                        <a:t> при </a:t>
                      </a:r>
                      <a:r>
                        <a:rPr lang="ru-RU" dirty="0" err="1" smtClean="0"/>
                        <a:t>перевищенні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економічного</a:t>
                      </a:r>
                      <a:r>
                        <a:rPr lang="ru-RU" dirty="0" smtClean="0"/>
                        <a:t> порогу </a:t>
                      </a:r>
                      <a:r>
                        <a:rPr lang="ru-RU" dirty="0" err="1" smtClean="0"/>
                        <a:t>шкодочонності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тими</a:t>
                      </a:r>
                      <a:r>
                        <a:rPr lang="ru-RU" dirty="0" smtClean="0"/>
                        <a:t> ж препаратами.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152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На</a:t>
                      </a:r>
                    </a:p>
                    <a:p>
                      <a:pPr algn="l"/>
                      <a:r>
                        <a:rPr lang="ru-RU" dirty="0" err="1">
                          <a:effectLst/>
                        </a:rPr>
                        <a:t>протязі</a:t>
                      </a:r>
                      <a:endParaRPr lang="ru-RU" dirty="0">
                        <a:effectLst/>
                      </a:endParaRPr>
                    </a:p>
                    <a:p>
                      <a:pPr algn="l"/>
                      <a:r>
                        <a:rPr lang="ru-RU" dirty="0" err="1">
                          <a:effectLst/>
                        </a:rPr>
                        <a:t>вегетації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Листова</a:t>
                      </a:r>
                    </a:p>
                    <a:p>
                      <a:pPr algn="l"/>
                      <a:r>
                        <a:rPr lang="ru-RU">
                          <a:effectLst/>
                        </a:rPr>
                        <a:t>форма</a:t>
                      </a:r>
                    </a:p>
                    <a:p>
                      <a:pPr algn="l"/>
                      <a:r>
                        <a:rPr lang="ru-RU">
                          <a:effectLst/>
                        </a:rPr>
                        <a:t>філоксери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Актеллік 50% к.е. Золон 35% к.е. Мітак 20% к.е.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3.0</a:t>
                      </a:r>
                    </a:p>
                    <a:p>
                      <a:pPr algn="l"/>
                      <a:r>
                        <a:rPr lang="ru-RU" dirty="0">
                          <a:effectLst/>
                        </a:rPr>
                        <a:t>3.0 0,6-2,4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effectLst/>
                        </a:rPr>
                        <a:t>Обприскування</a:t>
                      </a:r>
                      <a:r>
                        <a:rPr lang="ru-RU" dirty="0">
                          <a:effectLst/>
                        </a:rPr>
                        <a:t> при </a:t>
                      </a:r>
                      <a:r>
                        <a:rPr lang="ru-RU" dirty="0" err="1">
                          <a:effectLst/>
                        </a:rPr>
                        <a:t>виявленні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7"/>
            <a:ext cx="3944145" cy="22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01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Шкідники винограду.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Хвороби винограду.</a:t>
            </a:r>
          </a:p>
          <a:p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1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1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79928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філоксера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vitifolii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Fitch.</a:t>
            </a: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філоксера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кореневої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1,2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видовжено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-овальна,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зеленувата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бурувато-жовта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тричленикові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хоботок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заходить за основу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бородавок,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рядами.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листкової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округла,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-зелена,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хоботком;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бородавок.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німфа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двостатеві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амфігонні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Личинка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0,3-0,4 мм, молочно-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філоксери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позакишкове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кишечник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398876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280831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73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кружкова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Holocacista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rivillei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мм;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блискучими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коричневі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бахрома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сірувато-біла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ниткоподібні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жовтувата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голова коричнева,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заходить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сегмент.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Лялечка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світло-жовта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штамбів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відмерлої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листок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2516845" cy="25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0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Листовійка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Sparganothis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pilleriana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Den. et Schiff.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розмахом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– 22 мм;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вохряно-жовті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золотисто-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зеленуваті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сірувато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-бурим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розмитий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бурувато-сірі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Яйце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1,0-1,2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приплюснуте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кладка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яєць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жовтувато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-зелена,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помаранчево-жовта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18-23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зеленувато-сіра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-зелена, голова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передньогрудний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щиток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темнувато-коричневі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щиток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Лялечка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завдовжки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9-11 мм,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каштаново-коричнева,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кремастер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гачкоподібними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щетинками.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Обробіток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зимівлю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кущ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обприскування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СуперБізон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Нокаут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бруньок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набубнявіли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біопрепаратами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верхівки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4653136"/>
            <a:ext cx="1702471" cy="17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96" y="4529136"/>
            <a:ext cx="3214688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" y="4843101"/>
            <a:ext cx="2553974" cy="17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89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34" y="15503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Оїдіум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Грибок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світло-зелених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листках.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білуватий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борошнистий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висихають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нальотом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розтріскуються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23827"/>
            <a:ext cx="3456384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132856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Антракноз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листках невеликих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часом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розтріскуються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всихають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Страждає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урожай: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муміфікуються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53136"/>
            <a:ext cx="2743564" cy="205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59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5976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плямистість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паросткам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розтріскування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теплу,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погоду грибок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винограднику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кущів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Моніліоз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Моніліальний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цвітіння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Грибок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обпадають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садівника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винограднику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комахами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посадкам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стрімко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кущів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всихання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пліснява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дезінфікувати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переносить грибки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017912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69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1494"/>
            <a:ext cx="76328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uk-UA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ʼ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винограду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насаджень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систематичного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видового складу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хвороб;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шкодочинності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порогу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шкодочинності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підбору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хвороб;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проведення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насаджень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урожаї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організаційно-господарські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агротехнічні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обґрунтованими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районованих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завести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занести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філоксеру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обрізаної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опалого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бур'янів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догляд за кущами,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удобрення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врожаю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фітосанітарний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насаджень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4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винограду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ощадливою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ентомофагів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і, особливо,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акарифагів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фітосейюмюс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метасеймюс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амлісейюмюс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1:10 - 1:20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акарифаг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фітофаг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акарицидами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гронової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листовійки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досліджувалась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ентобактерину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лепідоциду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Дослідно-виробниче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43" y="3587279"/>
            <a:ext cx="4118343" cy="274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59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990</Words>
  <Application>Microsoft Office PowerPoint</Application>
  <PresentationFormat>Экран (4:3)</PresentationFormat>
  <Paragraphs>172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Century Schoolbook</vt:lpstr>
      <vt:lpstr>Times New Roman</vt:lpstr>
      <vt:lpstr>Wingdings</vt:lpstr>
      <vt:lpstr>Wingdings 2</vt:lpstr>
      <vt:lpstr>Эркер</vt:lpstr>
      <vt:lpstr>Контроль здоровʼя винограду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Інтегрована система захисту винограду</dc:title>
  <dc:creator>BOSS</dc:creator>
  <cp:lastModifiedBy>Admin</cp:lastModifiedBy>
  <cp:revision>7</cp:revision>
  <dcterms:created xsi:type="dcterms:W3CDTF">2023-06-20T10:26:21Z</dcterms:created>
  <dcterms:modified xsi:type="dcterms:W3CDTF">2025-09-24T00:22:59Z</dcterms:modified>
</cp:coreProperties>
</file>