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4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E24CE-4A72-4D6F-B62F-4A27D3ADE339}" type="datetimeFigureOut">
              <a:rPr lang="uk-UA" smtClean="0"/>
              <a:t>19.04.2024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A209-C046-4505-BB6D-F876566D0F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6648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E24CE-4A72-4D6F-B62F-4A27D3ADE339}" type="datetimeFigureOut">
              <a:rPr lang="uk-UA" smtClean="0"/>
              <a:t>19.04.2024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A209-C046-4505-BB6D-F876566D0F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7311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E24CE-4A72-4D6F-B62F-4A27D3ADE339}" type="datetimeFigureOut">
              <a:rPr lang="uk-UA" smtClean="0"/>
              <a:t>19.04.2024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A209-C046-4505-BB6D-F876566D0F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71450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E24CE-4A72-4D6F-B62F-4A27D3ADE339}" type="datetimeFigureOut">
              <a:rPr lang="uk-UA" smtClean="0"/>
              <a:t>19.04.2024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A209-C046-4505-BB6D-F876566D0F78}" type="slidenum">
              <a:rPr lang="uk-UA" smtClean="0"/>
              <a:t>‹№›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17157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E24CE-4A72-4D6F-B62F-4A27D3ADE339}" type="datetimeFigureOut">
              <a:rPr lang="uk-UA" smtClean="0"/>
              <a:t>19.04.2024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A209-C046-4505-BB6D-F876566D0F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3193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E24CE-4A72-4D6F-B62F-4A27D3ADE339}" type="datetimeFigureOut">
              <a:rPr lang="uk-UA" smtClean="0"/>
              <a:t>19.04.2024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A209-C046-4505-BB6D-F876566D0F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28766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E24CE-4A72-4D6F-B62F-4A27D3ADE339}" type="datetimeFigureOut">
              <a:rPr lang="uk-UA" smtClean="0"/>
              <a:t>19.04.2024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A209-C046-4505-BB6D-F876566D0F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1906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E24CE-4A72-4D6F-B62F-4A27D3ADE339}" type="datetimeFigureOut">
              <a:rPr lang="uk-UA" smtClean="0"/>
              <a:t>19.04.2024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A209-C046-4505-BB6D-F876566D0F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18990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E24CE-4A72-4D6F-B62F-4A27D3ADE339}" type="datetimeFigureOut">
              <a:rPr lang="uk-UA" smtClean="0"/>
              <a:t>19.04.2024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A209-C046-4505-BB6D-F876566D0F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9869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E24CE-4A72-4D6F-B62F-4A27D3ADE339}" type="datetimeFigureOut">
              <a:rPr lang="uk-UA" smtClean="0"/>
              <a:t>19.04.2024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A209-C046-4505-BB6D-F876566D0F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5665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E24CE-4A72-4D6F-B62F-4A27D3ADE339}" type="datetimeFigureOut">
              <a:rPr lang="uk-UA" smtClean="0"/>
              <a:t>19.04.2024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A209-C046-4505-BB6D-F876566D0F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9601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E24CE-4A72-4D6F-B62F-4A27D3ADE339}" type="datetimeFigureOut">
              <a:rPr lang="uk-UA" smtClean="0"/>
              <a:t>19.04.2024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A209-C046-4505-BB6D-F876566D0F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4592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E24CE-4A72-4D6F-B62F-4A27D3ADE339}" type="datetimeFigureOut">
              <a:rPr lang="uk-UA" smtClean="0"/>
              <a:t>19.04.2024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A209-C046-4505-BB6D-F876566D0F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4809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E24CE-4A72-4D6F-B62F-4A27D3ADE339}" type="datetimeFigureOut">
              <a:rPr lang="uk-UA" smtClean="0"/>
              <a:t>19.04.2024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A209-C046-4505-BB6D-F876566D0F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16526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E24CE-4A72-4D6F-B62F-4A27D3ADE339}" type="datetimeFigureOut">
              <a:rPr lang="uk-UA" smtClean="0"/>
              <a:t>19.04.2024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A209-C046-4505-BB6D-F876566D0F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7654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E24CE-4A72-4D6F-B62F-4A27D3ADE339}" type="datetimeFigureOut">
              <a:rPr lang="uk-UA" smtClean="0"/>
              <a:t>19.04.2024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A209-C046-4505-BB6D-F876566D0F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57622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E24CE-4A72-4D6F-B62F-4A27D3ADE339}" type="datetimeFigureOut">
              <a:rPr lang="uk-UA" smtClean="0"/>
              <a:t>19.04.2024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A209-C046-4505-BB6D-F876566D0F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160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87E24CE-4A72-4D6F-B62F-4A27D3ADE339}" type="datetimeFigureOut">
              <a:rPr lang="uk-UA" smtClean="0"/>
              <a:t>19.04.2024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4F9A209-C046-4505-BB6D-F876566D0F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687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Філософська антропологія. Проблема людини у філософії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/>
              <a:t>1.	</a:t>
            </a:r>
            <a:r>
              <a:rPr lang="ru-RU" dirty="0" err="1"/>
              <a:t>Філософські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антропогенезу.</a:t>
            </a:r>
          </a:p>
          <a:p>
            <a:r>
              <a:rPr lang="ru-RU" dirty="0"/>
              <a:t>2.	</a:t>
            </a:r>
            <a:r>
              <a:rPr lang="ru-RU" dirty="0" err="1"/>
              <a:t>Природне</a:t>
            </a:r>
            <a:r>
              <a:rPr lang="ru-RU" dirty="0"/>
              <a:t> і </a:t>
            </a:r>
            <a:r>
              <a:rPr lang="ru-RU" dirty="0" err="1"/>
              <a:t>соціальне</a:t>
            </a:r>
            <a:r>
              <a:rPr lang="ru-RU" dirty="0"/>
              <a:t> в </a:t>
            </a:r>
            <a:r>
              <a:rPr lang="ru-RU" dirty="0" err="1"/>
              <a:t>людині</a:t>
            </a:r>
            <a:r>
              <a:rPr lang="ru-RU" dirty="0"/>
              <a:t>.</a:t>
            </a:r>
          </a:p>
          <a:p>
            <a:r>
              <a:rPr lang="ru-RU" dirty="0"/>
              <a:t>3.	</a:t>
            </a:r>
            <a:r>
              <a:rPr lang="ru-RU" dirty="0" err="1"/>
              <a:t>Сфери</a:t>
            </a:r>
            <a:r>
              <a:rPr lang="ru-RU" dirty="0"/>
              <a:t> </a:t>
            </a:r>
            <a:r>
              <a:rPr lang="ru-RU" dirty="0" err="1"/>
              <a:t>буття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 </a:t>
            </a:r>
            <a:r>
              <a:rPr lang="ru-RU" dirty="0" err="1"/>
              <a:t>Діяльність</a:t>
            </a:r>
            <a:r>
              <a:rPr lang="ru-RU" dirty="0"/>
              <a:t> як основа </a:t>
            </a:r>
            <a:r>
              <a:rPr lang="ru-RU" dirty="0" err="1"/>
              <a:t>буття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</a:t>
            </a:r>
          </a:p>
          <a:p>
            <a:r>
              <a:rPr lang="ru-RU" dirty="0"/>
              <a:t>4.	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, </a:t>
            </a:r>
            <a:r>
              <a:rPr lang="ru-RU" dirty="0" err="1"/>
              <a:t>безсмертя</a:t>
            </a:r>
            <a:r>
              <a:rPr lang="ru-RU" dirty="0"/>
              <a:t> і </a:t>
            </a:r>
            <a:r>
              <a:rPr lang="ru-RU" dirty="0" err="1"/>
              <a:t>сенсу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37198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220310"/>
            <a:ext cx="10364451" cy="1596177"/>
          </a:xfrm>
        </p:spPr>
        <p:txBody>
          <a:bodyPr>
            <a:normAutofit/>
          </a:bodyPr>
          <a:lstStyle/>
          <a:p>
            <a:pPr algn="just"/>
            <a:r>
              <a:rPr lang="uk-UA" sz="2400" b="1" dirty="0" smtClean="0"/>
              <a:t>	Філософська </a:t>
            </a:r>
            <a:r>
              <a:rPr lang="uk-UA" sz="2400" b="1" dirty="0"/>
              <a:t>антропологія </a:t>
            </a:r>
            <a:r>
              <a:rPr lang="uk-UA" sz="2400" dirty="0"/>
              <a:t>– напрям, завданням якого є системне вивчення й обґрунтування сутності людського буття та людської індивідуальності.</a:t>
            </a: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83652907"/>
              </p:ext>
            </p:extLst>
          </p:nvPr>
        </p:nvGraphicFramePr>
        <p:xfrm>
          <a:off x="929149" y="1816487"/>
          <a:ext cx="10363200" cy="4307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90684"/>
                <a:gridCol w="7472516"/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effectLst/>
                        </a:rPr>
                        <a:t>У філософії Давньої Індії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effectLst/>
                        </a:rPr>
                        <a:t>людина - частина світової душі</a:t>
                      </a:r>
                    </a:p>
                    <a:p>
                      <a:r>
                        <a:rPr lang="uk-UA" sz="1800" kern="1200" dirty="0" smtClean="0">
                          <a:effectLst/>
                        </a:rPr>
                        <a:t>Тільки людині притаманне прагнення до свободи</a:t>
                      </a:r>
                      <a:endParaRPr lang="uk-UA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effectLst/>
                        </a:rPr>
                        <a:t>Давньогрецька філософія </a:t>
                      </a:r>
                    </a:p>
                    <a:p>
                      <a:r>
                        <a:rPr lang="uk-UA" sz="1800" kern="1200" dirty="0" smtClean="0">
                          <a:effectLst/>
                        </a:rPr>
                        <a:t>   </a:t>
                      </a:r>
                      <a:r>
                        <a:rPr lang="uk-UA" sz="1800" kern="1200" dirty="0" err="1" smtClean="0">
                          <a:effectLst/>
                        </a:rPr>
                        <a:t>Мілетська</a:t>
                      </a:r>
                      <a:r>
                        <a:rPr lang="uk-UA" sz="1800" kern="1200" dirty="0" smtClean="0">
                          <a:effectLst/>
                        </a:rPr>
                        <a:t> школа</a:t>
                      </a:r>
                    </a:p>
                    <a:p>
                      <a:r>
                        <a:rPr lang="uk-UA" sz="1800" kern="1200" dirty="0" smtClean="0">
                          <a:effectLst/>
                        </a:rPr>
                        <a:t>   Софісти і Сократ</a:t>
                      </a:r>
                    </a:p>
                    <a:p>
                      <a:r>
                        <a:rPr lang="uk-UA" sz="1800" kern="1200" dirty="0" smtClean="0">
                          <a:effectLst/>
                        </a:rPr>
                        <a:t>   </a:t>
                      </a:r>
                      <a:r>
                        <a:rPr lang="uk-UA" sz="1800" kern="1200" dirty="0" smtClean="0">
                          <a:effectLst/>
                        </a:rPr>
                        <a:t>Платон</a:t>
                      </a:r>
                    </a:p>
                    <a:p>
                      <a:r>
                        <a:rPr lang="uk-UA" sz="1800" kern="1200" dirty="0" smtClean="0">
                          <a:effectLst/>
                        </a:rPr>
                        <a:t>   Аристотель</a:t>
                      </a:r>
                    </a:p>
                    <a:p>
                      <a:r>
                        <a:rPr lang="uk-UA" sz="1800" kern="1200" dirty="0" smtClean="0">
                          <a:effectLst/>
                        </a:rPr>
                        <a:t>  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effectLst/>
                        </a:rPr>
                        <a:t>спочатку </a:t>
                      </a:r>
                      <a:r>
                        <a:rPr lang="uk-UA" sz="1800" kern="1200" dirty="0" smtClean="0">
                          <a:effectLst/>
                        </a:rPr>
                        <a:t>людина не існує сама по собі, а є складовою системи певних відносин, що </a:t>
                      </a:r>
                      <a:r>
                        <a:rPr lang="uk-UA" sz="1800" kern="1200" dirty="0" err="1" smtClean="0">
                          <a:effectLst/>
                        </a:rPr>
                        <a:t>тлумачаться</a:t>
                      </a:r>
                      <a:r>
                        <a:rPr lang="uk-UA" sz="1800" kern="1200" dirty="0" smtClean="0">
                          <a:effectLst/>
                        </a:rPr>
                        <a:t> як абсолютний порядок і Космос</a:t>
                      </a:r>
                    </a:p>
                    <a:p>
                      <a:r>
                        <a:rPr lang="uk-UA" sz="1800" kern="1200" dirty="0" smtClean="0">
                          <a:effectLst/>
                        </a:rPr>
                        <a:t>людина – головна дійова особа буття</a:t>
                      </a:r>
                    </a:p>
                    <a:p>
                      <a:r>
                        <a:rPr lang="uk-UA" sz="1800" kern="1200" dirty="0" smtClean="0">
                          <a:effectLst/>
                        </a:rPr>
                        <a:t>антропологічний дуалізм душі і тіла</a:t>
                      </a:r>
                    </a:p>
                    <a:p>
                      <a:r>
                        <a:rPr lang="uk-UA" sz="1800" kern="1200" dirty="0" smtClean="0">
                          <a:effectLst/>
                        </a:rPr>
                        <a:t>людина – істота соціальна, державна, політична</a:t>
                      </a:r>
                    </a:p>
                    <a:p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effectLst/>
                        </a:rPr>
                        <a:t>Середньовічна філософія</a:t>
                      </a:r>
                    </a:p>
                    <a:p>
                      <a:r>
                        <a:rPr lang="uk-UA" sz="1800" kern="1200" dirty="0" smtClean="0">
                          <a:effectLst/>
                        </a:rPr>
                        <a:t>   Августин Блаженний</a:t>
                      </a:r>
                    </a:p>
                    <a:p>
                      <a:r>
                        <a:rPr lang="uk-UA" sz="1800" kern="1200" dirty="0" smtClean="0">
                          <a:effectLst/>
                        </a:rPr>
                        <a:t>   Фома Аквінський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effectLst/>
                        </a:rPr>
                        <a:t>Людина – єдність божественної і людської природи</a:t>
                      </a:r>
                    </a:p>
                    <a:p>
                      <a:r>
                        <a:rPr lang="uk-UA" sz="1800" kern="1200" dirty="0" smtClean="0">
                          <a:effectLst/>
                        </a:rPr>
                        <a:t>людина є протилежністю незалежних душі й тіла</a:t>
                      </a:r>
                    </a:p>
                    <a:p>
                      <a:r>
                        <a:rPr lang="uk-UA" sz="1800" kern="1200" dirty="0" smtClean="0">
                          <a:effectLst/>
                        </a:rPr>
                        <a:t>людина – проміжна істота між тваринами й ангелами; особистісною єдністю душі і тіла</a:t>
                      </a:r>
                      <a:endParaRPr lang="uk-UA" dirty="0"/>
                    </a:p>
                  </a:txBody>
                  <a:tcPr/>
                </a:tc>
              </a:tr>
              <a:tr h="741680"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effectLst/>
                        </a:rPr>
                        <a:t>Новий час.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природний</a:t>
                      </a:r>
                      <a:r>
                        <a:rPr lang="ru-RU" dirty="0" smtClean="0"/>
                        <a:t> потяг </a:t>
                      </a:r>
                      <a:r>
                        <a:rPr lang="ru-RU" dirty="0" err="1" smtClean="0"/>
                        <a:t>людини</a:t>
                      </a:r>
                      <a:r>
                        <a:rPr lang="ru-RU" dirty="0" smtClean="0"/>
                        <a:t> до добра, </a:t>
                      </a:r>
                      <a:r>
                        <a:rPr lang="ru-RU" dirty="0" err="1" smtClean="0"/>
                        <a:t>щастя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гармонії</a:t>
                      </a:r>
                      <a:r>
                        <a:rPr lang="ru-RU" dirty="0" smtClean="0"/>
                        <a:t>; </a:t>
                      </a:r>
                      <a:r>
                        <a:rPr lang="uk-UA" sz="1800" kern="1200" dirty="0" smtClean="0">
                          <a:effectLst/>
                        </a:rPr>
                        <a:t>механістичний погляд на людину як своєрідну машину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563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753083"/>
          </a:xfrm>
        </p:spPr>
        <p:txBody>
          <a:bodyPr>
            <a:normAutofit/>
          </a:bodyPr>
          <a:lstStyle/>
          <a:p>
            <a:r>
              <a:rPr lang="uk-UA" sz="2800" b="1" dirty="0"/>
              <a:t>Філософська </a:t>
            </a:r>
            <a:r>
              <a:rPr lang="uk-UA" sz="2800" b="1" dirty="0" smtClean="0"/>
              <a:t>антропологія (продовження)</a:t>
            </a:r>
            <a:endParaRPr lang="uk-UA" sz="2800" dirty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50880285"/>
              </p:ext>
            </p:extLst>
          </p:nvPr>
        </p:nvGraphicFramePr>
        <p:xfrm>
          <a:off x="914400" y="1600200"/>
          <a:ext cx="10972800" cy="3474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69110"/>
                <a:gridCol w="7403690"/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effectLst/>
                        </a:rPr>
                        <a:t>Німецька філософія Нового часу </a:t>
                      </a:r>
                    </a:p>
                    <a:p>
                      <a:endParaRPr lang="uk-UA" sz="1800" kern="1200" dirty="0" smtClean="0">
                        <a:effectLst/>
                      </a:endParaRPr>
                    </a:p>
                    <a:p>
                      <a:r>
                        <a:rPr lang="uk-UA" sz="1800" kern="1200" dirty="0" smtClean="0">
                          <a:effectLst/>
                        </a:rPr>
                        <a:t>   І. Кант</a:t>
                      </a:r>
                    </a:p>
                    <a:p>
                      <a:endParaRPr lang="uk-UA" sz="1800" kern="1200" dirty="0" smtClean="0">
                        <a:effectLst/>
                      </a:endParaRPr>
                    </a:p>
                    <a:p>
                      <a:r>
                        <a:rPr lang="uk-UA" sz="1800" kern="1200" dirty="0" smtClean="0">
                          <a:effectLst/>
                        </a:rPr>
                        <a:t>   </a:t>
                      </a:r>
                      <a:r>
                        <a:rPr lang="uk-UA" sz="1800" kern="1200" dirty="0" smtClean="0">
                          <a:effectLst/>
                        </a:rPr>
                        <a:t>Гегель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effectLst/>
                        </a:rPr>
                        <a:t>До загальної характеристики людини додали такі нові риси, як "духовність", "духовна діяльність«</a:t>
                      </a:r>
                    </a:p>
                    <a:p>
                      <a:r>
                        <a:rPr lang="uk-UA" sz="1800" kern="1200" dirty="0" smtClean="0">
                          <a:effectLst/>
                        </a:rPr>
                        <a:t>питання "що таке людина?" – головне питання філософії, а сама людина – "найголовніший предмет у світі«</a:t>
                      </a:r>
                    </a:p>
                    <a:p>
                      <a:r>
                        <a:rPr lang="uk-UA" sz="1800" kern="1200" dirty="0" smtClean="0">
                          <a:effectLst/>
                        </a:rPr>
                        <a:t>людина як суб'єкт духовної діяльності і </a:t>
                      </a:r>
                      <a:r>
                        <a:rPr lang="uk-UA" sz="1800" kern="1200" dirty="0" smtClean="0">
                          <a:effectLst/>
                        </a:rPr>
                        <a:t>носій </a:t>
                      </a:r>
                      <a:r>
                        <a:rPr lang="uk-UA" sz="1800" kern="1200" dirty="0" err="1" smtClean="0">
                          <a:effectLst/>
                        </a:rPr>
                        <a:t>загальнозначимого</a:t>
                      </a:r>
                      <a:r>
                        <a:rPr lang="uk-UA" sz="1800" kern="1200" dirty="0" smtClean="0">
                          <a:effectLst/>
                        </a:rPr>
                        <a:t> духу і розуму.</a:t>
                      </a:r>
                      <a:endParaRPr lang="uk-UA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effectLst/>
                        </a:rPr>
                        <a:t>Сучасна філософська думка</a:t>
                      </a:r>
                    </a:p>
                    <a:p>
                      <a:r>
                        <a:rPr lang="uk-UA" sz="1800" kern="1200" dirty="0" smtClean="0">
                          <a:effectLst/>
                        </a:rPr>
                        <a:t>   3. Фрейд</a:t>
                      </a:r>
                    </a:p>
                    <a:p>
                      <a:r>
                        <a:rPr lang="uk-UA" sz="1800" kern="1200" dirty="0" smtClean="0">
                          <a:effectLst/>
                        </a:rPr>
                        <a:t>   Е. </a:t>
                      </a:r>
                      <a:r>
                        <a:rPr lang="uk-UA" sz="1800" kern="1200" dirty="0" err="1" smtClean="0">
                          <a:effectLst/>
                        </a:rPr>
                        <a:t>Фромм</a:t>
                      </a:r>
                      <a:endParaRPr lang="uk-UA" sz="1800" kern="1200" dirty="0" smtClean="0">
                        <a:effectLst/>
                      </a:endParaRPr>
                    </a:p>
                    <a:p>
                      <a:endParaRPr lang="uk-UA" sz="1800" kern="1200" dirty="0" smtClean="0">
                        <a:effectLst/>
                      </a:endParaRPr>
                    </a:p>
                    <a:p>
                      <a:r>
                        <a:rPr lang="uk-UA" sz="1800" kern="1200" dirty="0" smtClean="0">
                          <a:effectLst/>
                        </a:rPr>
                        <a:t>   </a:t>
                      </a:r>
                      <a:r>
                        <a:rPr lang="uk-UA" sz="1800" kern="1200" dirty="0" err="1" smtClean="0">
                          <a:effectLst/>
                        </a:rPr>
                        <a:t>Шелер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effectLst/>
                        </a:rPr>
                        <a:t>прагнення </a:t>
                      </a:r>
                      <a:r>
                        <a:rPr lang="uk-UA" sz="1800" kern="1200" dirty="0" smtClean="0">
                          <a:effectLst/>
                        </a:rPr>
                        <a:t>наблизитися до окремо взятої живої людини</a:t>
                      </a:r>
                    </a:p>
                    <a:p>
                      <a:r>
                        <a:rPr lang="uk-UA" sz="1800" kern="1200" dirty="0" smtClean="0">
                          <a:effectLst/>
                        </a:rPr>
                        <a:t>глибока діалектика соціального і біологічного (природного) в людині</a:t>
                      </a:r>
                    </a:p>
                    <a:p>
                      <a:r>
                        <a:rPr lang="uk-UA" sz="1800" kern="1200" dirty="0" smtClean="0">
                          <a:effectLst/>
                        </a:rPr>
                        <a:t>Людина – жива істота, яка може сказати "Я", усвідомлювати сама себе як самостійну величину</a:t>
                      </a:r>
                    </a:p>
                    <a:p>
                      <a:r>
                        <a:rPr lang="uk-UA" sz="1800" kern="1200" dirty="0" smtClean="0">
                          <a:effectLst/>
                        </a:rPr>
                        <a:t>тільки людина спроможна зробити предметом свого пізнання все, зокрема й саму себе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750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210283"/>
          </a:xfrm>
        </p:spPr>
        <p:txBody>
          <a:bodyPr/>
          <a:lstStyle/>
          <a:p>
            <a:r>
              <a:rPr lang="uk-UA" b="1" i="1" dirty="0"/>
              <a:t>Виділяють такі невід'ємні ознаки людського </a:t>
            </a:r>
            <a:r>
              <a:rPr lang="uk-UA" b="1" i="1" dirty="0" smtClean="0"/>
              <a:t>:</a:t>
            </a:r>
            <a:endParaRPr lang="uk-UA" dirty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75344625"/>
              </p:ext>
            </p:extLst>
          </p:nvPr>
        </p:nvGraphicFramePr>
        <p:xfrm>
          <a:off x="914400" y="2366963"/>
          <a:ext cx="10363200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81600"/>
                <a:gridCol w="5181600"/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1800" u="none" kern="1200" dirty="0" smtClean="0">
                          <a:effectLst/>
                        </a:rPr>
                        <a:t>наявність розуму </a:t>
                      </a:r>
                      <a:endParaRPr lang="uk-UA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u="none" kern="1200" dirty="0" smtClean="0">
                          <a:effectLst/>
                        </a:rPr>
                        <a:t>соціальність</a:t>
                      </a:r>
                      <a:endParaRPr lang="uk-UA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u="none" kern="1200" dirty="0" smtClean="0">
                          <a:effectLst/>
                        </a:rPr>
                        <a:t>цілеспрямована діяльність </a:t>
                      </a:r>
                      <a:endParaRPr lang="uk-UA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u="none" kern="1200" dirty="0" smtClean="0">
                          <a:effectLst/>
                        </a:rPr>
                        <a:t>здатність творити символи, насамперед слово, мову </a:t>
                      </a:r>
                      <a:endParaRPr lang="uk-UA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i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духовність як міра якісності особи, її людськості</a:t>
                      </a:r>
                      <a:endParaRPr lang="uk-UA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809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співвідношення понять "людина", "індивід", "особа", "індивідуальність",</a:t>
            </a: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351935892"/>
              </p:ext>
            </p:extLst>
          </p:nvPr>
        </p:nvGraphicFramePr>
        <p:xfrm>
          <a:off x="914400" y="2366963"/>
          <a:ext cx="10363200" cy="3108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89239"/>
                <a:gridCol w="7973961"/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Людина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поняття, що відображає загальні риси людського роду, тобто характеризує родову істоту.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Індивід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окремий представник людського роду, окремо взята людина (немовля – індивід з його антропологічними властивостями, або одиничне від сукупності).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Особа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людський індивід, узятий в аспекті його соціальних якостей (погляди, цінності, інтереси, моральні переконання тощо), тобто це людина, що пройшла процес соціалізації.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Індивідуальність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неповторний, самобутній спосіб буття конкретної особи як суб'єкта самостійної діяльності, індивідуальна форма суспільного життя людини на противагу типовості, загальності. 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111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89057"/>
          </a:xfrm>
        </p:spPr>
        <p:txBody>
          <a:bodyPr/>
          <a:lstStyle/>
          <a:p>
            <a:pPr lvl="0"/>
            <a:r>
              <a:rPr lang="uk-UA" b="1" dirty="0"/>
              <a:t>Природне і соціальне в </a:t>
            </a:r>
            <a:r>
              <a:rPr lang="uk-UA" b="1" dirty="0" smtClean="0"/>
              <a:t>людині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004211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Традиція (С</a:t>
            </a:r>
            <a:r>
              <a:rPr lang="uk-UA" dirty="0"/>
              <a:t>. </a:t>
            </a:r>
            <a:r>
              <a:rPr lang="uk-UA" dirty="0" err="1" smtClean="0"/>
              <a:t>К‘єркегор</a:t>
            </a:r>
            <a:r>
              <a:rPr lang="uk-UA" dirty="0" smtClean="0"/>
              <a:t>, </a:t>
            </a:r>
            <a:r>
              <a:rPr lang="uk-UA" dirty="0"/>
              <a:t>К. </a:t>
            </a:r>
            <a:r>
              <a:rPr lang="uk-UA" dirty="0" smtClean="0"/>
              <a:t>Маркс, </a:t>
            </a:r>
            <a:r>
              <a:rPr lang="uk-UA" dirty="0"/>
              <a:t>В. </a:t>
            </a:r>
            <a:r>
              <a:rPr lang="uk-UA" dirty="0" err="1" smtClean="0"/>
              <a:t>Джемс</a:t>
            </a:r>
            <a:r>
              <a:rPr lang="uk-UA" dirty="0" smtClean="0"/>
              <a:t>, </a:t>
            </a:r>
            <a:r>
              <a:rPr lang="uk-UA" dirty="0"/>
              <a:t>А. </a:t>
            </a:r>
            <a:r>
              <a:rPr lang="uk-UA" dirty="0" smtClean="0"/>
              <a:t>Бергсон </a:t>
            </a:r>
            <a:r>
              <a:rPr lang="uk-UA" dirty="0"/>
              <a:t>і Т. </a:t>
            </a:r>
            <a:r>
              <a:rPr lang="uk-UA" dirty="0" err="1" smtClean="0"/>
              <a:t>Тейяр</a:t>
            </a:r>
            <a:r>
              <a:rPr lang="uk-UA" dirty="0" smtClean="0"/>
              <a:t> </a:t>
            </a:r>
            <a:r>
              <a:rPr lang="uk-UA" dirty="0"/>
              <a:t>де </a:t>
            </a:r>
            <a:r>
              <a:rPr lang="uk-UA" dirty="0" err="1" smtClean="0"/>
              <a:t>Шарден</a:t>
            </a:r>
            <a:r>
              <a:rPr lang="uk-UA" dirty="0" smtClean="0"/>
              <a:t>)</a:t>
            </a:r>
          </a:p>
          <a:p>
            <a:endParaRPr lang="uk-UA" dirty="0"/>
          </a:p>
          <a:p>
            <a:r>
              <a:rPr lang="uk-UA" dirty="0"/>
              <a:t>розглядає людину як таку, що сама формує себе, творить сама себе, тобто набуває сутності. Тобто людина не є розумною </a:t>
            </a:r>
            <a:r>
              <a:rPr lang="uk-UA" dirty="0" err="1"/>
              <a:t>істотою</a:t>
            </a:r>
            <a:r>
              <a:rPr lang="uk-UA" dirty="0"/>
              <a:t>, а стає нею, як і свідомо творчою, соціальною, такою, що володіє мовленням, формує власну духовність. </a:t>
            </a:r>
            <a:endParaRPr lang="uk-UA" dirty="0" smtClean="0"/>
          </a:p>
          <a:p>
            <a:r>
              <a:rPr lang="uk-UA" dirty="0"/>
              <a:t>. Ці властивості не виникають на порожньому місці, хоча й під соціальним впливом. Вони мусять мати певну потенційну основу, константу, якою є людське тіло як частина природного світу. </a:t>
            </a:r>
            <a:endParaRPr lang="uk-UA" dirty="0" smtClean="0"/>
          </a:p>
          <a:p>
            <a:r>
              <a:rPr lang="uk-UA" dirty="0"/>
              <a:t>Біологічне є найвищим рівнем природного</a:t>
            </a:r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2847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21792"/>
          </a:xfrm>
        </p:spPr>
        <p:txBody>
          <a:bodyPr>
            <a:normAutofit/>
          </a:bodyPr>
          <a:lstStyle/>
          <a:p>
            <a:pPr lvl="0"/>
            <a:r>
              <a:rPr lang="uk-UA" sz="2800" b="1" dirty="0"/>
              <a:t>Сфери буття людини. Діяльність як основа буття </a:t>
            </a:r>
            <a:r>
              <a:rPr lang="uk-UA" sz="2800" b="1" dirty="0" smtClean="0"/>
              <a:t>людини</a:t>
            </a:r>
            <a:endParaRPr lang="uk-UA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uk-UA" i="1" dirty="0"/>
              <a:t>Буття людини охоплює різні сфери (аспекти, виміри), які тільки в єдності уможливлюють таку складну істоту, як </a:t>
            </a:r>
            <a:r>
              <a:rPr lang="uk-UA" i="1" dirty="0" smtClean="0"/>
              <a:t>людина</a:t>
            </a:r>
          </a:p>
          <a:p>
            <a:r>
              <a:rPr lang="uk-UA" dirty="0"/>
              <a:t>В бутті людини можна виділити такі сфери: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тілесність</a:t>
            </a:r>
            <a:r>
              <a:rPr lang="uk-UA" dirty="0"/>
              <a:t>,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свідомість</a:t>
            </a:r>
            <a:r>
              <a:rPr lang="uk-UA" dirty="0"/>
              <a:t>,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соціальність </a:t>
            </a:r>
          </a:p>
          <a:p>
            <a:pPr marL="0" indent="0">
              <a:buNone/>
            </a:pPr>
            <a:r>
              <a:rPr lang="uk-UA" dirty="0" smtClean="0"/>
              <a:t>духовність</a:t>
            </a:r>
            <a:r>
              <a:rPr lang="uk-UA" dirty="0"/>
              <a:t>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9183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dirty="0"/>
              <a:t>До виникнення філософської антропології, яка вивчає структуру буття людини і взаємозв'язок між його сферами, філософи, як правило, абсолютизували певний вимір людини. </a:t>
            </a:r>
            <a:br>
              <a:rPr lang="uk-UA" sz="2400" dirty="0"/>
            </a:br>
            <a:endParaRPr lang="uk-UA" sz="24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/>
              <a:t>біологізаторські концепції (зокрема, ніцшеанство) надають перевагу тілу. </a:t>
            </a:r>
            <a:endParaRPr lang="uk-UA" dirty="0" smtClean="0"/>
          </a:p>
          <a:p>
            <a:r>
              <a:rPr lang="uk-UA" dirty="0" err="1" smtClean="0"/>
              <a:t>Психологізаторські</a:t>
            </a:r>
            <a:r>
              <a:rPr lang="uk-UA" dirty="0" smtClean="0"/>
              <a:t> </a:t>
            </a:r>
            <a:r>
              <a:rPr lang="uk-UA" dirty="0"/>
              <a:t>(психоаналіз, феноменологія, екзистенціалізм) – психіці (свідомості). </a:t>
            </a:r>
            <a:endParaRPr lang="uk-UA" dirty="0" smtClean="0"/>
          </a:p>
          <a:p>
            <a:r>
              <a:rPr lang="uk-UA" dirty="0" err="1" smtClean="0"/>
              <a:t>Соціологізаторські</a:t>
            </a:r>
            <a:r>
              <a:rPr lang="uk-UA" dirty="0" smtClean="0"/>
              <a:t> </a:t>
            </a:r>
            <a:r>
              <a:rPr lang="uk-UA" dirty="0"/>
              <a:t>– абсолютизують соціальний вимір людини (марксизм, концепції, що зводять людину до </a:t>
            </a:r>
            <a:r>
              <a:rPr lang="uk-UA" dirty="0" err="1"/>
              <a:t>homo</a:t>
            </a:r>
            <a:r>
              <a:rPr lang="uk-UA" dirty="0"/>
              <a:t> </a:t>
            </a:r>
            <a:r>
              <a:rPr lang="uk-UA" dirty="0" err="1"/>
              <a:t>economicus</a:t>
            </a:r>
            <a:r>
              <a:rPr lang="uk-UA" dirty="0"/>
              <a:t> (людини економічної) та ін</a:t>
            </a:r>
            <a:r>
              <a:rPr lang="uk-UA" dirty="0" smtClean="0"/>
              <a:t>.).</a:t>
            </a:r>
          </a:p>
          <a:p>
            <a:r>
              <a:rPr lang="uk-UA" dirty="0" err="1" smtClean="0"/>
              <a:t>Культурологізаторські</a:t>
            </a:r>
            <a:r>
              <a:rPr lang="uk-UA" dirty="0" smtClean="0"/>
              <a:t> </a:t>
            </a:r>
            <a:r>
              <a:rPr lang="uk-UA" dirty="0"/>
              <a:t>концепції розглядають людину як передусім релігійну, моральну чи правову істоту. </a:t>
            </a:r>
          </a:p>
        </p:txBody>
      </p:sp>
    </p:spTree>
    <p:extLst>
      <p:ext uri="{BB962C8B-B14F-4D97-AF65-F5344CB8AC3E}">
        <p14:creationId xmlns:p14="http://schemas.microsoft.com/office/powerpoint/2010/main" val="158062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48051"/>
          </a:xfrm>
        </p:spPr>
        <p:txBody>
          <a:bodyPr/>
          <a:lstStyle/>
          <a:p>
            <a:pPr lvl="0"/>
            <a:r>
              <a:rPr lang="uk-UA" b="1" dirty="0"/>
              <a:t>Проблеми смерті, безсмертя і сенсу </a:t>
            </a:r>
            <a:r>
              <a:rPr lang="uk-UA" b="1" dirty="0" smtClean="0"/>
              <a:t>життя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13774" y="1932040"/>
            <a:ext cx="10363826" cy="3859160"/>
          </a:xfrm>
        </p:spPr>
        <p:txBody>
          <a:bodyPr/>
          <a:lstStyle/>
          <a:p>
            <a:r>
              <a:rPr lang="uk-UA" dirty="0"/>
              <a:t>Людина знає про існування смерті, але водночас у ній живе </a:t>
            </a:r>
            <a:r>
              <a:rPr lang="uk-UA"/>
              <a:t>прагнення </a:t>
            </a:r>
            <a:r>
              <a:rPr lang="uk-UA" smtClean="0"/>
              <a:t>безсмертя</a:t>
            </a:r>
            <a:endParaRPr lang="uk-UA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3470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раплинка">
  <a:themeElements>
    <a:clrScheme name="Краплинка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Краплинк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раплинка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TM04033925[[fn=Краплинка]]</Template>
  <TotalTime>141</TotalTime>
  <Words>647</Words>
  <Application>Microsoft Office PowerPoint</Application>
  <PresentationFormat>Широкий екран</PresentationFormat>
  <Paragraphs>80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2" baseType="lpstr">
      <vt:lpstr>Arial</vt:lpstr>
      <vt:lpstr>Tw Cen MT</vt:lpstr>
      <vt:lpstr>Краплинка</vt:lpstr>
      <vt:lpstr>Філософська антропологія. Проблема людини у філософії </vt:lpstr>
      <vt:lpstr> Філософська антропологія – напрям, завданням якого є системне вивчення й обґрунтування сутності людського буття та людської індивідуальності.</vt:lpstr>
      <vt:lpstr>Філософська антропологія (продовження)</vt:lpstr>
      <vt:lpstr>Виділяють такі невід'ємні ознаки людського :</vt:lpstr>
      <vt:lpstr>співвідношення понять "людина", "індивід", "особа", "індивідуальність",</vt:lpstr>
      <vt:lpstr>Природне і соціальне в людині</vt:lpstr>
      <vt:lpstr>Сфери буття людини. Діяльність як основа буття людини</vt:lpstr>
      <vt:lpstr>До виникнення філософської антропології, яка вивчає структуру буття людини і взаємозв'язок між його сферами, філософи, як правило, абсолютизували певний вимір людини.  </vt:lpstr>
      <vt:lpstr>Проблеми смерті, безсмертя і сенсу життя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Admin</dc:creator>
  <cp:lastModifiedBy>Admin</cp:lastModifiedBy>
  <cp:revision>12</cp:revision>
  <dcterms:created xsi:type="dcterms:W3CDTF">2022-10-09T21:21:37Z</dcterms:created>
  <dcterms:modified xsi:type="dcterms:W3CDTF">2024-04-19T11:42:29Z</dcterms:modified>
</cp:coreProperties>
</file>