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76" r:id="rId9"/>
    <p:sldId id="264" r:id="rId10"/>
    <p:sldId id="265" r:id="rId11"/>
    <p:sldId id="266" r:id="rId12"/>
    <p:sldId id="274" r:id="rId13"/>
    <p:sldId id="275" r:id="rId14"/>
    <p:sldId id="271" r:id="rId15"/>
    <p:sldId id="272" r:id="rId16"/>
    <p:sldId id="273" r:id="rId17"/>
    <p:sldId id="267" r:id="rId18"/>
    <p:sldId id="268" r:id="rId19"/>
    <p:sldId id="269" r:id="rId20"/>
    <p:sldId id="270" r:id="rId21"/>
    <p:sldId id="259" r:id="rId22"/>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2A5DBE-3F7B-439F-9992-ED44F128F201}"/>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LID4096"/>
          </a:p>
        </p:txBody>
      </p:sp>
      <p:sp>
        <p:nvSpPr>
          <p:cNvPr id="3" name="Підзаголовок 2">
            <a:extLst>
              <a:ext uri="{FF2B5EF4-FFF2-40B4-BE49-F238E27FC236}">
                <a16:creationId xmlns:a16="http://schemas.microsoft.com/office/drawing/2014/main" id="{297256EF-95CA-41EE-A174-FAB88F917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LID4096"/>
          </a:p>
        </p:txBody>
      </p:sp>
      <p:sp>
        <p:nvSpPr>
          <p:cNvPr id="4" name="Місце для дати 3">
            <a:extLst>
              <a:ext uri="{FF2B5EF4-FFF2-40B4-BE49-F238E27FC236}">
                <a16:creationId xmlns:a16="http://schemas.microsoft.com/office/drawing/2014/main" id="{9F413BF2-D9E7-46C0-9AF2-CAF8EF0A1FDF}"/>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5" name="Місце для нижнього колонтитула 4">
            <a:extLst>
              <a:ext uri="{FF2B5EF4-FFF2-40B4-BE49-F238E27FC236}">
                <a16:creationId xmlns:a16="http://schemas.microsoft.com/office/drawing/2014/main" id="{5DE7C033-4004-4D67-BEAB-9EAF46494BE6}"/>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3467A3FB-A60D-44A2-97A9-17CAEB289AE3}"/>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333090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48F896-D14E-451C-B260-B79D0CFE92E2}"/>
              </a:ext>
            </a:extLst>
          </p:cNvPr>
          <p:cNvSpPr>
            <a:spLocks noGrp="1"/>
          </p:cNvSpPr>
          <p:nvPr>
            <p:ph type="title"/>
          </p:nvPr>
        </p:nvSpPr>
        <p:spPr/>
        <p:txBody>
          <a:bodyPr/>
          <a:lstStyle/>
          <a:p>
            <a:r>
              <a:rPr lang="uk-UA"/>
              <a:t>Клацніть, щоб редагувати стиль зразка заголовка</a:t>
            </a:r>
            <a:endParaRPr lang="LID4096"/>
          </a:p>
        </p:txBody>
      </p:sp>
      <p:sp>
        <p:nvSpPr>
          <p:cNvPr id="3" name="Місце для вертикального тексту 2">
            <a:extLst>
              <a:ext uri="{FF2B5EF4-FFF2-40B4-BE49-F238E27FC236}">
                <a16:creationId xmlns:a16="http://schemas.microsoft.com/office/drawing/2014/main" id="{B1A8F1F7-EFE3-4F45-9E47-657F0953221B}"/>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дати 3">
            <a:extLst>
              <a:ext uri="{FF2B5EF4-FFF2-40B4-BE49-F238E27FC236}">
                <a16:creationId xmlns:a16="http://schemas.microsoft.com/office/drawing/2014/main" id="{FC97E780-89BF-4331-BBB4-0C596A0491D4}"/>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5" name="Місце для нижнього колонтитула 4">
            <a:extLst>
              <a:ext uri="{FF2B5EF4-FFF2-40B4-BE49-F238E27FC236}">
                <a16:creationId xmlns:a16="http://schemas.microsoft.com/office/drawing/2014/main" id="{3A057E44-50A1-43DF-9B43-721ED5E72950}"/>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CDC419D0-FCA1-4358-9A7F-ECA71CBBB5C2}"/>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10670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EBE0D4C9-99BC-4266-829C-5090BEC86AB5}"/>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LID4096"/>
          </a:p>
        </p:txBody>
      </p:sp>
      <p:sp>
        <p:nvSpPr>
          <p:cNvPr id="3" name="Місце для вертикального тексту 2">
            <a:extLst>
              <a:ext uri="{FF2B5EF4-FFF2-40B4-BE49-F238E27FC236}">
                <a16:creationId xmlns:a16="http://schemas.microsoft.com/office/drawing/2014/main" id="{5EB86910-A1BF-4B4B-9658-4AE7F909755E}"/>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дати 3">
            <a:extLst>
              <a:ext uri="{FF2B5EF4-FFF2-40B4-BE49-F238E27FC236}">
                <a16:creationId xmlns:a16="http://schemas.microsoft.com/office/drawing/2014/main" id="{852DBF11-ADE7-496F-9F53-A9354025ECCC}"/>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5" name="Місце для нижнього колонтитула 4">
            <a:extLst>
              <a:ext uri="{FF2B5EF4-FFF2-40B4-BE49-F238E27FC236}">
                <a16:creationId xmlns:a16="http://schemas.microsoft.com/office/drawing/2014/main" id="{881F9462-9B86-4D48-9650-D1B239E2A4F3}"/>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BF7DB877-4130-4788-A472-30592BC01E1E}"/>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370279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5EB965-2BFC-47D8-91D3-FB2A7BCC2C11}"/>
              </a:ext>
            </a:extLst>
          </p:cNvPr>
          <p:cNvSpPr>
            <a:spLocks noGrp="1"/>
          </p:cNvSpPr>
          <p:nvPr>
            <p:ph type="title"/>
          </p:nvPr>
        </p:nvSpPr>
        <p:spPr/>
        <p:txBody>
          <a:bodyPr/>
          <a:lstStyle/>
          <a:p>
            <a:r>
              <a:rPr lang="uk-UA"/>
              <a:t>Клацніть, щоб редагувати стиль зразка заголовка</a:t>
            </a:r>
            <a:endParaRPr lang="LID4096"/>
          </a:p>
        </p:txBody>
      </p:sp>
      <p:sp>
        <p:nvSpPr>
          <p:cNvPr id="3" name="Місце для вмісту 2">
            <a:extLst>
              <a:ext uri="{FF2B5EF4-FFF2-40B4-BE49-F238E27FC236}">
                <a16:creationId xmlns:a16="http://schemas.microsoft.com/office/drawing/2014/main" id="{39067080-D9AD-4AA1-8622-E4BDA14D4C4A}"/>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дати 3">
            <a:extLst>
              <a:ext uri="{FF2B5EF4-FFF2-40B4-BE49-F238E27FC236}">
                <a16:creationId xmlns:a16="http://schemas.microsoft.com/office/drawing/2014/main" id="{1FA3D5F9-C6EF-4F76-96A7-D99179118C65}"/>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5" name="Місце для нижнього колонтитула 4">
            <a:extLst>
              <a:ext uri="{FF2B5EF4-FFF2-40B4-BE49-F238E27FC236}">
                <a16:creationId xmlns:a16="http://schemas.microsoft.com/office/drawing/2014/main" id="{6C327C51-244C-4043-8F65-73F6E22E536F}"/>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A4F17EBD-6FE8-45C3-A165-6404283AEA53}"/>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313616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9E0964-14B3-4D61-A8C4-0346E3C1A4C7}"/>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LID4096"/>
          </a:p>
        </p:txBody>
      </p:sp>
      <p:sp>
        <p:nvSpPr>
          <p:cNvPr id="3" name="Місце для тексту 2">
            <a:extLst>
              <a:ext uri="{FF2B5EF4-FFF2-40B4-BE49-F238E27FC236}">
                <a16:creationId xmlns:a16="http://schemas.microsoft.com/office/drawing/2014/main" id="{CDC74BCD-148B-41BC-9BB9-1AAFB6839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F9D00980-7B0C-4FCE-A8CF-7CA793CBAC00}"/>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5" name="Місце для нижнього колонтитула 4">
            <a:extLst>
              <a:ext uri="{FF2B5EF4-FFF2-40B4-BE49-F238E27FC236}">
                <a16:creationId xmlns:a16="http://schemas.microsoft.com/office/drawing/2014/main" id="{980D4E94-B656-4FC5-932E-17B7E802895B}"/>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1D8B45BB-4335-48C6-ADA5-F2E61A69CE57}"/>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188504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041351-4104-4A78-B032-5968F636D67B}"/>
              </a:ext>
            </a:extLst>
          </p:cNvPr>
          <p:cNvSpPr>
            <a:spLocks noGrp="1"/>
          </p:cNvSpPr>
          <p:nvPr>
            <p:ph type="title"/>
          </p:nvPr>
        </p:nvSpPr>
        <p:spPr/>
        <p:txBody>
          <a:bodyPr/>
          <a:lstStyle/>
          <a:p>
            <a:r>
              <a:rPr lang="uk-UA"/>
              <a:t>Клацніть, щоб редагувати стиль зразка заголовка</a:t>
            </a:r>
            <a:endParaRPr lang="LID4096"/>
          </a:p>
        </p:txBody>
      </p:sp>
      <p:sp>
        <p:nvSpPr>
          <p:cNvPr id="3" name="Місце для вмісту 2">
            <a:extLst>
              <a:ext uri="{FF2B5EF4-FFF2-40B4-BE49-F238E27FC236}">
                <a16:creationId xmlns:a16="http://schemas.microsoft.com/office/drawing/2014/main" id="{1FE90CA8-6C5D-4FA6-A8E7-DF9C56A8FBBA}"/>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вмісту 3">
            <a:extLst>
              <a:ext uri="{FF2B5EF4-FFF2-40B4-BE49-F238E27FC236}">
                <a16:creationId xmlns:a16="http://schemas.microsoft.com/office/drawing/2014/main" id="{AC7935D6-0C40-4D5F-B68A-E759F27FF655}"/>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5" name="Місце для дати 4">
            <a:extLst>
              <a:ext uri="{FF2B5EF4-FFF2-40B4-BE49-F238E27FC236}">
                <a16:creationId xmlns:a16="http://schemas.microsoft.com/office/drawing/2014/main" id="{8DB758D7-9C18-43B9-A568-F0EBD6DBE61C}"/>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6" name="Місце для нижнього колонтитула 5">
            <a:extLst>
              <a:ext uri="{FF2B5EF4-FFF2-40B4-BE49-F238E27FC236}">
                <a16:creationId xmlns:a16="http://schemas.microsoft.com/office/drawing/2014/main" id="{F69B10CA-C032-4AAB-BEE8-9A942BAD2097}"/>
              </a:ext>
            </a:extLst>
          </p:cNvPr>
          <p:cNvSpPr>
            <a:spLocks noGrp="1"/>
          </p:cNvSpPr>
          <p:nvPr>
            <p:ph type="ftr" sz="quarter" idx="11"/>
          </p:nvPr>
        </p:nvSpPr>
        <p:spPr/>
        <p:txBody>
          <a:bodyPr/>
          <a:lstStyle/>
          <a:p>
            <a:endParaRPr lang="LID4096"/>
          </a:p>
        </p:txBody>
      </p:sp>
      <p:sp>
        <p:nvSpPr>
          <p:cNvPr id="7" name="Місце для номера слайда 6">
            <a:extLst>
              <a:ext uri="{FF2B5EF4-FFF2-40B4-BE49-F238E27FC236}">
                <a16:creationId xmlns:a16="http://schemas.microsoft.com/office/drawing/2014/main" id="{80948B46-7442-4C65-A570-8D5A19D3C7A6}"/>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423211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F9FB2E-26DB-4DAA-9296-8A64D7BAA48F}"/>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LID4096"/>
          </a:p>
        </p:txBody>
      </p:sp>
      <p:sp>
        <p:nvSpPr>
          <p:cNvPr id="3" name="Місце для тексту 2">
            <a:extLst>
              <a:ext uri="{FF2B5EF4-FFF2-40B4-BE49-F238E27FC236}">
                <a16:creationId xmlns:a16="http://schemas.microsoft.com/office/drawing/2014/main" id="{7CBB343C-D99E-43AA-9FA4-FEC121788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6FF471EE-3428-486C-A408-33AAE1F30252}"/>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5" name="Місце для тексту 4">
            <a:extLst>
              <a:ext uri="{FF2B5EF4-FFF2-40B4-BE49-F238E27FC236}">
                <a16:creationId xmlns:a16="http://schemas.microsoft.com/office/drawing/2014/main" id="{A9498CEB-C7A9-4394-81E4-1EE16DE97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9FF0A953-5A6D-42DF-AF9E-AA898C03F198}"/>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7" name="Місце для дати 6">
            <a:extLst>
              <a:ext uri="{FF2B5EF4-FFF2-40B4-BE49-F238E27FC236}">
                <a16:creationId xmlns:a16="http://schemas.microsoft.com/office/drawing/2014/main" id="{3BD33874-767D-4334-8200-01431278CA3B}"/>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8" name="Місце для нижнього колонтитула 7">
            <a:extLst>
              <a:ext uri="{FF2B5EF4-FFF2-40B4-BE49-F238E27FC236}">
                <a16:creationId xmlns:a16="http://schemas.microsoft.com/office/drawing/2014/main" id="{8B383C14-E1EB-4AD7-A26A-818CF032337C}"/>
              </a:ext>
            </a:extLst>
          </p:cNvPr>
          <p:cNvSpPr>
            <a:spLocks noGrp="1"/>
          </p:cNvSpPr>
          <p:nvPr>
            <p:ph type="ftr" sz="quarter" idx="11"/>
          </p:nvPr>
        </p:nvSpPr>
        <p:spPr/>
        <p:txBody>
          <a:bodyPr/>
          <a:lstStyle/>
          <a:p>
            <a:endParaRPr lang="LID4096"/>
          </a:p>
        </p:txBody>
      </p:sp>
      <p:sp>
        <p:nvSpPr>
          <p:cNvPr id="9" name="Місце для номера слайда 8">
            <a:extLst>
              <a:ext uri="{FF2B5EF4-FFF2-40B4-BE49-F238E27FC236}">
                <a16:creationId xmlns:a16="http://schemas.microsoft.com/office/drawing/2014/main" id="{DE503A39-8B66-4169-AEB5-902C9085FB25}"/>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232679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4EA277-91B0-4C9D-8D6E-A1A1770D321C}"/>
              </a:ext>
            </a:extLst>
          </p:cNvPr>
          <p:cNvSpPr>
            <a:spLocks noGrp="1"/>
          </p:cNvSpPr>
          <p:nvPr>
            <p:ph type="title"/>
          </p:nvPr>
        </p:nvSpPr>
        <p:spPr/>
        <p:txBody>
          <a:bodyPr/>
          <a:lstStyle/>
          <a:p>
            <a:r>
              <a:rPr lang="uk-UA"/>
              <a:t>Клацніть, щоб редагувати стиль зразка заголовка</a:t>
            </a:r>
            <a:endParaRPr lang="LID4096"/>
          </a:p>
        </p:txBody>
      </p:sp>
      <p:sp>
        <p:nvSpPr>
          <p:cNvPr id="3" name="Місце для дати 2">
            <a:extLst>
              <a:ext uri="{FF2B5EF4-FFF2-40B4-BE49-F238E27FC236}">
                <a16:creationId xmlns:a16="http://schemas.microsoft.com/office/drawing/2014/main" id="{334A4A5C-AA66-4A1B-AC79-85C86B4F16F3}"/>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4" name="Місце для нижнього колонтитула 3">
            <a:extLst>
              <a:ext uri="{FF2B5EF4-FFF2-40B4-BE49-F238E27FC236}">
                <a16:creationId xmlns:a16="http://schemas.microsoft.com/office/drawing/2014/main" id="{43FFD9AE-E219-4C61-89C7-B67DC3E681FA}"/>
              </a:ext>
            </a:extLst>
          </p:cNvPr>
          <p:cNvSpPr>
            <a:spLocks noGrp="1"/>
          </p:cNvSpPr>
          <p:nvPr>
            <p:ph type="ftr" sz="quarter" idx="11"/>
          </p:nvPr>
        </p:nvSpPr>
        <p:spPr/>
        <p:txBody>
          <a:bodyPr/>
          <a:lstStyle/>
          <a:p>
            <a:endParaRPr lang="LID4096"/>
          </a:p>
        </p:txBody>
      </p:sp>
      <p:sp>
        <p:nvSpPr>
          <p:cNvPr id="5" name="Місце для номера слайда 4">
            <a:extLst>
              <a:ext uri="{FF2B5EF4-FFF2-40B4-BE49-F238E27FC236}">
                <a16:creationId xmlns:a16="http://schemas.microsoft.com/office/drawing/2014/main" id="{402E9861-9FD6-4EE0-B2F9-0D0D2BB0EB2C}"/>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195140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45CD8986-3F87-40D6-AEC7-15348C4793EC}"/>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3" name="Місце для нижнього колонтитула 2">
            <a:extLst>
              <a:ext uri="{FF2B5EF4-FFF2-40B4-BE49-F238E27FC236}">
                <a16:creationId xmlns:a16="http://schemas.microsoft.com/office/drawing/2014/main" id="{006E92F5-BFB6-4F34-B41B-9D83FE9167AD}"/>
              </a:ext>
            </a:extLst>
          </p:cNvPr>
          <p:cNvSpPr>
            <a:spLocks noGrp="1"/>
          </p:cNvSpPr>
          <p:nvPr>
            <p:ph type="ftr" sz="quarter" idx="11"/>
          </p:nvPr>
        </p:nvSpPr>
        <p:spPr/>
        <p:txBody>
          <a:bodyPr/>
          <a:lstStyle/>
          <a:p>
            <a:endParaRPr lang="LID4096"/>
          </a:p>
        </p:txBody>
      </p:sp>
      <p:sp>
        <p:nvSpPr>
          <p:cNvPr id="4" name="Місце для номера слайда 3">
            <a:extLst>
              <a:ext uri="{FF2B5EF4-FFF2-40B4-BE49-F238E27FC236}">
                <a16:creationId xmlns:a16="http://schemas.microsoft.com/office/drawing/2014/main" id="{86A34D9B-7DF8-4EA5-B3ED-6A5FBC81476B}"/>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121479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028F8E-7DA3-412F-8A7D-70DD042616D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LID4096"/>
          </a:p>
        </p:txBody>
      </p:sp>
      <p:sp>
        <p:nvSpPr>
          <p:cNvPr id="3" name="Місце для вмісту 2">
            <a:extLst>
              <a:ext uri="{FF2B5EF4-FFF2-40B4-BE49-F238E27FC236}">
                <a16:creationId xmlns:a16="http://schemas.microsoft.com/office/drawing/2014/main" id="{8A5879F0-C799-4BDE-B744-10711322F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тексту 3">
            <a:extLst>
              <a:ext uri="{FF2B5EF4-FFF2-40B4-BE49-F238E27FC236}">
                <a16:creationId xmlns:a16="http://schemas.microsoft.com/office/drawing/2014/main" id="{B0972109-88D6-4C18-A848-677E82637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339D8D0-E9E9-4996-9CA5-5A7A32C6B58D}"/>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6" name="Місце для нижнього колонтитула 5">
            <a:extLst>
              <a:ext uri="{FF2B5EF4-FFF2-40B4-BE49-F238E27FC236}">
                <a16:creationId xmlns:a16="http://schemas.microsoft.com/office/drawing/2014/main" id="{A13F3844-C5FE-4C23-9AD1-124D95CBFA25}"/>
              </a:ext>
            </a:extLst>
          </p:cNvPr>
          <p:cNvSpPr>
            <a:spLocks noGrp="1"/>
          </p:cNvSpPr>
          <p:nvPr>
            <p:ph type="ftr" sz="quarter" idx="11"/>
          </p:nvPr>
        </p:nvSpPr>
        <p:spPr/>
        <p:txBody>
          <a:bodyPr/>
          <a:lstStyle/>
          <a:p>
            <a:endParaRPr lang="LID4096"/>
          </a:p>
        </p:txBody>
      </p:sp>
      <p:sp>
        <p:nvSpPr>
          <p:cNvPr id="7" name="Місце для номера слайда 6">
            <a:extLst>
              <a:ext uri="{FF2B5EF4-FFF2-40B4-BE49-F238E27FC236}">
                <a16:creationId xmlns:a16="http://schemas.microsoft.com/office/drawing/2014/main" id="{86A54DDE-9B02-4088-8640-60C0532F1671}"/>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253061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4D878D-0309-4FA3-A513-9CCF37C239B2}"/>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LID4096"/>
          </a:p>
        </p:txBody>
      </p:sp>
      <p:sp>
        <p:nvSpPr>
          <p:cNvPr id="3" name="Місце для зображення 2">
            <a:extLst>
              <a:ext uri="{FF2B5EF4-FFF2-40B4-BE49-F238E27FC236}">
                <a16:creationId xmlns:a16="http://schemas.microsoft.com/office/drawing/2014/main" id="{73EB4AF3-1113-44C8-88EB-9EA3ED25C1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Місце для тексту 3">
            <a:extLst>
              <a:ext uri="{FF2B5EF4-FFF2-40B4-BE49-F238E27FC236}">
                <a16:creationId xmlns:a16="http://schemas.microsoft.com/office/drawing/2014/main" id="{4B84A3D4-2844-4BD7-8C75-AA00A7DF4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76C1D4B-2C33-49F1-ABF9-E47AE9AAF864}"/>
              </a:ext>
            </a:extLst>
          </p:cNvPr>
          <p:cNvSpPr>
            <a:spLocks noGrp="1"/>
          </p:cNvSpPr>
          <p:nvPr>
            <p:ph type="dt" sz="half" idx="10"/>
          </p:nvPr>
        </p:nvSpPr>
        <p:spPr/>
        <p:txBody>
          <a:bodyPr/>
          <a:lstStyle/>
          <a:p>
            <a:fld id="{9058CA9A-6767-47F1-8BD4-FE1CB0D95DB2}" type="datetimeFigureOut">
              <a:rPr lang="LID4096" smtClean="0"/>
              <a:t>09/03/2023</a:t>
            </a:fld>
            <a:endParaRPr lang="LID4096"/>
          </a:p>
        </p:txBody>
      </p:sp>
      <p:sp>
        <p:nvSpPr>
          <p:cNvPr id="6" name="Місце для нижнього колонтитула 5">
            <a:extLst>
              <a:ext uri="{FF2B5EF4-FFF2-40B4-BE49-F238E27FC236}">
                <a16:creationId xmlns:a16="http://schemas.microsoft.com/office/drawing/2014/main" id="{C9F42762-D1D2-4123-95A1-1C330978AF25}"/>
              </a:ext>
            </a:extLst>
          </p:cNvPr>
          <p:cNvSpPr>
            <a:spLocks noGrp="1"/>
          </p:cNvSpPr>
          <p:nvPr>
            <p:ph type="ftr" sz="quarter" idx="11"/>
          </p:nvPr>
        </p:nvSpPr>
        <p:spPr/>
        <p:txBody>
          <a:bodyPr/>
          <a:lstStyle/>
          <a:p>
            <a:endParaRPr lang="LID4096"/>
          </a:p>
        </p:txBody>
      </p:sp>
      <p:sp>
        <p:nvSpPr>
          <p:cNvPr id="7" name="Місце для номера слайда 6">
            <a:extLst>
              <a:ext uri="{FF2B5EF4-FFF2-40B4-BE49-F238E27FC236}">
                <a16:creationId xmlns:a16="http://schemas.microsoft.com/office/drawing/2014/main" id="{7EA66120-DA3D-4C31-A189-2A196A5E2B38}"/>
              </a:ext>
            </a:extLst>
          </p:cNvPr>
          <p:cNvSpPr>
            <a:spLocks noGrp="1"/>
          </p:cNvSpPr>
          <p:nvPr>
            <p:ph type="sldNum" sz="quarter" idx="12"/>
          </p:nvPr>
        </p:nvSpPr>
        <p:spPr/>
        <p:txBody>
          <a:bodyPr/>
          <a:lstStyle/>
          <a:p>
            <a:fld id="{C4E73178-7A85-4733-8109-D05151E6CA75}" type="slidenum">
              <a:rPr lang="LID4096" smtClean="0"/>
              <a:t>‹№›</a:t>
            </a:fld>
            <a:endParaRPr lang="LID4096"/>
          </a:p>
        </p:txBody>
      </p:sp>
    </p:spTree>
    <p:extLst>
      <p:ext uri="{BB962C8B-B14F-4D97-AF65-F5344CB8AC3E}">
        <p14:creationId xmlns:p14="http://schemas.microsoft.com/office/powerpoint/2010/main" val="350225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D4C347E-FAF9-48B2-B77C-F6807B6D5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LID4096" dirty="0"/>
          </a:p>
        </p:txBody>
      </p:sp>
      <p:sp>
        <p:nvSpPr>
          <p:cNvPr id="3" name="Місце для тексту 2">
            <a:extLst>
              <a:ext uri="{FF2B5EF4-FFF2-40B4-BE49-F238E27FC236}">
                <a16:creationId xmlns:a16="http://schemas.microsoft.com/office/drawing/2014/main" id="{58772154-948E-4387-A525-02BDE6DFD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LID4096" dirty="0"/>
          </a:p>
        </p:txBody>
      </p:sp>
      <p:sp>
        <p:nvSpPr>
          <p:cNvPr id="4" name="Місце для дати 3">
            <a:extLst>
              <a:ext uri="{FF2B5EF4-FFF2-40B4-BE49-F238E27FC236}">
                <a16:creationId xmlns:a16="http://schemas.microsoft.com/office/drawing/2014/main" id="{8D2BF7E2-72D7-47A9-9D09-639782465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9058CA9A-6767-47F1-8BD4-FE1CB0D95DB2}" type="datetimeFigureOut">
              <a:rPr lang="LID4096" smtClean="0"/>
              <a:pPr/>
              <a:t>09/03/2023</a:t>
            </a:fld>
            <a:endParaRPr lang="LID4096" dirty="0"/>
          </a:p>
        </p:txBody>
      </p:sp>
      <p:sp>
        <p:nvSpPr>
          <p:cNvPr id="5" name="Місце для нижнього колонтитула 4">
            <a:extLst>
              <a:ext uri="{FF2B5EF4-FFF2-40B4-BE49-F238E27FC236}">
                <a16:creationId xmlns:a16="http://schemas.microsoft.com/office/drawing/2014/main" id="{DB509374-740B-43D4-B3D3-7F03483BB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LID4096" dirty="0"/>
          </a:p>
        </p:txBody>
      </p:sp>
      <p:sp>
        <p:nvSpPr>
          <p:cNvPr id="6" name="Місце для номера слайда 5">
            <a:extLst>
              <a:ext uri="{FF2B5EF4-FFF2-40B4-BE49-F238E27FC236}">
                <a16:creationId xmlns:a16="http://schemas.microsoft.com/office/drawing/2014/main" id="{6A257925-4B0E-4429-8B9A-B5EB9273CE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C4E73178-7A85-4733-8109-D05151E6CA75}" type="slidenum">
              <a:rPr lang="LID4096" smtClean="0"/>
              <a:pPr/>
              <a:t>‹№›</a:t>
            </a:fld>
            <a:endParaRPr lang="LID4096" dirty="0"/>
          </a:p>
        </p:txBody>
      </p:sp>
    </p:spTree>
    <p:extLst>
      <p:ext uri="{BB962C8B-B14F-4D97-AF65-F5344CB8AC3E}">
        <p14:creationId xmlns:p14="http://schemas.microsoft.com/office/powerpoint/2010/main" val="300259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onbiz.biz/microsoft-azure/" TargetMode="External"/><Relationship Id="rId2" Type="http://schemas.openxmlformats.org/officeDocument/2006/relationships/hyperlink" Target="https://onbiz.biz/microsoft-36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nbiz.biz/cloud-computing-models/" TargetMode="External"/><Relationship Id="rId2" Type="http://schemas.openxmlformats.org/officeDocument/2006/relationships/hyperlink" Target="https://gurt.org.ua/articles/38359/" TargetMode="External"/><Relationship Id="rId1" Type="http://schemas.openxmlformats.org/officeDocument/2006/relationships/slideLayout" Target="../slideLayouts/slideLayout2.xml"/><Relationship Id="rId6" Type="http://schemas.openxmlformats.org/officeDocument/2006/relationships/hyperlink" Target="https://onbiz.biz/multi-cloud-strategy/" TargetMode="External"/><Relationship Id="rId5" Type="http://schemas.openxmlformats.org/officeDocument/2006/relationships/hyperlink" Target="https://www.sim-networks.com/ukr/blog/xaas" TargetMode="External"/><Relationship Id="rId4" Type="http://schemas.openxmlformats.org/officeDocument/2006/relationships/hyperlink" Target="https://stud.com.ua/20576/informatika/hmarni_obchislennya_virtualizatsiy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onbiz.biz/colocation/" TargetMode="External"/><Relationship Id="rId2" Type="http://schemas.openxmlformats.org/officeDocument/2006/relationships/hyperlink" Target="https://onbiz.biz/vp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onbiz.biz/microsoft-az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30C5895-B1BE-4E25-B56B-FCEC30C722E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49000"/>
                    </a14:imgEffect>
                  </a14:imgLayer>
                </a14:imgProps>
              </a:ext>
            </a:extLst>
          </a:blip>
          <a:stretch>
            <a:fillRect/>
          </a:stretch>
        </p:blipFill>
        <p:spPr>
          <a:xfrm>
            <a:off x="-40625" y="0"/>
            <a:ext cx="12273249" cy="6857999"/>
          </a:xfrm>
          <a:prstGeom prst="rect">
            <a:avLst/>
          </a:prstGeom>
          <a:effectLst>
            <a:softEdge rad="127000"/>
          </a:effectLst>
        </p:spPr>
      </p:pic>
      <p:sp>
        <p:nvSpPr>
          <p:cNvPr id="2" name="Заголовок 1">
            <a:extLst>
              <a:ext uri="{FF2B5EF4-FFF2-40B4-BE49-F238E27FC236}">
                <a16:creationId xmlns:a16="http://schemas.microsoft.com/office/drawing/2014/main" id="{482DD811-71DD-4B2B-BBD7-62BA21138CBC}"/>
              </a:ext>
            </a:extLst>
          </p:cNvPr>
          <p:cNvSpPr>
            <a:spLocks noGrp="1"/>
          </p:cNvSpPr>
          <p:nvPr>
            <p:ph type="ctrTitle"/>
          </p:nvPr>
        </p:nvSpPr>
        <p:spPr>
          <a:xfrm>
            <a:off x="1524000" y="1693718"/>
            <a:ext cx="9144000" cy="1880755"/>
          </a:xfrm>
        </p:spPr>
        <p:txBody>
          <a:bodyPr>
            <a:normAutofit fontScale="90000"/>
          </a:bodyPr>
          <a:lstStyle/>
          <a:p>
            <a:br>
              <a:rPr lang="ru-RU" b="1" dirty="0">
                <a:latin typeface="Times New Roman" panose="02020603050405020304" pitchFamily="18" charset="0"/>
              </a:rPr>
            </a:br>
            <a:br>
              <a:rPr lang="ru-RU" b="1" dirty="0">
                <a:latin typeface="Times New Roman" panose="02020603050405020304" pitchFamily="18" charset="0"/>
              </a:rPr>
            </a:br>
            <a:r>
              <a:rPr lang="ru-RU" sz="8000" b="1" dirty="0" err="1">
                <a:latin typeface="Times New Roman" panose="02020603050405020304" pitchFamily="18" charset="0"/>
                <a:cs typeface="Times New Roman" panose="02020603050405020304" pitchFamily="18" charset="0"/>
              </a:rPr>
              <a:t>Основи</a:t>
            </a:r>
            <a:r>
              <a:rPr lang="ru-RU" sz="8000" b="1" dirty="0">
                <a:latin typeface="Times New Roman" panose="02020603050405020304" pitchFamily="18" charset="0"/>
                <a:cs typeface="Times New Roman" panose="02020603050405020304" pitchFamily="18" charset="0"/>
              </a:rPr>
              <a:t> </a:t>
            </a:r>
            <a:r>
              <a:rPr lang="ru-RU" sz="8000" b="1" dirty="0" err="1">
                <a:latin typeface="Times New Roman" panose="02020603050405020304" pitchFamily="18" charset="0"/>
                <a:cs typeface="Times New Roman" panose="02020603050405020304" pitchFamily="18" charset="0"/>
              </a:rPr>
              <a:t>хмарних</a:t>
            </a:r>
            <a:r>
              <a:rPr lang="ru-RU" sz="8000" b="1" dirty="0">
                <a:latin typeface="Times New Roman" panose="02020603050405020304" pitchFamily="18" charset="0"/>
                <a:cs typeface="Times New Roman" panose="02020603050405020304" pitchFamily="18" charset="0"/>
              </a:rPr>
              <a:t> </a:t>
            </a:r>
            <a:r>
              <a:rPr lang="ru-RU" sz="8000" b="1" dirty="0" err="1">
                <a:latin typeface="Times New Roman" panose="02020603050405020304" pitchFamily="18" charset="0"/>
                <a:cs typeface="Times New Roman" panose="02020603050405020304" pitchFamily="18" charset="0"/>
              </a:rPr>
              <a:t>обчислень</a:t>
            </a:r>
            <a:endParaRPr lang="LID4096" sz="8000" b="1" dirty="0">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85B75347-2542-4351-A69D-633EBCAC871A}"/>
              </a:ext>
            </a:extLst>
          </p:cNvPr>
          <p:cNvSpPr>
            <a:spLocks noGrp="1"/>
          </p:cNvSpPr>
          <p:nvPr>
            <p:ph type="subTitle" idx="1"/>
          </p:nvPr>
        </p:nvSpPr>
        <p:spPr>
          <a:xfrm>
            <a:off x="1524000" y="4405744"/>
            <a:ext cx="9144000" cy="852055"/>
          </a:xfrm>
        </p:spPr>
        <p:txBody>
          <a:bodyPr>
            <a:normAutofit lnSpcReduction="10000"/>
          </a:bodyPr>
          <a:lstStyle/>
          <a:p>
            <a:endParaRPr lang="uk-UA" dirty="0"/>
          </a:p>
          <a:p>
            <a:r>
              <a:rPr lang="uk-UA" b="1" dirty="0">
                <a:latin typeface="Times New Roman" panose="02020603050405020304" pitchFamily="18" charset="0"/>
                <a:cs typeface="Times New Roman" panose="02020603050405020304" pitchFamily="18" charset="0"/>
              </a:rPr>
              <a:t>Лекція 1</a:t>
            </a:r>
            <a:endParaRPr lang="LID4096"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87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153F2F-1F1D-4CC6-9025-16A9755A3508}"/>
              </a:ext>
            </a:extLst>
          </p:cNvPr>
          <p:cNvSpPr>
            <a:spLocks noGrp="1"/>
          </p:cNvSpPr>
          <p:nvPr>
            <p:ph type="title"/>
          </p:nvPr>
        </p:nvSpPr>
        <p:spPr/>
        <p:txBody>
          <a:bodyPr>
            <a:normAutofit fontScale="90000"/>
          </a:bodyPr>
          <a:lstStyle/>
          <a:p>
            <a:pPr algn="ctr"/>
            <a:br>
              <a:rPr lang="uk-UA" dirty="0"/>
            </a:br>
            <a:r>
              <a:rPr lang="uk-UA" dirty="0"/>
              <a:t>Моделі хмарних обчислень</a:t>
            </a:r>
            <a:br>
              <a:rPr lang="uk-UA" dirty="0"/>
            </a:br>
            <a:endParaRPr lang="uk-UA" dirty="0"/>
          </a:p>
        </p:txBody>
      </p:sp>
      <p:sp>
        <p:nvSpPr>
          <p:cNvPr id="4" name="Місце для вмісту 3">
            <a:extLst>
              <a:ext uri="{FF2B5EF4-FFF2-40B4-BE49-F238E27FC236}">
                <a16:creationId xmlns:a16="http://schemas.microsoft.com/office/drawing/2014/main" id="{32EA9A56-C9DF-46AA-A32E-3945607D2FDA}"/>
              </a:ext>
            </a:extLst>
          </p:cNvPr>
          <p:cNvSpPr>
            <a:spLocks noGrp="1"/>
          </p:cNvSpPr>
          <p:nvPr>
            <p:ph sz="half" idx="1"/>
          </p:nvPr>
        </p:nvSpPr>
        <p:spPr/>
        <p:txBody>
          <a:bodyPr>
            <a:normAutofit fontScale="70000" lnSpcReduction="20000"/>
          </a:bodyPr>
          <a:lstStyle/>
          <a:p>
            <a:r>
              <a:rPr lang="uk-UA" b="1" dirty="0"/>
              <a:t>Програмне забезпечення як послуга</a:t>
            </a:r>
            <a:r>
              <a:rPr lang="uk-UA" dirty="0"/>
              <a:t> (</a:t>
            </a:r>
            <a:r>
              <a:rPr lang="en-US" i="1" dirty="0"/>
              <a:t>SaaS</a:t>
            </a:r>
            <a:r>
              <a:rPr lang="en-US" dirty="0"/>
              <a:t>) </a:t>
            </a:r>
            <a:r>
              <a:rPr lang="uk-UA" dirty="0"/>
              <a:t>Прикладами програмного забезпечення як послуги, що працює на основі обчислювальної хмари, є сервіси </a:t>
            </a:r>
            <a:r>
              <a:rPr lang="en-US" dirty="0"/>
              <a:t>Gmail </a:t>
            </a:r>
            <a:r>
              <a:rPr lang="uk-UA" dirty="0"/>
              <a:t>та </a:t>
            </a:r>
            <a:r>
              <a:rPr lang="en-US" dirty="0"/>
              <a:t>Google docs.</a:t>
            </a:r>
          </a:p>
          <a:p>
            <a:r>
              <a:rPr lang="uk-UA" b="1" dirty="0"/>
              <a:t>Платформа як послуга</a:t>
            </a:r>
            <a:r>
              <a:rPr lang="uk-UA" dirty="0"/>
              <a:t> (</a:t>
            </a:r>
            <a:r>
              <a:rPr lang="en-US" i="1" dirty="0"/>
              <a:t>PaaS</a:t>
            </a:r>
            <a:r>
              <a:rPr lang="en-US" dirty="0"/>
              <a:t>) </a:t>
            </a:r>
            <a:r>
              <a:rPr lang="uk-UA" dirty="0"/>
              <a:t>Наприклад, </a:t>
            </a:r>
            <a:r>
              <a:rPr lang="en-US" dirty="0"/>
              <a:t>Google Apps </a:t>
            </a:r>
            <a:r>
              <a:rPr lang="uk-UA" dirty="0"/>
              <a:t>надає застосунки для бізнесу в режимі онлайн, доступ до яких відбувається за допомогою Інтернет-браузера тоді як ПЗ і дані зберігаються на серверах </a:t>
            </a:r>
            <a:r>
              <a:rPr lang="en-US" dirty="0"/>
              <a:t>Google.</a:t>
            </a:r>
          </a:p>
          <a:p>
            <a:r>
              <a:rPr lang="uk-UA" b="1" dirty="0"/>
              <a:t>Інфраструктура як послуга</a:t>
            </a:r>
            <a:r>
              <a:rPr lang="uk-UA" dirty="0"/>
              <a:t> (</a:t>
            </a:r>
            <a:r>
              <a:rPr lang="en-US" i="1" dirty="0"/>
              <a:t>IaaS</a:t>
            </a:r>
            <a:r>
              <a:rPr lang="en-US" dirty="0"/>
              <a:t>) </a:t>
            </a:r>
            <a:r>
              <a:rPr lang="uk-UA" dirty="0"/>
              <a:t>Найбільшими гравцями на ринку інфраструктури як послуги є </a:t>
            </a:r>
            <a:r>
              <a:rPr lang="en-US" dirty="0"/>
              <a:t>Amazon, Microsoft, VMWare, Rackspace </a:t>
            </a:r>
            <a:r>
              <a:rPr lang="uk-UA" dirty="0"/>
              <a:t>та </a:t>
            </a:r>
            <a:r>
              <a:rPr lang="en-US" dirty="0"/>
              <a:t>Red Hat. </a:t>
            </a:r>
            <a:r>
              <a:rPr lang="uk-UA" dirty="0"/>
              <a:t>Хоча деякі з них пропонують більше, ніж просто інфраструктуру, їх об’єднує мета продавати базові обчислювальні ресурси.</a:t>
            </a:r>
          </a:p>
          <a:p>
            <a:endParaRPr lang="uk-UA" dirty="0"/>
          </a:p>
        </p:txBody>
      </p:sp>
      <p:pic>
        <p:nvPicPr>
          <p:cNvPr id="6" name="Місце для вмісту 5">
            <a:extLst>
              <a:ext uri="{FF2B5EF4-FFF2-40B4-BE49-F238E27FC236}">
                <a16:creationId xmlns:a16="http://schemas.microsoft.com/office/drawing/2014/main" id="{2FE7C35C-E99F-4E67-AEAE-513A4F72C1DB}"/>
              </a:ext>
            </a:extLst>
          </p:cNvPr>
          <p:cNvPicPr>
            <a:picLocks noGrp="1" noChangeAspect="1"/>
          </p:cNvPicPr>
          <p:nvPr>
            <p:ph sz="half" idx="2"/>
          </p:nvPr>
        </p:nvPicPr>
        <p:blipFill>
          <a:blip r:embed="rId2"/>
          <a:stretch>
            <a:fillRect/>
          </a:stretch>
        </p:blipFill>
        <p:spPr>
          <a:xfrm>
            <a:off x="6556664" y="1825625"/>
            <a:ext cx="5351317" cy="4149147"/>
          </a:xfrm>
          <a:prstGeom prst="rect">
            <a:avLst/>
          </a:prstGeom>
        </p:spPr>
      </p:pic>
    </p:spTree>
    <p:extLst>
      <p:ext uri="{BB962C8B-B14F-4D97-AF65-F5344CB8AC3E}">
        <p14:creationId xmlns:p14="http://schemas.microsoft.com/office/powerpoint/2010/main" val="190965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13880744-6D19-4F79-8BDF-2E1FEA10B5B1}"/>
              </a:ext>
            </a:extLst>
          </p:cNvPr>
          <p:cNvSpPr>
            <a:spLocks noGrp="1"/>
          </p:cNvSpPr>
          <p:nvPr>
            <p:ph idx="1"/>
          </p:nvPr>
        </p:nvSpPr>
        <p:spPr>
          <a:xfrm>
            <a:off x="838200" y="477982"/>
            <a:ext cx="11142518" cy="6130635"/>
          </a:xfrm>
        </p:spPr>
        <p:txBody>
          <a:bodyPr>
            <a:normAutofit fontScale="77500" lnSpcReduction="20000"/>
          </a:bodyPr>
          <a:lstStyle/>
          <a:p>
            <a:pPr fontAlgn="base"/>
            <a:r>
              <a:rPr lang="en-US" b="1" dirty="0"/>
              <a:t>Software as a Service (SaaS) – </a:t>
            </a:r>
            <a:r>
              <a:rPr lang="uk-UA" b="1" dirty="0"/>
              <a:t>програмне забезпечення як послуга.</a:t>
            </a:r>
            <a:endParaRPr lang="uk-UA" dirty="0"/>
          </a:p>
          <a:p>
            <a:pPr marL="0" indent="0" fontAlgn="base">
              <a:buNone/>
            </a:pPr>
            <a:r>
              <a:rPr lang="uk-UA" dirty="0"/>
              <a:t>Подібна хмарна модель дозволяє використання провайдера ПЗ, яке функціонує в хмарній інфраструктурі. Ви можете використовувати подібне програмне забезпечення через клієнтський або програмний інтерфейс. Важливо розуміти, якщо ви використовуєте </a:t>
            </a:r>
            <a:r>
              <a:rPr lang="en-US" dirty="0"/>
              <a:t>SaaS-</a:t>
            </a:r>
            <a:r>
              <a:rPr lang="uk-UA" dirty="0"/>
              <a:t>послугу, ви не зможете керувати такою хмарною інфраструктурою як ОС, мережа, сховище, сервер. Серед яскравих прикладів: </a:t>
            </a:r>
            <a:r>
              <a:rPr lang="en-US" dirty="0">
                <a:hlinkClick r:id="rId2"/>
              </a:rPr>
              <a:t>Microsoft 365</a:t>
            </a:r>
            <a:r>
              <a:rPr lang="en-US" dirty="0"/>
              <a:t>.</a:t>
            </a:r>
            <a:endParaRPr lang="uk-UA" dirty="0"/>
          </a:p>
          <a:p>
            <a:pPr marL="0" indent="0" fontAlgn="base">
              <a:buNone/>
            </a:pPr>
            <a:endParaRPr lang="en-US" dirty="0"/>
          </a:p>
          <a:p>
            <a:pPr fontAlgn="base"/>
            <a:r>
              <a:rPr lang="en-US" b="1" dirty="0"/>
              <a:t>Platform as a Service (PaaS) – </a:t>
            </a:r>
            <a:r>
              <a:rPr lang="uk-UA" b="1" dirty="0"/>
              <a:t>платформа як послуга.</a:t>
            </a:r>
            <a:endParaRPr lang="uk-UA" dirty="0"/>
          </a:p>
          <a:p>
            <a:pPr marL="0" indent="0" fontAlgn="base">
              <a:buNone/>
            </a:pPr>
            <a:r>
              <a:rPr lang="uk-UA" dirty="0"/>
              <a:t>Вам надається в користування платформа хмарних обчислень, де є всі необхідні хмарні мови, послуги, інструменти, бібліотеки від самого хмарного провайдера. Ви також не можете управляти базовою хмарною інфраструктурою, серверами, мережею, ОС і сховищами. Але натомість ви можете керувати програмами та частково параметрами конфігурації середовища додатків. Серед яскравих прикладів: </a:t>
            </a:r>
            <a:r>
              <a:rPr lang="en-US" dirty="0">
                <a:hlinkClick r:id="rId3"/>
              </a:rPr>
              <a:t>Microsoft Azure</a:t>
            </a:r>
            <a:r>
              <a:rPr lang="en-US" dirty="0"/>
              <a:t>.</a:t>
            </a:r>
            <a:endParaRPr lang="uk-UA" dirty="0"/>
          </a:p>
          <a:p>
            <a:pPr marL="0" indent="0" fontAlgn="base">
              <a:buNone/>
            </a:pPr>
            <a:endParaRPr lang="en-US" dirty="0"/>
          </a:p>
          <a:p>
            <a:pPr fontAlgn="base"/>
            <a:r>
              <a:rPr lang="en-US" b="1" dirty="0"/>
              <a:t>Infrastructure as a Service (IaaS) – </a:t>
            </a:r>
            <a:r>
              <a:rPr lang="uk-UA" b="1" dirty="0"/>
              <a:t>інфраструктура як послуга</a:t>
            </a:r>
            <a:endParaRPr lang="uk-UA" dirty="0"/>
          </a:p>
          <a:p>
            <a:pPr marL="0" indent="0" fontAlgn="base">
              <a:buNone/>
            </a:pPr>
            <a:r>
              <a:rPr lang="uk-UA" dirty="0"/>
              <a:t>У вас в розпорядженні є обчислювальні потужності, сховище, мережа та інші важливі обчислювальні ресурси, за допомогою яких ви можете розгортати та керувати довільно вибраними ПЗ. У них може входити додатки й операційні системи. Ви також не керуєте хмарною інфраструктурою, але можете налаштовувати ОС, розгорнуті додатки, сховище та частково управляти деякими компонентами на зразок </a:t>
            </a:r>
            <a:r>
              <a:rPr lang="uk-UA" dirty="0" err="1"/>
              <a:t>міжмережевих</a:t>
            </a:r>
            <a:r>
              <a:rPr lang="uk-UA" dirty="0"/>
              <a:t> екранів вузла. Серед відомих провайдерів послуги – </a:t>
            </a:r>
            <a:r>
              <a:rPr lang="en-US" dirty="0"/>
              <a:t>Google, IBM, Amazon </a:t>
            </a:r>
            <a:r>
              <a:rPr lang="uk-UA" dirty="0"/>
              <a:t>і інші.</a:t>
            </a:r>
          </a:p>
          <a:p>
            <a:endParaRPr lang="uk-UA" dirty="0"/>
          </a:p>
        </p:txBody>
      </p:sp>
    </p:spTree>
    <p:extLst>
      <p:ext uri="{BB962C8B-B14F-4D97-AF65-F5344CB8AC3E}">
        <p14:creationId xmlns:p14="http://schemas.microsoft.com/office/powerpoint/2010/main" val="168210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3BBFD08-4FBE-476A-9B29-D7F31817F1BA}"/>
              </a:ext>
            </a:extLst>
          </p:cNvPr>
          <p:cNvPicPr>
            <a:picLocks noChangeAspect="1"/>
          </p:cNvPicPr>
          <p:nvPr/>
        </p:nvPicPr>
        <p:blipFill>
          <a:blip r:embed="rId2"/>
          <a:stretch>
            <a:fillRect/>
          </a:stretch>
        </p:blipFill>
        <p:spPr>
          <a:xfrm>
            <a:off x="290946" y="367478"/>
            <a:ext cx="11668990" cy="6342000"/>
          </a:xfrm>
          <a:prstGeom prst="rect">
            <a:avLst/>
          </a:prstGeom>
        </p:spPr>
      </p:pic>
    </p:spTree>
    <p:extLst>
      <p:ext uri="{BB962C8B-B14F-4D97-AF65-F5344CB8AC3E}">
        <p14:creationId xmlns:p14="http://schemas.microsoft.com/office/powerpoint/2010/main" val="411069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AB301AB-8C97-48B3-9F79-5DA7F338347C}"/>
              </a:ext>
            </a:extLst>
          </p:cNvPr>
          <p:cNvPicPr>
            <a:picLocks noChangeAspect="1"/>
          </p:cNvPicPr>
          <p:nvPr/>
        </p:nvPicPr>
        <p:blipFill>
          <a:blip r:embed="rId2"/>
          <a:stretch>
            <a:fillRect/>
          </a:stretch>
        </p:blipFill>
        <p:spPr>
          <a:xfrm>
            <a:off x="1040822" y="924791"/>
            <a:ext cx="10110355" cy="5822187"/>
          </a:xfrm>
          <a:prstGeom prst="rect">
            <a:avLst/>
          </a:prstGeom>
        </p:spPr>
      </p:pic>
      <p:sp>
        <p:nvSpPr>
          <p:cNvPr id="3" name="Прямокутник 2">
            <a:extLst>
              <a:ext uri="{FF2B5EF4-FFF2-40B4-BE49-F238E27FC236}">
                <a16:creationId xmlns:a16="http://schemas.microsoft.com/office/drawing/2014/main" id="{C41815DD-2FC5-410A-AE45-9C8DB04895D4}"/>
              </a:ext>
            </a:extLst>
          </p:cNvPr>
          <p:cNvSpPr/>
          <p:nvPr/>
        </p:nvSpPr>
        <p:spPr>
          <a:xfrm>
            <a:off x="3416080" y="111022"/>
            <a:ext cx="5027338" cy="707886"/>
          </a:xfrm>
          <a:prstGeom prst="rect">
            <a:avLst/>
          </a:prstGeom>
          <a:noFill/>
        </p:spPr>
        <p:txBody>
          <a:bodyPr wrap="none" lIns="91440" tIns="45720" rIns="91440" bIns="45720">
            <a:spAutoFit/>
          </a:bodyPr>
          <a:lstStyle/>
          <a:p>
            <a:pPr algn="ctr"/>
            <a:r>
              <a:rPr lang="uk-UA" sz="4000" b="0" cap="none" spc="0" dirty="0">
                <a:ln w="0"/>
                <a:solidFill>
                  <a:schemeClr val="tx1"/>
                </a:solidFill>
                <a:effectLst>
                  <a:outerShdw blurRad="38100" dist="19050" dir="2700000" algn="tl" rotWithShape="0">
                    <a:schemeClr val="dk1">
                      <a:alpha val="40000"/>
                    </a:schemeClr>
                  </a:outerShdw>
                </a:effectLst>
              </a:rPr>
              <a:t>Зони відповідальності</a:t>
            </a:r>
          </a:p>
        </p:txBody>
      </p:sp>
    </p:spTree>
    <p:extLst>
      <p:ext uri="{BB962C8B-B14F-4D97-AF65-F5344CB8AC3E}">
        <p14:creationId xmlns:p14="http://schemas.microsoft.com/office/powerpoint/2010/main" val="392389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9B78F6-9A2E-4C29-AB29-2856476ADA8D}"/>
              </a:ext>
            </a:extLst>
          </p:cNvPr>
          <p:cNvSpPr>
            <a:spLocks noGrp="1"/>
          </p:cNvSpPr>
          <p:nvPr>
            <p:ph type="title"/>
          </p:nvPr>
        </p:nvSpPr>
        <p:spPr/>
        <p:txBody>
          <a:bodyPr>
            <a:normAutofit fontScale="90000"/>
          </a:bodyPr>
          <a:lstStyle/>
          <a:p>
            <a:pPr algn="ctr"/>
            <a:br>
              <a:rPr lang="uk-UA" dirty="0"/>
            </a:br>
            <a:r>
              <a:rPr lang="en-US" dirty="0" err="1"/>
              <a:t>XaaS</a:t>
            </a:r>
            <a:r>
              <a:rPr lang="uk-UA" dirty="0"/>
              <a:t> – все як послуга </a:t>
            </a:r>
            <a:br>
              <a:rPr lang="uk-UA" dirty="0"/>
            </a:br>
            <a:r>
              <a:rPr lang="uk-UA" sz="3600" dirty="0"/>
              <a:t>(цифрова трансформація бізнесу)</a:t>
            </a:r>
            <a:br>
              <a:rPr lang="en-US" sz="3600" dirty="0"/>
            </a:br>
            <a:endParaRPr lang="uk-UA" sz="3600" dirty="0"/>
          </a:p>
        </p:txBody>
      </p:sp>
      <p:sp>
        <p:nvSpPr>
          <p:cNvPr id="3" name="Місце для вмісту 2">
            <a:extLst>
              <a:ext uri="{FF2B5EF4-FFF2-40B4-BE49-F238E27FC236}">
                <a16:creationId xmlns:a16="http://schemas.microsoft.com/office/drawing/2014/main" id="{43BD1CF0-6396-4C60-8D51-3D14969391F0}"/>
              </a:ext>
            </a:extLst>
          </p:cNvPr>
          <p:cNvSpPr>
            <a:spLocks noGrp="1"/>
          </p:cNvSpPr>
          <p:nvPr>
            <p:ph sz="half" idx="1"/>
          </p:nvPr>
        </p:nvSpPr>
        <p:spPr/>
        <p:txBody>
          <a:bodyPr>
            <a:normAutofit fontScale="70000" lnSpcReduction="20000"/>
          </a:bodyPr>
          <a:lstStyle/>
          <a:p>
            <a:r>
              <a:rPr lang="uk-UA" dirty="0"/>
              <a:t>На даний момент </a:t>
            </a:r>
            <a:r>
              <a:rPr lang="en-US" dirty="0" err="1"/>
              <a:t>XaaS</a:t>
            </a:r>
            <a:r>
              <a:rPr lang="en-US" dirty="0"/>
              <a:t> </a:t>
            </a:r>
            <a:r>
              <a:rPr lang="uk-UA" dirty="0"/>
              <a:t>є новою парадигмою ринку хмарних обчислень і чия тенденція зростання у найближчі роки матиме великий вплив на сегменти телекомунікацій, великих даних та Інтернету речей (</a:t>
            </a:r>
            <a:r>
              <a:rPr lang="en-US" dirty="0"/>
              <a:t>IoT).</a:t>
            </a:r>
          </a:p>
          <a:p>
            <a:endParaRPr lang="en-US" dirty="0"/>
          </a:p>
          <a:p>
            <a:r>
              <a:rPr lang="uk-UA" dirty="0"/>
              <a:t> </a:t>
            </a:r>
            <a:r>
              <a:rPr lang="en-US" dirty="0" err="1"/>
              <a:t>XaaS</a:t>
            </a:r>
            <a:r>
              <a:rPr lang="en-US" dirty="0"/>
              <a:t> - </a:t>
            </a:r>
            <a:r>
              <a:rPr lang="uk-UA" dirty="0"/>
              <a:t>це технологічна концепція, яка охоплює декілька концепцій, пов’язаних з технологічними інноваціями в хмарі, який породжує нові способи створення та додавання вартості для організацій, як державних, так і приватних.</a:t>
            </a:r>
          </a:p>
          <a:p>
            <a:endParaRPr lang="uk-UA" dirty="0"/>
          </a:p>
          <a:p>
            <a:pPr marL="0" indent="0">
              <a:buNone/>
            </a:pPr>
            <a:r>
              <a:rPr lang="ru-RU" b="1" dirty="0"/>
              <a:t>X</a:t>
            </a:r>
            <a:r>
              <a:rPr lang="ru-RU" dirty="0"/>
              <a:t> в </a:t>
            </a:r>
            <a:r>
              <a:rPr lang="ru-RU" dirty="0" err="1"/>
              <a:t>абревіатурі</a:t>
            </a:r>
            <a:r>
              <a:rPr lang="ru-RU" dirty="0"/>
              <a:t> </a:t>
            </a:r>
            <a:r>
              <a:rPr lang="ru-RU" b="1" dirty="0" err="1"/>
              <a:t>XaaS</a:t>
            </a:r>
            <a:r>
              <a:rPr lang="ru-RU" dirty="0"/>
              <a:t> – </a:t>
            </a:r>
            <a:r>
              <a:rPr lang="ru-RU" dirty="0" err="1"/>
              <a:t>це</a:t>
            </a:r>
            <a:r>
              <a:rPr lang="ru-RU" dirty="0"/>
              <a:t> </a:t>
            </a:r>
            <a:r>
              <a:rPr lang="ru-RU" dirty="0" err="1"/>
              <a:t>змінна</a:t>
            </a:r>
            <a:r>
              <a:rPr lang="ru-RU" dirty="0"/>
              <a:t>, як правило, перша буква </a:t>
            </a:r>
            <a:r>
              <a:rPr lang="ru-RU" dirty="0" err="1"/>
              <a:t>додаткового</a:t>
            </a:r>
            <a:r>
              <a:rPr lang="ru-RU" dirty="0"/>
              <a:t> </a:t>
            </a:r>
            <a:r>
              <a:rPr lang="ru-RU" dirty="0" err="1"/>
              <a:t>сервісу</a:t>
            </a:r>
            <a:r>
              <a:rPr lang="ru-RU" dirty="0"/>
              <a:t> у </a:t>
            </a:r>
            <a:r>
              <a:rPr lang="ru-RU" dirty="0" err="1"/>
              <a:t>хмарі</a:t>
            </a:r>
            <a:r>
              <a:rPr lang="ru-RU" dirty="0"/>
              <a:t>.</a:t>
            </a:r>
            <a:endParaRPr lang="uk-UA" dirty="0"/>
          </a:p>
          <a:p>
            <a:endParaRPr lang="uk-UA" dirty="0"/>
          </a:p>
          <a:p>
            <a:endParaRPr lang="uk-UA" dirty="0"/>
          </a:p>
        </p:txBody>
      </p:sp>
      <p:pic>
        <p:nvPicPr>
          <p:cNvPr id="6" name="Місце для вмісту 5">
            <a:extLst>
              <a:ext uri="{FF2B5EF4-FFF2-40B4-BE49-F238E27FC236}">
                <a16:creationId xmlns:a16="http://schemas.microsoft.com/office/drawing/2014/main" id="{420C085C-FB75-4EBE-AF5E-437D7D212737}"/>
              </a:ext>
            </a:extLst>
          </p:cNvPr>
          <p:cNvPicPr>
            <a:picLocks noGrp="1" noChangeAspect="1"/>
          </p:cNvPicPr>
          <p:nvPr>
            <p:ph sz="half" idx="2"/>
          </p:nvPr>
        </p:nvPicPr>
        <p:blipFill>
          <a:blip r:embed="rId2"/>
          <a:stretch>
            <a:fillRect/>
          </a:stretch>
        </p:blipFill>
        <p:spPr>
          <a:xfrm>
            <a:off x="6172198" y="1825625"/>
            <a:ext cx="5943601" cy="4149148"/>
          </a:xfrm>
          <a:prstGeom prst="rect">
            <a:avLst/>
          </a:prstGeom>
        </p:spPr>
      </p:pic>
    </p:spTree>
    <p:extLst>
      <p:ext uri="{BB962C8B-B14F-4D97-AF65-F5344CB8AC3E}">
        <p14:creationId xmlns:p14="http://schemas.microsoft.com/office/powerpoint/2010/main" val="70127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1505C7F-F2AD-415F-BD49-32175F921C92}"/>
              </a:ext>
            </a:extLst>
          </p:cNvPr>
          <p:cNvSpPr>
            <a:spLocks noGrp="1"/>
          </p:cNvSpPr>
          <p:nvPr>
            <p:ph idx="1"/>
          </p:nvPr>
        </p:nvSpPr>
        <p:spPr>
          <a:xfrm>
            <a:off x="384464" y="135082"/>
            <a:ext cx="11720946" cy="6816438"/>
          </a:xfrm>
        </p:spPr>
        <p:txBody>
          <a:bodyPr>
            <a:normAutofit fontScale="85000" lnSpcReduction="20000"/>
          </a:bodyPr>
          <a:lstStyle/>
          <a:p>
            <a:pPr marL="0" indent="0">
              <a:lnSpc>
                <a:spcPct val="120000"/>
              </a:lnSpc>
              <a:buNone/>
            </a:pPr>
            <a:r>
              <a:rPr lang="uk-UA" dirty="0"/>
              <a:t>Сам по собі </a:t>
            </a:r>
            <a:r>
              <a:rPr lang="en-US" dirty="0" err="1"/>
              <a:t>XaaS</a:t>
            </a:r>
            <a:r>
              <a:rPr lang="en-US" dirty="0"/>
              <a:t> </a:t>
            </a:r>
            <a:r>
              <a:rPr lang="uk-UA" dirty="0"/>
              <a:t>вказує на численні та зростаючі ІТ-послуги, доступ до яких організації в даний час отримують завдяки Інтернету та здійснюють  перехід до </a:t>
            </a:r>
            <a:r>
              <a:rPr lang="uk-UA" dirty="0" err="1"/>
              <a:t>гіперконвергенції</a:t>
            </a:r>
            <a:r>
              <a:rPr lang="uk-UA" dirty="0"/>
              <a:t>.</a:t>
            </a:r>
          </a:p>
          <a:p>
            <a:pPr marL="0" indent="0" fontAlgn="base">
              <a:lnSpc>
                <a:spcPct val="120000"/>
              </a:lnSpc>
              <a:buNone/>
            </a:pPr>
            <a:r>
              <a:rPr lang="uk-UA" b="1" dirty="0"/>
              <a:t>ІТ-конвергенція - об’єднання або поєднання декількох ІТ-концепцій або технологій</a:t>
            </a:r>
            <a:r>
              <a:rPr lang="uk-UA" dirty="0"/>
              <a:t>, переважно </a:t>
            </a:r>
            <a:r>
              <a:rPr lang="uk-UA" dirty="0" err="1"/>
              <a:t>інфраструктур</a:t>
            </a:r>
            <a:r>
              <a:rPr lang="uk-UA" dirty="0"/>
              <a:t> обчислювальних центрів (Центри обробки даних), таких як: обробка, зберігання, мережі, телекомунікації, на одній фізичній платформі. </a:t>
            </a:r>
          </a:p>
          <a:p>
            <a:pPr marL="0" indent="0" fontAlgn="base">
              <a:lnSpc>
                <a:spcPct val="120000"/>
              </a:lnSpc>
              <a:buNone/>
            </a:pPr>
            <a:r>
              <a:rPr lang="uk-UA" b="1" dirty="0"/>
              <a:t>Використання моделі </a:t>
            </a:r>
            <a:r>
              <a:rPr lang="en-US" b="1" dirty="0" err="1"/>
              <a:t>XaaS</a:t>
            </a:r>
            <a:r>
              <a:rPr lang="en-US" b="1" dirty="0"/>
              <a:t> </a:t>
            </a:r>
            <a:r>
              <a:rPr lang="uk-UA" b="1" dirty="0"/>
              <a:t>в організаціях сприяє вирішенню багатьох проблем в галузі ІТ</a:t>
            </a:r>
            <a:r>
              <a:rPr lang="uk-UA" dirty="0"/>
              <a:t>, дозволяючи швидко переходити з одного ринку  на інший та з однієї бізнес-моделі на іншу.</a:t>
            </a:r>
          </a:p>
          <a:p>
            <a:pPr marL="0" indent="0" fontAlgn="base">
              <a:lnSpc>
                <a:spcPct val="120000"/>
              </a:lnSpc>
              <a:buNone/>
            </a:pPr>
            <a:r>
              <a:rPr lang="uk-UA" b="1" dirty="0"/>
              <a:t>З іншого боку, модель </a:t>
            </a:r>
            <a:r>
              <a:rPr lang="en-US" b="1" dirty="0" err="1"/>
              <a:t>XaaS</a:t>
            </a:r>
            <a:r>
              <a:rPr lang="en-US" b="1" dirty="0"/>
              <a:t> </a:t>
            </a:r>
            <a:r>
              <a:rPr lang="uk-UA" b="1" dirty="0"/>
              <a:t>дозволяє швидко масштабуватись в умовах несподіваного попиту</a:t>
            </a:r>
            <a:r>
              <a:rPr lang="uk-UA" dirty="0"/>
              <a:t>, звільнивши ресурси управління, щоб дозволити організаціям повністю присвятити себе бізнесу та його зростанню, а не інфраструктурі.</a:t>
            </a:r>
          </a:p>
          <a:p>
            <a:pPr marL="0" indent="0" fontAlgn="base">
              <a:lnSpc>
                <a:spcPct val="120000"/>
              </a:lnSpc>
              <a:buNone/>
            </a:pPr>
            <a:r>
              <a:rPr lang="en-US" b="1" dirty="0" err="1"/>
              <a:t>XaaS</a:t>
            </a:r>
            <a:r>
              <a:rPr lang="en-US" b="1" dirty="0"/>
              <a:t> - </a:t>
            </a:r>
            <a:r>
              <a:rPr lang="uk-UA" b="1" dirty="0"/>
              <a:t>це </a:t>
            </a:r>
            <a:r>
              <a:rPr lang="uk-UA" b="1" dirty="0" err="1"/>
              <a:t>всюдисуща</a:t>
            </a:r>
            <a:r>
              <a:rPr lang="uk-UA" b="1" dirty="0"/>
              <a:t> бізнес-модель, що забезпечує глобалізовану присутність за допомогою хмари.</a:t>
            </a:r>
            <a:r>
              <a:rPr lang="uk-UA" dirty="0"/>
              <a:t> Сильна в критичних точках ІТ-інфраструктури, що робить її незамінною для зростання та трансформації бізнесу.</a:t>
            </a:r>
          </a:p>
          <a:p>
            <a:pPr marL="0" indent="0">
              <a:buNone/>
            </a:pPr>
            <a:endParaRPr lang="uk-UA" dirty="0"/>
          </a:p>
        </p:txBody>
      </p:sp>
    </p:spTree>
    <p:extLst>
      <p:ext uri="{BB962C8B-B14F-4D97-AF65-F5344CB8AC3E}">
        <p14:creationId xmlns:p14="http://schemas.microsoft.com/office/powerpoint/2010/main" val="27341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3B321E-D53E-4A5C-8AAE-6F45CEA4F0E1}"/>
              </a:ext>
            </a:extLst>
          </p:cNvPr>
          <p:cNvSpPr>
            <a:spLocks noGrp="1"/>
          </p:cNvSpPr>
          <p:nvPr>
            <p:ph type="title"/>
          </p:nvPr>
        </p:nvSpPr>
        <p:spPr/>
        <p:txBody>
          <a:bodyPr/>
          <a:lstStyle/>
          <a:p>
            <a:pPr algn="ctr"/>
            <a:r>
              <a:rPr lang="uk-UA" dirty="0"/>
              <a:t>Висновок</a:t>
            </a:r>
          </a:p>
        </p:txBody>
      </p:sp>
      <p:sp>
        <p:nvSpPr>
          <p:cNvPr id="3" name="Місце для вмісту 2">
            <a:extLst>
              <a:ext uri="{FF2B5EF4-FFF2-40B4-BE49-F238E27FC236}">
                <a16:creationId xmlns:a16="http://schemas.microsoft.com/office/drawing/2014/main" id="{B98D65EB-C19C-4F24-9AED-C238339AA2BC}"/>
              </a:ext>
            </a:extLst>
          </p:cNvPr>
          <p:cNvSpPr>
            <a:spLocks noGrp="1"/>
          </p:cNvSpPr>
          <p:nvPr>
            <p:ph idx="1"/>
          </p:nvPr>
        </p:nvSpPr>
        <p:spPr/>
        <p:txBody>
          <a:bodyPr>
            <a:normAutofit fontScale="77500" lnSpcReduction="20000"/>
          </a:bodyPr>
          <a:lstStyle/>
          <a:p>
            <a:pPr marL="0" indent="0" fontAlgn="base">
              <a:lnSpc>
                <a:spcPct val="120000"/>
              </a:lnSpc>
              <a:buNone/>
            </a:pPr>
            <a:r>
              <a:rPr lang="uk-UA" b="1" dirty="0"/>
              <a:t>«Все як послуга» породжує зміну (міграцію) ІТ-операцій організованих у хмару </a:t>
            </a:r>
            <a:r>
              <a:rPr lang="uk-UA" dirty="0"/>
              <a:t>через спільні платформи, доступні з будь-якого місця, з подальшим зменшенням експлуатаційних витрат та впорядкуванням процесів.</a:t>
            </a:r>
          </a:p>
          <a:p>
            <a:pPr marL="0" indent="0" fontAlgn="base">
              <a:lnSpc>
                <a:spcPct val="120000"/>
              </a:lnSpc>
              <a:buNone/>
            </a:pPr>
            <a:r>
              <a:rPr lang="uk-UA" b="1" dirty="0"/>
              <a:t>Модель </a:t>
            </a:r>
            <a:r>
              <a:rPr lang="en-US" b="1" dirty="0" err="1"/>
              <a:t>XaaS</a:t>
            </a:r>
            <a:r>
              <a:rPr lang="en-US" b="1" dirty="0"/>
              <a:t>, </a:t>
            </a:r>
            <a:r>
              <a:rPr lang="uk-UA" b="1" dirty="0"/>
              <a:t>заснована головним чином на </a:t>
            </a:r>
            <a:r>
              <a:rPr lang="en-US" b="1" dirty="0"/>
              <a:t>IaaS, PaaS </a:t>
            </a:r>
            <a:r>
              <a:rPr lang="uk-UA" b="1" dirty="0"/>
              <a:t>та </a:t>
            </a:r>
            <a:r>
              <a:rPr lang="en-US" b="1" dirty="0"/>
              <a:t>SaaS, </a:t>
            </a:r>
            <a:r>
              <a:rPr lang="uk-UA" b="1" dirty="0"/>
              <a:t>розширюється, розширюючись до всіх видів компонентів, які можна запропонувати як послугу.</a:t>
            </a:r>
            <a:r>
              <a:rPr lang="uk-UA" dirty="0"/>
              <a:t> </a:t>
            </a:r>
            <a:r>
              <a:rPr lang="en-US" dirty="0" err="1"/>
              <a:t>XaaS</a:t>
            </a:r>
            <a:r>
              <a:rPr lang="en-US" dirty="0"/>
              <a:t> </a:t>
            </a:r>
            <a:r>
              <a:rPr lang="uk-UA" dirty="0"/>
              <a:t>поширює переваги хмарних обчислень на будь-яку область або процес, підтримуючи різні бізнес-цілі, від людських ресурсів до традиційної або комп'ютерної безпеки.</a:t>
            </a:r>
          </a:p>
          <a:p>
            <a:pPr marL="0" indent="0" fontAlgn="base">
              <a:lnSpc>
                <a:spcPct val="120000"/>
              </a:lnSpc>
              <a:buNone/>
            </a:pPr>
            <a:r>
              <a:rPr lang="en-US" b="1" dirty="0" err="1"/>
              <a:t>XaaS</a:t>
            </a:r>
            <a:r>
              <a:rPr lang="en-US" b="1" dirty="0"/>
              <a:t> </a:t>
            </a:r>
            <a:r>
              <a:rPr lang="uk-UA" b="1" dirty="0"/>
              <a:t>робить неминучим, що будь-яка послуга в галузі інформаційних технологій в кінцевому підсумку пропонується в хмарі</a:t>
            </a:r>
            <a:r>
              <a:rPr lang="uk-UA" dirty="0"/>
              <a:t>, що з часом посилить його ще більше.</a:t>
            </a:r>
          </a:p>
          <a:p>
            <a:endParaRPr lang="uk-UA" dirty="0"/>
          </a:p>
        </p:txBody>
      </p:sp>
    </p:spTree>
    <p:extLst>
      <p:ext uri="{BB962C8B-B14F-4D97-AF65-F5344CB8AC3E}">
        <p14:creationId xmlns:p14="http://schemas.microsoft.com/office/powerpoint/2010/main" val="107733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2B3A5D40-21D9-45C7-9509-2D5AEBA8E898}"/>
              </a:ext>
            </a:extLst>
          </p:cNvPr>
          <p:cNvSpPr>
            <a:spLocks noGrp="1"/>
          </p:cNvSpPr>
          <p:nvPr>
            <p:ph idx="1"/>
          </p:nvPr>
        </p:nvSpPr>
        <p:spPr>
          <a:xfrm>
            <a:off x="838200" y="529936"/>
            <a:ext cx="11353800" cy="6201812"/>
          </a:xfrm>
        </p:spPr>
        <p:txBody>
          <a:bodyPr>
            <a:normAutofit fontScale="77500" lnSpcReduction="20000"/>
          </a:bodyPr>
          <a:lstStyle/>
          <a:p>
            <a:pPr marL="0" indent="0" fontAlgn="base">
              <a:buNone/>
            </a:pPr>
            <a:r>
              <a:rPr lang="uk-UA" b="1" dirty="0"/>
              <a:t>Існує велика кількість концепцій, моделей або технологій, пов’язаних з парадигмою «як послуга» (як послуга).</a:t>
            </a:r>
            <a:r>
              <a:rPr lang="uk-UA" dirty="0"/>
              <a:t> Хоча найвідомішими </a:t>
            </a:r>
            <a:r>
              <a:rPr lang="en-US" dirty="0" err="1"/>
              <a:t>XaaS</a:t>
            </a:r>
            <a:r>
              <a:rPr lang="en-US" dirty="0"/>
              <a:t> </a:t>
            </a:r>
            <a:r>
              <a:rPr lang="uk-UA" dirty="0"/>
              <a:t>зазвичай є: Програмне забезпечення як послуга (</a:t>
            </a:r>
            <a:r>
              <a:rPr lang="en-US" dirty="0"/>
              <a:t>SaaS</a:t>
            </a:r>
            <a:r>
              <a:rPr lang="uk-UA" dirty="0"/>
              <a:t>), Платформа як послуга (</a:t>
            </a:r>
            <a:r>
              <a:rPr lang="en-US" dirty="0"/>
              <a:t>PaaS,</a:t>
            </a:r>
            <a:r>
              <a:rPr lang="uk-UA" dirty="0"/>
              <a:t>) та Інфраструктура як послуга (</a:t>
            </a:r>
            <a:r>
              <a:rPr lang="en-US" dirty="0"/>
              <a:t>IaaS</a:t>
            </a:r>
            <a:r>
              <a:rPr lang="uk-UA" dirty="0"/>
              <a:t>), кожного разу з’являється більше типів, серед яких ми можемо знайти наступні:</a:t>
            </a:r>
          </a:p>
          <a:p>
            <a:pPr marL="811213" fontAlgn="base"/>
            <a:r>
              <a:rPr lang="uk-UA" dirty="0"/>
              <a:t>Апаратне забезпечення як послуга (</a:t>
            </a:r>
            <a:r>
              <a:rPr lang="en-US" dirty="0" err="1"/>
              <a:t>HaaS</a:t>
            </a:r>
            <a:r>
              <a:rPr lang="en-US" dirty="0"/>
              <a:t>, </a:t>
            </a:r>
            <a:r>
              <a:rPr lang="uk-UA" dirty="0"/>
              <a:t>Апаратне забезпечення як послуга)</a:t>
            </a:r>
          </a:p>
          <a:p>
            <a:pPr marL="811213" fontAlgn="base"/>
            <a:r>
              <a:rPr lang="uk-UA" dirty="0"/>
              <a:t>Зберігання як послуга (</a:t>
            </a:r>
            <a:r>
              <a:rPr lang="en-US" dirty="0"/>
              <a:t>SaaS)</a:t>
            </a:r>
          </a:p>
          <a:p>
            <a:pPr marL="811213" fontAlgn="base"/>
            <a:r>
              <a:rPr lang="uk-UA" dirty="0"/>
              <a:t>База даних як послуга (</a:t>
            </a:r>
            <a:r>
              <a:rPr lang="en-US" dirty="0"/>
              <a:t>DBaaS, </a:t>
            </a:r>
            <a:r>
              <a:rPr lang="uk-UA" dirty="0"/>
              <a:t>База даних як послуга)</a:t>
            </a:r>
          </a:p>
          <a:p>
            <a:pPr marL="811213" fontAlgn="base"/>
            <a:r>
              <a:rPr lang="uk-UA" dirty="0"/>
              <a:t>Відновлення після катастрофи як послуга (</a:t>
            </a:r>
            <a:r>
              <a:rPr lang="en-US" dirty="0" err="1"/>
              <a:t>DRaaS</a:t>
            </a:r>
            <a:r>
              <a:rPr lang="en-US" dirty="0"/>
              <a:t>)</a:t>
            </a:r>
          </a:p>
          <a:p>
            <a:pPr marL="811213" fontAlgn="base"/>
            <a:r>
              <a:rPr lang="uk-UA" dirty="0"/>
              <a:t>Зв'язок як послуга (</a:t>
            </a:r>
            <a:r>
              <a:rPr lang="en-US" dirty="0"/>
              <a:t>CaaS)</a:t>
            </a:r>
          </a:p>
          <a:p>
            <a:pPr marL="811213" fontAlgn="base"/>
            <a:r>
              <a:rPr lang="uk-UA" dirty="0"/>
              <a:t>Мережа як послуга (</a:t>
            </a:r>
            <a:r>
              <a:rPr lang="en-US" dirty="0" err="1"/>
              <a:t>NaaS</a:t>
            </a:r>
            <a:r>
              <a:rPr lang="en-US" dirty="0"/>
              <a:t>)</a:t>
            </a:r>
          </a:p>
          <a:p>
            <a:pPr marL="811213" fontAlgn="base"/>
            <a:r>
              <a:rPr lang="uk-UA" dirty="0"/>
              <a:t>Моніторинг як послуга (</a:t>
            </a:r>
            <a:r>
              <a:rPr lang="en-US" dirty="0" err="1"/>
              <a:t>MaaS</a:t>
            </a:r>
            <a:r>
              <a:rPr lang="en-US" dirty="0"/>
              <a:t>)</a:t>
            </a:r>
          </a:p>
          <a:p>
            <a:pPr marL="811213" fontAlgn="base"/>
            <a:r>
              <a:rPr lang="uk-UA" dirty="0"/>
              <a:t>Контейнери як послуга (</a:t>
            </a:r>
            <a:r>
              <a:rPr lang="en-US" dirty="0"/>
              <a:t>CaaS</a:t>
            </a:r>
            <a:r>
              <a:rPr lang="uk-UA" dirty="0"/>
              <a:t>)</a:t>
            </a:r>
          </a:p>
          <a:p>
            <a:pPr marL="811213" fontAlgn="base"/>
            <a:r>
              <a:rPr lang="uk-UA" dirty="0"/>
              <a:t>Функція як послуга (</a:t>
            </a:r>
            <a:r>
              <a:rPr lang="en-US" dirty="0" err="1"/>
              <a:t>FaaS</a:t>
            </a:r>
            <a:r>
              <a:rPr lang="uk-UA" dirty="0"/>
              <a:t>)</a:t>
            </a:r>
          </a:p>
          <a:p>
            <a:pPr marL="811213" fontAlgn="base"/>
            <a:r>
              <a:rPr lang="uk-UA" dirty="0"/>
              <a:t>Безпека як послуга (</a:t>
            </a:r>
            <a:r>
              <a:rPr lang="en-US" dirty="0" err="1"/>
              <a:t>SECaaS</a:t>
            </a:r>
            <a:r>
              <a:rPr lang="uk-UA" dirty="0"/>
              <a:t>)</a:t>
            </a:r>
          </a:p>
          <a:p>
            <a:pPr marL="0" indent="0" fontAlgn="base">
              <a:buNone/>
            </a:pPr>
            <a:r>
              <a:rPr lang="uk-UA" b="1" dirty="0"/>
              <a:t>Інші менш відомі або реалізовані, як правило:</a:t>
            </a:r>
            <a:endParaRPr lang="uk-UA" dirty="0"/>
          </a:p>
          <a:p>
            <a:pPr marL="811213" fontAlgn="base"/>
            <a:r>
              <a:rPr lang="uk-UA" dirty="0"/>
              <a:t>Управління як послуга (</a:t>
            </a:r>
            <a:r>
              <a:rPr lang="en-US" dirty="0" err="1"/>
              <a:t>MaaS</a:t>
            </a:r>
            <a:r>
              <a:rPr lang="en-US" dirty="0"/>
              <a:t>)</a:t>
            </a:r>
          </a:p>
          <a:p>
            <a:pPr marL="811213" fontAlgn="base"/>
            <a:r>
              <a:rPr lang="uk-UA" dirty="0"/>
              <a:t>Бізнес як послуга (</a:t>
            </a:r>
            <a:r>
              <a:rPr lang="en-US" dirty="0"/>
              <a:t>BaaS</a:t>
            </a:r>
            <a:r>
              <a:rPr lang="uk-UA" dirty="0"/>
              <a:t>)</a:t>
            </a:r>
          </a:p>
          <a:p>
            <a:endParaRPr lang="uk-UA" dirty="0"/>
          </a:p>
          <a:p>
            <a:pPr marL="0" indent="0">
              <a:buNone/>
            </a:pPr>
            <a:endParaRPr lang="uk-UA" dirty="0"/>
          </a:p>
        </p:txBody>
      </p:sp>
      <p:pic>
        <p:nvPicPr>
          <p:cNvPr id="7" name="Рисунок 6">
            <a:extLst>
              <a:ext uri="{FF2B5EF4-FFF2-40B4-BE49-F238E27FC236}">
                <a16:creationId xmlns:a16="http://schemas.microsoft.com/office/drawing/2014/main" id="{58B40C22-EB44-4E91-8469-835E53A5D625}"/>
              </a:ext>
            </a:extLst>
          </p:cNvPr>
          <p:cNvPicPr>
            <a:picLocks noChangeAspect="1"/>
          </p:cNvPicPr>
          <p:nvPr/>
        </p:nvPicPr>
        <p:blipFill>
          <a:blip r:embed="rId2"/>
          <a:stretch>
            <a:fillRect/>
          </a:stretch>
        </p:blipFill>
        <p:spPr>
          <a:xfrm>
            <a:off x="7024255" y="3035708"/>
            <a:ext cx="5082078" cy="3696040"/>
          </a:xfrm>
          <a:prstGeom prst="rect">
            <a:avLst/>
          </a:prstGeom>
        </p:spPr>
      </p:pic>
    </p:spTree>
    <p:extLst>
      <p:ext uri="{BB962C8B-B14F-4D97-AF65-F5344CB8AC3E}">
        <p14:creationId xmlns:p14="http://schemas.microsoft.com/office/powerpoint/2010/main" val="100377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234C8F-9753-4DEF-84F4-0508C3CE8D0A}"/>
              </a:ext>
            </a:extLst>
          </p:cNvPr>
          <p:cNvSpPr>
            <a:spLocks noGrp="1"/>
          </p:cNvSpPr>
          <p:nvPr>
            <p:ph type="title"/>
          </p:nvPr>
        </p:nvSpPr>
        <p:spPr>
          <a:xfrm>
            <a:off x="838200" y="365126"/>
            <a:ext cx="10515600" cy="809048"/>
          </a:xfrm>
        </p:spPr>
        <p:txBody>
          <a:bodyPr>
            <a:normAutofit fontScale="90000"/>
          </a:bodyPr>
          <a:lstStyle/>
          <a:p>
            <a:pPr algn="ctr"/>
            <a:br>
              <a:rPr lang="uk-UA" dirty="0"/>
            </a:br>
            <a:r>
              <a:rPr lang="uk-UA" dirty="0"/>
              <a:t>Переваги хмарних обчислень</a:t>
            </a:r>
            <a:br>
              <a:rPr lang="uk-UA" dirty="0"/>
            </a:br>
            <a:endParaRPr lang="uk-UA" dirty="0"/>
          </a:p>
        </p:txBody>
      </p:sp>
      <p:sp>
        <p:nvSpPr>
          <p:cNvPr id="3" name="Місце для вмісту 2">
            <a:extLst>
              <a:ext uri="{FF2B5EF4-FFF2-40B4-BE49-F238E27FC236}">
                <a16:creationId xmlns:a16="http://schemas.microsoft.com/office/drawing/2014/main" id="{4DABBF06-10B8-44EF-93CE-A02DA3B6FD74}"/>
              </a:ext>
            </a:extLst>
          </p:cNvPr>
          <p:cNvSpPr>
            <a:spLocks noGrp="1"/>
          </p:cNvSpPr>
          <p:nvPr>
            <p:ph idx="1"/>
          </p:nvPr>
        </p:nvSpPr>
        <p:spPr>
          <a:xfrm>
            <a:off x="838200" y="1174174"/>
            <a:ext cx="11204864" cy="5517571"/>
          </a:xfrm>
        </p:spPr>
        <p:txBody>
          <a:bodyPr>
            <a:normAutofit fontScale="62500" lnSpcReduction="20000"/>
          </a:bodyPr>
          <a:lstStyle/>
          <a:p>
            <a:pPr marL="0" indent="0" algn="just">
              <a:buNone/>
            </a:pPr>
            <a:r>
              <a:rPr lang="uk-UA" sz="3400" b="1" dirty="0"/>
              <a:t>1) Економічна вигода: </a:t>
            </a:r>
            <a:r>
              <a:rPr lang="uk-UA" sz="3400" dirty="0"/>
              <a:t>Використання хмарної інфраструктури у мережах та обчисленнях зменшить загальні витрати на придбання та управління апаратним та програмним обладнанням. Таким чином, проект стане економічно вигідним, оскільки організаціям не потрібно витрачати гроші на створення центрів обробки даних, придбання обладнання, модернізацію програмного забезпечення та інших ресурсів, необхідних для запуску проекту, оскільки всі ці послуги управляються хмарою постачальник послуг.</a:t>
            </a:r>
          </a:p>
          <a:p>
            <a:pPr marL="0" indent="0" algn="just">
              <a:buNone/>
            </a:pPr>
            <a:r>
              <a:rPr lang="uk-UA" sz="3400" dirty="0"/>
              <a:t>Крім того, вартість оренди цих ресурсів хмари є дуже економічною для компаній порівняно з управлінням ними, а не їх придбанням.</a:t>
            </a:r>
          </a:p>
          <a:p>
            <a:pPr marL="0" indent="0" algn="just">
              <a:buNone/>
            </a:pPr>
            <a:r>
              <a:rPr lang="uk-UA" sz="3400" b="1" dirty="0"/>
              <a:t>2) Мобільність:</a:t>
            </a:r>
            <a:r>
              <a:rPr lang="uk-UA" sz="3400" dirty="0"/>
              <a:t> Використання інфраструктури хмарних обчислень забезпечить гнучкість та мобільність для кінцевих користувачів для вилучення, зберігання та обміну даними з будь-якого місця та в будь-який час, просто маючи з’єднання з Інтернетом.</a:t>
            </a:r>
          </a:p>
          <a:p>
            <a:pPr marL="0" indent="0" algn="just">
              <a:buNone/>
            </a:pPr>
            <a:r>
              <a:rPr lang="uk-UA" sz="3400" dirty="0"/>
              <a:t>Це означає, що користувачі не повинні переносити жорсткі диски та компакт-диски для перенесення своїх даних з одного місця в інше. Вони можуть просто зберегти свої дані на </a:t>
            </a:r>
            <a:r>
              <a:rPr lang="en-US" sz="3400" dirty="0"/>
              <a:t>Google Drive </a:t>
            </a:r>
            <a:r>
              <a:rPr lang="uk-UA" sz="3400" dirty="0"/>
              <a:t>або </a:t>
            </a:r>
            <a:r>
              <a:rPr lang="en-US" sz="3400" dirty="0" err="1"/>
              <a:t>DropBox</a:t>
            </a:r>
            <a:r>
              <a:rPr lang="en-US" sz="3400" dirty="0"/>
              <a:t>, </a:t>
            </a:r>
            <a:r>
              <a:rPr lang="uk-UA" sz="3400" dirty="0"/>
              <a:t>а потім отримати доступ до них через Інтернет з будь-якого місця.</a:t>
            </a:r>
          </a:p>
          <a:p>
            <a:pPr marL="0" indent="0" algn="just">
              <a:buNone/>
            </a:pPr>
            <a:r>
              <a:rPr lang="ru-RU" sz="3400" dirty="0"/>
              <a:t>Вони </a:t>
            </a:r>
            <a:r>
              <a:rPr lang="ru-RU" sz="3400" dirty="0" err="1"/>
              <a:t>також</a:t>
            </a:r>
            <a:r>
              <a:rPr lang="ru-RU" sz="3400" dirty="0"/>
              <a:t> </a:t>
            </a:r>
            <a:r>
              <a:rPr lang="ru-RU" sz="3400" dirty="0" err="1"/>
              <a:t>можуть</a:t>
            </a:r>
            <a:r>
              <a:rPr lang="ru-RU" sz="3400" dirty="0"/>
              <a:t> </a:t>
            </a:r>
            <a:r>
              <a:rPr lang="ru-RU" sz="3400" dirty="0" err="1"/>
              <a:t>обмінюватися</a:t>
            </a:r>
            <a:r>
              <a:rPr lang="ru-RU" sz="3400" dirty="0"/>
              <a:t> </a:t>
            </a:r>
            <a:r>
              <a:rPr lang="ru-RU" sz="3400" dirty="0" err="1"/>
              <a:t>цими</a:t>
            </a:r>
            <a:r>
              <a:rPr lang="ru-RU" sz="3400" dirty="0"/>
              <a:t> </a:t>
            </a:r>
            <a:r>
              <a:rPr lang="ru-RU" sz="3400" dirty="0" err="1"/>
              <a:t>даними</a:t>
            </a:r>
            <a:r>
              <a:rPr lang="ru-RU" sz="3400" dirty="0"/>
              <a:t> </a:t>
            </a:r>
            <a:r>
              <a:rPr lang="ru-RU" sz="3400" dirty="0" err="1"/>
              <a:t>зі</a:t>
            </a:r>
            <a:r>
              <a:rPr lang="ru-RU" sz="3400" dirty="0"/>
              <a:t> </a:t>
            </a:r>
            <a:r>
              <a:rPr lang="ru-RU" sz="3400" dirty="0" err="1"/>
              <a:t>своїми</a:t>
            </a:r>
            <a:r>
              <a:rPr lang="ru-RU" sz="3400" dirty="0"/>
              <a:t> партнерами на </a:t>
            </a:r>
            <a:r>
              <a:rPr lang="ru-RU" sz="3400" dirty="0" err="1"/>
              <a:t>цій</a:t>
            </a:r>
            <a:r>
              <a:rPr lang="ru-RU" sz="3400" dirty="0"/>
              <a:t> </a:t>
            </a:r>
            <a:r>
              <a:rPr lang="ru-RU" sz="3400" dirty="0" err="1"/>
              <a:t>платформі</a:t>
            </a:r>
            <a:r>
              <a:rPr lang="ru-RU" sz="3400" dirty="0"/>
              <a:t>, як з </a:t>
            </a:r>
            <a:r>
              <a:rPr lang="ru-RU" sz="3400" dirty="0" err="1"/>
              <a:t>іншими</a:t>
            </a:r>
            <a:r>
              <a:rPr lang="ru-RU" sz="3400" dirty="0"/>
              <a:t> </a:t>
            </a:r>
            <a:r>
              <a:rPr lang="ru-RU" sz="3400" dirty="0" err="1"/>
              <a:t>працівниками</a:t>
            </a:r>
            <a:r>
              <a:rPr lang="ru-RU" sz="3400" dirty="0"/>
              <a:t> </a:t>
            </a:r>
            <a:r>
              <a:rPr lang="ru-RU" sz="3400" dirty="0" err="1"/>
              <a:t>компанії</a:t>
            </a:r>
            <a:r>
              <a:rPr lang="ru-RU" sz="3400" dirty="0"/>
              <a:t>, </a:t>
            </a:r>
            <a:r>
              <a:rPr lang="ru-RU" sz="3400" dirty="0" err="1"/>
              <a:t>або</a:t>
            </a:r>
            <a:r>
              <a:rPr lang="ru-RU" sz="3400" dirty="0"/>
              <a:t> </a:t>
            </a:r>
            <a:r>
              <a:rPr lang="ru-RU" sz="3400" dirty="0" err="1"/>
              <a:t>користувачі</a:t>
            </a:r>
            <a:r>
              <a:rPr lang="ru-RU" sz="3400" dirty="0"/>
              <a:t> </a:t>
            </a:r>
            <a:r>
              <a:rPr lang="ru-RU" sz="3400" dirty="0" err="1"/>
              <a:t>можуть</a:t>
            </a:r>
            <a:r>
              <a:rPr lang="ru-RU" sz="3400" dirty="0"/>
              <a:t> </a:t>
            </a:r>
            <a:r>
              <a:rPr lang="ru-RU" sz="3400" dirty="0" err="1"/>
              <a:t>ділитися</a:t>
            </a:r>
            <a:r>
              <a:rPr lang="ru-RU" sz="3400" dirty="0"/>
              <a:t> </a:t>
            </a:r>
            <a:r>
              <a:rPr lang="ru-RU" sz="3400" dirty="0" err="1"/>
              <a:t>інформацією</a:t>
            </a:r>
            <a:r>
              <a:rPr lang="ru-RU" sz="3400" dirty="0"/>
              <a:t> </a:t>
            </a:r>
            <a:r>
              <a:rPr lang="ru-RU" sz="3400" dirty="0" err="1"/>
              <a:t>зі</a:t>
            </a:r>
            <a:r>
              <a:rPr lang="ru-RU" sz="3400" dirty="0"/>
              <a:t> </a:t>
            </a:r>
            <a:r>
              <a:rPr lang="ru-RU" sz="3400" dirty="0" err="1"/>
              <a:t>своїми</a:t>
            </a:r>
            <a:r>
              <a:rPr lang="ru-RU" sz="3400" dirty="0"/>
              <a:t> родичами, </a:t>
            </a:r>
            <a:r>
              <a:rPr lang="ru-RU" sz="3400" dirty="0" err="1"/>
              <a:t>створюючи</a:t>
            </a:r>
            <a:r>
              <a:rPr lang="ru-RU" sz="3400" dirty="0"/>
              <a:t> </a:t>
            </a:r>
            <a:r>
              <a:rPr lang="ru-RU" sz="3400" dirty="0" err="1"/>
              <a:t>сімейну</a:t>
            </a:r>
            <a:r>
              <a:rPr lang="ru-RU" sz="3400" dirty="0"/>
              <a:t> </a:t>
            </a:r>
            <a:r>
              <a:rPr lang="ru-RU" sz="3400" dirty="0" err="1"/>
              <a:t>групу</a:t>
            </a:r>
            <a:r>
              <a:rPr lang="ru-RU" sz="3400" dirty="0"/>
              <a:t> в </a:t>
            </a:r>
            <a:r>
              <a:rPr lang="ru-RU" sz="3400" dirty="0" err="1"/>
              <a:t>хмарній</a:t>
            </a:r>
            <a:r>
              <a:rPr lang="ru-RU" sz="3400" dirty="0"/>
              <a:t> </a:t>
            </a:r>
            <a:r>
              <a:rPr lang="ru-RU" sz="3400" dirty="0" err="1"/>
              <a:t>мережі</a:t>
            </a:r>
            <a:r>
              <a:rPr lang="ru-RU" sz="3400" dirty="0"/>
              <a:t>.</a:t>
            </a:r>
          </a:p>
          <a:p>
            <a:pPr marL="0" indent="0" algn="just">
              <a:buNone/>
            </a:pPr>
            <a:endParaRPr lang="uk-UA" sz="3400" dirty="0"/>
          </a:p>
          <a:p>
            <a:endParaRPr lang="uk-UA" dirty="0"/>
          </a:p>
        </p:txBody>
      </p:sp>
    </p:spTree>
    <p:extLst>
      <p:ext uri="{BB962C8B-B14F-4D97-AF65-F5344CB8AC3E}">
        <p14:creationId xmlns:p14="http://schemas.microsoft.com/office/powerpoint/2010/main" val="372580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83826D3-1A6E-4227-9E24-798C5DF25C01}"/>
              </a:ext>
            </a:extLst>
          </p:cNvPr>
          <p:cNvSpPr>
            <a:spLocks noGrp="1"/>
          </p:cNvSpPr>
          <p:nvPr>
            <p:ph idx="1"/>
          </p:nvPr>
        </p:nvSpPr>
        <p:spPr>
          <a:xfrm>
            <a:off x="838200" y="862445"/>
            <a:ext cx="10893136" cy="5314518"/>
          </a:xfrm>
        </p:spPr>
        <p:txBody>
          <a:bodyPr>
            <a:normAutofit fontScale="85000" lnSpcReduction="20000"/>
          </a:bodyPr>
          <a:lstStyle/>
          <a:p>
            <a:pPr marL="0" indent="0">
              <a:buNone/>
            </a:pPr>
            <a:r>
              <a:rPr lang="ru-RU" b="1" dirty="0"/>
              <a:t> 3) </a:t>
            </a:r>
            <a:r>
              <a:rPr lang="uk-UA" b="1" dirty="0"/>
              <a:t>Просте управління даними та програмами</a:t>
            </a:r>
            <a:r>
              <a:rPr lang="uk-UA" dirty="0"/>
              <a:t>: Оскільки організаціям не потрібно налаштовувати програмне та апаратне забезпечення програм та проектів, над якими вони працюють, тому вони можуть зосередитись на розробці програмних додатків.</a:t>
            </a:r>
          </a:p>
          <a:p>
            <a:pPr marL="0" indent="0">
              <a:buNone/>
            </a:pPr>
            <a:r>
              <a:rPr lang="uk-UA" dirty="0"/>
              <a:t>Крім того, всі дані зберігаються на одному централізованому сервері, тому легко керувати даними та відстежувати, хто отримує доступ до якогось типу даних у цьому місці за допомогою управління.</a:t>
            </a:r>
          </a:p>
          <a:p>
            <a:pPr marL="0" indent="0">
              <a:buNone/>
            </a:pPr>
            <a:r>
              <a:rPr lang="uk-UA" b="1" dirty="0"/>
              <a:t>4) Гнучкість пристрою:</a:t>
            </a:r>
            <a:r>
              <a:rPr lang="uk-UA" dirty="0"/>
              <a:t> У хмарних обчисленнях однакові дані та програми можуть бути доступні на різних пристроях, таких як смартфони, ноутбуки, настільні ПК та </a:t>
            </a:r>
            <a:r>
              <a:rPr lang="uk-UA" dirty="0" err="1"/>
              <a:t>iPad</a:t>
            </a:r>
            <a:r>
              <a:rPr lang="uk-UA" dirty="0"/>
              <a:t>.</a:t>
            </a:r>
          </a:p>
          <a:p>
            <a:pPr marL="0" indent="0">
              <a:buNone/>
            </a:pPr>
            <a:r>
              <a:rPr lang="uk-UA" b="1" dirty="0"/>
              <a:t>5) Розширена ємність зберігання:</a:t>
            </a:r>
            <a:r>
              <a:rPr lang="uk-UA" dirty="0"/>
              <a:t> Ємність серверів для зберігання даних набагато більше, ніж ємність пристрою користувача. Таким чином, хмарні обчислення </a:t>
            </a:r>
            <a:r>
              <a:rPr lang="uk-UA" dirty="0" err="1"/>
              <a:t>полегшать</a:t>
            </a:r>
            <a:r>
              <a:rPr lang="uk-UA" dirty="0"/>
              <a:t> користувачам та організаціям збереження своїх величезних одиниць персональних даних та даних, пов’язаних із проектами, на серверах даних хмарних мереж.</a:t>
            </a:r>
          </a:p>
          <a:p>
            <a:pPr marL="0" indent="0">
              <a:buNone/>
            </a:pPr>
            <a:r>
              <a:rPr lang="uk-UA" b="1" dirty="0"/>
              <a:t>6) Автоматизація в градації вище програмного забезпечення:</a:t>
            </a:r>
            <a:r>
              <a:rPr lang="uk-UA" dirty="0"/>
              <a:t> Хмарні обчислення вчасно запропонують автоматичне оновлення всіх програм та програмних програм, що працюють на його платформі.</a:t>
            </a:r>
          </a:p>
          <a:p>
            <a:endParaRPr lang="uk-UA" dirty="0"/>
          </a:p>
        </p:txBody>
      </p:sp>
    </p:spTree>
    <p:extLst>
      <p:ext uri="{BB962C8B-B14F-4D97-AF65-F5344CB8AC3E}">
        <p14:creationId xmlns:p14="http://schemas.microsoft.com/office/powerpoint/2010/main" val="401064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FA25E4-7251-49F1-9C93-E50B31C0E99C}"/>
              </a:ext>
            </a:extLst>
          </p:cNvPr>
          <p:cNvSpPr>
            <a:spLocks noGrp="1"/>
          </p:cNvSpPr>
          <p:nvPr>
            <p:ph type="title"/>
          </p:nvPr>
        </p:nvSpPr>
        <p:spPr/>
        <p:txBody>
          <a:bodyPr/>
          <a:lstStyle/>
          <a:p>
            <a:pPr algn="ctr"/>
            <a:r>
              <a:rPr lang="uk-UA" dirty="0"/>
              <a:t>План</a:t>
            </a:r>
          </a:p>
        </p:txBody>
      </p:sp>
      <p:sp>
        <p:nvSpPr>
          <p:cNvPr id="3" name="Місце для вмісту 2">
            <a:extLst>
              <a:ext uri="{FF2B5EF4-FFF2-40B4-BE49-F238E27FC236}">
                <a16:creationId xmlns:a16="http://schemas.microsoft.com/office/drawing/2014/main" id="{C8C16334-7A0E-41DB-97BA-7145163242F7}"/>
              </a:ext>
            </a:extLst>
          </p:cNvPr>
          <p:cNvSpPr>
            <a:spLocks noGrp="1"/>
          </p:cNvSpPr>
          <p:nvPr>
            <p:ph idx="1"/>
          </p:nvPr>
        </p:nvSpPr>
        <p:spPr>
          <a:xfrm>
            <a:off x="838200" y="1607127"/>
            <a:ext cx="10515600" cy="4885748"/>
          </a:xfrm>
        </p:spPr>
        <p:txBody>
          <a:bodyPr>
            <a:normAutofit/>
          </a:bodyPr>
          <a:lstStyle/>
          <a:p>
            <a:pPr marL="3044825" indent="-514350">
              <a:buFont typeface="+mj-lt"/>
              <a:buAutoNum type="arabicPeriod"/>
            </a:pPr>
            <a:r>
              <a:rPr lang="uk-UA" dirty="0"/>
              <a:t>Характеристика хмарних обчислень</a:t>
            </a:r>
          </a:p>
          <a:p>
            <a:pPr marL="3044825" indent="-514350">
              <a:buFont typeface="+mj-lt"/>
              <a:buAutoNum type="arabicPeriod"/>
            </a:pPr>
            <a:r>
              <a:rPr lang="uk-UA" dirty="0"/>
              <a:t>Типи хмарних моделей</a:t>
            </a:r>
          </a:p>
          <a:p>
            <a:pPr marL="3044825" indent="-514350">
              <a:buFont typeface="+mj-lt"/>
              <a:buAutoNum type="arabicPeriod"/>
            </a:pPr>
            <a:r>
              <a:rPr lang="uk-UA" dirty="0"/>
              <a:t>Моделі хмарних обчислень</a:t>
            </a:r>
          </a:p>
          <a:p>
            <a:pPr marL="3044825" indent="-514350">
              <a:buFont typeface="+mj-lt"/>
              <a:buAutoNum type="arabicPeriod"/>
            </a:pPr>
            <a:r>
              <a:rPr lang="uk-UA" dirty="0"/>
              <a:t>Переваги хмарних обчислень</a:t>
            </a:r>
          </a:p>
          <a:p>
            <a:pPr marL="3044825" indent="-514350">
              <a:buFont typeface="+mj-lt"/>
              <a:buAutoNum type="arabicPeriod"/>
            </a:pPr>
            <a:r>
              <a:rPr lang="uk-UA" dirty="0"/>
              <a:t>Недоліки хмарних обчислень</a:t>
            </a:r>
          </a:p>
        </p:txBody>
      </p:sp>
      <p:pic>
        <p:nvPicPr>
          <p:cNvPr id="4" name="Рисунок 3">
            <a:extLst>
              <a:ext uri="{FF2B5EF4-FFF2-40B4-BE49-F238E27FC236}">
                <a16:creationId xmlns:a16="http://schemas.microsoft.com/office/drawing/2014/main" id="{EBABFDD8-7A0F-4659-B981-B9913F94351C}"/>
              </a:ext>
            </a:extLst>
          </p:cNvPr>
          <p:cNvPicPr>
            <a:picLocks noChangeAspect="1"/>
          </p:cNvPicPr>
          <p:nvPr/>
        </p:nvPicPr>
        <p:blipFill>
          <a:blip r:embed="rId2"/>
          <a:stretch>
            <a:fillRect/>
          </a:stretch>
        </p:blipFill>
        <p:spPr>
          <a:xfrm>
            <a:off x="1768186" y="4576444"/>
            <a:ext cx="8655627" cy="1348857"/>
          </a:xfrm>
          <a:prstGeom prst="rect">
            <a:avLst/>
          </a:prstGeom>
        </p:spPr>
      </p:pic>
    </p:spTree>
    <p:extLst>
      <p:ext uri="{BB962C8B-B14F-4D97-AF65-F5344CB8AC3E}">
        <p14:creationId xmlns:p14="http://schemas.microsoft.com/office/powerpoint/2010/main" val="518332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D3186-D7BE-4262-8A9D-9F1718489BB8}"/>
              </a:ext>
            </a:extLst>
          </p:cNvPr>
          <p:cNvSpPr>
            <a:spLocks noGrp="1"/>
          </p:cNvSpPr>
          <p:nvPr>
            <p:ph type="title"/>
          </p:nvPr>
        </p:nvSpPr>
        <p:spPr>
          <a:xfrm>
            <a:off x="838200" y="365126"/>
            <a:ext cx="10515600" cy="611620"/>
          </a:xfrm>
        </p:spPr>
        <p:txBody>
          <a:bodyPr>
            <a:normAutofit fontScale="90000"/>
          </a:bodyPr>
          <a:lstStyle/>
          <a:p>
            <a:pPr algn="ctr"/>
            <a:br>
              <a:rPr lang="uk-UA" dirty="0"/>
            </a:br>
            <a:r>
              <a:rPr lang="uk-UA" dirty="0"/>
              <a:t>Недоліки хмарних обчислень</a:t>
            </a:r>
            <a:br>
              <a:rPr lang="uk-UA" dirty="0"/>
            </a:br>
            <a:endParaRPr lang="uk-UA" dirty="0"/>
          </a:p>
        </p:txBody>
      </p:sp>
      <p:sp>
        <p:nvSpPr>
          <p:cNvPr id="3" name="Місце для вмісту 2">
            <a:extLst>
              <a:ext uri="{FF2B5EF4-FFF2-40B4-BE49-F238E27FC236}">
                <a16:creationId xmlns:a16="http://schemas.microsoft.com/office/drawing/2014/main" id="{BFDC9FDB-9959-4211-ACD4-607FEA6AF103}"/>
              </a:ext>
            </a:extLst>
          </p:cNvPr>
          <p:cNvSpPr>
            <a:spLocks noGrp="1"/>
          </p:cNvSpPr>
          <p:nvPr>
            <p:ph idx="1"/>
          </p:nvPr>
        </p:nvSpPr>
        <p:spPr>
          <a:xfrm>
            <a:off x="311727" y="1309254"/>
            <a:ext cx="11513127" cy="5548745"/>
          </a:xfrm>
        </p:spPr>
        <p:txBody>
          <a:bodyPr>
            <a:normAutofit fontScale="77500" lnSpcReduction="20000"/>
          </a:bodyPr>
          <a:lstStyle/>
          <a:p>
            <a:pPr marL="0" indent="0" algn="just">
              <a:buNone/>
            </a:pPr>
            <a:r>
              <a:rPr lang="uk-UA" b="1" dirty="0"/>
              <a:t>1) Потреба в стабільному та високошвидкісному підключенні до Інтернету:</a:t>
            </a:r>
            <a:r>
              <a:rPr lang="uk-UA" dirty="0"/>
              <a:t> Загальна концепція хмарних обчислень залежить від наявності постійного з’єднання з Інтернетом.</a:t>
            </a:r>
          </a:p>
          <a:p>
            <a:pPr marL="0" indent="0" algn="just">
              <a:buNone/>
            </a:pPr>
            <a:r>
              <a:rPr lang="uk-UA" dirty="0"/>
              <a:t>Якщо користувач не має зв’язку або погана швидкість мережевого з’єднання, він не зможе отримати доступ до своїх даних та інших програм на хмарному сервері. За низької швидкості Інтернету та обмеженої пропускної здатності організація та кінцевий користувач не зможуть отримати доступ навіть до своїх даних та веб-додатків.</a:t>
            </a:r>
          </a:p>
          <a:p>
            <a:pPr marL="0" indent="0" algn="just">
              <a:buNone/>
            </a:pPr>
            <a:r>
              <a:rPr lang="uk-UA" b="1" dirty="0"/>
              <a:t>2) Проблеми безпеки: </a:t>
            </a:r>
            <a:r>
              <a:rPr lang="uk-UA" dirty="0"/>
              <a:t>Безпека та конфіденційність сервісів та додатків є найбільшим занепокоєнням щодо хмарних обчислень, оскільки більше ніж одна організація спільно використовує один і той же простір сервера в загальнодоступних хмарних мережах для зберігання та доступу до своїх даних та програм.</a:t>
            </a:r>
          </a:p>
          <a:p>
            <a:pPr marL="0" indent="0" algn="just">
              <a:buNone/>
            </a:pPr>
            <a:r>
              <a:rPr lang="uk-UA" dirty="0"/>
              <a:t>У свідомості користувачів завжди існує проблема безпеки щодо конфіденційності даних та інформації, оскільки вони не мають жодної можливості контролю.</a:t>
            </a:r>
          </a:p>
          <a:p>
            <a:pPr marL="0" indent="0" algn="just">
              <a:buNone/>
            </a:pPr>
            <a:r>
              <a:rPr lang="uk-UA" dirty="0"/>
              <a:t>Щоб подолати цю проблему, постачальники хмарних послуг встановили брандмауери для захисту несанкціонованого доступу до мережі, а також призначили облікові дані користувачам, щоб вони могли мати обмежені права доступу лише до своїх індивідуальних облікових записів.</a:t>
            </a:r>
          </a:p>
          <a:p>
            <a:pPr marL="0" indent="0" algn="just">
              <a:buNone/>
            </a:pPr>
            <a:r>
              <a:rPr lang="uk-UA" b="1" dirty="0"/>
              <a:t>3) Проблема міграції:</a:t>
            </a:r>
            <a:r>
              <a:rPr lang="uk-UA" dirty="0"/>
              <a:t> Якщо послуги постачальника послуг зупинені з якихось причин, то користувачам дуже важко перенести величезну одиницю даних та додатків в якусь іншу хмарну мережу. Це вичерпає багато часу і грошей, а також не існує гарантії повної міграції даних, деякі можуть бути втрачені через проблеми з підключенням.</a:t>
            </a:r>
          </a:p>
          <a:p>
            <a:endParaRPr lang="uk-UA" dirty="0"/>
          </a:p>
        </p:txBody>
      </p:sp>
    </p:spTree>
    <p:extLst>
      <p:ext uri="{BB962C8B-B14F-4D97-AF65-F5344CB8AC3E}">
        <p14:creationId xmlns:p14="http://schemas.microsoft.com/office/powerpoint/2010/main" val="411928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727BD-131C-41AE-87B2-44255E493565}"/>
              </a:ext>
            </a:extLst>
          </p:cNvPr>
          <p:cNvSpPr>
            <a:spLocks noGrp="1"/>
          </p:cNvSpPr>
          <p:nvPr>
            <p:ph type="title"/>
          </p:nvPr>
        </p:nvSpPr>
        <p:spPr/>
        <p:txBody>
          <a:bodyPr/>
          <a:lstStyle/>
          <a:p>
            <a:pPr algn="ctr"/>
            <a:r>
              <a:rPr lang="uk-UA" dirty="0"/>
              <a:t>Список використаних джерел</a:t>
            </a:r>
          </a:p>
        </p:txBody>
      </p:sp>
      <p:sp>
        <p:nvSpPr>
          <p:cNvPr id="3" name="Місце для вмісту 2">
            <a:extLst>
              <a:ext uri="{FF2B5EF4-FFF2-40B4-BE49-F238E27FC236}">
                <a16:creationId xmlns:a16="http://schemas.microsoft.com/office/drawing/2014/main" id="{A861C2A5-58B1-4A2B-862D-4552DB12E18D}"/>
              </a:ext>
            </a:extLst>
          </p:cNvPr>
          <p:cNvSpPr>
            <a:spLocks noGrp="1"/>
          </p:cNvSpPr>
          <p:nvPr>
            <p:ph idx="1"/>
          </p:nvPr>
        </p:nvSpPr>
        <p:spPr/>
        <p:txBody>
          <a:bodyPr>
            <a:normAutofit fontScale="92500"/>
          </a:bodyPr>
          <a:lstStyle/>
          <a:p>
            <a:endParaRPr lang="uk-UA" dirty="0">
              <a:hlinkClick r:id="rId2"/>
            </a:endParaRPr>
          </a:p>
          <a:p>
            <a:r>
              <a:rPr lang="en-US" dirty="0">
                <a:hlinkClick r:id="rId2"/>
              </a:rPr>
              <a:t>http://edu.asu.in.ua/mod/book/view.php?id=119&amp;chapterid=274</a:t>
            </a:r>
            <a:r>
              <a:rPr lang="uk-UA" dirty="0">
                <a:hlinkClick r:id="rId2"/>
              </a:rPr>
              <a:t>    Хмарні сервіси</a:t>
            </a:r>
          </a:p>
          <a:p>
            <a:r>
              <a:rPr lang="en-US" dirty="0">
                <a:hlinkClick r:id="rId2"/>
              </a:rPr>
              <a:t>https://gurt.org.ua/articles/38359/</a:t>
            </a:r>
            <a:r>
              <a:rPr lang="uk-UA" dirty="0"/>
              <a:t> </a:t>
            </a:r>
            <a:r>
              <a:rPr lang="ru-RU" dirty="0" err="1"/>
              <a:t>Переваги</a:t>
            </a:r>
            <a:r>
              <a:rPr lang="ru-RU" dirty="0"/>
              <a:t> та </a:t>
            </a:r>
            <a:r>
              <a:rPr lang="ru-RU" dirty="0" err="1"/>
              <a:t>недоліки</a:t>
            </a:r>
            <a:r>
              <a:rPr lang="ru-RU" dirty="0"/>
              <a:t> </a:t>
            </a:r>
            <a:r>
              <a:rPr lang="ru-RU" dirty="0" err="1"/>
              <a:t>хмарних</a:t>
            </a:r>
            <a:r>
              <a:rPr lang="ru-RU" dirty="0"/>
              <a:t> </a:t>
            </a:r>
            <a:r>
              <a:rPr lang="ru-RU" dirty="0" err="1"/>
              <a:t>сервісів</a:t>
            </a:r>
            <a:r>
              <a:rPr lang="ru-RU" dirty="0"/>
              <a:t>.</a:t>
            </a:r>
          </a:p>
          <a:p>
            <a:r>
              <a:rPr lang="en-US" dirty="0">
                <a:hlinkClick r:id="rId3"/>
              </a:rPr>
              <a:t>https://onbiz.biz/cloud-computing-models/</a:t>
            </a:r>
            <a:r>
              <a:rPr lang="uk-UA" dirty="0"/>
              <a:t> Поняття хмарних обчислень.</a:t>
            </a:r>
          </a:p>
          <a:p>
            <a:r>
              <a:rPr lang="en-US" dirty="0">
                <a:hlinkClick r:id="rId4"/>
              </a:rPr>
              <a:t>https://stud.com.ua/20576/informatika/hmarni_obchislennya_virtualizatsiya</a:t>
            </a:r>
            <a:r>
              <a:rPr lang="uk-UA" dirty="0"/>
              <a:t> Хмарні обчислення і віртуалізація.</a:t>
            </a:r>
          </a:p>
          <a:p>
            <a:r>
              <a:rPr lang="en-US" dirty="0">
                <a:hlinkClick r:id="rId5"/>
              </a:rPr>
              <a:t>https://www.sim-networks.com/ukr/blog/xaas</a:t>
            </a:r>
            <a:r>
              <a:rPr lang="uk-UA" dirty="0"/>
              <a:t> Що таке концепція </a:t>
            </a:r>
            <a:r>
              <a:rPr lang="en-US" dirty="0" err="1"/>
              <a:t>XaaS</a:t>
            </a:r>
            <a:r>
              <a:rPr lang="uk-UA" dirty="0"/>
              <a:t>.</a:t>
            </a:r>
          </a:p>
          <a:p>
            <a:r>
              <a:rPr lang="en-US" dirty="0">
                <a:hlinkClick r:id="rId6"/>
              </a:rPr>
              <a:t>https://onbiz.biz/multi-cloud-strategy/</a:t>
            </a:r>
            <a:r>
              <a:rPr lang="uk-UA" dirty="0"/>
              <a:t> </a:t>
            </a:r>
            <a:r>
              <a:rPr lang="uk-UA" dirty="0" err="1"/>
              <a:t>Мультихмара</a:t>
            </a:r>
            <a:r>
              <a:rPr lang="uk-UA" dirty="0"/>
              <a:t> та її особливості</a:t>
            </a:r>
            <a:endParaRPr lang="en-US" dirty="0"/>
          </a:p>
          <a:p>
            <a:endParaRPr lang="uk-UA" dirty="0"/>
          </a:p>
        </p:txBody>
      </p:sp>
    </p:spTree>
    <p:extLst>
      <p:ext uri="{BB962C8B-B14F-4D97-AF65-F5344CB8AC3E}">
        <p14:creationId xmlns:p14="http://schemas.microsoft.com/office/powerpoint/2010/main" val="41746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1704D2-C964-49D0-B094-974C11D624CA}"/>
              </a:ext>
            </a:extLst>
          </p:cNvPr>
          <p:cNvSpPr>
            <a:spLocks noGrp="1"/>
          </p:cNvSpPr>
          <p:nvPr>
            <p:ph type="title"/>
          </p:nvPr>
        </p:nvSpPr>
        <p:spPr/>
        <p:txBody>
          <a:bodyPr>
            <a:normAutofit fontScale="90000"/>
          </a:bodyPr>
          <a:lstStyle/>
          <a:p>
            <a:pPr algn="ctr"/>
            <a:br>
              <a:rPr lang="uk-UA" dirty="0"/>
            </a:br>
            <a:r>
              <a:rPr lang="uk-UA" dirty="0"/>
              <a:t>Характеристика хмарних обчислень</a:t>
            </a:r>
            <a:br>
              <a:rPr lang="uk-UA" dirty="0"/>
            </a:br>
            <a:endParaRPr lang="uk-UA" dirty="0"/>
          </a:p>
        </p:txBody>
      </p:sp>
      <p:sp>
        <p:nvSpPr>
          <p:cNvPr id="3" name="Місце для вмісту 2">
            <a:extLst>
              <a:ext uri="{FF2B5EF4-FFF2-40B4-BE49-F238E27FC236}">
                <a16:creationId xmlns:a16="http://schemas.microsoft.com/office/drawing/2014/main" id="{100B9DE6-0B91-4609-B200-AE832378408B}"/>
              </a:ext>
            </a:extLst>
          </p:cNvPr>
          <p:cNvSpPr>
            <a:spLocks noGrp="1"/>
          </p:cNvSpPr>
          <p:nvPr>
            <p:ph idx="1"/>
          </p:nvPr>
        </p:nvSpPr>
        <p:spPr>
          <a:xfrm>
            <a:off x="838200" y="1548245"/>
            <a:ext cx="10515600" cy="4628718"/>
          </a:xfrm>
        </p:spPr>
        <p:txBody>
          <a:bodyPr>
            <a:normAutofit lnSpcReduction="10000"/>
          </a:bodyPr>
          <a:lstStyle/>
          <a:p>
            <a:pPr marL="0" indent="0" algn="just">
              <a:buNone/>
            </a:pPr>
            <a:r>
              <a:rPr lang="uk-UA" b="1" dirty="0"/>
              <a:t>Хмара </a:t>
            </a:r>
            <a:r>
              <a:rPr lang="uk-UA" dirty="0"/>
              <a:t>— це набір серверів і центрів обробки даних, розкиданих по всьому світу, на яких зберігаються дані. По суті, це цифровий накопичувач, на якому можна зберігати всі свої файли. Завдяки хмарі можна отримати доступ до своїх даних з будь-якого пристрою, підключеного до Інтернету.</a:t>
            </a:r>
          </a:p>
          <a:p>
            <a:pPr marL="0" indent="0" algn="just">
              <a:buNone/>
            </a:pPr>
            <a:endParaRPr lang="uk-UA" b="1" dirty="0"/>
          </a:p>
          <a:p>
            <a:pPr marL="0" indent="0" algn="just">
              <a:buNone/>
            </a:pPr>
            <a:r>
              <a:rPr lang="uk-UA" b="1" dirty="0"/>
              <a:t>Хмарні обчислення (</a:t>
            </a:r>
            <a:r>
              <a:rPr lang="en-US" dirty="0"/>
              <a:t>cloud computing) – </a:t>
            </a:r>
            <a:r>
              <a:rPr lang="uk-UA" dirty="0"/>
              <a:t>це модель роботи, за допомогою якої компанія отримує доступ до загальних обчислювальних ресурсів на кшталт серверів, сховищ, мережі, додатків та інших хмарних послуг. Всі ресурси можуть використовуватися й керуватися користувачем без додаткової допомоги провайдера хмарних послуг.</a:t>
            </a:r>
          </a:p>
        </p:txBody>
      </p:sp>
    </p:spTree>
    <p:extLst>
      <p:ext uri="{BB962C8B-B14F-4D97-AF65-F5344CB8AC3E}">
        <p14:creationId xmlns:p14="http://schemas.microsoft.com/office/powerpoint/2010/main" val="89399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93B32-2672-4207-85AC-CF66D1FBAA65}"/>
              </a:ext>
            </a:extLst>
          </p:cNvPr>
          <p:cNvSpPr>
            <a:spLocks noGrp="1"/>
          </p:cNvSpPr>
          <p:nvPr>
            <p:ph type="title"/>
          </p:nvPr>
        </p:nvSpPr>
        <p:spPr>
          <a:xfrm>
            <a:off x="838200" y="365126"/>
            <a:ext cx="10515600" cy="580448"/>
          </a:xfrm>
        </p:spPr>
        <p:txBody>
          <a:bodyPr>
            <a:normAutofit fontScale="90000"/>
          </a:bodyPr>
          <a:lstStyle/>
          <a:p>
            <a:br>
              <a:rPr lang="uk-UA" sz="3200" dirty="0"/>
            </a:br>
            <a:r>
              <a:rPr lang="uk-UA" sz="3200" dirty="0"/>
              <a:t>Хмарні обчислення мають наступні ключові характеристики:</a:t>
            </a:r>
            <a:br>
              <a:rPr lang="uk-UA" sz="3200" dirty="0"/>
            </a:br>
            <a:endParaRPr lang="uk-UA" sz="3200" dirty="0"/>
          </a:p>
        </p:txBody>
      </p:sp>
      <p:sp>
        <p:nvSpPr>
          <p:cNvPr id="5" name="Місце для вмісту 4">
            <a:extLst>
              <a:ext uri="{FF2B5EF4-FFF2-40B4-BE49-F238E27FC236}">
                <a16:creationId xmlns:a16="http://schemas.microsoft.com/office/drawing/2014/main" id="{616F80A3-13DD-4173-BB3F-EE1A7B86DC87}"/>
              </a:ext>
            </a:extLst>
          </p:cNvPr>
          <p:cNvSpPr>
            <a:spLocks noGrp="1"/>
          </p:cNvSpPr>
          <p:nvPr>
            <p:ph sz="half" idx="1"/>
          </p:nvPr>
        </p:nvSpPr>
        <p:spPr>
          <a:xfrm>
            <a:off x="838200" y="1122218"/>
            <a:ext cx="5181600" cy="5054745"/>
          </a:xfrm>
        </p:spPr>
        <p:txBody>
          <a:bodyPr>
            <a:normAutofit fontScale="70000" lnSpcReduction="20000"/>
          </a:bodyPr>
          <a:lstStyle/>
          <a:p>
            <a:pPr algn="just" fontAlgn="base"/>
            <a:r>
              <a:rPr lang="uk-UA" b="1" dirty="0"/>
              <a:t>Самообслуговування за запитом</a:t>
            </a:r>
          </a:p>
          <a:p>
            <a:pPr marL="0" indent="0" algn="just" fontAlgn="base">
              <a:buNone/>
            </a:pPr>
            <a:r>
              <a:rPr lang="uk-UA" dirty="0"/>
              <a:t>Якщо ви вирішите в суботу ввечері, що вам необхідно використовувати обчислювальні можливості хмари, ніби мережевого сховища інформації, ви зможете зробити це самостійно без допомоги співробітників провайдера.</a:t>
            </a:r>
          </a:p>
          <a:p>
            <a:pPr algn="just" fontAlgn="base"/>
            <a:r>
              <a:rPr lang="uk-UA" b="1" dirty="0"/>
              <a:t>Вільний доступ через мережу Інтернет</a:t>
            </a:r>
          </a:p>
          <a:p>
            <a:pPr marL="0" indent="0" algn="just" fontAlgn="base">
              <a:buNone/>
            </a:pPr>
            <a:r>
              <a:rPr lang="uk-UA" dirty="0"/>
              <a:t>В основному, щоб скористатися можливостями і послугами хмарних обчислень, потрібно мати доступ в мережу. Більш того, скористатися послугами можна з різних пристроїв, будь то ноутбук або ж мобільний телефон.</a:t>
            </a:r>
          </a:p>
          <a:p>
            <a:pPr algn="just" fontAlgn="base"/>
            <a:r>
              <a:rPr lang="uk-UA" b="1" dirty="0"/>
              <a:t>Швидка масштабованість</a:t>
            </a:r>
          </a:p>
          <a:p>
            <a:pPr marL="0" indent="0" algn="just" fontAlgn="base">
              <a:buNone/>
            </a:pPr>
            <a:r>
              <a:rPr lang="uk-UA" dirty="0"/>
              <a:t>У разі необхідності обсяг ресурсів швидко резервується і масштабується під ваші вимоги. Провайдери часто практикують сценарії, щоб ви могли купити необхідні ресурси в будь-який час і в будь-якому обсязі.</a:t>
            </a:r>
          </a:p>
          <a:p>
            <a:endParaRPr lang="uk-UA" dirty="0"/>
          </a:p>
        </p:txBody>
      </p:sp>
      <p:sp>
        <p:nvSpPr>
          <p:cNvPr id="6" name="Місце для вмісту 5">
            <a:extLst>
              <a:ext uri="{FF2B5EF4-FFF2-40B4-BE49-F238E27FC236}">
                <a16:creationId xmlns:a16="http://schemas.microsoft.com/office/drawing/2014/main" id="{9F165F51-75E9-4011-B407-4803C1C43F75}"/>
              </a:ext>
            </a:extLst>
          </p:cNvPr>
          <p:cNvSpPr>
            <a:spLocks noGrp="1"/>
          </p:cNvSpPr>
          <p:nvPr>
            <p:ph sz="half" idx="2"/>
          </p:nvPr>
        </p:nvSpPr>
        <p:spPr>
          <a:xfrm>
            <a:off x="6172200" y="1122218"/>
            <a:ext cx="5181600" cy="5054745"/>
          </a:xfrm>
        </p:spPr>
        <p:txBody>
          <a:bodyPr>
            <a:normAutofit fontScale="70000" lnSpcReduction="20000"/>
          </a:bodyPr>
          <a:lstStyle/>
          <a:p>
            <a:pPr algn="just" fontAlgn="base"/>
            <a:r>
              <a:rPr lang="uk-UA" b="1" dirty="0"/>
              <a:t>Об’єднання ресурсів</a:t>
            </a:r>
          </a:p>
          <a:p>
            <a:pPr marL="0" indent="0" algn="just" fontAlgn="base">
              <a:buNone/>
            </a:pPr>
            <a:r>
              <a:rPr lang="uk-UA" dirty="0"/>
              <a:t>Провайдер об’єднує всі хмарні ресурси в один пул і пропонує їх для використання шляхом множинної оренди. Всі віртуальні та фізичні ресурси хмари виділяються в залежності від ваших і інших користувачів потреб. До ресурсів належать сховище, оперативна пам’ять, віртуальні машини, обчислювальна потужність, пропускна здатність.</a:t>
            </a:r>
          </a:p>
          <a:p>
            <a:pPr marL="0" indent="0" algn="just" fontAlgn="base">
              <a:buNone/>
            </a:pPr>
            <a:endParaRPr lang="uk-UA" dirty="0"/>
          </a:p>
          <a:p>
            <a:pPr algn="just" fontAlgn="base"/>
            <a:r>
              <a:rPr lang="uk-UA" b="1" dirty="0"/>
              <a:t>Вимірна послуга</a:t>
            </a:r>
          </a:p>
          <a:p>
            <a:pPr marL="0" indent="0" algn="just" fontAlgn="base">
              <a:buNone/>
            </a:pPr>
            <a:r>
              <a:rPr lang="uk-UA" dirty="0"/>
              <a:t>Щоб ви і хмарний провайдер оперували чесними даними про обсяг використаних послуг, усі ресурси автоматично контролюються, вимірюються й оптимізуються. Серед таких ресурсів: обчислювальна потужність, число активних користувачів, обсяг сховища, пропускна здатність і інше.</a:t>
            </a:r>
          </a:p>
          <a:p>
            <a:endParaRPr lang="uk-UA" dirty="0"/>
          </a:p>
        </p:txBody>
      </p:sp>
    </p:spTree>
    <p:extLst>
      <p:ext uri="{BB962C8B-B14F-4D97-AF65-F5344CB8AC3E}">
        <p14:creationId xmlns:p14="http://schemas.microsoft.com/office/powerpoint/2010/main" val="368254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9F858AF-F7CC-4B28-85C7-32BA104B2DE4}"/>
              </a:ext>
            </a:extLst>
          </p:cNvPr>
          <p:cNvSpPr>
            <a:spLocks noGrp="1"/>
          </p:cNvSpPr>
          <p:nvPr>
            <p:ph sz="half" idx="1"/>
          </p:nvPr>
        </p:nvSpPr>
        <p:spPr>
          <a:xfrm>
            <a:off x="488373" y="685800"/>
            <a:ext cx="5531427" cy="5766955"/>
          </a:xfrm>
        </p:spPr>
        <p:txBody>
          <a:bodyPr>
            <a:normAutofit fontScale="70000" lnSpcReduction="20000"/>
          </a:bodyPr>
          <a:lstStyle/>
          <a:p>
            <a:pPr algn="just"/>
            <a:r>
              <a:rPr lang="uk-UA" sz="2900" b="1" dirty="0"/>
              <a:t>Оплата за використання</a:t>
            </a:r>
            <a:r>
              <a:rPr lang="uk-UA" sz="2900" dirty="0"/>
              <a:t> </a:t>
            </a:r>
          </a:p>
          <a:p>
            <a:pPr marL="0" indent="0" algn="just">
              <a:buNone/>
            </a:pPr>
            <a:r>
              <a:rPr lang="uk-UA" sz="2900" dirty="0"/>
              <a:t>Користувачам потрібно платити лише за ресурси, які вони використали поза наявним набором програм та послуг, і їм не потрібно платити за загальну інфраструктуру.</a:t>
            </a:r>
          </a:p>
          <a:p>
            <a:pPr algn="just"/>
            <a:r>
              <a:rPr lang="uk-UA" sz="2900" b="1" dirty="0"/>
              <a:t> Багатоквартирна оренда</a:t>
            </a:r>
            <a:r>
              <a:rPr lang="uk-UA" sz="2900" dirty="0"/>
              <a:t> </a:t>
            </a:r>
          </a:p>
          <a:p>
            <a:pPr marL="0" indent="0" algn="just">
              <a:buNone/>
            </a:pPr>
            <a:r>
              <a:rPr lang="uk-UA" sz="2900" dirty="0"/>
              <a:t>Він пропонує розподіл послуг, програмних додатків, платформи та їх витрат серед великомасштабних користувачів. Багато користувачів мають спільну фізичну інфраструктуру, таку як сервери та апаратне обладнання, але всі вони зберігають конфіденційність інформації та безпеку даних.</a:t>
            </a:r>
          </a:p>
          <a:p>
            <a:pPr marL="0" indent="0" algn="just">
              <a:buNone/>
            </a:pPr>
            <a:r>
              <a:rPr lang="uk-UA" sz="2900" dirty="0"/>
              <a:t>Пул ресурсів досить великий, щоб одночасно обслуговувати декілька організацій та клієнтів, не перериваючи послуги між собою. Ця особливість також забезпечує ефективне використання ресурсів у потрібний час, що зазвичай має тенденцію до меншого використання, наприклад, від 10% до 20% протягом пікових годин, виконуючи балансування навантаження та спільну діяльність</a:t>
            </a:r>
            <a:r>
              <a:rPr lang="uk-UA" dirty="0"/>
              <a:t>.</a:t>
            </a:r>
          </a:p>
          <a:p>
            <a:endParaRPr lang="uk-UA" dirty="0"/>
          </a:p>
        </p:txBody>
      </p:sp>
      <p:sp>
        <p:nvSpPr>
          <p:cNvPr id="4" name="Місце для вмісту 3">
            <a:extLst>
              <a:ext uri="{FF2B5EF4-FFF2-40B4-BE49-F238E27FC236}">
                <a16:creationId xmlns:a16="http://schemas.microsoft.com/office/drawing/2014/main" id="{A48B2E34-467B-4084-90CF-8D66019D510F}"/>
              </a:ext>
            </a:extLst>
          </p:cNvPr>
          <p:cNvSpPr>
            <a:spLocks noGrp="1"/>
          </p:cNvSpPr>
          <p:nvPr>
            <p:ph sz="half" idx="2"/>
          </p:nvPr>
        </p:nvSpPr>
        <p:spPr>
          <a:xfrm>
            <a:off x="6255326" y="685799"/>
            <a:ext cx="5704609" cy="5309755"/>
          </a:xfrm>
        </p:spPr>
        <p:txBody>
          <a:bodyPr>
            <a:noAutofit/>
          </a:bodyPr>
          <a:lstStyle/>
          <a:p>
            <a:pPr algn="just">
              <a:lnSpc>
                <a:spcPct val="70000"/>
              </a:lnSpc>
              <a:spcBef>
                <a:spcPts val="1200"/>
              </a:spcBef>
            </a:pPr>
            <a:r>
              <a:rPr lang="uk-UA" sz="1800" b="1" dirty="0"/>
              <a:t> </a:t>
            </a:r>
            <a:r>
              <a:rPr lang="uk-UA" sz="2000" b="1" dirty="0"/>
              <a:t>Надійність</a:t>
            </a:r>
            <a:r>
              <a:rPr lang="uk-UA" sz="2000" dirty="0"/>
              <a:t> </a:t>
            </a:r>
          </a:p>
          <a:p>
            <a:pPr marL="0" indent="0" algn="just">
              <a:lnSpc>
                <a:spcPct val="70000"/>
              </a:lnSpc>
              <a:spcBef>
                <a:spcPts val="1200"/>
              </a:spcBef>
              <a:buNone/>
            </a:pPr>
            <a:r>
              <a:rPr lang="uk-UA" sz="2000" dirty="0"/>
              <a:t>Надійність системи покращується завдяки використанню декількох надлишкових серверів для програм та зберігання даних, щоб у разі несправності дані можна було легко відновити.</a:t>
            </a:r>
          </a:p>
          <a:p>
            <a:pPr algn="just">
              <a:lnSpc>
                <a:spcPct val="70000"/>
              </a:lnSpc>
              <a:spcBef>
                <a:spcPts val="1200"/>
              </a:spcBef>
            </a:pPr>
            <a:r>
              <a:rPr lang="uk-UA" sz="2000" b="1" dirty="0"/>
              <a:t> Продуктивність </a:t>
            </a:r>
            <a:r>
              <a:rPr lang="uk-UA" sz="2000" dirty="0"/>
              <a:t> </a:t>
            </a:r>
          </a:p>
          <a:p>
            <a:pPr marL="0" indent="0" algn="just">
              <a:lnSpc>
                <a:spcPct val="70000"/>
              </a:lnSpc>
              <a:spcBef>
                <a:spcPts val="1200"/>
              </a:spcBef>
              <a:buNone/>
            </a:pPr>
            <a:r>
              <a:rPr lang="uk-UA" sz="2000" dirty="0"/>
              <a:t>Продуктивність проектів, що використовують хмарні мережі для запущених додатків, зростає, оскільки кілька користувачів одночасно працюють над однією базою даних та програмним забезпеченням. Таким чином, це дасть кращий результат, аналізуючи їх у той час.</a:t>
            </a:r>
          </a:p>
          <a:p>
            <a:pPr algn="just">
              <a:lnSpc>
                <a:spcPct val="70000"/>
              </a:lnSpc>
              <a:spcBef>
                <a:spcPts val="1200"/>
              </a:spcBef>
            </a:pPr>
            <a:r>
              <a:rPr lang="uk-UA" sz="2000" b="1" dirty="0"/>
              <a:t> Незалежність пристрою та розташування</a:t>
            </a:r>
            <a:r>
              <a:rPr lang="uk-UA" sz="2000" dirty="0"/>
              <a:t> </a:t>
            </a:r>
          </a:p>
          <a:p>
            <a:pPr marL="0" indent="0" algn="just">
              <a:lnSpc>
                <a:spcPct val="70000"/>
              </a:lnSpc>
              <a:spcBef>
                <a:spcPts val="1200"/>
              </a:spcBef>
              <a:buNone/>
            </a:pPr>
            <a:r>
              <a:rPr lang="uk-UA" sz="2000" dirty="0"/>
              <a:t>Користувачі можуть підключатися до хмарної мережі з будь-якого місця та з будь-якого пристрою ноутбуку або смартфону, оскільки вони доступні через Інтернет та сервери, які розташовані в центрі (за межами сайту, що підтримується постачальником послуг), незалежно від конкретного місця розташування</a:t>
            </a:r>
            <a:r>
              <a:rPr lang="uk-UA" sz="1800" dirty="0"/>
              <a:t>.</a:t>
            </a:r>
          </a:p>
        </p:txBody>
      </p:sp>
    </p:spTree>
    <p:extLst>
      <p:ext uri="{BB962C8B-B14F-4D97-AF65-F5344CB8AC3E}">
        <p14:creationId xmlns:p14="http://schemas.microsoft.com/office/powerpoint/2010/main" val="20548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DC8E79B0-EFD5-451F-9097-6CC97EA98DB7}"/>
              </a:ext>
            </a:extLst>
          </p:cNvPr>
          <p:cNvSpPr>
            <a:spLocks noGrp="1"/>
          </p:cNvSpPr>
          <p:nvPr>
            <p:ph type="title"/>
          </p:nvPr>
        </p:nvSpPr>
        <p:spPr>
          <a:xfrm>
            <a:off x="838200" y="441728"/>
            <a:ext cx="10515600" cy="787234"/>
          </a:xfrm>
        </p:spPr>
        <p:txBody>
          <a:bodyPr>
            <a:normAutofit fontScale="90000"/>
          </a:bodyPr>
          <a:lstStyle/>
          <a:p>
            <a:pPr algn="ctr"/>
            <a:br>
              <a:rPr lang="uk-UA" dirty="0"/>
            </a:br>
            <a:r>
              <a:rPr lang="uk-UA" dirty="0"/>
              <a:t>Типи хмарних моделей</a:t>
            </a:r>
            <a:br>
              <a:rPr lang="uk-UA" dirty="0"/>
            </a:br>
            <a:endParaRPr lang="uk-UA" dirty="0"/>
          </a:p>
        </p:txBody>
      </p:sp>
      <p:pic>
        <p:nvPicPr>
          <p:cNvPr id="8" name="Місце для вмісту 7">
            <a:extLst>
              <a:ext uri="{FF2B5EF4-FFF2-40B4-BE49-F238E27FC236}">
                <a16:creationId xmlns:a16="http://schemas.microsoft.com/office/drawing/2014/main" id="{AA781617-1E3C-47AC-BA59-33CC404458E0}"/>
              </a:ext>
            </a:extLst>
          </p:cNvPr>
          <p:cNvPicPr>
            <a:picLocks noGrp="1" noChangeAspect="1"/>
          </p:cNvPicPr>
          <p:nvPr>
            <p:ph idx="1"/>
          </p:nvPr>
        </p:nvPicPr>
        <p:blipFill>
          <a:blip r:embed="rId2"/>
          <a:stretch>
            <a:fillRect/>
          </a:stretch>
        </p:blipFill>
        <p:spPr>
          <a:xfrm>
            <a:off x="578428" y="1228962"/>
            <a:ext cx="11035144" cy="5629038"/>
          </a:xfrm>
          <a:prstGeom prst="rect">
            <a:avLst/>
          </a:prstGeom>
        </p:spPr>
      </p:pic>
    </p:spTree>
    <p:extLst>
      <p:ext uri="{BB962C8B-B14F-4D97-AF65-F5344CB8AC3E}">
        <p14:creationId xmlns:p14="http://schemas.microsoft.com/office/powerpoint/2010/main" val="212085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6C4FE90-D772-460D-ACFE-B6B748E07419}"/>
              </a:ext>
            </a:extLst>
          </p:cNvPr>
          <p:cNvSpPr>
            <a:spLocks noGrp="1"/>
          </p:cNvSpPr>
          <p:nvPr>
            <p:ph idx="1"/>
          </p:nvPr>
        </p:nvSpPr>
        <p:spPr>
          <a:xfrm>
            <a:off x="72736" y="363682"/>
            <a:ext cx="11991110" cy="6494318"/>
          </a:xfrm>
        </p:spPr>
        <p:txBody>
          <a:bodyPr>
            <a:noAutofit/>
          </a:bodyPr>
          <a:lstStyle/>
          <a:p>
            <a:pPr marL="0" indent="228600">
              <a:lnSpc>
                <a:spcPct val="120000"/>
              </a:lnSpc>
              <a:spcBef>
                <a:spcPts val="0"/>
              </a:spcBef>
            </a:pPr>
            <a:r>
              <a:rPr lang="uk-UA" sz="1600" b="1" dirty="0"/>
              <a:t>Приватна хмара (</a:t>
            </a:r>
            <a:r>
              <a:rPr lang="en-US" sz="1600" b="1" dirty="0"/>
              <a:t>Private Cloud)</a:t>
            </a:r>
          </a:p>
          <a:p>
            <a:pPr marL="0" indent="0" algn="just">
              <a:lnSpc>
                <a:spcPct val="120000"/>
              </a:lnSpc>
              <a:spcBef>
                <a:spcPts val="0"/>
              </a:spcBef>
              <a:buNone/>
            </a:pPr>
            <a:r>
              <a:rPr lang="ru-RU" sz="1600" dirty="0" err="1"/>
              <a:t>Віртуальна</a:t>
            </a:r>
            <a:r>
              <a:rPr lang="ru-RU" sz="1600" dirty="0"/>
              <a:t> машина і вся </a:t>
            </a:r>
            <a:r>
              <a:rPr lang="ru-RU" sz="1600" dirty="0" err="1"/>
              <a:t>хмарна</a:t>
            </a:r>
            <a:r>
              <a:rPr lang="ru-RU" sz="1600" dirty="0"/>
              <a:t> </a:t>
            </a:r>
            <a:r>
              <a:rPr lang="ru-RU" sz="1600" dirty="0" err="1"/>
              <a:t>інфраструктура</a:t>
            </a:r>
            <a:r>
              <a:rPr lang="ru-RU" sz="1600" dirty="0"/>
              <a:t> </a:t>
            </a:r>
            <a:r>
              <a:rPr lang="ru-RU" sz="1600" dirty="0" err="1"/>
              <a:t>призначені</a:t>
            </a:r>
            <a:r>
              <a:rPr lang="ru-RU" sz="1600" dirty="0"/>
              <a:t> </a:t>
            </a:r>
            <a:r>
              <a:rPr lang="ru-RU" sz="1600" dirty="0" err="1"/>
              <a:t>лише</a:t>
            </a:r>
            <a:r>
              <a:rPr lang="ru-RU" sz="1600" dirty="0"/>
              <a:t> для одного </a:t>
            </a:r>
            <a:r>
              <a:rPr lang="ru-RU" sz="1600" dirty="0" err="1"/>
              <a:t>клієнта</a:t>
            </a:r>
            <a:r>
              <a:rPr lang="ru-RU" sz="1600" dirty="0"/>
              <a:t>. </a:t>
            </a:r>
            <a:r>
              <a:rPr lang="ru-RU" sz="1600" dirty="0" err="1"/>
              <a:t>Усі</a:t>
            </a:r>
            <a:r>
              <a:rPr lang="ru-RU" sz="1600" dirty="0"/>
              <a:t> </a:t>
            </a:r>
            <a:r>
              <a:rPr lang="ru-RU" sz="1600" dirty="0" err="1"/>
              <a:t>матеріали</a:t>
            </a:r>
            <a:r>
              <a:rPr lang="ru-RU" sz="1600" dirty="0"/>
              <a:t> </a:t>
            </a:r>
            <a:r>
              <a:rPr lang="ru-RU" sz="1600" dirty="0" err="1"/>
              <a:t>також</a:t>
            </a:r>
            <a:r>
              <a:rPr lang="ru-RU" sz="1600" dirty="0"/>
              <a:t> </a:t>
            </a:r>
            <a:r>
              <a:rPr lang="ru-RU" sz="1600" dirty="0" err="1"/>
              <a:t>розміщуються</a:t>
            </a:r>
            <a:r>
              <a:rPr lang="ru-RU" sz="1600" dirty="0"/>
              <a:t> через </a:t>
            </a:r>
            <a:r>
              <a:rPr lang="ru-RU" sz="1600" dirty="0" err="1"/>
              <a:t>Інтернет</a:t>
            </a:r>
            <a:r>
              <a:rPr lang="ru-RU" sz="1600" dirty="0"/>
              <a:t>, але сервер, на </a:t>
            </a:r>
            <a:r>
              <a:rPr lang="ru-RU" sz="1600" dirty="0" err="1"/>
              <a:t>якому</a:t>
            </a:r>
            <a:r>
              <a:rPr lang="ru-RU" sz="1600" dirty="0"/>
              <a:t> </a:t>
            </a:r>
            <a:r>
              <a:rPr lang="ru-RU" sz="1600" dirty="0" err="1"/>
              <a:t>розміщуються</a:t>
            </a:r>
            <a:r>
              <a:rPr lang="ru-RU" sz="1600" dirty="0"/>
              <a:t> </a:t>
            </a:r>
            <a:r>
              <a:rPr lang="ru-RU" sz="1600" dirty="0" err="1"/>
              <a:t>ваші</a:t>
            </a:r>
            <a:r>
              <a:rPr lang="ru-RU" sz="1600" dirty="0"/>
              <a:t> </a:t>
            </a:r>
            <a:r>
              <a:rPr lang="ru-RU" sz="1600" dirty="0" err="1"/>
              <a:t>дані</a:t>
            </a:r>
            <a:r>
              <a:rPr lang="ru-RU" sz="1600" dirty="0"/>
              <a:t>, </a:t>
            </a:r>
            <a:r>
              <a:rPr lang="ru-RU" sz="1600" dirty="0" err="1"/>
              <a:t>належатиме</a:t>
            </a:r>
            <a:r>
              <a:rPr lang="ru-RU" sz="1600" dirty="0"/>
              <a:t> </a:t>
            </a:r>
            <a:r>
              <a:rPr lang="ru-RU" sz="1600" dirty="0" err="1"/>
              <a:t>лише</a:t>
            </a:r>
            <a:r>
              <a:rPr lang="ru-RU" sz="1600" dirty="0"/>
              <a:t> вам. </a:t>
            </a:r>
            <a:r>
              <a:rPr lang="ru-RU" sz="1600" dirty="0" err="1"/>
              <a:t>Приватну</a:t>
            </a:r>
            <a:r>
              <a:rPr lang="ru-RU" sz="1600" dirty="0"/>
              <a:t> хмару </a:t>
            </a:r>
            <a:r>
              <a:rPr lang="ru-RU" sz="1600" dirty="0" err="1"/>
              <a:t>можна</a:t>
            </a:r>
            <a:r>
              <a:rPr lang="ru-RU" sz="1600" dirty="0"/>
              <a:t> </a:t>
            </a:r>
            <a:r>
              <a:rPr lang="ru-RU" sz="1600" dirty="0" err="1"/>
              <a:t>використовувати</a:t>
            </a:r>
            <a:r>
              <a:rPr lang="ru-RU" sz="1600" dirty="0"/>
              <a:t> для </a:t>
            </a:r>
            <a:r>
              <a:rPr lang="ru-RU" sz="1600" dirty="0" err="1"/>
              <a:t>підвищення</a:t>
            </a:r>
            <a:r>
              <a:rPr lang="ru-RU" sz="1600" dirty="0"/>
              <a:t> </a:t>
            </a:r>
            <a:r>
              <a:rPr lang="ru-RU" sz="1600" dirty="0" err="1"/>
              <a:t>безпеки</a:t>
            </a:r>
            <a:r>
              <a:rPr lang="ru-RU" sz="1600" dirty="0"/>
              <a:t> </a:t>
            </a:r>
            <a:r>
              <a:rPr lang="ru-RU" sz="1600" dirty="0" err="1"/>
              <a:t>або</a:t>
            </a:r>
            <a:r>
              <a:rPr lang="ru-RU" sz="1600" dirty="0"/>
              <a:t> </a:t>
            </a:r>
            <a:r>
              <a:rPr lang="ru-RU" sz="1600" dirty="0" err="1"/>
              <a:t>продуктивності</a:t>
            </a:r>
            <a:r>
              <a:rPr lang="ru-RU" sz="1600" dirty="0"/>
              <a:t>.</a:t>
            </a:r>
            <a:endParaRPr lang="uk-UA" sz="1600" dirty="0"/>
          </a:p>
          <a:p>
            <a:pPr marL="0" indent="228600" algn="just">
              <a:lnSpc>
                <a:spcPct val="120000"/>
              </a:lnSpc>
              <a:spcBef>
                <a:spcPts val="0"/>
              </a:spcBef>
            </a:pPr>
            <a:r>
              <a:rPr lang="uk-UA" sz="1600" b="1" dirty="0"/>
              <a:t>Хмара спільноти (</a:t>
            </a:r>
            <a:r>
              <a:rPr lang="en-US" sz="1600" b="1" dirty="0"/>
              <a:t>Community cloud)</a:t>
            </a:r>
          </a:p>
          <a:p>
            <a:pPr marL="0" indent="0" algn="just">
              <a:lnSpc>
                <a:spcPct val="120000"/>
              </a:lnSpc>
              <a:spcBef>
                <a:spcPts val="0"/>
              </a:spcBef>
              <a:buNone/>
            </a:pPr>
            <a:r>
              <a:rPr lang="uk-UA" sz="1600" dirty="0"/>
              <a:t>Провайдер надає хмарну інфраструктуру в використання для спільноти споживачів, у яких є спільна місія, політика безпеки, і вимоги для коректного виконання роботи. Хмарою можуть володіти й управляти відразу кілька організацій спільноти або провайдер послуги.</a:t>
            </a:r>
          </a:p>
          <a:p>
            <a:pPr marL="0" indent="228600" algn="just">
              <a:lnSpc>
                <a:spcPct val="120000"/>
              </a:lnSpc>
              <a:spcBef>
                <a:spcPts val="0"/>
              </a:spcBef>
            </a:pPr>
            <a:r>
              <a:rPr lang="uk-UA" sz="1600" b="1" dirty="0"/>
              <a:t>Публічна хмара (</a:t>
            </a:r>
            <a:r>
              <a:rPr lang="en-US" sz="1600" b="1" dirty="0"/>
              <a:t>Public cloud)</a:t>
            </a:r>
          </a:p>
          <a:p>
            <a:pPr marL="0" indent="0" algn="just">
              <a:lnSpc>
                <a:spcPct val="120000"/>
              </a:lnSpc>
              <a:spcBef>
                <a:spcPts val="0"/>
              </a:spcBef>
              <a:buNone/>
            </a:pPr>
            <a:r>
              <a:rPr lang="uk-UA" sz="1600" dirty="0"/>
              <a:t>Під </a:t>
            </a:r>
            <a:r>
              <a:rPr lang="uk-UA" sz="1600" b="1" dirty="0"/>
              <a:t>загальнодоступною хмарою</a:t>
            </a:r>
            <a:r>
              <a:rPr lang="uk-UA" sz="1600" dirty="0"/>
              <a:t> маються на увазі хмарні сервіси, якими може користуватися будь-хто. </a:t>
            </a:r>
            <a:r>
              <a:rPr lang="en-US" sz="1600" dirty="0"/>
              <a:t>Amazon Web Services (AWS), Microsoft Azure, Google Cloud </a:t>
            </a:r>
            <a:r>
              <a:rPr lang="uk-UA" sz="1600" dirty="0"/>
              <a:t>і </a:t>
            </a:r>
            <a:r>
              <a:rPr lang="en-US" sz="1600" dirty="0"/>
              <a:t>Google Drive, iCloud </a:t>
            </a:r>
            <a:r>
              <a:rPr lang="uk-UA" sz="1600" dirty="0"/>
              <a:t>і </a:t>
            </a:r>
            <a:r>
              <a:rPr lang="en-US" sz="1600" dirty="0"/>
              <a:t>Dropbox — </a:t>
            </a:r>
            <a:r>
              <a:rPr lang="uk-UA" sz="1600" dirty="0"/>
              <a:t>усе це загальнодоступні хмарні сервіси. Кожен, хто використовує </a:t>
            </a:r>
            <a:r>
              <a:rPr lang="en-US" sz="1600" dirty="0"/>
              <a:t>Dropbox, </a:t>
            </a:r>
            <a:r>
              <a:rPr lang="uk-UA" sz="1600" dirty="0"/>
              <a:t>орендує частину серверного простору. Загальнодоступна хмара — це спільне середовище, подібне до великого офісу, але кожен кінцевий користувач має власний захищений стіл і кабінет. Такий безпечний виділений простір також називають віртуальною машиною. Віртуалізація дає змогу кожному кінцевому користувачеві мати власну віртуальну машину в окремому захищеному просторі на одному фізичному сервері. Окрім віртуальних машин можуть бути віртуальні сервери. Таким чином, віртуалізація надає можливість максимально ефективно використовувати фізичне обладнання сервера. Така ефективність забезпечує максимальну доступність і низькі ціни хмарних сервісів. </a:t>
            </a:r>
          </a:p>
          <a:p>
            <a:pPr marL="0" indent="228600" algn="just">
              <a:lnSpc>
                <a:spcPct val="120000"/>
              </a:lnSpc>
              <a:spcBef>
                <a:spcPts val="0"/>
              </a:spcBef>
            </a:pPr>
            <a:r>
              <a:rPr lang="uk-UA" sz="1600" b="1" dirty="0"/>
              <a:t>Гібридна хмара (</a:t>
            </a:r>
            <a:r>
              <a:rPr lang="en-US" sz="1600" b="1" dirty="0"/>
              <a:t>Hybrid cloud</a:t>
            </a:r>
            <a:r>
              <a:rPr lang="en-US" sz="1600" dirty="0"/>
              <a:t>)</a:t>
            </a:r>
          </a:p>
          <a:p>
            <a:pPr marL="0" indent="0" algn="just">
              <a:lnSpc>
                <a:spcPct val="120000"/>
              </a:lnSpc>
              <a:spcBef>
                <a:spcPts val="0"/>
              </a:spcBef>
              <a:buNone/>
            </a:pPr>
            <a:r>
              <a:rPr lang="uk-UA" sz="1600" dirty="0"/>
              <a:t>Подібна модель складається з двох інших моделей хмарної інфраструктури. Навіть коли вони працюють як один гібрид, вони все ще залишаються незалежними об’єктами, які пов’язані </a:t>
            </a:r>
            <a:r>
              <a:rPr lang="uk-UA" sz="1600" dirty="0" err="1"/>
              <a:t>проприєтарною</a:t>
            </a:r>
            <a:r>
              <a:rPr lang="uk-UA" sz="1600" dirty="0"/>
              <a:t> технологією. Можна зберігати важливіші або </a:t>
            </a:r>
            <a:r>
              <a:rPr lang="uk-UA" sz="1600" dirty="0" err="1"/>
              <a:t>конфіденційніші</a:t>
            </a:r>
            <a:r>
              <a:rPr lang="uk-UA" sz="1600" dirty="0"/>
              <a:t> документи в приватній хмарі, а решту файлів — у загальнодоступній хмарі.</a:t>
            </a:r>
          </a:p>
        </p:txBody>
      </p:sp>
    </p:spTree>
    <p:extLst>
      <p:ext uri="{BB962C8B-B14F-4D97-AF65-F5344CB8AC3E}">
        <p14:creationId xmlns:p14="http://schemas.microsoft.com/office/powerpoint/2010/main" val="343487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880C277-69C7-41AF-A0BF-4D4922530027}"/>
              </a:ext>
            </a:extLst>
          </p:cNvPr>
          <p:cNvPicPr>
            <a:picLocks noChangeAspect="1"/>
          </p:cNvPicPr>
          <p:nvPr/>
        </p:nvPicPr>
        <p:blipFill>
          <a:blip r:embed="rId2"/>
          <a:stretch>
            <a:fillRect/>
          </a:stretch>
        </p:blipFill>
        <p:spPr>
          <a:xfrm>
            <a:off x="997526" y="124692"/>
            <a:ext cx="10318173" cy="6515668"/>
          </a:xfrm>
          <a:prstGeom prst="rect">
            <a:avLst/>
          </a:prstGeom>
        </p:spPr>
      </p:pic>
    </p:spTree>
    <p:extLst>
      <p:ext uri="{BB962C8B-B14F-4D97-AF65-F5344CB8AC3E}">
        <p14:creationId xmlns:p14="http://schemas.microsoft.com/office/powerpoint/2010/main" val="173648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C6DAEFC-395D-479A-8F4A-91512AE1C910}"/>
              </a:ext>
            </a:extLst>
          </p:cNvPr>
          <p:cNvSpPr>
            <a:spLocks noGrp="1"/>
          </p:cNvSpPr>
          <p:nvPr>
            <p:ph idx="1"/>
          </p:nvPr>
        </p:nvSpPr>
        <p:spPr>
          <a:xfrm>
            <a:off x="838200" y="685800"/>
            <a:ext cx="10515600" cy="6172200"/>
          </a:xfrm>
        </p:spPr>
        <p:txBody>
          <a:bodyPr>
            <a:normAutofit/>
          </a:bodyPr>
          <a:lstStyle/>
          <a:p>
            <a:pPr marL="0" indent="0" algn="ctr">
              <a:buNone/>
            </a:pPr>
            <a:r>
              <a:rPr lang="en-US" b="1" dirty="0"/>
              <a:t>Multi-Cloud</a:t>
            </a:r>
            <a:r>
              <a:rPr lang="en-US" dirty="0"/>
              <a:t> </a:t>
            </a:r>
            <a:endParaRPr lang="uk-UA" dirty="0"/>
          </a:p>
          <a:p>
            <a:pPr marL="0" indent="457200" algn="just">
              <a:lnSpc>
                <a:spcPct val="120000"/>
              </a:lnSpc>
              <a:buNone/>
            </a:pPr>
            <a:r>
              <a:rPr lang="uk-UA" sz="1700" dirty="0" err="1"/>
              <a:t>Мультихмара</a:t>
            </a:r>
            <a:r>
              <a:rPr lang="uk-UA" sz="1700" dirty="0"/>
              <a:t> або </a:t>
            </a:r>
            <a:r>
              <a:rPr lang="uk-UA" sz="1700" dirty="0" err="1"/>
              <a:t>мультихмарність</a:t>
            </a:r>
            <a:r>
              <a:rPr lang="uk-UA" sz="1700" dirty="0"/>
              <a:t> – це організаційна стратегія для ІТ-інфраструктури компаній, яка означає використання декількох хмар, хмарних сервісів й інших обчислювальних ресурсів від різних провайдерів. Це робиться з метою уникнути можливої ​​залежності від єдиного провайдера хмарних послуг. Так компанія може </a:t>
            </a:r>
            <a:r>
              <a:rPr lang="uk-UA" sz="1700" dirty="0">
                <a:hlinkClick r:id="rId2"/>
              </a:rPr>
              <a:t>орендувати </a:t>
            </a:r>
            <a:r>
              <a:rPr lang="en-US" sz="1700" dirty="0">
                <a:hlinkClick r:id="rId2"/>
              </a:rPr>
              <a:t>VPS/VDS </a:t>
            </a:r>
            <a:r>
              <a:rPr lang="uk-UA" sz="1700" dirty="0">
                <a:hlinkClick r:id="rId2"/>
              </a:rPr>
              <a:t>сервера</a:t>
            </a:r>
            <a:r>
              <a:rPr lang="uk-UA" sz="1700" dirty="0"/>
              <a:t> у одного провайдера, користуватися </a:t>
            </a:r>
            <a:r>
              <a:rPr lang="uk-UA" sz="1700" dirty="0" err="1">
                <a:hlinkClick r:id="rId3"/>
              </a:rPr>
              <a:t>колокацією</a:t>
            </a:r>
            <a:r>
              <a:rPr lang="uk-UA" sz="1700" dirty="0"/>
              <a:t> в іншого, а розміщувати дані для спільної роботи, наприклад, в </a:t>
            </a:r>
            <a:r>
              <a:rPr lang="uk-UA" sz="1700" dirty="0">
                <a:hlinkClick r:id="rId4"/>
              </a:rPr>
              <a:t>публічній хмарі</a:t>
            </a:r>
            <a:r>
              <a:rPr lang="uk-UA" sz="1700" dirty="0"/>
              <a:t> вже у третього провайдера.</a:t>
            </a:r>
            <a:endParaRPr lang="uk-UA" sz="1700" b="1" dirty="0"/>
          </a:p>
          <a:p>
            <a:pPr marL="0" indent="457200" algn="just">
              <a:lnSpc>
                <a:spcPct val="120000"/>
              </a:lnSpc>
              <a:buNone/>
            </a:pPr>
            <a:r>
              <a:rPr lang="uk-UA" sz="1700" b="1" dirty="0" err="1"/>
              <a:t>Мультихмарне</a:t>
            </a:r>
            <a:r>
              <a:rPr lang="uk-UA" sz="1700" b="1" dirty="0"/>
              <a:t> рішення</a:t>
            </a:r>
            <a:r>
              <a:rPr lang="uk-UA" sz="1700" dirty="0"/>
              <a:t> — це використання кількох загальнодоступних хмарних платформ, на відміну від використання комбінації приватного й загальнодоступного рішення, як у гібридному варіанті. Потреба в </a:t>
            </a:r>
            <a:r>
              <a:rPr lang="uk-UA" sz="1700" dirty="0" err="1"/>
              <a:t>мультихмарних</a:t>
            </a:r>
            <a:r>
              <a:rPr lang="uk-UA" sz="1700" dirty="0"/>
              <a:t> рішеннях зазвичай виникає тоді, коли одній компанії потрібні функціональні можливості, які пропонують різні постачальники хмарних послуг.</a:t>
            </a:r>
          </a:p>
        </p:txBody>
      </p:sp>
      <p:pic>
        <p:nvPicPr>
          <p:cNvPr id="4" name="Рисунок 3">
            <a:extLst>
              <a:ext uri="{FF2B5EF4-FFF2-40B4-BE49-F238E27FC236}">
                <a16:creationId xmlns:a16="http://schemas.microsoft.com/office/drawing/2014/main" id="{8CD7651C-C714-4959-884E-CDE4761872A0}"/>
              </a:ext>
            </a:extLst>
          </p:cNvPr>
          <p:cNvPicPr>
            <a:picLocks noChangeAspect="1"/>
          </p:cNvPicPr>
          <p:nvPr/>
        </p:nvPicPr>
        <p:blipFill>
          <a:blip r:embed="rId5"/>
          <a:stretch>
            <a:fillRect/>
          </a:stretch>
        </p:blipFill>
        <p:spPr>
          <a:xfrm>
            <a:off x="2680614" y="4176696"/>
            <a:ext cx="6276350" cy="2681304"/>
          </a:xfrm>
          <a:prstGeom prst="rect">
            <a:avLst/>
          </a:prstGeom>
        </p:spPr>
      </p:pic>
    </p:spTree>
    <p:extLst>
      <p:ext uri="{BB962C8B-B14F-4D97-AF65-F5344CB8AC3E}">
        <p14:creationId xmlns:p14="http://schemas.microsoft.com/office/powerpoint/2010/main" val="3734797025"/>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2598</Words>
  <Application>Microsoft Office PowerPoint</Application>
  <PresentationFormat>Широкий екран</PresentationFormat>
  <Paragraphs>116</Paragraphs>
  <Slides>21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21</vt:i4>
      </vt:variant>
    </vt:vector>
  </HeadingPairs>
  <TitlesOfParts>
    <vt:vector size="25" baseType="lpstr">
      <vt:lpstr>Arial</vt:lpstr>
      <vt:lpstr>Calibri</vt:lpstr>
      <vt:lpstr>Times New Roman</vt:lpstr>
      <vt:lpstr>Тема Office</vt:lpstr>
      <vt:lpstr>  Основи хмарних обчислень</vt:lpstr>
      <vt:lpstr>План</vt:lpstr>
      <vt:lpstr> Характеристика хмарних обчислень </vt:lpstr>
      <vt:lpstr> Хмарні обчислення мають наступні ключові характеристики: </vt:lpstr>
      <vt:lpstr>Презентація PowerPoint</vt:lpstr>
      <vt:lpstr> Типи хмарних моделей </vt:lpstr>
      <vt:lpstr>Презентація PowerPoint</vt:lpstr>
      <vt:lpstr>Презентація PowerPoint</vt:lpstr>
      <vt:lpstr>Презентація PowerPoint</vt:lpstr>
      <vt:lpstr> Моделі хмарних обчислень </vt:lpstr>
      <vt:lpstr>Презентація PowerPoint</vt:lpstr>
      <vt:lpstr>Презентація PowerPoint</vt:lpstr>
      <vt:lpstr>Презентація PowerPoint</vt:lpstr>
      <vt:lpstr> XaaS – все як послуга  (цифрова трансформація бізнесу) </vt:lpstr>
      <vt:lpstr>Презентація PowerPoint</vt:lpstr>
      <vt:lpstr>Висновок</vt:lpstr>
      <vt:lpstr>Презентація PowerPoint</vt:lpstr>
      <vt:lpstr> Переваги хмарних обчислень </vt:lpstr>
      <vt:lpstr>Презентація PowerPoint</vt:lpstr>
      <vt:lpstr> Недоліки хмарних обчислень </vt:lpstr>
      <vt:lpstr>Список використаних джерел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Загальний огляд сучасних платформ хмарних обчислень</dc:title>
  <dc:creator>Оксана</dc:creator>
  <cp:lastModifiedBy>Оксана</cp:lastModifiedBy>
  <cp:revision>17</cp:revision>
  <dcterms:created xsi:type="dcterms:W3CDTF">2023-09-03T12:23:11Z</dcterms:created>
  <dcterms:modified xsi:type="dcterms:W3CDTF">2023-09-03T19:17:38Z</dcterms:modified>
</cp:coreProperties>
</file>