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5" r:id="rId4"/>
    <p:sldId id="277" r:id="rId5"/>
    <p:sldId id="276" r:id="rId6"/>
    <p:sldId id="278" r:id="rId7"/>
    <p:sldId id="281" r:id="rId8"/>
  </p:sldIdLst>
  <p:sldSz cx="18288000" cy="10287000"/>
  <p:notesSz cx="6858000" cy="9144000"/>
  <p:embeddedFontLst>
    <p:embeddedFont>
      <p:font typeface="Vollkorn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1943100"/>
            <a:ext cx="168402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b="1" dirty="0"/>
              <a:t> </a:t>
            </a:r>
            <a:endParaRPr lang="uk-UA" dirty="0"/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Тема 13. Національна безпека України в контексті політики ядерних держав</a:t>
            </a:r>
            <a:endParaRPr lang="uk-UA" sz="4000" dirty="0" smtClean="0">
              <a:solidFill>
                <a:schemeClr val="bg1"/>
              </a:solidFill>
              <a:ea typeface="Vollkorn" panose="020B0604020202020204" charset="0"/>
            </a:endParaRPr>
          </a:p>
          <a:p>
            <a:pPr algn="just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marL="514350" indent="-514350" algn="just">
              <a:buFont typeface="+mj-lt"/>
              <a:buAutoNum type="arabicPeriod"/>
            </a:pPr>
            <a:endParaRPr lang="uk-UA" sz="28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Еволюція підходів України до забезпечення національної безпеки. 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Україна в пострадянському геополітичному просторі. Політика багатовекторності. </a:t>
            </a:r>
            <a:r>
              <a:rPr lang="uk-UA" sz="2800" dirty="0" err="1">
                <a:solidFill>
                  <a:schemeClr val="bg1"/>
                </a:solidFill>
              </a:rPr>
              <a:t>Збігнєв</a:t>
            </a:r>
            <a:r>
              <a:rPr lang="uk-UA" sz="2800" dirty="0">
                <a:solidFill>
                  <a:schemeClr val="bg1"/>
                </a:solidFill>
              </a:rPr>
              <a:t> </a:t>
            </a:r>
            <a:r>
              <a:rPr lang="uk-UA" sz="2800" dirty="0" err="1">
                <a:solidFill>
                  <a:schemeClr val="bg1"/>
                </a:solidFill>
              </a:rPr>
              <a:t>Бжезінський</a:t>
            </a:r>
            <a:r>
              <a:rPr lang="uk-UA" sz="2800" dirty="0">
                <a:solidFill>
                  <a:schemeClr val="bg1"/>
                </a:solidFill>
              </a:rPr>
              <a:t> та </a:t>
            </a:r>
            <a:r>
              <a:rPr lang="uk-UA" sz="2800" dirty="0" err="1">
                <a:solidFill>
                  <a:schemeClr val="bg1"/>
                </a:solidFill>
              </a:rPr>
              <a:t>Самуель</a:t>
            </a:r>
            <a:r>
              <a:rPr lang="uk-UA" sz="2800" dirty="0">
                <a:solidFill>
                  <a:schemeClr val="bg1"/>
                </a:solidFill>
              </a:rPr>
              <a:t> </a:t>
            </a:r>
            <a:r>
              <a:rPr lang="uk-UA" sz="2800" dirty="0" err="1" smtClean="0">
                <a:solidFill>
                  <a:schemeClr val="bg1"/>
                </a:solidFill>
              </a:rPr>
              <a:t>Гантінгтон</a:t>
            </a:r>
            <a:r>
              <a:rPr lang="uk-UA" sz="2800" dirty="0" smtClean="0">
                <a:solidFill>
                  <a:schemeClr val="bg1"/>
                </a:solidFill>
              </a:rPr>
              <a:t> про  </a:t>
            </a:r>
            <a:r>
              <a:rPr lang="uk-UA" sz="2800" dirty="0">
                <a:solidFill>
                  <a:schemeClr val="bg1"/>
                </a:solidFill>
              </a:rPr>
              <a:t>місце і роль України в системі глобального балансу сил.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Правові й організаційні механізми забезпечення національної безпеки України.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Будапештський меморандум в контексті ядерного роззброєння України.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НАТО і проблеми національної безпеки України на сучасному етапі.</a:t>
            </a:r>
          </a:p>
          <a:p>
            <a:pPr lvl="0"/>
            <a:endParaRPr lang="uk-UA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479" y="318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Прямоугольник 4"/>
          <p:cNvSpPr/>
          <p:nvPr/>
        </p:nvSpPr>
        <p:spPr>
          <a:xfrm>
            <a:off x="1371600" y="31854"/>
            <a:ext cx="160782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1. </a:t>
            </a:r>
            <a:r>
              <a:rPr lang="uk-UA" sz="3200" b="1" dirty="0"/>
              <a:t>Еволюція підходів України до забезпечення національної безпеки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Початковий період (1991-1996)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Проголошення незалежності.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Відмова від ядерної зброї (1994).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Пошук стратегічних партнерів.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Перехідний період (1997-2013)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Декларація про позаблоковий статус (2010).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Балансування між РФ і Заходом.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Інтеграція у європейські структури безпеки.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Сучасний етап (2014 - сьогодні)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Розрив із РФ після анексії Криму.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Відмова від позаблоковості (2014).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Закріплення курсу на НАТО та ЄС у Конституції (2019).</a:t>
            </a:r>
          </a:p>
        </p:txBody>
      </p:sp>
      <p:pic>
        <p:nvPicPr>
          <p:cNvPr id="1026" name="Picture 2" descr="Мова та національна безпека – зв'язок очевидний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441" y="2247900"/>
            <a:ext cx="9127067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18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381000" y="419100"/>
            <a:ext cx="17221200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2. Україна </a:t>
            </a:r>
            <a:r>
              <a:rPr lang="uk-UA" sz="3200" b="1" dirty="0"/>
              <a:t>в пострадянському геополітичному просторі. Політика багатовекторності. </a:t>
            </a:r>
            <a:r>
              <a:rPr lang="uk-UA" sz="3200" b="1" dirty="0" err="1"/>
              <a:t>Збігнєв</a:t>
            </a:r>
            <a:r>
              <a:rPr lang="uk-UA" sz="3200" b="1" dirty="0"/>
              <a:t> </a:t>
            </a:r>
            <a:r>
              <a:rPr lang="uk-UA" sz="3200" b="1" dirty="0" err="1"/>
              <a:t>Бжезінський</a:t>
            </a:r>
            <a:r>
              <a:rPr lang="uk-UA" sz="3200" b="1" dirty="0"/>
              <a:t> та </a:t>
            </a:r>
            <a:r>
              <a:rPr lang="uk-UA" sz="3200" b="1" dirty="0" err="1"/>
              <a:t>Самуель</a:t>
            </a:r>
            <a:r>
              <a:rPr lang="uk-UA" sz="3200" b="1" dirty="0"/>
              <a:t> </a:t>
            </a:r>
            <a:r>
              <a:rPr lang="uk-UA" sz="3200" b="1" dirty="0" err="1"/>
              <a:t>Гантінгтон</a:t>
            </a:r>
            <a:r>
              <a:rPr lang="uk-UA" sz="3200" b="1" dirty="0"/>
              <a:t> про місце і роль України в системі глобального балансу сил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Політика багатовекторності (1991-2014)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Баланс між РФ, США, ЄС, Китаєм.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Співпраця в межах СНД, але без вступу.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Поступова інтеграція до ЄС і НАТО.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Геополітичні концепції: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 err="1"/>
              <a:t>Збігнєв</a:t>
            </a:r>
            <a:r>
              <a:rPr lang="uk-UA" sz="2800" b="1" dirty="0"/>
              <a:t> </a:t>
            </a:r>
            <a:r>
              <a:rPr lang="uk-UA" sz="2800" b="1" dirty="0" err="1"/>
              <a:t>Бжезінський</a:t>
            </a:r>
            <a:r>
              <a:rPr lang="uk-UA" sz="2800" dirty="0"/>
              <a:t>: Україна – «ключ до Російської імперії».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 err="1"/>
              <a:t>Самуель</a:t>
            </a:r>
            <a:r>
              <a:rPr lang="uk-UA" sz="2800" b="1" dirty="0"/>
              <a:t> </a:t>
            </a:r>
            <a:r>
              <a:rPr lang="uk-UA" sz="2800" b="1" dirty="0" err="1"/>
              <a:t>Гантінгтон</a:t>
            </a:r>
            <a:r>
              <a:rPr lang="uk-UA" sz="2800" dirty="0"/>
              <a:t>: Україна – країна "розлому" між Заходом і Росією.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Поточні реалії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Україна як форпост стримування РФ.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Посилення інтеграції в західні структури безпеки.</a:t>
            </a:r>
          </a:p>
        </p:txBody>
      </p:sp>
      <p:pic>
        <p:nvPicPr>
          <p:cNvPr id="5" name="Picture 2" descr="Підготовка стратегічних документів у сфері національної безпеки України в  умовах російської агресії: обрані аспекти - Synerging Energ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400" y="2324100"/>
            <a:ext cx="571500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752600" y="1181100"/>
            <a:ext cx="157734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3. </a:t>
            </a:r>
            <a:r>
              <a:rPr lang="uk-UA" sz="3200" b="1" dirty="0"/>
              <a:t>Правові й організаційні механізми забезпечення національної безпеки України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Конституційні основи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Статті 17, 65-68 Конституції України.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Основні документи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Закон «Про національну безпеку» (2018).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Воєнна доктрина України.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Стратегія національної безпеки (2020).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Органи, що забезпечують безпеку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РНБО, Міноборони, СБУ, ДСНС.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Співпраця з НАТО та міжнародними партнерами.</a:t>
            </a:r>
          </a:p>
        </p:txBody>
      </p:sp>
      <p:pic>
        <p:nvPicPr>
          <p:cNvPr id="4098" name="Picture 2" descr="Профі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714386"/>
            <a:ext cx="6762750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143000" y="723900"/>
            <a:ext cx="164592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4. Будапештський </a:t>
            </a:r>
            <a:r>
              <a:rPr lang="uk-UA" sz="3200" b="1" dirty="0"/>
              <a:t>меморандум в контексті ядерного роззброєння України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Суть меморандуму (1994)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Гарантії безпеки від США, Великої Британії, РФ.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Відмова України від ядерної зброї.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Порушення гарантій (2014)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Анексія Криму РФ.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Агресія на Донбасі.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Відсутність дієвих механізмів захисту.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Міжнародна реакція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Посилення військової допомоги Україні.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Дискусії щодо перегляду ядерного статусу.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0" y="2857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368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419100" y="647700"/>
            <a:ext cx="17145000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/>
              <a:t>5. </a:t>
            </a:r>
            <a:r>
              <a:rPr lang="uk-UA" sz="3200" b="1" dirty="0"/>
              <a:t>НАТО і проблеми національної безпеки України на сучасному етапі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Статус України у відносинах з НАТО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Особливе партнерство (1997).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Програма «Розширені можливості» (2020).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Ключові виклики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Війна з РФ – основний фактор безпеки.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Необхідність реформ для вступу в НАТО.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Протидія гібридним загрозам.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Перспективи членства</a:t>
            </a:r>
            <a:endParaRPr lang="uk-UA" sz="28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Політична підтримка НАТО.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Військова допомога і тренування.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Роль України у майбутній європейській системі безпеки.</a:t>
            </a:r>
          </a:p>
        </p:txBody>
      </p:sp>
      <p:pic>
        <p:nvPicPr>
          <p:cNvPr id="3074" name="Picture 2" descr="Лекції з предмету: Основи Національної безпеки України, автором яких є  консультант Міжнародного агентства бізнес-безпеки «СВР», кандидат юридичних  наук Лисенко С.О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944" y="3086100"/>
            <a:ext cx="537988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458</Words>
  <Application>Microsoft Office PowerPoint</Application>
  <PresentationFormat>Произвольный</PresentationFormat>
  <Paragraphs>70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Vollkorn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Пользователь Windows</cp:lastModifiedBy>
  <cp:revision>54</cp:revision>
  <dcterms:created xsi:type="dcterms:W3CDTF">2006-08-16T00:00:00Z</dcterms:created>
  <dcterms:modified xsi:type="dcterms:W3CDTF">2025-03-05T20:42:05Z</dcterms:modified>
  <dc:identifier>DAGCUslPLi8</dc:identifier>
</cp:coreProperties>
</file>