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6F4F0E-54A6-4646-8350-354647AF7D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692FF92D-DCCA-4BBA-8809-2E56B2283E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AEA982D-C0E9-4649-935E-9F8DC1CD4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B459-0AD9-4991-A768-3436CA2DEB7E}" type="datetimeFigureOut">
              <a:rPr lang="uk-UA" smtClean="0"/>
              <a:t>20.02.2026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795E340-D415-41E7-B501-46B60D6F2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F1D9F771-E77B-4919-B7FE-F22D802F5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9B332-1A5E-47CD-AEC0-160EF43CCB6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94355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48AE81-D6CF-4ADA-906B-AD7346EDB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1143FECB-A17D-4309-B6A4-D8786A1136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2DA4725-5420-4CB2-823A-428C7EDBC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B459-0AD9-4991-A768-3436CA2DEB7E}" type="datetimeFigureOut">
              <a:rPr lang="uk-UA" smtClean="0"/>
              <a:t>20.02.2026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F1EA9A63-959D-4011-8CAD-6FC619E95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8450E52-3139-4A40-9B7B-CF36AC85D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9B332-1A5E-47CD-AEC0-160EF43CCB6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00954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E54329BF-22B5-416F-BEB2-2004A131AC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BCD71A29-21B4-45F8-B148-7DE1BC9447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7C6B8D0-469C-40B1-BB33-28D1423A3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B459-0AD9-4991-A768-3436CA2DEB7E}" type="datetimeFigureOut">
              <a:rPr lang="uk-UA" smtClean="0"/>
              <a:t>20.02.2026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11BE6007-557F-455E-A5C8-1637C8B7C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66C3D50E-366A-42E1-8CBD-33997A1C6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9B332-1A5E-47CD-AEC0-160EF43CCB6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5778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815CB0-77C1-435E-96A8-0791EC7EF6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F2FA1E2-8FD9-4C49-BE11-642445F6A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83E54DE-90CF-4154-9791-90DEC9EE6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B459-0AD9-4991-A768-3436CA2DEB7E}" type="datetimeFigureOut">
              <a:rPr lang="uk-UA" smtClean="0"/>
              <a:t>20.02.2026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8D6D2A1-3630-4462-96C4-645DC32A3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61BAAD0-5213-438B-959F-3191C3F81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9B332-1A5E-47CD-AEC0-160EF43CCB6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9502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876B27-4745-4A0F-BE83-815B3DD4B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5982EB1B-68A2-448A-9325-E386BB627A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0A461050-81E1-44AE-BCCB-5FDECAAFB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B459-0AD9-4991-A768-3436CA2DEB7E}" type="datetimeFigureOut">
              <a:rPr lang="uk-UA" smtClean="0"/>
              <a:t>20.02.2026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E7B9D63B-EAC9-46E8-80BF-532F38094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633E9676-E0EC-4652-BCB3-10A24AE8A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9B332-1A5E-47CD-AEC0-160EF43CCB6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39620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097FA3-7321-4E8A-A155-5EF39D02F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1B8F8DF-11E3-4956-9C9B-4ABA635D6B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FDEE8E53-65DC-4004-A557-2B5346CFDD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341C7A03-C5E7-41BA-97C4-24A1139AA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B459-0AD9-4991-A768-3436CA2DEB7E}" type="datetimeFigureOut">
              <a:rPr lang="uk-UA" smtClean="0"/>
              <a:t>20.02.2026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3128C236-F6BD-4293-B069-81EA3D1A0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0814209E-4845-4D6B-B9D6-F2F168B9F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9B332-1A5E-47CD-AEC0-160EF43CCB6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871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2A6E5C-3852-4AEC-97A3-62BB75AB3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845CB7E8-1F5C-40DB-BA76-C4644379FD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E17EF4DB-6230-4E10-86AC-B67C54DCC3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3462ABFB-62F7-4538-929B-E2B6832525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C32B75CB-6429-4243-8D04-D46F0AC182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CD28901F-1B66-4E07-AB93-D5B0EB9CD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B459-0AD9-4991-A768-3436CA2DEB7E}" type="datetimeFigureOut">
              <a:rPr lang="uk-UA" smtClean="0"/>
              <a:t>20.02.2026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2A066150-846C-4B27-996D-3C42C9B753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E5B4C9CD-07B5-4A71-A2ED-C27275A2F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9B332-1A5E-47CD-AEC0-160EF43CCB6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38432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5A4434-1FB5-41AB-BCC2-5FE0F4D9D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DEE41F2E-C8ED-49EF-9022-16A6778CF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B459-0AD9-4991-A768-3436CA2DEB7E}" type="datetimeFigureOut">
              <a:rPr lang="uk-UA" smtClean="0"/>
              <a:t>20.02.2026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D212C2E6-B688-4877-8D9B-484A80245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F01B72FC-2506-44C8-A9FF-D41588B63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9B332-1A5E-47CD-AEC0-160EF43CCB6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56503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5E62D703-3C1A-4241-9977-67C6D1FE9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B459-0AD9-4991-A768-3436CA2DEB7E}" type="datetimeFigureOut">
              <a:rPr lang="uk-UA" smtClean="0"/>
              <a:t>20.02.2026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56C81C2F-1DDF-4A54-82EE-71E3C61F2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ADF7A4FF-AD9D-411C-9190-8A79FD464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9B332-1A5E-47CD-AEC0-160EF43CCB6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04721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A6CF8E-24B6-45F1-AD32-476D65B18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C525A2D-3C53-48E7-9118-B5D59A380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19C9C41F-4A60-426D-B981-48B65595CD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F9BBC7A5-A47F-4E1B-B87A-7FC63E5D6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B459-0AD9-4991-A768-3436CA2DEB7E}" type="datetimeFigureOut">
              <a:rPr lang="uk-UA" smtClean="0"/>
              <a:t>20.02.2026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BFAA6C40-0159-4187-9C96-67C88CE4D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2F8689BF-F547-4FF2-9EFF-3364F46FB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9B332-1A5E-47CD-AEC0-160EF43CCB6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43322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3EF1E4-3C77-479A-893C-09CCA049CC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D732625F-4DF0-463C-A0AC-B41F4AA2CB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572A002D-CC39-4141-905A-9C84F44E7C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2EA200F3-0507-4FE2-A20A-B8A7E7DAF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B459-0AD9-4991-A768-3436CA2DEB7E}" type="datetimeFigureOut">
              <a:rPr lang="uk-UA" smtClean="0"/>
              <a:t>20.02.2026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CF5EE00A-95D9-411C-AF00-F7513AE51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10075A29-3CEB-431F-85A8-1451969A7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9B332-1A5E-47CD-AEC0-160EF43CCB6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11508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2A25A689-192E-4939-B6C8-35E7CE18D5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0E561B9C-BCA0-4FC1-B255-BEFF6B43A4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FF11711-ECDE-4DF1-89F2-6FB6069E48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6EB459-0AD9-4991-A768-3436CA2DEB7E}" type="datetimeFigureOut">
              <a:rPr lang="uk-UA" smtClean="0"/>
              <a:t>20.02.2026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79099DB-782F-4448-8887-6A5B5A0908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16016647-FD85-4A32-8BB4-F52700C7F4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F9B332-1A5E-47CD-AEC0-160EF43CCB6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86438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CC3691-BE41-46C5-ABB5-8A64A6D2A0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Методи та структури в  С#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9F4F1E79-243F-47E4-A5B1-B68E80C6B0E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Лекція 6</a:t>
            </a:r>
          </a:p>
        </p:txBody>
      </p:sp>
    </p:spTree>
    <p:extLst>
      <p:ext uri="{BB962C8B-B14F-4D97-AF65-F5344CB8AC3E}">
        <p14:creationId xmlns:p14="http://schemas.microsoft.com/office/powerpoint/2010/main" val="3516630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759BF4-BB7C-4607-B66D-23133ACF3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3166"/>
          </a:xfrm>
        </p:spPr>
        <p:txBody>
          <a:bodyPr>
            <a:normAutofit fontScale="90000"/>
          </a:bodyPr>
          <a:lstStyle/>
          <a:p>
            <a:pPr algn="ctr"/>
            <a:br>
              <a:rPr lang="uk-UA" dirty="0"/>
            </a:br>
            <a:r>
              <a:rPr lang="uk-UA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Опціональні</a:t>
            </a: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параметри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EAE31F8-73BA-4807-A328-D4F00D2C6A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88292"/>
            <a:ext cx="10515600" cy="5504582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методах можна використовувати необов’язкові чи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опціональні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параметри, які мають задане </a:t>
            </a:r>
            <a:r>
              <a:rPr lang="uk-UA">
                <a:latin typeface="Times New Roman" panose="02020603050405020304" pitchFamily="18" charset="0"/>
                <a:cs typeface="Times New Roman" panose="02020603050405020304" pitchFamily="18" charset="0"/>
              </a:rPr>
              <a:t>за замовчуванням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Розглянемо приклад методу, для розрахунку процентів по депозитному вкладу в банку. Зазвичай депозитна ставка 10%, крім того постійні клієнти можуть отримати бонус: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static decimal </a:t>
            </a:r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CalcDeposit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(decimal sum, decimal percent = 10m, decimal bonus = 0m)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return sum + sum * ((percent + bonus) / 100m);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використання розрахунку: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//депозит з ставкою та бонусом за замовчуванням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 d1 = </a:t>
            </a:r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CalcDeposit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(10000);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uk-UA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нараховано бонус 2.5% (передається як іменований аргумент), ставка за замовчуванням - 10%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 d2 = </a:t>
            </a:r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CalcDeposit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(15000, bonus: 2.5m);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uk-UA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збільшено процентну ставку та бонус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 d3 = </a:t>
            </a:r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CalcDeposit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(20000, 15m, 3m);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Необов’язкові параметри повинні бути останніми у списку аргументів методу.</a:t>
            </a:r>
          </a:p>
        </p:txBody>
      </p:sp>
    </p:spTree>
    <p:extLst>
      <p:ext uri="{BB962C8B-B14F-4D97-AF65-F5344CB8AC3E}">
        <p14:creationId xmlns:p14="http://schemas.microsoft.com/office/powerpoint/2010/main" val="40150183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4EEFE9-E05F-443E-B832-8EEFCE19DF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652"/>
            <a:ext cx="10515600" cy="475384"/>
          </a:xfrm>
        </p:spPr>
        <p:txBody>
          <a:bodyPr>
            <a:normAutofit fontScale="90000"/>
          </a:bodyPr>
          <a:lstStyle/>
          <a:p>
            <a:pPr algn="ctr"/>
            <a:br>
              <a:rPr lang="uk-UA" dirty="0"/>
            </a:b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Скорочений запис методів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12E01BA-103A-4D0C-8FD5-4590A751A3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5836" y="923635"/>
            <a:ext cx="10515600" cy="565265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uk-UA" dirty="0"/>
              <a:t>Починаючи з </a:t>
            </a:r>
            <a:r>
              <a:rPr lang="en-US" dirty="0"/>
              <a:t>C# 6.0, </a:t>
            </a:r>
            <a:r>
              <a:rPr lang="uk-UA" dirty="0"/>
              <a:t>методи, що містять тільки одну інструкцію, можна записувати в скороченій формі через лямбда-вирази, що дає змогу значно скоротити кількість написаного коду.</a:t>
            </a:r>
          </a:p>
          <a:p>
            <a:pPr marL="0" indent="0">
              <a:buNone/>
            </a:pPr>
            <a:r>
              <a:rPr lang="uk-UA" dirty="0"/>
              <a:t>Наприклад математичну функцію </a:t>
            </a:r>
            <a:r>
              <a:rPr lang="en-US" dirty="0"/>
              <a:t>y = x2 - 2/x, </a:t>
            </a:r>
            <a:r>
              <a:rPr lang="uk-UA" dirty="0"/>
              <a:t>можна записати: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/>
              <a:t>static double Y(double x)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/>
              <a:t>{    return x * x - 2 / x;</a:t>
            </a:r>
            <a:r>
              <a:rPr lang="uk-UA" dirty="0"/>
              <a:t>  </a:t>
            </a:r>
            <a:r>
              <a:rPr lang="en-US" dirty="0"/>
              <a:t>}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uk-UA" dirty="0"/>
              <a:t>Використавши лямбда-вираз, код буде мати наступний вигляд: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b="1" dirty="0">
                <a:solidFill>
                  <a:srgbClr val="C00000"/>
                </a:solidFill>
              </a:rPr>
              <a:t>static double Y(double x) =&gt; x * x - 2 / x;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uk-UA" dirty="0"/>
              <a:t>Аналогічним чином можна спрощувати методи, які не повертають значень: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en-US" dirty="0"/>
              <a:t>static void </a:t>
            </a:r>
            <a:r>
              <a:rPr lang="en-US" dirty="0" err="1"/>
              <a:t>DisplayHello</a:t>
            </a:r>
            <a:r>
              <a:rPr lang="en-US" dirty="0"/>
              <a:t>(string n)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Console.WriteLine</a:t>
            </a:r>
            <a:r>
              <a:rPr lang="en-US" dirty="0"/>
              <a:t>("</a:t>
            </a:r>
            <a:r>
              <a:rPr lang="uk-UA" dirty="0"/>
              <a:t>Привіт {0}!", </a:t>
            </a:r>
            <a:r>
              <a:rPr lang="en-US" dirty="0"/>
              <a:t>n);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r>
              <a:rPr lang="uk-UA" dirty="0"/>
              <a:t>Скорочується до:</a:t>
            </a:r>
          </a:p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</a:rPr>
              <a:t>static void </a:t>
            </a:r>
            <a:r>
              <a:rPr lang="en-US" b="1" dirty="0" err="1">
                <a:solidFill>
                  <a:srgbClr val="C00000"/>
                </a:solidFill>
              </a:rPr>
              <a:t>DisplayHello</a:t>
            </a:r>
            <a:r>
              <a:rPr lang="en-US" b="1" dirty="0">
                <a:solidFill>
                  <a:srgbClr val="C00000"/>
                </a:solidFill>
              </a:rPr>
              <a:t>(string n) =&gt; </a:t>
            </a:r>
            <a:r>
              <a:rPr lang="en-US" b="1" dirty="0" err="1">
                <a:solidFill>
                  <a:srgbClr val="C00000"/>
                </a:solidFill>
              </a:rPr>
              <a:t>Console.WriteLine</a:t>
            </a:r>
            <a:r>
              <a:rPr lang="en-US" b="1" dirty="0">
                <a:solidFill>
                  <a:srgbClr val="C00000"/>
                </a:solidFill>
              </a:rPr>
              <a:t>("</a:t>
            </a:r>
            <a:r>
              <a:rPr lang="uk-UA" b="1" dirty="0">
                <a:solidFill>
                  <a:srgbClr val="C00000"/>
                </a:solidFill>
              </a:rPr>
              <a:t>Привіт {0}!", </a:t>
            </a:r>
            <a:r>
              <a:rPr lang="en-US" b="1" dirty="0">
                <a:solidFill>
                  <a:srgbClr val="C00000"/>
                </a:solidFill>
              </a:rPr>
              <a:t>n);</a:t>
            </a:r>
            <a:endParaRPr lang="uk-UA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70121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B0191C-A2DA-46E7-B466-8559FAE12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6291"/>
            <a:ext cx="10515600" cy="456911"/>
          </a:xfrm>
        </p:spPr>
        <p:txBody>
          <a:bodyPr>
            <a:normAutofit fontScale="90000"/>
          </a:bodyPr>
          <a:lstStyle/>
          <a:p>
            <a:pPr algn="ctr"/>
            <a:b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Локальні функції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0050326-8AC4-406C-A8C9-23483D109A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583" y="822036"/>
            <a:ext cx="11416144" cy="58096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версії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C# 7.0,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з’явилась можливість використовувати методи вкладені в метод, такі конструкції мають назву – локальні функції.</a:t>
            </a: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Вони підтримують як класичну, так і спрощену форму синтаксису: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static void Main(string[]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args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//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максимальне з цілих двох чисел</a:t>
            </a:r>
          </a:p>
          <a:p>
            <a:pPr marL="0" indent="0">
              <a:buNone/>
            </a:pPr>
            <a:r>
              <a:rPr lang="uk-UA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 Max(int a, int b)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if (a &gt; b)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return a;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return b;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//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мінімальне з двох цілих чисел</a:t>
            </a:r>
          </a:p>
          <a:p>
            <a:pPr marL="0" indent="0">
              <a:buNone/>
            </a:pPr>
            <a:r>
              <a:rPr lang="uk-UA" sz="20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 Min(int c, int d) =&gt; c &lt; d ? c : d;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var t1 = Max(13, 22);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var t2 = Min(42, 56);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всіх розглянутих методів використовується модифікатор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static,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 передбачається їх безпосереднє використання в головному методі програми –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Main.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01701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0ECDC6-499A-4312-8829-EB64ECEA7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30802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62CF8BAB-3A0C-4251-A30C-F2EDF7B54A0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1" y="1068058"/>
            <a:ext cx="11141364" cy="51090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характеристики структур: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uk-UA" alt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 ключове слово </a:t>
            </a:r>
            <a:r>
              <a:rPr kumimoji="0" lang="uk-UA" altLang="uk-UA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struct</a:t>
            </a:r>
            <a:r>
              <a:rPr kumimoji="0" lang="uk-UA" alt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uk-UA" alt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 </a:t>
            </a:r>
            <a:r>
              <a:rPr kumimoji="0" lang="uk-UA" altLang="uk-UA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типами значення</a:t>
            </a:r>
            <a:r>
              <a:rPr kumimoji="0" lang="uk-UA" alt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не посилання (на відміну від класів).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uk-UA" alt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Зберігаються у </a:t>
            </a:r>
            <a:r>
              <a:rPr kumimoji="0" lang="uk-UA" altLang="uk-UA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стеку</a:t>
            </a:r>
            <a:r>
              <a:rPr kumimoji="0" lang="uk-UA" alt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не в купі (</a:t>
            </a:r>
            <a:r>
              <a:rPr kumimoji="0" lang="uk-UA" altLang="uk-UA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heap</a:t>
            </a:r>
            <a:r>
              <a:rPr kumimoji="0" lang="uk-UA" alt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uk-UA" alt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 містити: </a:t>
            </a:r>
          </a:p>
          <a:p>
            <a:pPr marL="442913" marR="0" lvl="1" indent="1857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поля 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властивості 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методи 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конструктори (без параметрів створюється автоматично)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uk-UA" alt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 підтримують спадкування, але можуть реалізовувати інтерфейси.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uk-UA" alt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Багато базових типів (</a:t>
            </a:r>
            <a:r>
              <a:rPr kumimoji="0" lang="uk-UA" altLang="uk-UA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kumimoji="0" lang="uk-UA" alt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uk-UA" altLang="uk-UA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double</a:t>
            </a:r>
            <a:r>
              <a:rPr kumimoji="0" lang="uk-UA" alt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uk-UA" altLang="uk-UA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bool</a:t>
            </a:r>
            <a:r>
              <a:rPr kumimoji="0" lang="uk-UA" alt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— це теж структури.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54664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50AB0F1-0D0A-4F3E-82FC-330B793CB0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81891"/>
            <a:ext cx="10515600" cy="5595072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оголошення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синтаксис:</a:t>
            </a:r>
          </a:p>
          <a:p>
            <a:pPr marL="0" indent="0">
              <a:buNone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[&lt;поля&gt;]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[&lt;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&gt;]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...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} </a:t>
            </a:r>
          </a:p>
          <a:p>
            <a:pPr marL="0" indent="0">
              <a:buNone/>
            </a:pPr>
            <a:endParaRPr lang="uk-UA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6B7773C-ABD7-443D-97DB-3A7D1967A1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4411301"/>
            <a:ext cx="6081287" cy="2339543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FD5A75A-FF46-4F49-B2F8-07A88BA1F4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2002" y="1051743"/>
            <a:ext cx="6248942" cy="3756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79870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Місце для вмісту 4">
            <a:extLst>
              <a:ext uri="{FF2B5EF4-FFF2-40B4-BE49-F238E27FC236}">
                <a16:creationId xmlns:a16="http://schemas.microsoft.com/office/drawing/2014/main" id="{987B1049-DCA3-445B-BB54-EF23DD00B1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544945"/>
            <a:ext cx="5181600" cy="5632018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Наприклад,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можна перевизначити в структуру, просто замінивши в оголошенні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internal class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struct: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struct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CarStruct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public string Model = "Unknown";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public double Volume;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public string Number;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public int Mileage;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public void Print()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($"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Автомобіль: {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Model}, V={Volume}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л," +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$" Пробіг {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Mileage},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Номер {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Number}");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 </a:t>
            </a:r>
          </a:p>
          <a:p>
            <a:pPr marL="0" indent="0">
              <a:buNone/>
            </a:pPr>
            <a:endParaRPr lang="uk-UA" dirty="0"/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5A182D38-C2F2-4B53-8759-2C9FA9BB0E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544945"/>
            <a:ext cx="5181600" cy="5632018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ініціалізації структури можна використовувати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ініціалізатори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Але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крім цього, можна присвоїти значення однієї структури іншій із заміною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значень полів за допомогою ключового слова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CarStruct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CarSt1 = new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CarStruct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Ініціалізуємо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структуру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CarSt1.Model = "Ferrari 512 TR";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CarSt1.Volume = 4.9;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CarSt1.Number = "AA 1234 BB";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CarSt1.Mileage = 10000;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CarStruct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CarSt2 = CarSt1 with { Number = "BB 0000 CC", Mileage = 12000 }; 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386116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вмісту 7">
            <a:extLst>
              <a:ext uri="{FF2B5EF4-FFF2-40B4-BE49-F238E27FC236}">
                <a16:creationId xmlns:a16="http://schemas.microsoft.com/office/drawing/2014/main" id="{C256009F-2DF9-4642-9655-8EA4933472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369455"/>
            <a:ext cx="5181600" cy="6262254"/>
          </a:xfrm>
        </p:spPr>
        <p:txBody>
          <a:bodyPr>
            <a:normAutofit fontScale="32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Описати структуру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tovar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uk-UA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товар) з полями 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price (</a:t>
            </a:r>
            <a:r>
              <a:rPr lang="uk-UA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ціна), 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weight (</a:t>
            </a:r>
            <a:r>
              <a:rPr lang="uk-UA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вага), 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date (</a:t>
            </a:r>
            <a:r>
              <a:rPr lang="uk-UA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дата випуску), 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kind (</a:t>
            </a:r>
            <a:r>
              <a:rPr lang="uk-UA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їжа, канцтовари, будівельний, запчастини тощо). Описати метод-конструктор для введення даних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uk-UA" sz="4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    struct Tovar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{        // </a:t>
            </a:r>
            <a:r>
              <a:rPr lang="uk-UA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Поля структури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double Price;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public double Weight;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public </a:t>
            </a:r>
            <a:r>
              <a:rPr lang="en-US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Date;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public string Kind;</a:t>
            </a:r>
            <a:endParaRPr lang="uk-UA" sz="4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uk-UA" sz="4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Конструктор для введення даних з клавіатури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uk-UA" sz="4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Tovar(bool </a:t>
            </a:r>
            <a:r>
              <a:rPr lang="en-US" sz="4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inputFromKeyboard</a:t>
            </a:r>
            <a:r>
              <a:rPr lang="en-US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("--- </a:t>
            </a:r>
            <a:r>
              <a:rPr lang="uk-UA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Введення даних про товар (структура) ---");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</a:t>
            </a: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uk-UA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Введіть ціну: ");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Price = </a:t>
            </a:r>
            <a:r>
              <a:rPr lang="en-US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Convert.ToDouble</a:t>
            </a: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Console.ReadLine</a:t>
            </a: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</a:t>
            </a: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uk-UA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Введіть вагу (кг): ");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Weight = </a:t>
            </a:r>
            <a:r>
              <a:rPr lang="en-US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Convert.ToDouble</a:t>
            </a: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Console.ReadLine</a:t>
            </a: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());</a:t>
            </a:r>
            <a:endParaRPr lang="uk-UA" sz="4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</a:t>
            </a: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uk-UA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Введіть дату випуску (</a:t>
            </a:r>
            <a:r>
              <a:rPr lang="uk-UA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рррр</a:t>
            </a:r>
            <a:r>
              <a:rPr lang="uk-UA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-мм-</a:t>
            </a:r>
            <a:r>
              <a:rPr lang="uk-UA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дд</a:t>
            </a:r>
            <a:r>
              <a:rPr lang="uk-UA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 ");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Date = </a:t>
            </a:r>
            <a:r>
              <a:rPr lang="en-US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DateTime.Parse</a:t>
            </a: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Console.ReadLine</a:t>
            </a: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4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/>
          </a:p>
        </p:txBody>
      </p:sp>
      <p:sp>
        <p:nvSpPr>
          <p:cNvPr id="9" name="Місце для вмісту 8">
            <a:extLst>
              <a:ext uri="{FF2B5EF4-FFF2-40B4-BE49-F238E27FC236}">
                <a16:creationId xmlns:a16="http://schemas.microsoft.com/office/drawing/2014/main" id="{7B1B35CD-963F-4B68-8994-ECB6017B19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624896"/>
            <a:ext cx="5181600" cy="6136121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Введіть вид товару: ");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Kind =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Console.ReadLine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("------------------------\n"); 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public void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DisplayInfo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($"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Товар: {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Kind} |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Ціна: {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Price} |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Вага: {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Weight}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кг | Дата: {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Date:d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}");        }    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class Program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static void Main(string[]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args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{            //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 екземпляра структури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Tovar item = new Tovar(true);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//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Виведення даних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item.DisplayInfo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Console.ReadKey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();        }    }}</a:t>
            </a: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42712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F428A283-5500-4013-B49B-A32AE4DE8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Кортежі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C8601C50-F271-4388-A52D-1B5BD62D5B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2036"/>
            <a:ext cx="10515600" cy="5670839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Кортеж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швидко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згрупувати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спрощеній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//Варіант 1 - поля з іменами за замовчуванням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double, int) t1 = (5.5, 2); </a:t>
            </a:r>
            <a:endParaRPr lang="uk-UA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($"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Кортеж з елементами {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t1.Item1}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{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t1.Item2}.");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uk-UA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 2 - з визначенням імен полів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double Sum, int Count) t2 = (5.5, 2); </a:t>
            </a:r>
            <a:endParaRPr lang="uk-UA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($"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Сума {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t2.Count}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 рівна {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t2.Sum}.");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визначення типу кортежу слід вказати типи всіх його полів, і, за необхідності, їх імена. Звернення до імен кортежу аналогічне зверненню до полів структур і класів. Типи кортежів підтримують оператори == і !=, рівними вважають кортежі з однаковими значеннями полів; імена полів при цьому не враховуються. </a:t>
            </a: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Кортежі можна присвоювати один одному, якщо вони містять однакову кількість елементів і типи відповідних елементів кортежів співпадають, або ж тип </a:t>
            </a:r>
            <a:r>
              <a:rPr lang="uk-UA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присвоюваного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елемента кортежу може бути неявно перетворений на тип елемента, якому присвоюється значення. </a:t>
            </a:r>
          </a:p>
        </p:txBody>
      </p:sp>
    </p:spTree>
    <p:extLst>
      <p:ext uri="{BB962C8B-B14F-4D97-AF65-F5344CB8AC3E}">
        <p14:creationId xmlns:p14="http://schemas.microsoft.com/office/powerpoint/2010/main" val="14270645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5AADD2B-C212-4DE9-8E17-8279C811A7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181" y="284018"/>
            <a:ext cx="11369963" cy="628996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Найчастіше кортежі використовують як тип, який повертає метод: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min, int max)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ArrMinMax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(int[] input)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{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if (input is null ||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input.Length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== 0)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{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return (0, 0);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}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var min = input[0];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var max = input[0];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foreach (var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input)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{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if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 min)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{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 =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}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if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&gt; max)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{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max =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}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}</a:t>
            </a:r>
          </a:p>
          <a:p>
            <a:pPr marL="0" indent="0">
              <a:buNone/>
            </a:pPr>
            <a:r>
              <a:rPr lang="en-US" sz="4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return (min, max);</a:t>
            </a:r>
            <a:r>
              <a:rPr lang="uk-UA" sz="4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Із повернутим методом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кортежем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можна працювати як з єдиною змінною або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деконструювати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його в окремі змінні:</a:t>
            </a: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limits.min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відповідає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minimum,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limits.max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maximum</a:t>
            </a:r>
          </a:p>
          <a:p>
            <a:pPr marL="0" indent="0">
              <a:buNone/>
            </a:pPr>
            <a:r>
              <a:rPr lang="en-US" sz="4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 limits = </a:t>
            </a:r>
            <a:r>
              <a:rPr lang="en-US" sz="46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ArrMinMax</a:t>
            </a:r>
            <a:r>
              <a:rPr lang="en-US" sz="4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6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xs</a:t>
            </a:r>
            <a:r>
              <a:rPr lang="en-US" sz="4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>
              <a:buNone/>
            </a:pPr>
            <a:r>
              <a:rPr lang="en-US" sz="4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 (minimum, maximum) = </a:t>
            </a:r>
            <a:r>
              <a:rPr lang="en-US" sz="46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ArrMinMax</a:t>
            </a:r>
            <a:r>
              <a:rPr lang="en-US" sz="4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6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xs</a:t>
            </a:r>
            <a:r>
              <a:rPr lang="en-US" sz="4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3466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47BE8D-DAC6-4FB7-83AE-DB70863B4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1639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/>
              <a:t>Методи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1F746A9-05B2-4A4C-A94F-96725B98C6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06764"/>
            <a:ext cx="10515600" cy="5170199"/>
          </a:xfrm>
        </p:spPr>
        <p:txBody>
          <a:bodyPr>
            <a:normAutofit/>
          </a:bodyPr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написання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рядки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інструкціями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повторюються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для того,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зменшити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коду,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покращити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читабельність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спростити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інструкцій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метод.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блоку коду, 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закінчене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смислове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навантаження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Аналогом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C#,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розділяють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C#, такого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розділення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хоча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вважати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функціями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повертають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процедурами –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повертають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61444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F7E11D2-73C9-46C8-BE9F-475F5D686C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15636"/>
            <a:ext cx="10515600" cy="576132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Синтаксично метод виглядає наступним чином:</a:t>
            </a: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modifiers&gt; type name(&lt;parameters&gt;)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//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тіло методу</a:t>
            </a:r>
          </a:p>
          <a:p>
            <a:pPr marL="0" indent="0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modifiers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необов’язкові модифікатори доступу;</a:t>
            </a:r>
          </a:p>
          <a:p>
            <a:pPr marL="0" indent="0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 даних, які повертаються: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метод не повертає значень, то використовується тип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void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повертає, то в тілі методу, повинно бути присутнє, ключове слово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return,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після якого вказують значення(того ж типу, що і метод), яке повертається;</a:t>
            </a:r>
          </a:p>
          <a:p>
            <a:pPr marL="0" indent="0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ім’я методу;</a:t>
            </a:r>
          </a:p>
          <a:p>
            <a:pPr marL="0" indent="0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parameters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необов’язкові параметри(аргументи).</a:t>
            </a:r>
          </a:p>
        </p:txBody>
      </p:sp>
    </p:spTree>
    <p:extLst>
      <p:ext uri="{BB962C8B-B14F-4D97-AF65-F5344CB8AC3E}">
        <p14:creationId xmlns:p14="http://schemas.microsoft.com/office/powerpoint/2010/main" val="2606629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4AC1847-ABC8-4CFB-856B-585A7759C3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304800"/>
            <a:ext cx="5181600" cy="632690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System;</a:t>
            </a:r>
          </a:p>
          <a:p>
            <a:pPr marL="0" indent="0">
              <a:buNone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Program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uk-UA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static void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PrintHelloWorld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  <a:r>
              <a:rPr lang="uk-UA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("Hello World!");</a:t>
            </a:r>
            <a:r>
              <a:rPr lang="uk-UA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indent="0">
              <a:buNone/>
            </a:pP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static void </a:t>
            </a:r>
            <a:r>
              <a:rPr lang="en-US" sz="20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PrintHello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(string name)</a:t>
            </a:r>
          </a:p>
          <a:p>
            <a:pPr marL="0" indent="0">
              <a:buNone/>
            </a:pP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  <a:r>
              <a:rPr lang="uk-UA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var text = "Hello " + name + "!";</a:t>
            </a:r>
          </a:p>
          <a:p>
            <a:pPr marL="0" indent="0">
              <a:buNone/>
            </a:pP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0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(text);    }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static int Cube(int x)</a:t>
            </a:r>
          </a:p>
          <a:p>
            <a:pPr marL="0" indent="0">
              <a:buNone/>
            </a:pP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  <a:r>
              <a:rPr lang="uk-UA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return x * x * x;</a:t>
            </a:r>
            <a:r>
              <a:rPr lang="uk-UA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static void Main(string[] </a:t>
            </a:r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args</a:t>
            </a: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{  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PrintHelloWorld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indent="0">
              <a:buNone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PrintHello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("Andrew");</a:t>
            </a:r>
          </a:p>
          <a:p>
            <a:pPr marL="0" indent="0">
              <a:buNone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var b1 = Cube(2); //8</a:t>
            </a:r>
          </a:p>
          <a:p>
            <a:pPr marL="0" indent="0">
              <a:buNone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var b2 = Cube(3); //27</a:t>
            </a:r>
          </a:p>
          <a:p>
            <a:pPr marL="0" indent="0">
              <a:buNone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Console.ReadLine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}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Місце для вмісту 4">
            <a:extLst>
              <a:ext uri="{FF2B5EF4-FFF2-40B4-BE49-F238E27FC236}">
                <a16:creationId xmlns:a16="http://schemas.microsoft.com/office/drawing/2014/main" id="{0DF00B2C-4DB9-4558-88DF-633CCFF89C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48582" y="461818"/>
            <a:ext cx="4572000" cy="6169891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uk-U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Всі три методи викликаються в основному методі програми – </a:t>
            </a:r>
            <a:r>
              <a:rPr 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Main. </a:t>
            </a:r>
            <a:r>
              <a:rPr lang="uk-UA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Вони мають модифікатори доступу </a:t>
            </a:r>
            <a:r>
              <a:rPr 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static. </a:t>
            </a:r>
            <a:r>
              <a:rPr lang="uk-UA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Перші два методи типу </a:t>
            </a:r>
            <a:r>
              <a:rPr 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void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тобто нічого не повертають.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PrintHelloWorld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викликає </a:t>
            </a:r>
            <a:r>
              <a:rPr lang="en-US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текстовим параметром.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PrintHello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приймає в якості аргументу текстовий рядок і після модифікації тексту, передає його в інший метод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який виводить текст в консоль.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Cube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приймає на вхід ціле число, підносить його до кубу, та повертає результат.</a:t>
            </a:r>
          </a:p>
          <a:p>
            <a:pPr marL="0" indent="0">
              <a:buNone/>
            </a:pPr>
            <a:endParaRPr lang="uk-U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F77B7DC-A132-430C-9F3A-CA3D065A9A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8918" y="5676778"/>
            <a:ext cx="1629002" cy="876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95063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31EC36BA-B1E5-4AB6-9ABE-C625CB29F9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66147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заповнення символьного масиву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FD6880F5-DD2E-4D8C-9562-E7BCA9889A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8691" y="1145309"/>
            <a:ext cx="11434617" cy="5421745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static int[]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GetArrayFromConsole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(string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arrayName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int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elementCount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{ var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retVal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new int[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elementCount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];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(int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retVal.Length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++)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($"{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arrayName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}[{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}] = ");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retVal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= Convert.ToInt32(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Console.ReadLine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()); }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return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retVal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}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static void Main(string[] </a:t>
            </a:r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args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uk-UA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{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int[] t =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GetArrayFromConsole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("t", 5); 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 g =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GetArrayFromConsole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("g", 4);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946670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ECED2E-56BD-4B3B-9B9B-B00FA5436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75384"/>
          </a:xfrm>
        </p:spPr>
        <p:txBody>
          <a:bodyPr>
            <a:normAutofit fontScale="90000"/>
          </a:bodyPr>
          <a:lstStyle/>
          <a:p>
            <a:pPr algn="ctr"/>
            <a:br>
              <a:rPr lang="ru-RU" dirty="0"/>
            </a:b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Параметри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br>
              <a:rPr lang="ru-RU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136C727-BFED-417C-B60A-0CB68AB39D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40882"/>
            <a:ext cx="10515600" cy="4976236"/>
          </a:xfrm>
        </p:spPr>
        <p:txBody>
          <a:bodyPr>
            <a:normAutofit/>
          </a:bodyPr>
          <a:lstStyle/>
          <a:p>
            <a:pPr marL="0" indent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вхідні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тому ж порядку,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аргументу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присвоюється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параметру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списку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Передача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параметрів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значенню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примітивних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типів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передача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аргументу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копія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методу, 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можемо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ніяк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149644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02707E6-D650-4C6C-9FA6-F613217858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43344"/>
            <a:ext cx="10515600" cy="605905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System;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Program</a:t>
            </a:r>
          </a:p>
          <a:p>
            <a:pPr marL="0" indent="0">
              <a:buNone/>
            </a:pPr>
            <a:r>
              <a:rPr lang="en-US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uk-UA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static int Add(int x1, int x2)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x1 += x2; //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зміна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x1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впливає на передану в якості аргументу змінну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num1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return x1;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static void Main(string[]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args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var num1 = 2;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var num2 = 5;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 sum = Add(num1, num2);</a:t>
            </a:r>
          </a:p>
          <a:p>
            <a:pPr marL="0" indent="0">
              <a:buNone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($"{num1} + {num2} = {sum}");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Console.ReadLine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}}</a:t>
            </a: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46624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62034F-AB72-4B55-A909-10BE20338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84620"/>
          </a:xfrm>
        </p:spPr>
        <p:txBody>
          <a:bodyPr>
            <a:normAutofit fontScale="90000"/>
          </a:bodyPr>
          <a:lstStyle/>
          <a:p>
            <a:pPr algn="ctr"/>
            <a:br>
              <a:rPr lang="ru-RU" dirty="0"/>
            </a:b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Передача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параметрів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посиланню</a:t>
            </a:r>
            <a:br>
              <a:rPr lang="ru-RU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D2BB8CE-C01C-48EC-BC96-1B582A9ED3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089890"/>
            <a:ext cx="11030527" cy="540298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посиланням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модифікатор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параметр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позначений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словом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будь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параметру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методу,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відображаються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передану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змінну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System;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Program {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static int 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int x1, int x2) </a:t>
            </a:r>
            <a:endParaRPr lang="uk-UA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 x1 *= x2;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зміна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x1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впливає на змінну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n1 return x1; }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static void Main(string[]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args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{ var n1 = 24; var n2 = 4;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 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n1, n2)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змінна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n1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 нове значення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($"{n1}");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Console.ReadLine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(); } }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Модифікатор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вказується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в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описі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 і при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виклику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методу.</a:t>
            </a:r>
            <a:endParaRPr lang="uk-UA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72623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6516BA-0D81-4E9E-8A5E-E649BD0FA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76984"/>
          </a:xfrm>
        </p:spPr>
        <p:txBody>
          <a:bodyPr>
            <a:normAutofit fontScale="90000"/>
          </a:bodyPr>
          <a:lstStyle/>
          <a:p>
            <a:pPr algn="ctr"/>
            <a:br>
              <a:rPr lang="uk-UA" dirty="0"/>
            </a:b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Іменовані аргументи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B7E5BF0-F0AC-4A5C-A72F-7F8A9F43A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00727"/>
            <a:ext cx="10515600" cy="497623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C#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можливість передавати параметри в довільному порядку, для цього використовуються іменовані аргументи(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named arguments).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Щоб явно вказати ім’я аргументу, використовується наступний синтаксис:</a:t>
            </a:r>
          </a:p>
          <a:p>
            <a:pPr marL="0" indent="0">
              <a:buNone/>
            </a:pP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arg_name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arg_value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програми з іменованими аргументами: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static string </a:t>
            </a:r>
            <a:r>
              <a:rPr lang="en-US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GetPrettyName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firstName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string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lastName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return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firstName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" " +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lastName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static void Main(string[]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args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var s = </a:t>
            </a:r>
            <a:r>
              <a:rPr lang="en-US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GetPrettyName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lastName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"Jackson",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firstName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"Anna");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68686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5289</TotalTime>
  <Words>2224</Words>
  <Application>Microsoft Office PowerPoint</Application>
  <PresentationFormat>Широкий екран</PresentationFormat>
  <Paragraphs>241</Paragraphs>
  <Slides>18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Тема Office</vt:lpstr>
      <vt:lpstr>Методи та структури в  С#</vt:lpstr>
      <vt:lpstr>Методи</vt:lpstr>
      <vt:lpstr>Презентація PowerPoint</vt:lpstr>
      <vt:lpstr>Презентація PowerPoint</vt:lpstr>
      <vt:lpstr>Приклад заповнення символьного масиву</vt:lpstr>
      <vt:lpstr> Параметри методів </vt:lpstr>
      <vt:lpstr>Презентація PowerPoint</vt:lpstr>
      <vt:lpstr> Передача параметрів по посиланню </vt:lpstr>
      <vt:lpstr> Іменовані аргументи </vt:lpstr>
      <vt:lpstr> Опціональні параметри </vt:lpstr>
      <vt:lpstr> Скорочений запис методів </vt:lpstr>
      <vt:lpstr> Локальні функції </vt:lpstr>
      <vt:lpstr>Структури</vt:lpstr>
      <vt:lpstr>Презентація PowerPoint</vt:lpstr>
      <vt:lpstr>Презентація PowerPoint</vt:lpstr>
      <vt:lpstr>Презентація PowerPoint</vt:lpstr>
      <vt:lpstr>Кортежі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 та структури в  С#</dc:title>
  <dc:creator>Oksana Okunkova</dc:creator>
  <cp:lastModifiedBy>Oksana Okunkova</cp:lastModifiedBy>
  <cp:revision>16</cp:revision>
  <dcterms:created xsi:type="dcterms:W3CDTF">2026-02-20T20:47:23Z</dcterms:created>
  <dcterms:modified xsi:type="dcterms:W3CDTF">2026-02-24T12:56:45Z</dcterms:modified>
</cp:coreProperties>
</file>