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F4F0E-54A6-4646-8350-354647AF7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92FF92D-DCCA-4BBA-8809-2E56B2283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AEA982D-C0E9-4649-935E-9F8DC1CD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795E340-D415-41E7-B501-46B60D6F2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1D9F771-E77B-4919-B7FE-F22D802F5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4355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8AE81-D6CF-4ADA-906B-AD7346ED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143FECB-A17D-4309-B6A4-D8786A113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DA4725-5420-4CB2-823A-428C7EDB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1EA9A63-959D-4011-8CAD-6FC619E95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8450E52-3139-4A40-9B7B-CF36AC85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095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54329BF-22B5-416F-BEB2-2004A131A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CD71A29-21B4-45F8-B148-7DE1BC944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7C6B8D0-469C-40B1-BB33-28D1423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1BE6007-557F-455E-A5C8-1637C8B7C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6C3D50E-366A-42E1-8CBD-33997A1C6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77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15CB0-77C1-435E-96A8-0791EC7EF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2FA1E2-8FD9-4C49-BE11-642445F6A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83E54DE-90CF-4154-9791-90DEC9EE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8D6D2A1-3630-4462-96C4-645DC32A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61BAAD0-5213-438B-959F-3191C3F8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502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876B27-4745-4A0F-BE83-815B3DD4B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982EB1B-68A2-448A-9325-E386BB627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A461050-81E1-44AE-BCCB-5FDECAAFB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B9D63B-EAC9-46E8-80BF-532F38094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33E9676-E0EC-4652-BCB3-10A24AE8A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962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97FA3-7321-4E8A-A155-5EF39D02F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B8F8DF-11E3-4956-9C9B-4ABA635D6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DEE8E53-65DC-4004-A557-2B5346CFD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41C7A03-C5E7-41BA-97C4-24A1139A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128C236-F6BD-4293-B069-81EA3D1A0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814209E-4845-4D6B-B9D6-F2F168B9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87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A6E5C-3852-4AEC-97A3-62BB75AB3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45CB7E8-1F5C-40DB-BA76-C4644379F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17EF4DB-6230-4E10-86AC-B67C54DCC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462ABFB-62F7-4538-929B-E2B683252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32B75CB-6429-4243-8D04-D46F0AC182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D28901F-1B66-4E07-AB93-D5B0EB9CD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A066150-846C-4B27-996D-3C42C9B7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5B4C9CD-07B5-4A71-A2ED-C27275A2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843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5A4434-1FB5-41AB-BCC2-5FE0F4D9D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EE41F2E-C8ED-49EF-9022-16A6778CF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212C2E6-B688-4877-8D9B-484A8024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01B72FC-2506-44C8-A9FF-D41588B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650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E62D703-3C1A-4241-9977-67C6D1FE9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6C81C2F-1DDF-4A54-82EE-71E3C61F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DF7A4FF-AD9D-411C-9190-8A79FD464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4721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6CF8E-24B6-45F1-AD32-476D65B18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C525A2D-3C53-48E7-9118-B5D59A380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9C9C41F-4A60-426D-B981-48B65595C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9BBC7A5-A47F-4E1B-B87A-7FC63E5D6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FAA6C40-0159-4187-9C96-67C88CE4D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F8689BF-F547-4FF2-9EFF-3364F46FB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3322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EF1E4-3C77-479A-893C-09CCA049C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732625F-4DF0-463C-A0AC-B41F4AA2C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72A002D-CC39-4141-905A-9C84F44E7C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EA200F3-0507-4FE2-A20A-B8A7E7DA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5EE00A-95D9-411C-AF00-F7513AE5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0075A29-3CEB-431F-85A8-1451969A7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50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25A689-192E-4939-B6C8-35E7CE18D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E561B9C-BCA0-4FC1-B255-BEFF6B43A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11711-ECDE-4DF1-89F2-6FB6069E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B459-0AD9-4991-A768-3436CA2DEB7E}" type="datetimeFigureOut">
              <a:rPr lang="uk-UA" smtClean="0"/>
              <a:t>20.02.2026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79099DB-782F-4448-8887-6A5B5A090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6016647-FD85-4A32-8BB4-F52700C7F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9B332-1A5E-47CD-AEC0-160EF43CCB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643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C3691-BE41-46C5-ABB5-8A64A6D2A0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Методи та структури в  С#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F4F1E79-243F-47E4-A5B1-B68E80C6B0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6</a:t>
            </a:r>
          </a:p>
        </p:txBody>
      </p:sp>
    </p:spTree>
    <p:extLst>
      <p:ext uri="{BB962C8B-B14F-4D97-AF65-F5344CB8AC3E}">
        <p14:creationId xmlns:p14="http://schemas.microsoft.com/office/powerpoint/2010/main" val="351663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59BF4-BB7C-4607-B66D-23133ACF3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166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Опціональні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AE31F8-73BA-4807-A328-D4F00D2C6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8292"/>
            <a:ext cx="10515600" cy="5504582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методах можна використовувати необов’язкові чи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опціональні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параметри, які мають задане 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за замовчуванням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приклад методу, для розрахунку процентів по депозитному вкладу в банку. Зазвичай депозитна ставка 10%, крім того постійні клієнти можуть отримати бонус: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decimal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CalcDeposit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(decimal sum, decimal percent = 10m, decimal bonus = 0m)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return sum + sum * ((percent + bonus) / 100m);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використання розрахунку: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//депозит з ставкою та бонусом за замовчуванням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d1 =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CalcDeposit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(10000);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нараховано бонус 2.5% (передається як іменований аргумент), ставка за замовчуванням - 10%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d2 =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CalcDeposit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(15000, bonus: 2.5m);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збільшено процентну ставку та бонус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d3 =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CalcDeposit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(20000, 15m, 3m);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Необов’язкові параметри повинні бути останніми у списку аргументів методу.</a:t>
            </a:r>
          </a:p>
        </p:txBody>
      </p:sp>
    </p:spTree>
    <p:extLst>
      <p:ext uri="{BB962C8B-B14F-4D97-AF65-F5344CB8AC3E}">
        <p14:creationId xmlns:p14="http://schemas.microsoft.com/office/powerpoint/2010/main" val="4015018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EEFE9-E05F-443E-B832-8EEFCE19D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52"/>
            <a:ext cx="10515600" cy="475384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Скорочений запис методів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2E01BA-103A-4D0C-8FD5-4590A751A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836" y="923635"/>
            <a:ext cx="10515600" cy="56526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Починаючи з </a:t>
            </a:r>
            <a:r>
              <a:rPr lang="en-US" dirty="0"/>
              <a:t>C# 6.0, </a:t>
            </a:r>
            <a:r>
              <a:rPr lang="uk-UA" dirty="0"/>
              <a:t>методи, що містять тільки одну інструкцію, можна записувати в скороченій формі через лямбда-вирази, що дає змогу значно скоротити кількість написаного коду.</a:t>
            </a:r>
          </a:p>
          <a:p>
            <a:pPr marL="0" indent="0">
              <a:buNone/>
            </a:pPr>
            <a:r>
              <a:rPr lang="uk-UA" dirty="0"/>
              <a:t>Наприклад математичну функцію </a:t>
            </a:r>
            <a:r>
              <a:rPr lang="en-US" dirty="0"/>
              <a:t>y = x2 - 2/x, </a:t>
            </a:r>
            <a:r>
              <a:rPr lang="uk-UA" dirty="0"/>
              <a:t>можна записати: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static double Y(double x)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{    return x * x - 2 / x;</a:t>
            </a:r>
            <a:r>
              <a:rPr lang="uk-UA" dirty="0"/>
              <a:t>  </a:t>
            </a:r>
            <a:r>
              <a:rPr lang="en-US" dirty="0"/>
              <a:t>}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Використавши лямбда-вираз, код буде мати наступний вигляд: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C00000"/>
                </a:solidFill>
              </a:rPr>
              <a:t>static double Y(double x) =&gt; x * x - 2 / x;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Аналогічним чином можна спрощувати методи, які не повертають значень: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static void </a:t>
            </a:r>
            <a:r>
              <a:rPr lang="en-US" dirty="0" err="1"/>
              <a:t>DisplayHello</a:t>
            </a:r>
            <a:r>
              <a:rPr lang="en-US" dirty="0"/>
              <a:t>(string n)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Console.WriteLine</a:t>
            </a:r>
            <a:r>
              <a:rPr lang="en-US" dirty="0"/>
              <a:t>("</a:t>
            </a:r>
            <a:r>
              <a:rPr lang="uk-UA" dirty="0"/>
              <a:t>Привіт {0}!", </a:t>
            </a:r>
            <a:r>
              <a:rPr lang="en-US" dirty="0"/>
              <a:t>n);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uk-UA" dirty="0"/>
              <a:t>Скорочується до: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static void </a:t>
            </a:r>
            <a:r>
              <a:rPr lang="en-US" b="1" dirty="0" err="1">
                <a:solidFill>
                  <a:srgbClr val="C00000"/>
                </a:solidFill>
              </a:rPr>
              <a:t>DisplayHello</a:t>
            </a:r>
            <a:r>
              <a:rPr lang="en-US" b="1" dirty="0">
                <a:solidFill>
                  <a:srgbClr val="C00000"/>
                </a:solidFill>
              </a:rPr>
              <a:t>(string n) =&gt; </a:t>
            </a:r>
            <a:r>
              <a:rPr lang="en-US" b="1" dirty="0" err="1">
                <a:solidFill>
                  <a:srgbClr val="C00000"/>
                </a:solidFill>
              </a:rPr>
              <a:t>Console.WriteLine</a:t>
            </a:r>
            <a:r>
              <a:rPr lang="en-US" b="1" dirty="0">
                <a:solidFill>
                  <a:srgbClr val="C00000"/>
                </a:solidFill>
              </a:rPr>
              <a:t>("</a:t>
            </a:r>
            <a:r>
              <a:rPr lang="uk-UA" b="1" dirty="0">
                <a:solidFill>
                  <a:srgbClr val="C00000"/>
                </a:solidFill>
              </a:rPr>
              <a:t>Привіт {0}!", </a:t>
            </a:r>
            <a:r>
              <a:rPr lang="en-US" b="1" dirty="0">
                <a:solidFill>
                  <a:srgbClr val="C00000"/>
                </a:solidFill>
              </a:rPr>
              <a:t>n);</a:t>
            </a:r>
            <a:endParaRPr lang="uk-U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1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0191C-A2DA-46E7-B466-8559FAE1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291"/>
            <a:ext cx="10515600" cy="456911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Локальні функції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050326-8AC4-406C-A8C9-23483D109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583" y="822036"/>
            <a:ext cx="11416144" cy="5809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версії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7.0,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з’явилась можливість використовувати методи вкладені в метод, такі конструкції мають назву – локальні функції.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підтримують як класичну, так і спрощену форму синтаксису: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Main(string[]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 з цілих двох чисел</a:t>
            </a:r>
          </a:p>
          <a:p>
            <a:pPr marL="0" indent="0">
              <a:buNone/>
            </a:pPr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 Max(int a, int b)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if (a &gt; b)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return a;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return b;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мінімальне з двох цілих чисел</a:t>
            </a:r>
          </a:p>
          <a:p>
            <a:pPr marL="0" indent="0">
              <a:buNone/>
            </a:pP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 Min(int c, int d) =&gt; c &lt; d ? c : d;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var t1 = Max(13, 22);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var t2 = Min(42, 56);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всіх розглянутих методів використовується модифікатор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передбачається їх безпосереднє використання в головному методі програми –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170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ECDC6-499A-4312-8829-EB64ECEA7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080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2CF8BAB-3A0C-4251-A30C-F2EDF7B54A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068058"/>
            <a:ext cx="11141364" cy="510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характеристики структур: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ключове слово 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типами значення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посилання (на відміну від класів).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Зберігаються у 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стеку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в купі (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heap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містити: </a:t>
            </a:r>
          </a:p>
          <a:p>
            <a:pPr marL="442913" marR="0" lvl="1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конструктори (без параметрів створюється автоматично)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підтримують спадкування, але можуть реалізовувати інтерфейси.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 базових типів (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double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bool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— це теж структури.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466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0AB0F1-0D0A-4F3E-82FC-330B793CB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синтаксис: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[&lt;поля&gt;]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[&lt;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&gt;]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B7773C-ABD7-443D-97DB-3A7D1967A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411301"/>
            <a:ext cx="6081287" cy="23395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D5A75A-FF46-4F49-B2F8-07A88BA1F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002" y="1051743"/>
            <a:ext cx="6248942" cy="375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87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987B1049-DCA3-445B-BB54-EF23DD00B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44945"/>
            <a:ext cx="5181600" cy="563201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перевизначити в структуру, просто замінивши в оголошенні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class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struct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CarStruct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string Model = "Unknown";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double Volume;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string Number;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int Mileage;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void Print()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Автомобіль: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Model}, V={Volume}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л," +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$" Пробіг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Mileage},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Number}");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A182D38-C2F2-4B53-8759-2C9FA9BB0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44945"/>
            <a:ext cx="5181600" cy="563201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ініціалізації структури можна використовувати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ініціалізатори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цього, можна присвоїти значення однієї структури іншій із заміною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 полів за допомогою ключового слова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CarStruct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CarSt1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CarStruct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Ініціалізуємо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CarSt1.Model = "Ferrari 512 TR";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CarSt1.Volume = 4.9;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CarSt1.Number = "AA 1234 BB";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CarSt1.Mileage = 10000;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CarStruct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CarSt2 = CarSt1 with { Number = "BB 0000 CC", Mileage = 12000 };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8611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C256009F-2DF9-4642-9655-8EA4933472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69455"/>
            <a:ext cx="5181600" cy="6262254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Описати структуру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tovar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товар) з полями 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 (</a:t>
            </a: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ціна), 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(</a:t>
            </a: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вага), 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(</a:t>
            </a: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випуску), 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kind (</a:t>
            </a: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їжа, канцтовари, будівельний, запчастини тощо). Описати метод-конструктор для введення даних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struct Tovar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     // 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структури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double Price;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double Weight;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string Kind;</a:t>
            </a:r>
            <a:endParaRPr lang="uk-UA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для введення даних з клавіатури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Tovar(bool 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inputFromKeyboard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("--- 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 даних про товар (структура) ---");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Введіть ціну: 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 =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Convert.ToDouble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Введіть вагу (кг): 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=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Convert.ToDouble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  <a:endParaRPr lang="uk-UA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Введіть дату випуску (</a:t>
            </a:r>
            <a:r>
              <a:rPr lang="uk-UA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рррр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-мм-</a:t>
            </a:r>
            <a:r>
              <a:rPr lang="uk-UA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дд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=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7B1B35CD-963F-4B68-8994-ECB6017B1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24896"/>
            <a:ext cx="5181600" cy="613612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Введіть вид товару: 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Kind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("------------------------\n");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void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DisplayInfo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Товар: {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Kind} |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Ціна: {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Price} |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Вага: {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Weight}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 | Дата: {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Date:d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       }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class Program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static void Main(string[]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           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екземпляра структури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Tovar item = new Tovar(true);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 даних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item.DisplayInfo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Console.ReadKey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       }    }}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271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428A283-5500-4013-B49B-A32AE4DE8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8601C50-F271-4388-A52D-1B5BD62D5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2036"/>
            <a:ext cx="10515600" cy="567083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згрупувати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//Варіант 1 - поля з іменами за замовчуванням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double, int) t1 = (5.5, 2); 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 з елементами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t1.Item1}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t1.Item2}.");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 2 - з визначенням імен полів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 Sum, int Count) t2 = (5.5, 2); 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Сума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t2.Count}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 рівна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t2.Sum}.");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визначення типу кортежу слід вказати типи всіх його полів, і, за необхідності, їх імена. Звернення до імен кортежу аналогічне зверненню до полів структур і класів. Типи кортежів підтримують оператори == і !=, рівними вважають кортежі з однаковими значеннями полів; імена полів при цьому не враховуються.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 можна присвоювати один одному, якщо вони містять однакову кількість елементів і типи відповідних елементів кортежів співпадають, або ж тип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присвоюваного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елемента кортежу може бути неявно перетворений на тип елемента, якому присвоюється значення. </a:t>
            </a:r>
          </a:p>
        </p:txBody>
      </p:sp>
    </p:spTree>
    <p:extLst>
      <p:ext uri="{BB962C8B-B14F-4D97-AF65-F5344CB8AC3E}">
        <p14:creationId xmlns:p14="http://schemas.microsoft.com/office/powerpoint/2010/main" val="1427064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5AADD2B-C212-4DE9-8E17-8279C811A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81" y="284018"/>
            <a:ext cx="11369963" cy="62899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 кортежі використовують як тип, який повертає метод: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min, int max)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ArrMinMax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(int[] input)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(input is null ||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input.Length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0)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return (0, 0);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 min = input[0];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 max = input[0];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foreach (var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input)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min)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max)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buNone/>
            </a:pP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return (min, max);</a:t>
            </a:r>
            <a:r>
              <a:rPr lang="uk-UA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повернутим методом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кортежем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працювати як з єдиною змінною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деконструювати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його в окремі змінні: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limits.min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limits.max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maximum</a:t>
            </a:r>
          </a:p>
          <a:p>
            <a:pPr marL="0" indent="0">
              <a:buNone/>
            </a:pP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limits = </a:t>
            </a:r>
            <a:r>
              <a:rPr lang="en-US" sz="4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ArrMinMax</a:t>
            </a: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xs</a:t>
            </a: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(minimum, maximum) = </a:t>
            </a:r>
            <a:r>
              <a:rPr lang="en-US" sz="4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ArrMinMax</a:t>
            </a: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xs</a:t>
            </a:r>
            <a:r>
              <a:rPr lang="en-US" sz="4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46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7BE8D-DAC6-4FB7-83AE-DB70863B4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163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Методи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1F746A9-05B2-4A4C-A94F-96725B98C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6764"/>
            <a:ext cx="10515600" cy="5170199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рядки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читабельність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метод.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блоку коду,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смислове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Аналогом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C#,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C#, такого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процедурами –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144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7E11D2-73C9-46C8-BE9F-475F5D686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Синтаксично метод виглядає наступним чином: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modifiers&gt; type name(&lt;parameters&gt;)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тіло методу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необов’язкові модифікатори доступу;</a:t>
            </a: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даних, які повертаються: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метод не повертає значень, то використовується тип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повертає, то в тілі методу, повинно бути присутнє, ключове слово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якого вказують значення(того ж типу, що і метод), яке повертається;</a:t>
            </a: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ім’я методу;</a:t>
            </a: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необов’язкові параметри(аргументи).</a:t>
            </a:r>
          </a:p>
        </p:txBody>
      </p:sp>
    </p:spTree>
    <p:extLst>
      <p:ext uri="{BB962C8B-B14F-4D97-AF65-F5344CB8AC3E}">
        <p14:creationId xmlns:p14="http://schemas.microsoft.com/office/powerpoint/2010/main" val="2606629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AC1847-ABC8-4CFB-856B-585A7759C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4800"/>
            <a:ext cx="5181600" cy="63269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PrintHelloWorld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("Hello World!");</a:t>
            </a:r>
            <a:r>
              <a:rPr lang="uk-U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PrintHello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(string name)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var text = "Hello " + name + "!";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(text);    }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int Cube(int x)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return x * x * x;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Main(string[]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PrintHelloWorld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PrintHello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("Andrew");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var b1 = Cube(2); //8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var b2 = Cube(3); //27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0DF00B2C-4DB9-4558-88DF-633CCFF89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48582" y="461818"/>
            <a:ext cx="4572000" cy="616989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 три методи викликаються в основному методі програми – 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Main.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мають модифікатори доступу 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static.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 два методи типу 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нічого не повертають.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PrintHelloWorld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текстовим параметром.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PrintHello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 в якості аргументу текстовий рядок і після модифікації тексту, передає його в інший метод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виводить текст в консоль.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Cube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 на вхід ціле число, підносить його до кубу, та повертає результат.</a:t>
            </a:r>
          </a:p>
          <a:p>
            <a:pPr marL="0" indent="0">
              <a:buNone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77B7DC-A132-430C-9F3A-CA3D065A9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918" y="5676778"/>
            <a:ext cx="1629002" cy="87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0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1EC36BA-B1E5-4AB6-9ABE-C625CB29F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заповнення символьного масиву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D6880F5-DD2E-4D8C-9562-E7BCA9889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1" y="1145309"/>
            <a:ext cx="11434617" cy="5421745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int[]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GetArrayFromConsole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elementCount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 var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retVal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int[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retVal.Length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}[{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}] = ");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retVal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Convert.ToInt32(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()); 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return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retVal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Main(string[]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t =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GetArrayFromConsole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("t", 5);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g =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GetArrayFromConsole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("g", 4);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4667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ECED2E-56BD-4B3B-9B9B-B00FA5436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538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136C727-BFED-417C-B60A-0CB68AB39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0882"/>
            <a:ext cx="10515600" cy="4976236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ж порядку,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аргументу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списку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значенню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аргументу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методу,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4964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2707E6-D650-4C6C-9FA6-F61321785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3344"/>
            <a:ext cx="10515600" cy="60590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static int Add(int x1, int x2)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x1 += x2; //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x1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впливає на передану в якості аргументу змінну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num1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return x1;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Main(string[]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var num1 = 2;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var num2 = 5;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sum = Add(num1, num2);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($"{num1} + {num2} = {sum}");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}}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662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62034F-AB72-4B55-A909-10BE20338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посиланню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2BB8CE-C01C-48EC-BC96-1B582A9ED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89890"/>
            <a:ext cx="11030527" cy="54029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будь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параметру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 {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int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 x1, int x2) </a:t>
            </a:r>
            <a:endParaRPr lang="uk-UA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x1 *= x2;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 на змінну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n1 return x1; }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 var n1 = 24; var n2 = 4;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n1, n2)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нове значення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($"{n1}");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} }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вказується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в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при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62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516BA-0D81-4E9E-8A5E-E649BD0FA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6984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Іменовані аргументи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7E5BF0-F0AC-4A5C-A72F-7F8A9F43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727"/>
            <a:ext cx="10515600" cy="49762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можливість передавати параметри в довільному порядку, для цього використовуються іменовані аргументи(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named arguments).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явно вказати ім’я аргументу, використовується наступний синтаксис:</a:t>
            </a:r>
          </a:p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arg_name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arg_value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програми з іменованими аргументами: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string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GetPrettyName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string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" " +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Main(string[]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var s =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GetPrettyName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"Jackson",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"Anna");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868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5289</TotalTime>
  <Words>2224</Words>
  <Application>Microsoft Office PowerPoint</Application>
  <PresentationFormat>Широкий екран</PresentationFormat>
  <Paragraphs>241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Методи та структури в  С#</vt:lpstr>
      <vt:lpstr>Методи</vt:lpstr>
      <vt:lpstr>Презентація PowerPoint</vt:lpstr>
      <vt:lpstr>Презентація PowerPoint</vt:lpstr>
      <vt:lpstr>Приклад заповнення символьного масиву</vt:lpstr>
      <vt:lpstr> Параметри методів </vt:lpstr>
      <vt:lpstr>Презентація PowerPoint</vt:lpstr>
      <vt:lpstr> Передача параметрів по посиланню </vt:lpstr>
      <vt:lpstr> Іменовані аргументи </vt:lpstr>
      <vt:lpstr> Опціональні параметри </vt:lpstr>
      <vt:lpstr> Скорочений запис методів </vt:lpstr>
      <vt:lpstr> Локальні функції </vt:lpstr>
      <vt:lpstr>Структури</vt:lpstr>
      <vt:lpstr>Презентація PowerPoint</vt:lpstr>
      <vt:lpstr>Презентація PowerPoint</vt:lpstr>
      <vt:lpstr>Презентація PowerPoint</vt:lpstr>
      <vt:lpstr>Кортежі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та структури в  С#</dc:title>
  <dc:creator>Oksana Okunkova</dc:creator>
  <cp:lastModifiedBy>Oksana Okunkova</cp:lastModifiedBy>
  <cp:revision>16</cp:revision>
  <dcterms:created xsi:type="dcterms:W3CDTF">2026-02-20T20:47:23Z</dcterms:created>
  <dcterms:modified xsi:type="dcterms:W3CDTF">2026-02-24T12:56:45Z</dcterms:modified>
</cp:coreProperties>
</file>