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67" r:id="rId3"/>
    <p:sldId id="261" r:id="rId4"/>
    <p:sldId id="257" r:id="rId5"/>
    <p:sldId id="262" r:id="rId6"/>
    <p:sldId id="268" r:id="rId7"/>
    <p:sldId id="269" r:id="rId8"/>
    <p:sldId id="270" r:id="rId9"/>
    <p:sldId id="271" r:id="rId10"/>
    <p:sldId id="272" r:id="rId11"/>
    <p:sldId id="274" r:id="rId12"/>
    <p:sldId id="273" r:id="rId13"/>
    <p:sldId id="275" r:id="rId14"/>
    <p:sldId id="276" r:id="rId15"/>
    <p:sldId id="258" r:id="rId16"/>
    <p:sldId id="277" r:id="rId17"/>
    <p:sldId id="260" r:id="rId18"/>
    <p:sldId id="265" r:id="rId19"/>
    <p:sldId id="278" r:id="rId20"/>
    <p:sldId id="264" r:id="rId21"/>
    <p:sldId id="279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82" r:id="rId33"/>
    <p:sldId id="293" r:id="rId34"/>
    <p:sldId id="294" r:id="rId35"/>
    <p:sldId id="28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-552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E2792B-F721-4AAB-BD5D-E00DE854F0D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CC9B97-9ADF-448D-A7AF-140CDBB5164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9741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792B-F721-4AAB-BD5D-E00DE854F0D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9B97-9ADF-448D-A7AF-140CDBB5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030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792B-F721-4AAB-BD5D-E00DE854F0D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9B97-9ADF-448D-A7AF-140CDBB5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008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792B-F721-4AAB-BD5D-E00DE854F0D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9B97-9ADF-448D-A7AF-140CDBB5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64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792B-F721-4AAB-BD5D-E00DE854F0D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9B97-9ADF-448D-A7AF-140CDBB5164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0824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792B-F721-4AAB-BD5D-E00DE854F0D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9B97-9ADF-448D-A7AF-140CDBB5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585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792B-F721-4AAB-BD5D-E00DE854F0D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9B97-9ADF-448D-A7AF-140CDBB5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371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792B-F721-4AAB-BD5D-E00DE854F0D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9B97-9ADF-448D-A7AF-140CDBB5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001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792B-F721-4AAB-BD5D-E00DE854F0D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9B97-9ADF-448D-A7AF-140CDBB5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8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792B-F721-4AAB-BD5D-E00DE854F0D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9B97-9ADF-448D-A7AF-140CDBB5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549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792B-F721-4AAB-BD5D-E00DE854F0D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9B97-9ADF-448D-A7AF-140CDBB5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615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5E2792B-F721-4AAB-BD5D-E00DE854F0D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4CC9B97-9ADF-448D-A7AF-140CDBB51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журные рамки для фотошоп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26771"/>
            <a:ext cx="11620500" cy="643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7649" y="1934068"/>
            <a:ext cx="8997651" cy="28067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8000" b="1" dirty="0" err="1" smtClean="0">
                <a:ln w="15875">
                  <a:solidFill>
                    <a:sysClr val="windowText" lastClr="000000"/>
                  </a:solidFill>
                </a:ln>
              </a:rPr>
              <a:t>Методи</a:t>
            </a:r>
            <a:r>
              <a:rPr lang="ru-RU" sz="8000" b="1" dirty="0" smtClean="0">
                <a:ln w="15875">
                  <a:solidFill>
                    <a:sysClr val="windowText" lastClr="000000"/>
                  </a:solidFill>
                </a:ln>
              </a:rPr>
              <a:t> та </a:t>
            </a:r>
            <a:r>
              <a:rPr lang="ru-RU" sz="8000" b="1" dirty="0" err="1" smtClean="0">
                <a:ln w="15875">
                  <a:solidFill>
                    <a:sysClr val="windowText" lastClr="000000"/>
                  </a:solidFill>
                </a:ln>
              </a:rPr>
              <a:t>засоби</a:t>
            </a:r>
            <a:r>
              <a:rPr lang="ru-RU" sz="8000" b="1" dirty="0" smtClean="0">
                <a:ln w="15875">
                  <a:solidFill>
                    <a:sysClr val="windowText" lastClr="000000"/>
                  </a:solidFill>
                </a:ln>
              </a:rPr>
              <a:t> </a:t>
            </a:r>
            <a:r>
              <a:rPr lang="uk-UA" sz="8000" b="1" dirty="0" smtClean="0">
                <a:ln w="15875">
                  <a:solidFill>
                    <a:sysClr val="windowText" lastClr="000000"/>
                  </a:solidFill>
                </a:ln>
              </a:rPr>
              <a:t>інклюзивного навчання</a:t>
            </a:r>
            <a:endParaRPr lang="en-US" sz="8000" b="1" dirty="0">
              <a:ln w="158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0410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333" y="718705"/>
            <a:ext cx="6770254" cy="55371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b="1" dirty="0" smtClean="0">
                <a:ln>
                  <a:solidFill>
                    <a:sysClr val="windowText" lastClr="000000"/>
                  </a:solidFill>
                </a:ln>
              </a:rPr>
              <a:t>Проблемно-пошукові методи </a:t>
            </a:r>
            <a:r>
              <a:rPr lang="uk-UA" sz="2800" dirty="0" smtClean="0">
                <a:solidFill>
                  <a:schemeClr val="tx1"/>
                </a:solidFill>
              </a:rPr>
              <a:t>навчання застосовуються в ході проблемного навчання. 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При використанні проблемно-пошукових методів навчання вчитель використовує такі </a:t>
            </a:r>
            <a:r>
              <a:rPr lang="uk-UA" sz="2800" b="1" i="1" dirty="0" smtClean="0">
                <a:solidFill>
                  <a:schemeClr val="tx1"/>
                </a:solidFill>
              </a:rPr>
              <a:t>прийоми</a:t>
            </a:r>
            <a:r>
              <a:rPr lang="uk-UA" sz="2800" dirty="0" smtClean="0">
                <a:solidFill>
                  <a:schemeClr val="tx1"/>
                </a:solidFill>
              </a:rPr>
              <a:t>: </a:t>
            </a:r>
          </a:p>
          <a:p>
            <a:pPr marL="457200" indent="-45720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tx1"/>
                </a:solidFill>
              </a:rPr>
              <a:t>створює проблемну ситуацію (ставить питання, пропонує задачу, експериментальне завдання), </a:t>
            </a:r>
          </a:p>
          <a:p>
            <a:pPr marL="457200" indent="-45720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tx1"/>
                </a:solidFill>
              </a:rPr>
              <a:t>організує колективне обговорення можливих підходів до розв'язання проблемної ситуації, </a:t>
            </a:r>
          </a:p>
          <a:p>
            <a:pPr marL="457200" indent="-45720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tx1"/>
                </a:solidFill>
              </a:rPr>
              <a:t>підтверджує правильність висновків, </a:t>
            </a:r>
          </a:p>
          <a:p>
            <a:pPr marL="457200" indent="-45720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2800" dirty="0" smtClean="0">
                <a:solidFill>
                  <a:schemeClr val="tx1"/>
                </a:solidFill>
              </a:rPr>
              <a:t>висуває готове проблемне завдання.  </a:t>
            </a:r>
          </a:p>
          <a:p>
            <a:pPr marL="0" indent="0" algn="ctr">
              <a:buNone/>
            </a:pPr>
            <a:endParaRPr lang="uk-UA" dirty="0" smtClean="0"/>
          </a:p>
        </p:txBody>
      </p:sp>
      <p:pic>
        <p:nvPicPr>
          <p:cNvPr id="10242" name="Picture 2" descr="Создать комикс мем &quot;белый человечек предшественник, человечк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87" y="973571"/>
            <a:ext cx="4886035" cy="488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41652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437" y="295564"/>
            <a:ext cx="7860146" cy="629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uk-UA" b="1" dirty="0" smtClean="0">
                <a:ln>
                  <a:solidFill>
                    <a:sysClr val="windowText" lastClr="000000"/>
                  </a:solidFill>
                </a:ln>
              </a:rPr>
              <a:t>Метод заохочення </a:t>
            </a:r>
            <a:r>
              <a:rPr lang="uk-UA" dirty="0" smtClean="0">
                <a:solidFill>
                  <a:schemeClr val="tx1"/>
                </a:solidFill>
              </a:rPr>
              <a:t>школярів застосовується з метою підтримки і розвитку хороших почав у навчальній діяльності. У навчальному процесі - це </a:t>
            </a:r>
            <a:r>
              <a:rPr lang="uk-UA" b="1" i="1" dirty="0" smtClean="0">
                <a:solidFill>
                  <a:schemeClr val="tx1"/>
                </a:solidFill>
              </a:rPr>
              <a:t>похвала вчителя, виставлення підвищеної оцінки </a:t>
            </a:r>
            <a:r>
              <a:rPr lang="uk-UA" dirty="0" smtClean="0">
                <a:solidFill>
                  <a:schemeClr val="tx1"/>
                </a:solidFill>
              </a:rPr>
              <a:t>та ін. </a:t>
            </a:r>
          </a:p>
          <a:p>
            <a:pPr marL="0" indent="0" algn="ctr">
              <a:buNone/>
            </a:pPr>
            <a:r>
              <a:rPr lang="uk-UA" b="1" dirty="0" smtClean="0">
                <a:ln>
                  <a:solidFill>
                    <a:sysClr val="windowText" lastClr="000000"/>
                  </a:solidFill>
                </a:ln>
              </a:rPr>
              <a:t>Метод формування почуття обов'язку і відповідальності в навчанні</a:t>
            </a:r>
            <a:endParaRPr lang="uk-UA" dirty="0" smtClean="0">
              <a:ln>
                <a:solidFill>
                  <a:sysClr val="windowText" lastClr="000000"/>
                </a:solidFill>
              </a:ln>
            </a:endParaRPr>
          </a:p>
          <a:p>
            <a:pPr marL="0" indent="0" algn="ctr">
              <a:buNone/>
            </a:pPr>
            <a:r>
              <a:rPr lang="uk-UA" dirty="0" smtClean="0"/>
              <a:t> </a:t>
            </a:r>
            <a:r>
              <a:rPr lang="uk-UA" dirty="0" smtClean="0">
                <a:solidFill>
                  <a:schemeClr val="tx1"/>
                </a:solidFill>
              </a:rPr>
              <a:t>Процес навчання спирається не тільки на мотив пізнавального інтересу, а й на цілий ряд інших мотивів, серед яких особливо значимими є мотиви обов'язку і відповідальності школярів у навчанні.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Мотиви обов'язку і відповідальності формуються на основі застосування цілої групи </a:t>
            </a:r>
            <a:r>
              <a:rPr lang="uk-UA" b="1" i="1" dirty="0" smtClean="0">
                <a:solidFill>
                  <a:schemeClr val="tx1"/>
                </a:solidFill>
              </a:rPr>
              <a:t>методів і прийомів</a:t>
            </a:r>
            <a:r>
              <a:rPr lang="uk-UA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 роз'яснення школярам суспільної та особистісної значущості навчання;</a:t>
            </a: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 пред'явлення вимог, дотримання яких означає виконання ними свого громадянського, морального боргу;</a:t>
            </a: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 привчання до виконання вимог;</a:t>
            </a: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chemeClr val="tx1"/>
                </a:solidFill>
              </a:rPr>
              <a:t> заохочення за успішне, сумлінне виконання своїх обов'язків.</a:t>
            </a:r>
          </a:p>
        </p:txBody>
      </p:sp>
      <p:pic>
        <p:nvPicPr>
          <p:cNvPr id="12290" name="Picture 2" descr="Портал веб-квестов АО ИОО - Знакомая незнакомая Арк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583" y="378979"/>
            <a:ext cx="3808462" cy="28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t.depositphotos.com/1663755/4236/i/450/depositphotos_42362447-stock-photo-3d-man-with-books-floa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583" y="3660414"/>
            <a:ext cx="3808462" cy="293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87568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" y="334328"/>
            <a:ext cx="10839450" cy="135636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n>
                  <a:solidFill>
                    <a:sysClr val="windowText" lastClr="000000"/>
                  </a:solidFill>
                </a:ln>
              </a:rPr>
              <a:t>4. Види методів виховання у спеціальній освіті</a:t>
            </a:r>
            <a:endParaRPr lang="en-US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9003" y="1825625"/>
            <a:ext cx="8811491" cy="4687888"/>
          </a:xfrm>
        </p:spPr>
        <p:txBody>
          <a:bodyPr>
            <a:normAutofit/>
          </a:bodyPr>
          <a:lstStyle/>
          <a:p>
            <a:pPr algn="ctr">
              <a:buClrTx/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solidFill>
                  <a:schemeClr val="tx1"/>
                </a:solidFill>
              </a:rPr>
              <a:t>інформаційні: </a:t>
            </a:r>
            <a:r>
              <a:rPr lang="uk-UA" sz="2800" dirty="0" smtClean="0">
                <a:solidFill>
                  <a:schemeClr val="tx1"/>
                </a:solidFill>
              </a:rPr>
              <a:t>бесіда, консультування, використання ЗМІ, літератури і мистецтва, приклади з навколишнього життя, в тому числі особистий приклад педагога, екскурсії, зустрічі;</a:t>
            </a:r>
          </a:p>
          <a:p>
            <a:pPr algn="ctr">
              <a:buClrTx/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solidFill>
                  <a:schemeClr val="tx1"/>
                </a:solidFill>
              </a:rPr>
              <a:t>практично-дійові: </a:t>
            </a:r>
            <a:r>
              <a:rPr lang="uk-UA" sz="2800" dirty="0" smtClean="0">
                <a:solidFill>
                  <a:schemeClr val="tx1"/>
                </a:solidFill>
              </a:rPr>
              <a:t>привчання, вправа, виховують ситуації, гра, ручна праця, образотворча і художня діяльність, нетрадиційні методи – арт-терапія, ігрова терапія;</a:t>
            </a:r>
          </a:p>
          <a:p>
            <a:pPr algn="ctr">
              <a:buClrTx/>
              <a:buFont typeface="Wingdings" panose="05000000000000000000" pitchFamily="2" charset="2"/>
              <a:buChar char="ü"/>
            </a:pPr>
            <a:r>
              <a:rPr lang="uk-UA" sz="2800" b="1" i="1" dirty="0" smtClean="0">
                <a:solidFill>
                  <a:schemeClr val="tx1"/>
                </a:solidFill>
              </a:rPr>
              <a:t>спонукально-оціночні</a:t>
            </a:r>
            <a:r>
              <a:rPr lang="uk-UA" sz="2800" dirty="0" smtClean="0">
                <a:solidFill>
                  <a:schemeClr val="tx1"/>
                </a:solidFill>
              </a:rPr>
              <a:t> (педагогічна вимога, заохочення, осуд, покарання)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Белый человечек без фона - подборка картино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4" r="13022"/>
          <a:stretch/>
        </p:blipFill>
        <p:spPr bwMode="auto">
          <a:xfrm>
            <a:off x="507998" y="1690688"/>
            <a:ext cx="2706255" cy="482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665560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6036" y="486640"/>
            <a:ext cx="6964218" cy="59427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 err="1">
                <a:solidFill>
                  <a:schemeClr val="tx1"/>
                </a:solidFill>
              </a:rPr>
              <a:t>Основними</a:t>
            </a:r>
            <a:r>
              <a:rPr lang="ru-RU" sz="2600" dirty="0">
                <a:solidFill>
                  <a:schemeClr val="tx1"/>
                </a:solidFill>
              </a:rPr>
              <a:t> методами </a:t>
            </a:r>
            <a:r>
              <a:rPr lang="ru-RU" sz="2600" dirty="0" err="1">
                <a:solidFill>
                  <a:schemeClr val="tx1"/>
                </a:solidFill>
              </a:rPr>
              <a:t>спеціального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виховання</a:t>
            </a:r>
            <a:r>
              <a:rPr lang="ru-RU" sz="2600" dirty="0">
                <a:solidFill>
                  <a:schemeClr val="tx1"/>
                </a:solidFill>
              </a:rPr>
              <a:t> є </a:t>
            </a:r>
            <a:r>
              <a:rPr lang="ru-RU" sz="2600" b="1" dirty="0" err="1">
                <a:ln>
                  <a:solidFill>
                    <a:sysClr val="windowText" lastClr="000000"/>
                  </a:solidFill>
                </a:ln>
              </a:rPr>
              <a:t>методи</a:t>
            </a:r>
            <a:r>
              <a:rPr lang="ru-RU" sz="26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600" b="1" dirty="0" err="1">
                <a:ln>
                  <a:solidFill>
                    <a:sysClr val="windowText" lastClr="000000"/>
                  </a:solidFill>
                </a:ln>
              </a:rPr>
              <a:t>заохочення</a:t>
            </a:r>
            <a:r>
              <a:rPr lang="ru-RU" sz="2600" b="1" dirty="0">
                <a:ln>
                  <a:solidFill>
                    <a:sysClr val="windowText" lastClr="000000"/>
                  </a:solidFill>
                </a:ln>
              </a:rPr>
              <a:t>, </a:t>
            </a:r>
            <a:r>
              <a:rPr lang="ru-RU" sz="2600" b="1" dirty="0" err="1">
                <a:ln>
                  <a:solidFill>
                    <a:sysClr val="windowText" lastClr="000000"/>
                  </a:solidFill>
                </a:ln>
              </a:rPr>
              <a:t>переконання</a:t>
            </a:r>
            <a:r>
              <a:rPr lang="ru-RU" sz="2600" b="1" dirty="0">
                <a:ln>
                  <a:solidFill>
                    <a:sysClr val="windowText" lastClr="000000"/>
                  </a:solidFill>
                </a:ln>
              </a:rPr>
              <a:t>, позитивного прикладу і </a:t>
            </a:r>
            <a:r>
              <a:rPr lang="ru-RU" sz="2600" b="1" dirty="0" err="1">
                <a:ln>
                  <a:solidFill>
                    <a:sysClr val="windowText" lastClr="000000"/>
                  </a:solidFill>
                </a:ln>
              </a:rPr>
              <a:t>покарання</a:t>
            </a:r>
            <a:r>
              <a:rPr lang="ru-RU" sz="2600" dirty="0"/>
              <a:t>.</a:t>
            </a:r>
          </a:p>
          <a:p>
            <a:pPr marL="0" indent="0" algn="ctr">
              <a:buNone/>
            </a:pPr>
            <a:r>
              <a:rPr lang="ru-RU" sz="2600" b="1" dirty="0" err="1">
                <a:ln>
                  <a:solidFill>
                    <a:sysClr val="windowText" lastClr="000000"/>
                  </a:solidFill>
                </a:ln>
              </a:rPr>
              <a:t>Заохочення</a:t>
            </a:r>
            <a:r>
              <a:rPr lang="ru-RU" sz="2600" dirty="0"/>
              <a:t> </a:t>
            </a:r>
            <a:r>
              <a:rPr lang="ru-RU" sz="2600" dirty="0">
                <a:solidFill>
                  <a:schemeClr val="tx1"/>
                </a:solidFill>
              </a:rPr>
              <a:t>за </a:t>
            </a:r>
            <a:r>
              <a:rPr lang="ru-RU" sz="2600" dirty="0" err="1">
                <a:solidFill>
                  <a:schemeClr val="tx1"/>
                </a:solidFill>
              </a:rPr>
              <a:t>успішне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виконання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завдання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долання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труднощів</a:t>
            </a:r>
            <a:r>
              <a:rPr lang="ru-RU" sz="2600" dirty="0">
                <a:solidFill>
                  <a:schemeClr val="tx1"/>
                </a:solidFill>
              </a:rPr>
              <a:t>, постановка </a:t>
            </a:r>
            <a:r>
              <a:rPr lang="ru-RU" sz="2600" dirty="0" err="1">
                <a:solidFill>
                  <a:schemeClr val="tx1"/>
                </a:solidFill>
              </a:rPr>
              <a:t>посильних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завдань</a:t>
            </a:r>
            <a:r>
              <a:rPr lang="ru-RU" sz="2600" dirty="0">
                <a:solidFill>
                  <a:schemeClr val="tx1"/>
                </a:solidFill>
              </a:rPr>
              <a:t> з </a:t>
            </a:r>
            <a:r>
              <a:rPr lang="ru-RU" sz="2600" dirty="0" err="1">
                <a:solidFill>
                  <a:schemeClr val="tx1"/>
                </a:solidFill>
              </a:rPr>
              <a:t>подальшим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їх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ускладненням</a:t>
            </a:r>
            <a:r>
              <a:rPr lang="ru-RU" sz="2600" dirty="0">
                <a:solidFill>
                  <a:schemeClr val="tx1"/>
                </a:solidFill>
              </a:rPr>
              <a:t> — все </a:t>
            </a:r>
            <a:r>
              <a:rPr lang="ru-RU" sz="2600" dirty="0" err="1">
                <a:solidFill>
                  <a:schemeClr val="tx1"/>
                </a:solidFill>
              </a:rPr>
              <a:t>це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сприяє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зміцненню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віри</a:t>
            </a:r>
            <a:r>
              <a:rPr lang="ru-RU" sz="2600" dirty="0">
                <a:solidFill>
                  <a:schemeClr val="tx1"/>
                </a:solidFill>
              </a:rPr>
              <a:t> у </a:t>
            </a:r>
            <a:r>
              <a:rPr lang="ru-RU" sz="2600" dirty="0" err="1">
                <a:solidFill>
                  <a:schemeClr val="tx1"/>
                </a:solidFill>
              </a:rPr>
              <a:t>власні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здібності</a:t>
            </a:r>
            <a:r>
              <a:rPr lang="ru-RU" sz="2600" dirty="0">
                <a:solidFill>
                  <a:schemeClr val="tx1"/>
                </a:solidFill>
              </a:rPr>
              <a:t> і </a:t>
            </a:r>
            <a:r>
              <a:rPr lang="ru-RU" sz="2600" dirty="0" err="1">
                <a:solidFill>
                  <a:schemeClr val="tx1"/>
                </a:solidFill>
              </a:rPr>
              <a:t>сили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стимулює</a:t>
            </a:r>
            <a:r>
              <a:rPr lang="ru-RU" sz="2600" dirty="0">
                <a:solidFill>
                  <a:schemeClr val="tx1"/>
                </a:solidFill>
              </a:rPr>
              <a:t> для </a:t>
            </a:r>
            <a:r>
              <a:rPr lang="ru-RU" sz="2600" dirty="0" err="1">
                <a:solidFill>
                  <a:schemeClr val="tx1"/>
                </a:solidFill>
              </a:rPr>
              <a:t>подальшого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успіху</a:t>
            </a:r>
            <a:r>
              <a:rPr lang="ru-RU" sz="2600" dirty="0">
                <a:solidFill>
                  <a:schemeClr val="tx1"/>
                </a:solidFill>
              </a:rPr>
              <a:t> в </a:t>
            </a:r>
            <a:r>
              <a:rPr lang="ru-RU" sz="2600" dirty="0" err="1">
                <a:solidFill>
                  <a:schemeClr val="tx1"/>
                </a:solidFill>
              </a:rPr>
              <a:t>досягненні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нових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результатів</a:t>
            </a:r>
            <a:r>
              <a:rPr lang="ru-RU" sz="2600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600" b="1" dirty="0" err="1">
                <a:ln>
                  <a:solidFill>
                    <a:sysClr val="windowText" lastClr="000000"/>
                  </a:solidFill>
                </a:ln>
              </a:rPr>
              <a:t>Переконання</a:t>
            </a:r>
            <a:r>
              <a:rPr lang="ru-RU" sz="2600" b="1" dirty="0"/>
              <a:t> </a:t>
            </a:r>
            <a:r>
              <a:rPr lang="ru-RU" sz="2600" dirty="0">
                <a:solidFill>
                  <a:schemeClr val="tx1"/>
                </a:solidFill>
              </a:rPr>
              <a:t>повинно бути не </a:t>
            </a:r>
            <a:r>
              <a:rPr lang="ru-RU" sz="2600" dirty="0" err="1">
                <a:solidFill>
                  <a:schemeClr val="tx1"/>
                </a:solidFill>
              </a:rPr>
              <a:t>стільки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словесним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скільки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дійовим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практичним</a:t>
            </a:r>
            <a:r>
              <a:rPr lang="ru-RU" sz="2600" dirty="0">
                <a:solidFill>
                  <a:schemeClr val="tx1"/>
                </a:solidFill>
              </a:rPr>
              <a:t>. </a:t>
            </a:r>
            <a:r>
              <a:rPr lang="ru-RU" sz="2600" dirty="0" err="1">
                <a:solidFill>
                  <a:schemeClr val="tx1"/>
                </a:solidFill>
              </a:rPr>
              <a:t>Передусім</a:t>
            </a:r>
            <a:r>
              <a:rPr lang="ru-RU" sz="2600" dirty="0">
                <a:solidFill>
                  <a:schemeClr val="tx1"/>
                </a:solidFill>
              </a:rPr>
              <a:t> треба на </a:t>
            </a:r>
            <a:r>
              <a:rPr lang="ru-RU" sz="2600" dirty="0" err="1">
                <a:solidFill>
                  <a:schemeClr val="tx1"/>
                </a:solidFill>
              </a:rPr>
              <a:t>практиці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переконати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дітей</a:t>
            </a:r>
            <a:r>
              <a:rPr lang="ru-RU" sz="2600" dirty="0">
                <a:solidFill>
                  <a:schemeClr val="tx1"/>
                </a:solidFill>
              </a:rPr>
              <a:t> у </a:t>
            </a:r>
            <a:r>
              <a:rPr lang="ru-RU" sz="2600" dirty="0" err="1">
                <a:solidFill>
                  <a:schemeClr val="tx1"/>
                </a:solidFill>
              </a:rPr>
              <a:t>правильності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позитивності</a:t>
            </a:r>
            <a:r>
              <a:rPr lang="ru-RU" sz="2600" dirty="0">
                <a:solidFill>
                  <a:schemeClr val="tx1"/>
                </a:solidFill>
              </a:rPr>
              <a:t> того, </a:t>
            </a:r>
            <a:r>
              <a:rPr lang="ru-RU" sz="2600" dirty="0" err="1">
                <a:solidFill>
                  <a:schemeClr val="tx1"/>
                </a:solidFill>
              </a:rPr>
              <a:t>що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вимагається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від</a:t>
            </a:r>
            <a:r>
              <a:rPr lang="ru-RU" sz="2600" dirty="0">
                <a:solidFill>
                  <a:schemeClr val="tx1"/>
                </a:solidFill>
              </a:rPr>
              <a:t> них, і в негативному </a:t>
            </a:r>
            <a:r>
              <a:rPr lang="ru-RU" sz="2600" dirty="0" err="1">
                <a:solidFill>
                  <a:schemeClr val="tx1"/>
                </a:solidFill>
              </a:rPr>
              <a:t>значенні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всіляких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порушень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якщо</a:t>
            </a:r>
            <a:r>
              <a:rPr lang="ru-RU" sz="2600" dirty="0">
                <a:solidFill>
                  <a:schemeClr val="tx1"/>
                </a:solidFill>
              </a:rPr>
              <a:t> вони </a:t>
            </a:r>
            <a:r>
              <a:rPr lang="ru-RU" sz="2600" dirty="0" err="1">
                <a:solidFill>
                  <a:schemeClr val="tx1"/>
                </a:solidFill>
              </a:rPr>
              <a:t>мають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місце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endParaRPr lang="en-US" sz="2600" dirty="0"/>
          </a:p>
        </p:txBody>
      </p:sp>
      <p:pic>
        <p:nvPicPr>
          <p:cNvPr id="15362" name="Picture 2" descr="Покарання та заохочення як дієві засоби виховання - ЗДО Центр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6" y="575685"/>
            <a:ext cx="42862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Заохочення працівник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7" y="3458007"/>
            <a:ext cx="4362739" cy="28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27027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371475"/>
            <a:ext cx="11283661" cy="35176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err="1" smtClean="0">
                <a:solidFill>
                  <a:schemeClr val="tx1"/>
                </a:solidFill>
              </a:rPr>
              <a:t>Діти</a:t>
            </a:r>
            <a:r>
              <a:rPr lang="ru-RU" sz="2800" dirty="0" smtClean="0">
                <a:solidFill>
                  <a:schemeClr val="tx1"/>
                </a:solidFill>
              </a:rPr>
              <a:t> з </a:t>
            </a:r>
            <a:r>
              <a:rPr lang="ru-RU" sz="2800" dirty="0" err="1" smtClean="0">
                <a:solidFill>
                  <a:schemeClr val="tx1"/>
                </a:solidFill>
              </a:rPr>
              <a:t>особливостями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психофізичного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розвитку</a:t>
            </a:r>
            <a:r>
              <a:rPr lang="ru-RU" sz="2800" dirty="0" smtClean="0">
                <a:solidFill>
                  <a:schemeClr val="tx1"/>
                </a:solidFill>
              </a:rPr>
              <a:t> часто </a:t>
            </a:r>
            <a:r>
              <a:rPr lang="ru-RU" sz="2800" dirty="0" err="1" smtClean="0">
                <a:solidFill>
                  <a:schemeClr val="tx1"/>
                </a:solidFill>
              </a:rPr>
              <a:t>відчувають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труднощі</a:t>
            </a:r>
            <a:r>
              <a:rPr lang="ru-RU" sz="2800" dirty="0" smtClean="0">
                <a:solidFill>
                  <a:schemeClr val="tx1"/>
                </a:solidFill>
              </a:rPr>
              <a:t> в </a:t>
            </a:r>
            <a:r>
              <a:rPr lang="ru-RU" sz="2800" dirty="0" err="1" smtClean="0">
                <a:solidFill>
                  <a:schemeClr val="tx1"/>
                </a:solidFill>
              </a:rPr>
              <a:t>оцінці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своїх</a:t>
            </a:r>
            <a:r>
              <a:rPr lang="ru-RU" sz="2800" dirty="0" smtClean="0">
                <a:solidFill>
                  <a:schemeClr val="tx1"/>
                </a:solidFill>
              </a:rPr>
              <a:t> і чужих </a:t>
            </a:r>
            <a:r>
              <a:rPr lang="ru-RU" sz="2800" dirty="0" err="1" smtClean="0">
                <a:solidFill>
                  <a:schemeClr val="tx1"/>
                </a:solidFill>
              </a:rPr>
              <a:t>вчинків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Схвалення</a:t>
            </a:r>
            <a:r>
              <a:rPr lang="ru-RU" sz="2800" b="1" i="1" dirty="0" smtClean="0">
                <a:solidFill>
                  <a:schemeClr val="tx1"/>
                </a:solidFill>
              </a:rPr>
              <a:t>,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заохочення</a:t>
            </a:r>
            <a:r>
              <a:rPr lang="ru-RU" sz="2800" b="1" i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для них є </a:t>
            </a:r>
            <a:r>
              <a:rPr lang="ru-RU" sz="2800" dirty="0" err="1" smtClean="0">
                <a:solidFill>
                  <a:schemeClr val="tx1"/>
                </a:solidFill>
              </a:rPr>
              <a:t>показниками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правильності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їхніх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вчинків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або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поведінки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ru-RU" sz="2800" b="1" i="1" dirty="0" err="1" smtClean="0">
                <a:solidFill>
                  <a:schemeClr val="tx1"/>
                </a:solidFill>
              </a:rPr>
              <a:t>Осудження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упереджене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ставлення</a:t>
            </a:r>
            <a:r>
              <a:rPr lang="ru-RU" sz="2800" dirty="0" smtClean="0">
                <a:solidFill>
                  <a:schemeClr val="tx1"/>
                </a:solidFill>
              </a:rPr>
              <a:t>, особливо </a:t>
            </a:r>
            <a:r>
              <a:rPr lang="ru-RU" sz="2800" dirty="0" err="1" smtClean="0">
                <a:solidFill>
                  <a:schemeClr val="tx1"/>
                </a:solidFill>
              </a:rPr>
              <a:t>колективне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можуть</a:t>
            </a:r>
            <a:r>
              <a:rPr lang="ru-RU" sz="2800" dirty="0" smtClean="0">
                <a:solidFill>
                  <a:schemeClr val="tx1"/>
                </a:solidFill>
              </a:rPr>
              <a:t> стати </a:t>
            </a:r>
            <a:r>
              <a:rPr lang="ru-RU" sz="2800" dirty="0" err="1" smtClean="0">
                <a:solidFill>
                  <a:schemeClr val="tx1"/>
                </a:solidFill>
              </a:rPr>
              <a:t>сильними</a:t>
            </a:r>
            <a:r>
              <a:rPr lang="ru-RU" sz="2800" dirty="0" smtClean="0">
                <a:solidFill>
                  <a:schemeClr val="tx1"/>
                </a:solidFill>
              </a:rPr>
              <a:t> методами </a:t>
            </a:r>
            <a:r>
              <a:rPr lang="ru-RU" sz="2800" dirty="0" err="1" smtClean="0">
                <a:solidFill>
                  <a:schemeClr val="tx1"/>
                </a:solidFill>
              </a:rPr>
              <a:t>впливу</a:t>
            </a:r>
            <a:r>
              <a:rPr lang="ru-RU" sz="2800" dirty="0" smtClean="0">
                <a:solidFill>
                  <a:schemeClr val="tx1"/>
                </a:solidFill>
              </a:rPr>
              <a:t>, ними </a:t>
            </a:r>
            <a:r>
              <a:rPr lang="ru-RU" sz="2800" dirty="0" err="1" smtClean="0">
                <a:solidFill>
                  <a:schemeClr val="tx1"/>
                </a:solidFill>
              </a:rPr>
              <a:t>слід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користуватися</a:t>
            </a:r>
            <a:r>
              <a:rPr lang="ru-RU" sz="2800" dirty="0" smtClean="0">
                <a:solidFill>
                  <a:schemeClr val="tx1"/>
                </a:solidFill>
              </a:rPr>
              <a:t> з </a:t>
            </a:r>
            <a:r>
              <a:rPr lang="ru-RU" sz="2800" dirty="0" err="1" smtClean="0">
                <a:solidFill>
                  <a:schemeClr val="tx1"/>
                </a:solidFill>
              </a:rPr>
              <a:t>урахуванням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індивідуальних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особливостей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дітей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Ні</a:t>
            </a:r>
            <a:r>
              <a:rPr lang="ru-RU" sz="2800" dirty="0" smtClean="0">
                <a:solidFill>
                  <a:schemeClr val="tx1"/>
                </a:solidFill>
              </a:rPr>
              <a:t> в </a:t>
            </a:r>
            <a:r>
              <a:rPr lang="ru-RU" sz="2800" dirty="0" err="1" smtClean="0">
                <a:solidFill>
                  <a:schemeClr val="tx1"/>
                </a:solidFill>
              </a:rPr>
              <a:t>якому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разі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не </a:t>
            </a:r>
            <a:r>
              <a:rPr lang="ru-RU" sz="2800" b="1" dirty="0" err="1" smtClean="0">
                <a:solidFill>
                  <a:srgbClr val="FF0000"/>
                </a:solidFill>
              </a:rPr>
              <a:t>можна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карати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працею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це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виховує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негативне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ставлення</a:t>
            </a:r>
            <a:r>
              <a:rPr lang="ru-RU" sz="2800" dirty="0" smtClean="0">
                <a:solidFill>
                  <a:schemeClr val="tx1"/>
                </a:solidFill>
              </a:rPr>
              <a:t> до </a:t>
            </a:r>
            <a:r>
              <a:rPr lang="ru-RU" sz="2800" dirty="0" err="1" smtClean="0">
                <a:solidFill>
                  <a:schemeClr val="tx1"/>
                </a:solidFill>
              </a:rPr>
              <a:t>праці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А ви усвідомлюєте те, наскільки ви потребуєте схвалення | Запис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1" y="3362325"/>
            <a:ext cx="3102681" cy="298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Возможно ли гарантированное одобрение кредита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73" y="3505483"/>
            <a:ext cx="4470687" cy="2980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69679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0" y="325525"/>
            <a:ext cx="9875520" cy="1356360"/>
          </a:xfrm>
        </p:spPr>
        <p:txBody>
          <a:bodyPr/>
          <a:lstStyle/>
          <a:p>
            <a:pPr algn="ctr"/>
            <a:r>
              <a:rPr lang="uk-UA" b="1" dirty="0" smtClean="0">
                <a:ln>
                  <a:solidFill>
                    <a:sysClr val="windowText" lastClr="000000"/>
                  </a:solidFill>
                </a:ln>
              </a:rPr>
              <a:t>5. Специфічні методи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128" y="1577110"/>
            <a:ext cx="6881091" cy="4802476"/>
          </a:xfrm>
        </p:spPr>
        <p:txBody>
          <a:bodyPr>
            <a:normAutofit lnSpcReduction="10000"/>
          </a:bodyPr>
          <a:lstStyle/>
          <a:p>
            <a:pPr lvl="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2800" b="1" i="1" dirty="0" smtClean="0">
                <a:solidFill>
                  <a:schemeClr val="tx1"/>
                </a:solidFill>
              </a:rPr>
              <a:t>сугестивні </a:t>
            </a:r>
            <a:r>
              <a:rPr lang="uk-UA" sz="2800" b="1" i="1" dirty="0">
                <a:solidFill>
                  <a:schemeClr val="tx1"/>
                </a:solidFill>
              </a:rPr>
              <a:t>і </a:t>
            </a:r>
            <a:r>
              <a:rPr lang="uk-UA" sz="2800" b="1" i="1" dirty="0" err="1">
                <a:solidFill>
                  <a:schemeClr val="tx1"/>
                </a:solidFill>
              </a:rPr>
              <a:t>гетеросугестивні</a:t>
            </a:r>
            <a:r>
              <a:rPr lang="uk-UA" sz="2800" b="1" i="1" dirty="0">
                <a:solidFill>
                  <a:schemeClr val="tx1"/>
                </a:solidFill>
              </a:rPr>
              <a:t> методики психокорекції </a:t>
            </a:r>
            <a:r>
              <a:rPr lang="uk-UA" sz="2800" dirty="0">
                <a:solidFill>
                  <a:schemeClr val="tx1"/>
                </a:solidFill>
              </a:rPr>
              <a:t>(побудовані на самонавіянні та педагогічному умовлянні)</a:t>
            </a:r>
            <a:endParaRPr lang="en-US" sz="2800" dirty="0">
              <a:solidFill>
                <a:schemeClr val="tx1"/>
              </a:solidFill>
            </a:endParaRPr>
          </a:p>
          <a:p>
            <a:pPr lvl="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tx1"/>
                </a:solidFill>
              </a:rPr>
              <a:t>дидактичні методики психокорекції </a:t>
            </a:r>
            <a:r>
              <a:rPr lang="uk-UA" sz="2800" dirty="0">
                <a:solidFill>
                  <a:schemeClr val="tx1"/>
                </a:solidFill>
              </a:rPr>
              <a:t>(включають роз'яснення, переконання і інші прийоми аргументованого впливу, метод «сократівської бесіди»)</a:t>
            </a:r>
            <a:endParaRPr lang="en-US" sz="2800" dirty="0">
              <a:solidFill>
                <a:schemeClr val="tx1"/>
              </a:solidFill>
            </a:endParaRPr>
          </a:p>
          <a:p>
            <a:pPr lvl="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tx1"/>
                </a:solidFill>
              </a:rPr>
              <a:t>методики навчання </a:t>
            </a:r>
            <a:r>
              <a:rPr lang="uk-UA" sz="2800" b="1" i="1" dirty="0" err="1">
                <a:solidFill>
                  <a:schemeClr val="tx1"/>
                </a:solidFill>
              </a:rPr>
              <a:t>саногенному</a:t>
            </a:r>
            <a:r>
              <a:rPr lang="uk-UA" sz="2800" b="1" i="1" dirty="0">
                <a:solidFill>
                  <a:schemeClr val="tx1"/>
                </a:solidFill>
              </a:rPr>
              <a:t> мисленню </a:t>
            </a:r>
            <a:r>
              <a:rPr lang="uk-UA" sz="2800" dirty="0">
                <a:solidFill>
                  <a:schemeClr val="tx1"/>
                </a:solidFill>
              </a:rPr>
              <a:t>(спрямовані на управління собою, на зміцнення свого нервово-психічного здоров'я, саморефлексію</a:t>
            </a:r>
            <a:r>
              <a:rPr lang="uk-UA" sz="2800" dirty="0" smtClean="0">
                <a:solidFill>
                  <a:schemeClr val="tx1"/>
                </a:solidFill>
              </a:rPr>
              <a:t>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Саногенне мислення - Уманський національний університет садівниц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992" y="1142206"/>
            <a:ext cx="2705100" cy="1685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ритичне мислення для освітян | Prometh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497" y="3028903"/>
            <a:ext cx="5026025" cy="335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73673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7063" y="924664"/>
            <a:ext cx="5738091" cy="4843031"/>
          </a:xfrm>
        </p:spPr>
        <p:txBody>
          <a:bodyPr>
            <a:normAutofit/>
          </a:bodyPr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3200" b="1" i="1" dirty="0">
                <a:solidFill>
                  <a:schemeClr val="tx1"/>
                </a:solidFill>
              </a:rPr>
              <a:t>методики групової психокорекції</a:t>
            </a:r>
            <a:r>
              <a:rPr lang="uk-UA" sz="3200" dirty="0">
                <a:solidFill>
                  <a:schemeClr val="tx1"/>
                </a:solidFill>
              </a:rPr>
              <a:t>, </a:t>
            </a:r>
            <a:r>
              <a:rPr lang="uk-UA" sz="3200" b="1" i="1" dirty="0">
                <a:solidFill>
                  <a:schemeClr val="tx1"/>
                </a:solidFill>
              </a:rPr>
              <a:t>розігрування рольових ситуацій </a:t>
            </a:r>
            <a:r>
              <a:rPr lang="uk-UA" sz="3200" dirty="0">
                <a:solidFill>
                  <a:schemeClr val="tx1"/>
                </a:solidFill>
              </a:rPr>
              <a:t>(методи конгруентної комунікації, метод руйнування конфліктів)</a:t>
            </a:r>
            <a:endParaRPr lang="en-US" sz="3200" dirty="0">
              <a:solidFill>
                <a:schemeClr val="tx1"/>
              </a:solidFill>
            </a:endParaRPr>
          </a:p>
          <a:p>
            <a:pPr lvl="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3200" b="1" i="1" dirty="0">
                <a:solidFill>
                  <a:schemeClr val="tx1"/>
                </a:solidFill>
              </a:rPr>
              <a:t>метод арт-терапії</a:t>
            </a:r>
            <a:endParaRPr lang="en-US" sz="3200" b="1" i="1" dirty="0">
              <a:solidFill>
                <a:schemeClr val="tx1"/>
              </a:solidFill>
            </a:endParaRPr>
          </a:p>
          <a:p>
            <a:pPr lvl="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3200" b="1" i="1" dirty="0">
                <a:solidFill>
                  <a:schemeClr val="tx1"/>
                </a:solidFill>
              </a:rPr>
              <a:t>метод соціальної терапії</a:t>
            </a:r>
            <a:endParaRPr lang="en-US" sz="3200" b="1" i="1" dirty="0">
              <a:solidFill>
                <a:schemeClr val="tx1"/>
              </a:solidFill>
            </a:endParaRPr>
          </a:p>
          <a:p>
            <a:pPr lvl="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3200" b="1" i="1" dirty="0">
                <a:solidFill>
                  <a:schemeClr val="tx1"/>
                </a:solidFill>
              </a:rPr>
              <a:t>метод поведінкового тренінгу</a:t>
            </a:r>
            <a:endParaRPr lang="en-US" sz="3200" b="1" i="1" dirty="0">
              <a:solidFill>
                <a:schemeClr val="tx1"/>
              </a:solidFill>
            </a:endParaRPr>
          </a:p>
          <a:p>
            <a:pPr marL="457200" indent="-457200" algn="ctr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  <p:pic>
        <p:nvPicPr>
          <p:cNvPr id="18434" name="Picture 2" descr="Що таке арт-терапія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9" y="459798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Принципы детской арт-терапии: изучаем основы на Таир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66" y="3346180"/>
            <a:ext cx="4434897" cy="29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31934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45" y="240723"/>
            <a:ext cx="10891982" cy="1325563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ln>
                  <a:solidFill>
                    <a:sysClr val="windowText" lastClr="000000"/>
                  </a:solidFill>
                </a:ln>
              </a:rPr>
              <a:t>6. Засоби спеціальної освіти</a:t>
            </a:r>
            <a:endParaRPr lang="en-US" sz="48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855" y="1404361"/>
            <a:ext cx="11573163" cy="45601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>
                <a:solidFill>
                  <a:schemeClr val="tx1"/>
                </a:solidFill>
              </a:rPr>
              <a:t> Широке поширення в системі спеціальної освіти набуло використання музичних, образотворчих і вербальних засобів виховання. 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uk-UA" sz="2400" b="1" i="1" dirty="0" smtClean="0">
                <a:solidFill>
                  <a:schemeClr val="tx1"/>
                </a:solidFill>
              </a:rPr>
              <a:t>Музичні </a:t>
            </a:r>
            <a:r>
              <a:rPr lang="uk-UA" sz="2400" b="1" i="1" dirty="0">
                <a:solidFill>
                  <a:schemeClr val="tx1"/>
                </a:solidFill>
              </a:rPr>
              <a:t>засоби </a:t>
            </a:r>
            <a:r>
              <a:rPr lang="uk-UA" sz="2400" dirty="0">
                <a:solidFill>
                  <a:schemeClr val="tx1"/>
                </a:solidFill>
              </a:rPr>
              <a:t>роблять позитивний вплив на вдосконалення </a:t>
            </a:r>
            <a:r>
              <a:rPr lang="uk-UA" sz="2400" dirty="0" smtClean="0">
                <a:solidFill>
                  <a:schemeClr val="tx1"/>
                </a:solidFill>
              </a:rPr>
              <a:t>мовленнєвої </a:t>
            </a:r>
            <a:r>
              <a:rPr lang="uk-UA" sz="2400" dirty="0">
                <a:solidFill>
                  <a:schemeClr val="tx1"/>
                </a:solidFill>
              </a:rPr>
              <a:t>діяльності, розвиток артикуляційної моторики, слухового сприйняття.</a:t>
            </a:r>
          </a:p>
          <a:p>
            <a:pPr marL="0" indent="0" algn="ctr">
              <a:buNone/>
            </a:pPr>
            <a:r>
              <a:rPr lang="uk-UA" sz="2400" b="1" i="1" dirty="0">
                <a:solidFill>
                  <a:schemeClr val="tx1"/>
                </a:solidFill>
              </a:rPr>
              <a:t>Образотворчі засоби </a:t>
            </a:r>
            <a:r>
              <a:rPr lang="uk-UA" sz="2400" dirty="0">
                <a:solidFill>
                  <a:schemeClr val="tx1"/>
                </a:solidFill>
              </a:rPr>
              <a:t>допомагають в корекції порушень емоційного розвитку, зорово-моторної координації, реалізують морально-естетичний потенціал, долучають дітей до творчої діяльності.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Музыкальные ноты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04" y="4089400"/>
            <a:ext cx="8811491" cy="22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005677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163" y="326159"/>
            <a:ext cx="11369963" cy="5946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1" dirty="0" smtClean="0">
                <a:solidFill>
                  <a:schemeClr val="tx1"/>
                </a:solidFill>
              </a:rPr>
              <a:t>Трудова діяльність </a:t>
            </a:r>
            <a:r>
              <a:rPr lang="uk-UA" sz="2400" dirty="0" smtClean="0">
                <a:solidFill>
                  <a:schemeClr val="tx1"/>
                </a:solidFill>
              </a:rPr>
              <a:t>формує позитивне ставлення до праці, розвиває психічні процеси, коригує моторику, координацію рухів, формує трудові навички, збагачує словниковий запас.</a:t>
            </a:r>
          </a:p>
          <a:p>
            <a:pPr marL="0" indent="0" algn="ctr">
              <a:buNone/>
            </a:pPr>
            <a:r>
              <a:rPr lang="uk-UA" sz="2400" b="1" i="1" dirty="0" smtClean="0">
                <a:solidFill>
                  <a:schemeClr val="tx1"/>
                </a:solidFill>
              </a:rPr>
              <a:t>Художньо-мовленнєва діяльність </a:t>
            </a:r>
            <a:r>
              <a:rPr lang="uk-UA" sz="2400" dirty="0" smtClean="0">
                <a:solidFill>
                  <a:schemeClr val="tx1"/>
                </a:solidFill>
              </a:rPr>
              <a:t>допомагає дітям з відхиленнями у розвитку удосконалювати комунікативні навички, долати особистісні комплекси, формує духовні потреби в процесі морального виховання.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Комунальний навчальний заклад ясла-садок № 6 &quot;Теремок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3" y="2805111"/>
            <a:ext cx="5905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Організація та зміст навчально-виховного процесу в дошкільному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26" y="272415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826239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606" y="418234"/>
            <a:ext cx="1141350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 smtClean="0">
                <a:solidFill>
                  <a:schemeClr val="tx1"/>
                </a:solidFill>
              </a:rPr>
              <a:t>Театралізовано-ігрова діяльність</a:t>
            </a:r>
            <a:r>
              <a:rPr lang="uk-UA" sz="2800" i="1" dirty="0" smtClean="0">
                <a:solidFill>
                  <a:schemeClr val="tx1"/>
                </a:solidFill>
              </a:rPr>
              <a:t>. </a:t>
            </a:r>
            <a:r>
              <a:rPr lang="uk-UA" sz="2800" dirty="0" smtClean="0">
                <a:solidFill>
                  <a:schemeClr val="tx1"/>
                </a:solidFill>
              </a:rPr>
              <a:t>Прилучення до світу театру дозволяє виховувати позитивні особистісні якості, формує уявлення про моральність, дозволяє розвивати психічні процеси (уява, мовлення, логічна пам'ять).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1506" name="Picture 2" descr="Проект «Театр — детям» будет работать в рамках Года театра в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2" y="2225062"/>
            <a:ext cx="5638984" cy="317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Проект «Театр-дети» проведет мастер-классы в Петербург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06" y="3046320"/>
            <a:ext cx="5661890" cy="318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665027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295" y="238125"/>
            <a:ext cx="9875520" cy="1356360"/>
          </a:xfrm>
        </p:spPr>
        <p:txBody>
          <a:bodyPr/>
          <a:lstStyle/>
          <a:p>
            <a:pPr algn="ctr"/>
            <a:r>
              <a:rPr lang="uk-UA" b="1" dirty="0" smtClean="0">
                <a:ln>
                  <a:solidFill>
                    <a:sysClr val="windowText" lastClr="000000"/>
                  </a:solidFill>
                </a:ln>
              </a:rPr>
              <a:t>Вступ</a:t>
            </a:r>
            <a:endParaRPr lang="en-US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49" y="1352550"/>
            <a:ext cx="11572587" cy="4564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У </a:t>
            </a:r>
            <a:r>
              <a:rPr lang="uk-UA" sz="2800" b="1" i="1" dirty="0" smtClean="0">
                <a:solidFill>
                  <a:schemeClr val="tx1"/>
                </a:solidFill>
              </a:rPr>
              <a:t>спеціальній педагогіці </a:t>
            </a:r>
            <a:r>
              <a:rPr lang="uk-UA" sz="2800" dirty="0" smtClean="0">
                <a:solidFill>
                  <a:schemeClr val="tx1"/>
                </a:solidFill>
              </a:rPr>
              <a:t>процес виховання проходить в ускладнених умовах: необхідно не тільки вирішувати загальноприйняті в системі освіти виховні завдання, спираючись при цьому на обмежені можливості вихованців, а й </a:t>
            </a:r>
            <a:r>
              <a:rPr lang="uk-UA" sz="2800" b="1" i="1" dirty="0" smtClean="0">
                <a:solidFill>
                  <a:schemeClr val="tx1"/>
                </a:solidFill>
              </a:rPr>
              <a:t>забезпечувати</a:t>
            </a:r>
            <a:r>
              <a:rPr lang="uk-UA" sz="2800" dirty="0" smtClean="0">
                <a:solidFill>
                  <a:schemeClr val="tx1"/>
                </a:solidFill>
              </a:rPr>
              <a:t> задоволення особливих потреб у вихованні стосовно кожної категорії осіб з відхиленнями у розвитку, формувати відсутні по причини первинного або наступних відхилень у розвитку соціальних, у тому числі комунікативних, поведінкових і інших навичок, особистісних якостей.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Вступ.ОСВІТА.UA | інформація для вступника | конкурс – ІС «Вступ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4629381"/>
            <a:ext cx="3041938" cy="178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30396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1" y="365125"/>
            <a:ext cx="11554691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n>
                  <a:solidFill>
                    <a:sysClr val="windowText" lastClr="000000"/>
                  </a:solidFill>
                </a:ln>
              </a:rPr>
              <a:t>Відбір методів для корекційно-педагогічної роботи з особами, які мають відхилення в розвитку</a:t>
            </a:r>
            <a:endParaRPr lang="en-US" sz="36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1" y="1690688"/>
            <a:ext cx="11554691" cy="2747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1) У зв'язку з порушеннями у розвитку </a:t>
            </a:r>
            <a:r>
              <a:rPr lang="uk-UA" sz="2400" dirty="0" err="1" smtClean="0">
                <a:solidFill>
                  <a:schemeClr val="tx1"/>
                </a:solidFill>
              </a:rPr>
              <a:t>перцептивної</a:t>
            </a:r>
            <a:r>
              <a:rPr lang="uk-UA" sz="2400" dirty="0" smtClean="0">
                <a:solidFill>
                  <a:schemeClr val="tx1"/>
                </a:solidFill>
              </a:rPr>
              <a:t> сфери (слух, зір, опорно-рухова система) у дітей значно </a:t>
            </a:r>
            <a:r>
              <a:rPr lang="uk-UA" sz="2400" b="1" i="1" dirty="0" smtClean="0">
                <a:solidFill>
                  <a:schemeClr val="tx1"/>
                </a:solidFill>
              </a:rPr>
              <a:t>звужені можливості повноцінного сприйняття</a:t>
            </a:r>
            <a:r>
              <a:rPr lang="uk-UA" sz="2400" dirty="0" smtClean="0">
                <a:solidFill>
                  <a:schemeClr val="tx1"/>
                </a:solidFill>
              </a:rPr>
              <a:t> слухової, зорової, </a:t>
            </a:r>
            <a:r>
              <a:rPr lang="uk-UA" sz="2400" dirty="0" err="1" smtClean="0">
                <a:solidFill>
                  <a:schemeClr val="tx1"/>
                </a:solidFill>
              </a:rPr>
              <a:t>тактильно</a:t>
            </a:r>
            <a:r>
              <a:rPr lang="uk-UA" sz="2400" dirty="0" smtClean="0">
                <a:solidFill>
                  <a:schemeClr val="tx1"/>
                </a:solidFill>
              </a:rPr>
              <a:t>-вібраційної інформації, яка виступає в якості навчальної.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У групі </a:t>
            </a:r>
            <a:r>
              <a:rPr lang="uk-UA" sz="2400" dirty="0" err="1" smtClean="0">
                <a:solidFill>
                  <a:schemeClr val="tx1"/>
                </a:solidFill>
              </a:rPr>
              <a:t>перцептивних</a:t>
            </a:r>
            <a:r>
              <a:rPr lang="uk-UA" sz="2400" dirty="0" smtClean="0">
                <a:solidFill>
                  <a:schemeClr val="tx1"/>
                </a:solidFill>
              </a:rPr>
              <a:t> методів пріоритетне становище отримують </a:t>
            </a:r>
            <a:r>
              <a:rPr lang="uk-UA" sz="2400" b="1" i="1" dirty="0" smtClean="0">
                <a:solidFill>
                  <a:schemeClr val="tx1"/>
                </a:solidFill>
              </a:rPr>
              <a:t>практичні та наочні методи</a:t>
            </a:r>
            <a:r>
              <a:rPr lang="uk-UA" sz="2400" dirty="0" smtClean="0">
                <a:solidFill>
                  <a:schemeClr val="tx1"/>
                </a:solidFill>
              </a:rPr>
              <a:t>, що формують </a:t>
            </a:r>
            <a:r>
              <a:rPr lang="uk-UA" sz="2400" dirty="0" err="1" smtClean="0">
                <a:solidFill>
                  <a:schemeClr val="tx1"/>
                </a:solidFill>
              </a:rPr>
              <a:t>сенсомоторну</a:t>
            </a:r>
            <a:r>
              <a:rPr lang="uk-UA" sz="2400" dirty="0" smtClean="0">
                <a:solidFill>
                  <a:schemeClr val="tx1"/>
                </a:solidFill>
              </a:rPr>
              <a:t> основу уявлень і понять в пізнаваному дійсності. Доповненням до них служать </a:t>
            </a:r>
            <a:r>
              <a:rPr lang="uk-UA" sz="2400" b="1" dirty="0" smtClean="0">
                <a:solidFill>
                  <a:schemeClr val="tx1"/>
                </a:solidFill>
              </a:rPr>
              <a:t>словесні методи </a:t>
            </a:r>
            <a:r>
              <a:rPr lang="uk-UA" sz="2400" dirty="0" smtClean="0">
                <a:solidFill>
                  <a:schemeClr val="tx1"/>
                </a:solidFill>
              </a:rPr>
              <a:t>передачі навчальної інформації. </a:t>
            </a:r>
          </a:p>
        </p:txBody>
      </p:sp>
      <p:pic>
        <p:nvPicPr>
          <p:cNvPr id="22530" name="Picture 2" descr="У Львові діти допомогли грабіжників спійма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50341"/>
            <a:ext cx="4220365" cy="23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8150" y="42672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2) При будь-яких відхилень у розвитку, як правило, </a:t>
            </a:r>
            <a:r>
              <a:rPr lang="uk-UA" sz="2400" b="1" i="1" dirty="0"/>
              <a:t>порушується мовлення</a:t>
            </a:r>
            <a:r>
              <a:rPr lang="uk-UA" sz="2400" dirty="0"/>
              <a:t>. Це означає, що особливо на початкових етапах навчання слова вчителя, його пояснення, словесні методи в цілому не можуть використовуватися як провідні.</a:t>
            </a:r>
          </a:p>
        </p:txBody>
      </p:sp>
    </p:spTree>
    <p:extLst>
      <p:ext uri="{BB962C8B-B14F-4D97-AF65-F5344CB8AC3E}">
        <p14:creationId xmlns:p14="http://schemas.microsoft.com/office/powerpoint/2010/main" val="2741288829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262" y="360795"/>
            <a:ext cx="11455400" cy="3268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>
                <a:solidFill>
                  <a:schemeClr val="tx1"/>
                </a:solidFill>
              </a:rPr>
              <a:t>3</a:t>
            </a:r>
            <a:r>
              <a:rPr lang="uk-UA" sz="2400" dirty="0" smtClean="0">
                <a:solidFill>
                  <a:schemeClr val="tx1"/>
                </a:solidFill>
              </a:rPr>
              <a:t>) При відборі і композиції методів навчання </a:t>
            </a:r>
            <a:r>
              <a:rPr lang="uk-UA" sz="2400" b="1" i="1" dirty="0" smtClean="0">
                <a:solidFill>
                  <a:schemeClr val="tx1"/>
                </a:solidFill>
              </a:rPr>
              <a:t>враховуються</a:t>
            </a:r>
            <a:r>
              <a:rPr lang="uk-UA" sz="2400" dirty="0" smtClean="0">
                <a:solidFill>
                  <a:schemeClr val="tx1"/>
                </a:solidFill>
              </a:rPr>
              <a:t> не тільки віддалені корекційно-освітні завдання, але і найближчі, конкретні цілі навчання, наприклад формування певної групи умінь, активізація словника, необхідного для освоєння нового матеріалу.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chemeClr val="tx1"/>
                </a:solidFill>
              </a:rPr>
              <a:t>4</a:t>
            </a:r>
            <a:r>
              <a:rPr lang="uk-UA" sz="2400" dirty="0" smtClean="0">
                <a:solidFill>
                  <a:schemeClr val="tx1"/>
                </a:solidFill>
              </a:rPr>
              <a:t>) </a:t>
            </a:r>
            <a:r>
              <a:rPr lang="uk-UA" sz="2400" b="1" i="1" dirty="0" smtClean="0">
                <a:solidFill>
                  <a:schemeClr val="tx1"/>
                </a:solidFill>
              </a:rPr>
              <a:t>Враховуються </a:t>
            </a:r>
            <a:r>
              <a:rPr lang="uk-UA" sz="2400" dirty="0" smtClean="0">
                <a:solidFill>
                  <a:schemeClr val="tx1"/>
                </a:solidFill>
              </a:rPr>
              <a:t>принципи навчання, загальні і конкретні цілі і завдання навчання, зміст та завдання кожного предмету, вікові та психофізичні особливості учнів, рівень їх підготовленості, матеріально-технічне оснащення шкіл, їх географічне положення, сформовані педагогічні традиції, теоретична і практична підготовленість і досвід учителя, його особистісні якості.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3554" name="Picture 2" descr="Аграрна Україна. Діти знають краще»: підсумки конкурс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045" y="3743325"/>
            <a:ext cx="4072223" cy="26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43783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0960" y="2643182"/>
            <a:ext cx="11430080" cy="35433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0960" y="285728"/>
            <a:ext cx="11430080" cy="1771672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+mn-lt"/>
              </a:rPr>
              <a:t>Технології інклюзивної освіти – технології, які створюють умови для якісної доступної освіти усіх дітей.</a:t>
            </a:r>
            <a:endParaRPr lang="ru-RU" sz="3200" dirty="0">
              <a:latin typeface="+mn-lt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381752" y="2428868"/>
            <a:ext cx="4476781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2762227" y="2500306"/>
            <a:ext cx="3223675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5310182" y="3357298"/>
            <a:ext cx="1571636" cy="2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66712" y="4143380"/>
            <a:ext cx="3810027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Організаційні</a:t>
            </a:r>
            <a:r>
              <a:rPr lang="ru-RU" sz="2800" dirty="0" smtClean="0"/>
              <a:t> </a:t>
            </a:r>
            <a:endParaRPr lang="uk-UA" sz="2800" dirty="0" smtClean="0"/>
          </a:p>
          <a:p>
            <a:pPr algn="ctr"/>
            <a:r>
              <a:rPr lang="uk-UA" sz="2800" dirty="0" smtClean="0"/>
              <a:t>технології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57741" y="4143380"/>
            <a:ext cx="3524275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Педагогічні технології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72517" y="4143380"/>
            <a:ext cx="3238523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sz="2800" dirty="0" smtClean="0"/>
              <a:t>Здоров</a:t>
            </a:r>
            <a:r>
              <a:rPr lang="en-US" sz="2800" dirty="0" smtClean="0"/>
              <a:t>’</a:t>
            </a:r>
            <a:r>
              <a:rPr lang="uk-UA" sz="2800" dirty="0" smtClean="0"/>
              <a:t>я</a:t>
            </a:r>
            <a:r>
              <a:rPr lang="en-US" sz="2800" dirty="0" smtClean="0"/>
              <a:t> - </a:t>
            </a:r>
            <a:r>
              <a:rPr lang="uk-UA" sz="2800" dirty="0" err="1" smtClean="0"/>
              <a:t>збережні</a:t>
            </a:r>
            <a:endParaRPr lang="uk-UA" sz="2800" dirty="0" smtClean="0"/>
          </a:p>
          <a:p>
            <a:pPr algn="ctr"/>
            <a:r>
              <a:rPr lang="uk-UA" sz="2800" dirty="0" smtClean="0"/>
              <a:t>технології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07461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Організаційні технології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2800" dirty="0" smtClean="0"/>
              <a:t>Технології </a:t>
            </a:r>
            <a:r>
              <a:rPr lang="uk-UA" sz="2800" dirty="0" err="1" smtClean="0"/>
              <a:t>проєктування</a:t>
            </a:r>
            <a:r>
              <a:rPr lang="uk-UA" sz="2800" dirty="0" smtClean="0"/>
              <a:t> та програмування;</a:t>
            </a:r>
          </a:p>
          <a:p>
            <a:endParaRPr lang="uk-UA" sz="2800" dirty="0" smtClean="0"/>
          </a:p>
          <a:p>
            <a:r>
              <a:rPr lang="uk-UA" sz="2800" dirty="0" smtClean="0"/>
              <a:t>Технології командної взаємодії вчителя й фахівців;</a:t>
            </a:r>
          </a:p>
          <a:p>
            <a:endParaRPr lang="uk-UA" sz="2800" dirty="0" smtClean="0"/>
          </a:p>
          <a:p>
            <a:r>
              <a:rPr lang="uk-UA" sz="2800" dirty="0" smtClean="0"/>
              <a:t>Технології організації структурованого, адаптованого та доступного середовища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4107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Педагогічні технології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Технології диференційованого навчання;</a:t>
            </a:r>
          </a:p>
          <a:p>
            <a:r>
              <a:rPr lang="uk-UA" dirty="0" smtClean="0"/>
              <a:t>Технології індивідуалізації освітнього процесу;</a:t>
            </a:r>
          </a:p>
          <a:p>
            <a:r>
              <a:rPr lang="uk-UA" dirty="0" smtClean="0"/>
              <a:t>Технології коригування навчальних і поведінкових труднощів;</a:t>
            </a:r>
          </a:p>
          <a:p>
            <a:r>
              <a:rPr lang="uk-UA" dirty="0" smtClean="0"/>
              <a:t>Технології, спрямовані на формування соціальних </a:t>
            </a:r>
            <a:r>
              <a:rPr lang="uk-UA" dirty="0" err="1" smtClean="0"/>
              <a:t>компетентностей</a:t>
            </a:r>
            <a:r>
              <a:rPr lang="uk-UA" dirty="0" smtClean="0"/>
              <a:t>;</a:t>
            </a:r>
          </a:p>
          <a:p>
            <a:r>
              <a:rPr lang="uk-UA" dirty="0" smtClean="0"/>
              <a:t>Технології оцінювання досягнень.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6851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1"/>
                </a:solidFill>
              </a:rPr>
              <a:t>Технології </a:t>
            </a:r>
            <a:br>
              <a:rPr lang="uk-UA" sz="2800" b="1" dirty="0" smtClean="0">
                <a:solidFill>
                  <a:schemeClr val="accent1"/>
                </a:solidFill>
              </a:rPr>
            </a:br>
            <a:r>
              <a:rPr lang="uk-UA" sz="2800" b="1" dirty="0" smtClean="0">
                <a:solidFill>
                  <a:schemeClr val="accent1"/>
                </a:solidFill>
              </a:rPr>
              <a:t>диференціації навчальної діяльності 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uk-UA" sz="3200" b="1" dirty="0" smtClean="0">
                <a:solidFill>
                  <a:schemeClr val="tx1"/>
                </a:solidFill>
              </a:rPr>
              <a:t>Різнорівневі завдання;</a:t>
            </a:r>
          </a:p>
          <a:p>
            <a:r>
              <a:rPr lang="uk-UA" sz="3200" b="1" dirty="0" smtClean="0"/>
              <a:t>Організація роботи в групах </a:t>
            </a:r>
            <a:r>
              <a:rPr lang="uk-UA" sz="3200" dirty="0" smtClean="0"/>
              <a:t>із розподілом функцій;</a:t>
            </a:r>
          </a:p>
          <a:p>
            <a:pPr>
              <a:buFont typeface="Wingdings" pitchFamily="2" charset="2"/>
              <a:buChar char="§"/>
            </a:pPr>
            <a:r>
              <a:rPr lang="uk-UA" sz="3200" b="1" dirty="0" smtClean="0"/>
              <a:t>Модель зведених груп </a:t>
            </a:r>
            <a:r>
              <a:rPr lang="uk-UA" sz="3200" dirty="0" smtClean="0"/>
              <a:t>(об</a:t>
            </a:r>
            <a:r>
              <a:rPr lang="en-US" sz="3200" dirty="0" smtClean="0"/>
              <a:t>’</a:t>
            </a:r>
            <a:r>
              <a:rPr lang="uk-UA" sz="3200" dirty="0" smtClean="0"/>
              <a:t>єднання учнів за інтересами, за рівнем розвитку).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436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09" y="214290"/>
            <a:ext cx="11525331" cy="171451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chemeClr val="accent1"/>
                </a:solidFill>
              </a:rPr>
              <a:t>Технології</a:t>
            </a:r>
            <a:br>
              <a:rPr lang="uk-UA" sz="3200" b="1" dirty="0" smtClean="0">
                <a:solidFill>
                  <a:schemeClr val="accent1"/>
                </a:solidFill>
              </a:rPr>
            </a:br>
            <a:r>
              <a:rPr lang="uk-UA" sz="3200" b="1" dirty="0" smtClean="0">
                <a:solidFill>
                  <a:schemeClr val="accent1"/>
                </a:solidFill>
              </a:rPr>
              <a:t> індивідуалізації освітнього процесу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3428983" y="1928802"/>
            <a:ext cx="261939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0" y="2500306"/>
            <a:ext cx="5429245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Самостійна робота в індивідуальному темпі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2857477" y="4071942"/>
            <a:ext cx="6381795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Виконання завдання за карткою (</a:t>
            </a:r>
            <a:r>
              <a:rPr lang="uk-UA" dirty="0" smtClean="0"/>
              <a:t>картки з малюнками; маніпулювання  з предметами; багаторазове читання завдань) 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143757" y="2428868"/>
            <a:ext cx="4667283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Індивідуальне завдання в зошиті</a:t>
            </a:r>
            <a:endParaRPr lang="ru-RU" sz="2400" dirty="0"/>
          </a:p>
        </p:txBody>
      </p:sp>
      <p:cxnSp>
        <p:nvCxnSpPr>
          <p:cNvPr id="11" name="Прямая со стрелкой 10"/>
          <p:cNvCxnSpPr>
            <a:stCxn id="2" idx="2"/>
            <a:endCxn id="7" idx="0"/>
          </p:cNvCxnSpPr>
          <p:nvPr/>
        </p:nvCxnSpPr>
        <p:spPr>
          <a:xfrm rot="5400000">
            <a:off x="4976805" y="3000108"/>
            <a:ext cx="2143140" cy="21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  <a:endCxn id="8" idx="0"/>
          </p:cNvCxnSpPr>
          <p:nvPr/>
        </p:nvCxnSpPr>
        <p:spPr>
          <a:xfrm rot="16200000" flipH="1">
            <a:off x="7512854" y="464323"/>
            <a:ext cx="500066" cy="3429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328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Технології корекції навчальних і поведінкових труднощів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Логопедичні технології;</a:t>
            </a:r>
          </a:p>
          <a:p>
            <a:r>
              <a:rPr lang="uk-UA" dirty="0" smtClean="0"/>
              <a:t>Технології </a:t>
            </a:r>
            <a:r>
              <a:rPr lang="uk-UA" dirty="0" err="1" smtClean="0"/>
              <a:t>сурдо-</a:t>
            </a:r>
            <a:r>
              <a:rPr lang="uk-UA" dirty="0" smtClean="0"/>
              <a:t> й </a:t>
            </a:r>
            <a:r>
              <a:rPr lang="uk-UA" dirty="0" err="1" smtClean="0"/>
              <a:t>тифло-педагогіки</a:t>
            </a:r>
            <a:r>
              <a:rPr lang="uk-UA" dirty="0" smtClean="0"/>
              <a:t>;</a:t>
            </a:r>
          </a:p>
          <a:p>
            <a:r>
              <a:rPr lang="uk-UA" dirty="0" smtClean="0"/>
              <a:t>Технології нейропсихологічного підходу;</a:t>
            </a:r>
          </a:p>
          <a:p>
            <a:r>
              <a:rPr lang="uk-UA" dirty="0" smtClean="0"/>
              <a:t>Технології психолого-педагогічної системи формування і розвитку мовленнєвого слуху та мовного спілкування у дітей з вадами слуху;</a:t>
            </a:r>
          </a:p>
          <a:p>
            <a:r>
              <a:rPr lang="uk-UA" dirty="0" smtClean="0"/>
              <a:t>Технології прикладного аналізу поведінки (АВА);</a:t>
            </a:r>
          </a:p>
          <a:p>
            <a:r>
              <a:rPr lang="uk-UA" dirty="0" smtClean="0"/>
              <a:t>Технології, спрямовані на розвиток соціальних (життєвих) </a:t>
            </a:r>
            <a:r>
              <a:rPr lang="uk-UA" dirty="0" err="1" smtClean="0"/>
              <a:t>компетентностей</a:t>
            </a:r>
            <a:r>
              <a:rPr lang="uk-UA" dirty="0" smtClean="0"/>
              <a:t> дітей.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8434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1271574"/>
          </a:xfrm>
        </p:spPr>
        <p:txBody>
          <a:bodyPr>
            <a:normAutofit/>
          </a:bodyPr>
          <a:lstStyle/>
          <a:p>
            <a:r>
              <a:rPr lang="uk-UA" sz="2700" b="1" dirty="0" smtClean="0">
                <a:solidFill>
                  <a:schemeClr val="accent1">
                    <a:lumMod val="75000"/>
                  </a:schemeClr>
                </a:solidFill>
              </a:rPr>
              <a:t>Технології, спрямовані на формування соціальних </a:t>
            </a:r>
            <a:r>
              <a:rPr lang="uk-UA" sz="2700" b="1" dirty="0" err="1" smtClean="0">
                <a:solidFill>
                  <a:schemeClr val="accent1">
                    <a:lumMod val="75000"/>
                  </a:schemeClr>
                </a:solidFill>
              </a:rPr>
              <a:t>компетентностей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Пряме навчання соціальних навичок (через правила та приклади).</a:t>
            </a:r>
          </a:p>
          <a:p>
            <a:r>
              <a:rPr lang="uk-UA" dirty="0" smtClean="0"/>
              <a:t>Формування соціальних навичок через наслідування (</a:t>
            </a:r>
            <a:r>
              <a:rPr lang="uk-UA" dirty="0" err="1" smtClean="0"/>
              <a:t>взаємонавчання</a:t>
            </a:r>
            <a:r>
              <a:rPr lang="uk-UA" dirty="0" smtClean="0"/>
              <a:t> дітей).</a:t>
            </a:r>
          </a:p>
          <a:p>
            <a:r>
              <a:rPr lang="uk-UA" dirty="0" smtClean="0"/>
              <a:t> Парне (взаємне) навчання (один учень навчає іншого під наглядом учителя).</a:t>
            </a:r>
          </a:p>
          <a:p>
            <a:r>
              <a:rPr lang="uk-UA" dirty="0" smtClean="0"/>
              <a:t>Організація групових видів активності, зокрема й ігрових (чергування, пересування школою, свята, театральні вправи, вуличні, навчальні вправи, дидактичні ігри).</a:t>
            </a:r>
          </a:p>
        </p:txBody>
      </p:sp>
    </p:spTree>
    <p:extLst>
      <p:ext uri="{BB962C8B-B14F-4D97-AF65-F5344CB8AC3E}">
        <p14:creationId xmlns:p14="http://schemas.microsoft.com/office/powerpoint/2010/main" val="35621241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Технології оцінювання досягнень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Інтегральна оцінка </a:t>
            </a:r>
            <a:r>
              <a:rPr lang="uk-UA" sz="3200" dirty="0" smtClean="0"/>
              <a:t>(</a:t>
            </a:r>
            <a:r>
              <a:rPr lang="uk-UA" sz="3200" dirty="0" err="1" smtClean="0"/>
              <a:t>портфоліо</a:t>
            </a:r>
            <a:r>
              <a:rPr lang="uk-UA" sz="3200" dirty="0" smtClean="0"/>
              <a:t>, презентації, виставки);</a:t>
            </a:r>
          </a:p>
          <a:p>
            <a:r>
              <a:rPr lang="uk-UA" sz="3200" b="1" dirty="0" smtClean="0"/>
              <a:t>Диференційована оцінка </a:t>
            </a:r>
            <a:r>
              <a:rPr lang="uk-UA" sz="3200" dirty="0" smtClean="0"/>
              <a:t>(виокремлення в роботі певних аспектів);</a:t>
            </a:r>
          </a:p>
          <a:p>
            <a:r>
              <a:rPr lang="uk-UA" sz="3200" b="1" dirty="0" smtClean="0"/>
              <a:t>Самооцінка та самоаналіз </a:t>
            </a:r>
            <a:r>
              <a:rPr lang="uk-UA" sz="3200" dirty="0" smtClean="0"/>
              <a:t>учнів (стенди з завданнями та відповідями).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639072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492" y="1144641"/>
            <a:ext cx="11677073" cy="17367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chemeClr val="tx1"/>
                </a:solidFill>
              </a:rPr>
              <a:t>Метод</a:t>
            </a:r>
            <a:r>
              <a:rPr lang="uk-UA" sz="2800" dirty="0">
                <a:solidFill>
                  <a:schemeClr val="tx1"/>
                </a:solidFill>
              </a:rPr>
              <a:t> - це форма засвоєння навчального матеріалу. </a:t>
            </a:r>
            <a:endParaRPr lang="uk-UA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Метод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- це спосіб діяльності педагога, спрямований на міцне засвоєння знань, що включає в себе прийоми (окремі операції в розумової та практичної діяльності). </a:t>
            </a:r>
            <a:endParaRPr lang="uk-UA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uk-UA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uk-UA" sz="2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eudeutica - Satori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" y="2969239"/>
            <a:ext cx="4638965" cy="350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Замещение метода в С# - Блог ITVD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17" b="16159"/>
          <a:stretch/>
        </p:blipFill>
        <p:spPr bwMode="auto">
          <a:xfrm>
            <a:off x="6271490" y="3277320"/>
            <a:ext cx="5478607" cy="31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5570" y="287401"/>
            <a:ext cx="80772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uk-UA" sz="44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uk-UA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Визначення поняття «метод</a:t>
            </a:r>
            <a:r>
              <a:rPr lang="uk-UA" sz="44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03998829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105726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Здоров</a:t>
            </a:r>
            <a:r>
              <a:rPr lang="en-US" sz="3600" b="1" dirty="0" smtClean="0"/>
              <a:t>’</a:t>
            </a:r>
            <a:r>
              <a:rPr lang="uk-UA" sz="3600" b="1" dirty="0" err="1" smtClean="0"/>
              <a:t>язбережні</a:t>
            </a:r>
            <a:r>
              <a:rPr lang="uk-UA" sz="3600" b="1" dirty="0" smtClean="0"/>
              <a:t> технології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902348"/>
          </a:xfrm>
        </p:spPr>
        <p:txBody>
          <a:bodyPr>
            <a:normAutofit fontScale="92500" lnSpcReduction="20000"/>
          </a:bodyPr>
          <a:lstStyle/>
          <a:p>
            <a:r>
              <a:rPr lang="uk-UA" sz="2400" dirty="0" smtClean="0"/>
              <a:t>Диференційоване навчання;</a:t>
            </a:r>
          </a:p>
          <a:p>
            <a:r>
              <a:rPr lang="uk-UA" sz="2400" dirty="0" smtClean="0"/>
              <a:t>Раціональна організація уроку;</a:t>
            </a:r>
          </a:p>
          <a:p>
            <a:r>
              <a:rPr lang="uk-UA" sz="2400" dirty="0" smtClean="0"/>
              <a:t>Створення сприятливого психологічного клімату;</a:t>
            </a:r>
          </a:p>
          <a:p>
            <a:r>
              <a:rPr lang="uk-UA" sz="2400" dirty="0" err="1" smtClean="0"/>
              <a:t>Нейрогімнастика</a:t>
            </a:r>
            <a:r>
              <a:rPr lang="uk-UA" sz="2400" dirty="0" smtClean="0"/>
              <a:t>;</a:t>
            </a:r>
          </a:p>
          <a:p>
            <a:r>
              <a:rPr lang="uk-UA" sz="2400" dirty="0" smtClean="0"/>
              <a:t>Комунікативні ігри;</a:t>
            </a:r>
          </a:p>
          <a:p>
            <a:r>
              <a:rPr lang="uk-UA" sz="2400" dirty="0" err="1" smtClean="0"/>
              <a:t>Арт-методи</a:t>
            </a:r>
            <a:r>
              <a:rPr lang="uk-UA" sz="2400" dirty="0" smtClean="0"/>
              <a:t>;</a:t>
            </a:r>
          </a:p>
          <a:p>
            <a:r>
              <a:rPr lang="uk-UA" sz="2400" dirty="0" smtClean="0"/>
              <a:t>Розвиток дрібної пальцевої моторики;</a:t>
            </a:r>
          </a:p>
          <a:p>
            <a:r>
              <a:rPr lang="uk-UA" sz="2400" dirty="0" smtClean="0"/>
              <a:t>Когнітивні вправи;</a:t>
            </a:r>
          </a:p>
          <a:p>
            <a:r>
              <a:rPr lang="uk-UA" sz="2400" dirty="0" err="1" smtClean="0"/>
              <a:t>Кінезіологічні</a:t>
            </a:r>
            <a:r>
              <a:rPr lang="uk-UA" sz="2400" dirty="0" smtClean="0"/>
              <a:t> вправи;</a:t>
            </a:r>
          </a:p>
          <a:p>
            <a:r>
              <a:rPr lang="uk-UA" sz="2400" dirty="0" smtClean="0"/>
              <a:t>Антистресова гімнастика;</a:t>
            </a:r>
          </a:p>
          <a:p>
            <a:r>
              <a:rPr lang="uk-UA" sz="2400" dirty="0" smtClean="0"/>
              <a:t>Зорова гімнастика;</a:t>
            </a:r>
          </a:p>
          <a:p>
            <a:r>
              <a:rPr lang="uk-UA" sz="2400" dirty="0" smtClean="0"/>
              <a:t>Динамічні паузи.</a:t>
            </a:r>
          </a:p>
        </p:txBody>
      </p:sp>
    </p:spTree>
    <p:extLst>
      <p:ext uri="{BB962C8B-B14F-4D97-AF65-F5344CB8AC3E}">
        <p14:creationId xmlns:p14="http://schemas.microsoft.com/office/powerpoint/2010/main" val="29230858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Робота з дітьми </a:t>
            </a:r>
            <a:r>
              <a:rPr lang="uk-UA" b="1" smtClean="0"/>
              <a:t>з аутизмом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Комунікативна система</a:t>
            </a:r>
            <a:r>
              <a:rPr lang="en-US" dirty="0" smtClean="0"/>
              <a:t> PECS</a:t>
            </a:r>
            <a:r>
              <a:rPr lang="uk-UA" dirty="0" smtClean="0"/>
              <a:t>;</a:t>
            </a:r>
          </a:p>
          <a:p>
            <a:r>
              <a:rPr lang="uk-UA" dirty="0" smtClean="0"/>
              <a:t>Програма </a:t>
            </a:r>
            <a:r>
              <a:rPr lang="en-US" dirty="0" smtClean="0"/>
              <a:t>TEACCH </a:t>
            </a:r>
            <a:r>
              <a:rPr lang="uk-UA" dirty="0" smtClean="0"/>
              <a:t>(адаптування дитини в середовищі);</a:t>
            </a:r>
          </a:p>
          <a:p>
            <a:r>
              <a:rPr lang="uk-UA" dirty="0" smtClean="0"/>
              <a:t>Технологія ААС (альтернативна </a:t>
            </a:r>
            <a:r>
              <a:rPr lang="uk-UA" dirty="0" err="1" smtClean="0"/>
              <a:t>аугментативна</a:t>
            </a:r>
            <a:r>
              <a:rPr lang="uk-UA" dirty="0" smtClean="0"/>
              <a:t> комунікація) формує у дітей навички спілкування з використанням жестів, малюнків, </a:t>
            </a:r>
            <a:r>
              <a:rPr lang="uk-UA" dirty="0" err="1" smtClean="0"/>
              <a:t>комунікаторів</a:t>
            </a:r>
            <a:r>
              <a:rPr lang="uk-UA" dirty="0" smtClean="0"/>
              <a:t>.</a:t>
            </a:r>
          </a:p>
          <a:p>
            <a:r>
              <a:rPr lang="uk-UA" dirty="0" err="1" smtClean="0"/>
              <a:t>Арт-методики</a:t>
            </a:r>
            <a:r>
              <a:rPr lang="uk-UA" dirty="0" smtClean="0"/>
              <a:t> ( пісочна терапія, робота із солоним тістом, мильні бульбашки, </a:t>
            </a:r>
            <a:r>
              <a:rPr lang="uk-UA" dirty="0" err="1" smtClean="0"/>
              <a:t>оригамі</a:t>
            </a:r>
            <a:r>
              <a:rPr lang="uk-UA" dirty="0" smtClean="0"/>
              <a:t>, музична терапія, фототерапія, крокомір, малювання </a:t>
            </a:r>
            <a:r>
              <a:rPr lang="uk-UA" dirty="0" err="1" smtClean="0"/>
              <a:t>мандал</a:t>
            </a:r>
            <a:r>
              <a:rPr lang="uk-UA" dirty="0" smtClean="0"/>
              <a:t>, </a:t>
            </a:r>
            <a:r>
              <a:rPr lang="uk-UA" dirty="0" err="1" smtClean="0"/>
              <a:t>фрактальне</a:t>
            </a:r>
            <a:r>
              <a:rPr lang="uk-UA" dirty="0" smtClean="0"/>
              <a:t> малювання).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541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939" y="2958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</a:rPr>
              <a:t>Висновки</a:t>
            </a:r>
            <a:endParaRPr lang="en-US" sz="54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9422" y="1823532"/>
            <a:ext cx="6483928" cy="4379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Отже, для </a:t>
            </a:r>
            <a:r>
              <a:rPr lang="uk-UA" sz="2800" dirty="0">
                <a:solidFill>
                  <a:schemeClr val="tx1"/>
                </a:solidFill>
              </a:rPr>
              <a:t>навчання дітей з психофізичними вадами використовуються ті ж </a:t>
            </a:r>
            <a:r>
              <a:rPr lang="uk-UA" sz="2800" b="1" i="1" dirty="0">
                <a:solidFill>
                  <a:schemeClr val="tx1"/>
                </a:solidFill>
              </a:rPr>
              <a:t>методи</a:t>
            </a:r>
            <a:r>
              <a:rPr lang="uk-UA" sz="2800" dirty="0">
                <a:solidFill>
                  <a:schemeClr val="tx1"/>
                </a:solidFill>
              </a:rPr>
              <a:t>, що й для навчання дітей з непорушеним розвитком, </a:t>
            </a:r>
            <a:r>
              <a:rPr lang="uk-UA" sz="2800" b="1" i="1" dirty="0">
                <a:solidFill>
                  <a:schemeClr val="tx1"/>
                </a:solidFill>
              </a:rPr>
              <a:t>проте</a:t>
            </a:r>
            <a:r>
              <a:rPr lang="uk-UA" sz="2800" dirty="0">
                <a:solidFill>
                  <a:schemeClr val="tx1"/>
                </a:solidFill>
              </a:rPr>
              <a:t> особливості психофізичного розвитку учнів обумовлюють інакші способи застосування цих методів. Зокрема, методи навчання </a:t>
            </a:r>
            <a:r>
              <a:rPr lang="uk-UA" sz="2800" b="1" dirty="0">
                <a:solidFill>
                  <a:schemeClr val="tx1"/>
                </a:solidFill>
              </a:rPr>
              <a:t>повинні бути корекційно – розвивальними</a:t>
            </a:r>
            <a:r>
              <a:rPr lang="uk-UA" sz="2800" dirty="0">
                <a:solidFill>
                  <a:schemeClr val="tx1"/>
                </a:solidFill>
              </a:rPr>
              <a:t>.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Человечки, #аватары, #картинки, #авы, https://avatarko.ru/kartink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09"/>
          <a:stretch/>
        </p:blipFill>
        <p:spPr bwMode="auto">
          <a:xfrm>
            <a:off x="260640" y="1457543"/>
            <a:ext cx="4149436" cy="494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47084"/>
      </p:ext>
    </p:extLst>
  </p:cSld>
  <p:clrMapOvr>
    <a:masterClrMapping/>
  </p:clrMapOvr>
  <p:transition spd="med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1638" y="260648"/>
            <a:ext cx="6240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літератури: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68" y="691535"/>
            <a:ext cx="8234064" cy="5217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5132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1638" y="260648"/>
            <a:ext cx="62406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літератури: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9" y="1052736"/>
            <a:ext cx="8742837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4452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963" y="52041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7200" b="1" i="1" dirty="0" smtClean="0">
                <a:ln>
                  <a:solidFill>
                    <a:sysClr val="windowText" lastClr="000000"/>
                  </a:solidFill>
                </a:ln>
              </a:rPr>
              <a:t>Дякую за увагу!</a:t>
            </a:r>
            <a:endParaRPr lang="en-US" sz="7200" b="1" i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1266" name="Picture 2" descr="Спасибо вам слова написал 3d человек» — карточка пользователя Инна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81" y="2052748"/>
            <a:ext cx="5814964" cy="436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266866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905" y="631405"/>
            <a:ext cx="11647054" cy="1904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В основі </a:t>
            </a:r>
            <a:r>
              <a:rPr lang="uk-UA" sz="2400" b="1" i="1" dirty="0" smtClean="0">
                <a:solidFill>
                  <a:schemeClr val="tx1"/>
                </a:solidFill>
              </a:rPr>
              <a:t>спеціальних методів і прийомів </a:t>
            </a:r>
            <a:r>
              <a:rPr lang="uk-UA" sz="2400" dirty="0" smtClean="0">
                <a:solidFill>
                  <a:schemeClr val="tx1"/>
                </a:solidFill>
              </a:rPr>
              <a:t>корекційно-педагогічної діяльності лежать </a:t>
            </a:r>
            <a:r>
              <a:rPr lang="uk-UA" sz="2400" b="1" i="1" dirty="0" smtClean="0">
                <a:solidFill>
                  <a:schemeClr val="tx1"/>
                </a:solidFill>
              </a:rPr>
              <a:t>загально педагогічні підходи</a:t>
            </a:r>
            <a:r>
              <a:rPr lang="uk-UA" sz="2400" dirty="0" smtClean="0">
                <a:solidFill>
                  <a:schemeClr val="tx1"/>
                </a:solidFill>
              </a:rPr>
              <a:t>, підтвердженням чому може бути сукупність методів і прийомів корекційної роботи з аномальними дітьми, націлених на розвиток, збережених або відновлення порушених функцій організму, знань або вмінь дитини. </a:t>
            </a:r>
          </a:p>
        </p:txBody>
      </p:sp>
      <p:pic>
        <p:nvPicPr>
          <p:cNvPr id="4098" name="Picture 2" descr="Երեխաների համար ստեղծված են բոլոր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68" y="2211760"/>
            <a:ext cx="4129232" cy="411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ՇՆՈՐՀԱՎՈՐԱԿԱՆ ՈՒՂԵՐՁ ԱՇԱԿԵՐՏՆԵՐԻՆ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66" y="3382015"/>
            <a:ext cx="57626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5651" y="2211760"/>
            <a:ext cx="7092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Це </a:t>
            </a:r>
            <a:r>
              <a:rPr lang="uk-UA" sz="2400" b="1" i="1" dirty="0"/>
              <a:t>методи вправ, переконання, прикладу, методи стимулювання поведінки і діяльності </a:t>
            </a:r>
            <a:r>
              <a:rPr lang="uk-UA" sz="2400" dirty="0"/>
              <a:t>дітей з відхиленнями у розвитку і поведінці.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078805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466" y="323850"/>
            <a:ext cx="10610850" cy="135636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uk-UA" b="1" dirty="0" smtClean="0">
                <a:ln>
                  <a:solidFill>
                    <a:sysClr val="windowText" lastClr="000000"/>
                  </a:solidFill>
                </a:ln>
              </a:rPr>
              <a:t>3. Види методів навчання у спеціальній освіті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67" y="1893888"/>
            <a:ext cx="5992957" cy="4691639"/>
          </a:xfrm>
        </p:spPr>
        <p:txBody>
          <a:bodyPr>
            <a:noAutofit/>
          </a:bodyPr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</a:rPr>
              <a:t> </a:t>
            </a:r>
            <a:r>
              <a:rPr lang="uk-UA" sz="2800" b="1" i="1" dirty="0" err="1" smtClean="0">
                <a:solidFill>
                  <a:schemeClr val="tx1"/>
                </a:solidFill>
              </a:rPr>
              <a:t>перцептивні</a:t>
            </a:r>
            <a:r>
              <a:rPr lang="uk-UA" sz="2800" b="1" i="1" dirty="0" smtClean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(методи словесної передачі та слухового і (або) зорового сприйняття навчального матеріалу та інформації по організації і способу його засвоєння); наочні; практичні);</a:t>
            </a:r>
            <a:endParaRPr lang="uk-UA" sz="2800" dirty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chemeClr val="tx1"/>
                </a:solidFill>
              </a:rPr>
              <a:t> </a:t>
            </a:r>
            <a:r>
              <a:rPr lang="uk-UA" sz="2800" b="1" i="1" dirty="0" smtClean="0">
                <a:solidFill>
                  <a:schemeClr val="tx1"/>
                </a:solidFill>
              </a:rPr>
              <a:t>логічні</a:t>
            </a:r>
            <a:r>
              <a:rPr lang="uk-UA" sz="2800" dirty="0" smtClean="0">
                <a:solidFill>
                  <a:schemeClr val="tx1"/>
                </a:solidFill>
              </a:rPr>
              <a:t> (індуктивний і дедуктивний);</a:t>
            </a: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uk-UA" sz="2800" b="1" i="1" dirty="0" smtClean="0">
                <a:solidFill>
                  <a:schemeClr val="tx1"/>
                </a:solidFill>
              </a:rPr>
              <a:t>гностичні</a:t>
            </a:r>
            <a:r>
              <a:rPr lang="uk-UA" sz="2800" dirty="0" smtClean="0">
                <a:solidFill>
                  <a:schemeClr val="tx1"/>
                </a:solidFill>
              </a:rPr>
              <a:t> (репродуктивні, проблемно-пошукові, дослідницькі).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016.01 Спеціальна освіта. Лого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97" y="2143125"/>
            <a:ext cx="5573748" cy="37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04060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304801"/>
            <a:ext cx="11757890" cy="63269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200" b="1" dirty="0" smtClean="0">
                <a:ln>
                  <a:solidFill>
                    <a:sysClr val="windowText" lastClr="000000"/>
                  </a:solidFill>
                </a:ln>
              </a:rPr>
              <a:t>Словесні методи </a:t>
            </a:r>
            <a:r>
              <a:rPr lang="uk-UA" sz="3200" dirty="0" smtClean="0">
                <a:ln>
                  <a:solidFill>
                    <a:sysClr val="windowText" lastClr="000000"/>
                  </a:solidFill>
                </a:ln>
              </a:rPr>
              <a:t>(джерелом знання є усне або друковане слово):</a:t>
            </a:r>
          </a:p>
          <a:p>
            <a:pPr marL="0" indent="0" algn="ctr">
              <a:buNone/>
            </a:pPr>
            <a:r>
              <a:rPr lang="uk-UA" sz="3200" dirty="0" smtClean="0"/>
              <a:t>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3200" dirty="0">
                <a:solidFill>
                  <a:schemeClr val="tx1"/>
                </a:solidFill>
              </a:rPr>
              <a:t>п</a:t>
            </a:r>
            <a:r>
              <a:rPr lang="uk-UA" sz="3200" dirty="0" smtClean="0">
                <a:solidFill>
                  <a:schemeClr val="tx1"/>
                </a:solidFill>
              </a:rPr>
              <a:t>ояснення;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3200" dirty="0" smtClean="0">
                <a:solidFill>
                  <a:schemeClr val="tx1"/>
                </a:solidFill>
              </a:rPr>
              <a:t>роз'яснення;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3200" dirty="0" smtClean="0">
                <a:solidFill>
                  <a:schemeClr val="tx1"/>
                </a:solidFill>
              </a:rPr>
              <a:t>розповідь;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3200" dirty="0">
                <a:solidFill>
                  <a:schemeClr val="tx1"/>
                </a:solidFill>
              </a:rPr>
              <a:t>б</a:t>
            </a:r>
            <a:r>
              <a:rPr lang="uk-UA" sz="3200" dirty="0" smtClean="0">
                <a:solidFill>
                  <a:schemeClr val="tx1"/>
                </a:solidFill>
              </a:rPr>
              <a:t>есіда;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3200" dirty="0">
                <a:solidFill>
                  <a:schemeClr val="tx1"/>
                </a:solidFill>
              </a:rPr>
              <a:t>і</a:t>
            </a:r>
            <a:r>
              <a:rPr lang="uk-UA" sz="3200" dirty="0" smtClean="0">
                <a:solidFill>
                  <a:schemeClr val="tx1"/>
                </a:solidFill>
              </a:rPr>
              <a:t>нструктаж;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3200" dirty="0">
                <a:solidFill>
                  <a:schemeClr val="tx1"/>
                </a:solidFill>
              </a:rPr>
              <a:t>л</a:t>
            </a:r>
            <a:r>
              <a:rPr lang="uk-UA" sz="3200" dirty="0" smtClean="0">
                <a:solidFill>
                  <a:schemeClr val="tx1"/>
                </a:solidFill>
              </a:rPr>
              <a:t>екція;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3200" dirty="0">
                <a:solidFill>
                  <a:schemeClr val="tx1"/>
                </a:solidFill>
              </a:rPr>
              <a:t>д</a:t>
            </a:r>
            <a:r>
              <a:rPr lang="uk-UA" sz="3200" dirty="0" smtClean="0">
                <a:solidFill>
                  <a:schemeClr val="tx1"/>
                </a:solidFill>
              </a:rPr>
              <a:t>искусія;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3200" dirty="0" smtClean="0">
                <a:solidFill>
                  <a:schemeClr val="tx1"/>
                </a:solidFill>
              </a:rPr>
              <a:t>диспут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endParaRPr lang="en-US" dirty="0"/>
          </a:p>
        </p:txBody>
      </p:sp>
      <p:pic>
        <p:nvPicPr>
          <p:cNvPr id="6146" name="Picture 2" descr="Бесіди з безпеки життєдіяльності - Навчаємось у віртуальному клас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461" y="900181"/>
            <a:ext cx="5238462" cy="256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Ілюстрації до Урок 35. ТЕМАТИЧНА БЕСІДА «ЦІКАВИЙ СВІТ ПРОФЕСІ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16" y="2439084"/>
            <a:ext cx="6062084" cy="44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16121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55" y="323273"/>
            <a:ext cx="11305309" cy="5853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 smtClean="0">
                <a:ln>
                  <a:solidFill>
                    <a:sysClr val="windowText" lastClr="000000"/>
                  </a:solidFill>
                </a:ln>
              </a:rPr>
              <a:t>Наочні методи </a:t>
            </a:r>
            <a:r>
              <a:rPr lang="uk-UA" sz="2800" dirty="0" smtClean="0">
                <a:ln>
                  <a:solidFill>
                    <a:sysClr val="windowText" lastClr="000000"/>
                  </a:solidFill>
                </a:ln>
              </a:rPr>
              <a:t>(джерелом знань є спостережувані предмети, явища, наочні посібники):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</a:rPr>
              <a:t>п</a:t>
            </a:r>
            <a:r>
              <a:rPr lang="uk-UA" sz="2400" dirty="0" smtClean="0">
                <a:solidFill>
                  <a:schemeClr val="tx1"/>
                </a:solidFill>
              </a:rPr>
              <a:t>оказ;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</a:rPr>
              <a:t>і</a:t>
            </a:r>
            <a:r>
              <a:rPr lang="uk-UA" sz="2400" dirty="0" smtClean="0">
                <a:solidFill>
                  <a:schemeClr val="tx1"/>
                </a:solidFill>
              </a:rPr>
              <a:t>люстрація;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</a:rPr>
              <a:t>д</a:t>
            </a:r>
            <a:r>
              <a:rPr lang="uk-UA" sz="2400" dirty="0" smtClean="0">
                <a:solidFill>
                  <a:schemeClr val="tx1"/>
                </a:solidFill>
              </a:rPr>
              <a:t>емонстрація;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/>
                </a:solidFill>
              </a:rPr>
              <a:t>спостереження учнів;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/>
                </a:solidFill>
              </a:rPr>
              <a:t>екскурсія.</a:t>
            </a:r>
          </a:p>
          <a:p>
            <a:pPr marL="0" indent="0" algn="ctr">
              <a:buNone/>
            </a:pPr>
            <a:endParaRPr lang="uk-UA" sz="2400" dirty="0" smtClean="0"/>
          </a:p>
          <a:p>
            <a:pPr marL="0" indent="0" algn="ctr">
              <a:buNone/>
            </a:pPr>
            <a:r>
              <a:rPr lang="uk-UA" sz="2400" dirty="0" smtClean="0"/>
              <a:t> </a:t>
            </a:r>
            <a:endParaRPr lang="en-US" sz="2400" dirty="0"/>
          </a:p>
        </p:txBody>
      </p:sp>
      <p:pic>
        <p:nvPicPr>
          <p:cNvPr id="7170" name="Picture 2" descr="Если снится Экскурсия - Сонник. Толкование и значение сн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85" y="3665496"/>
            <a:ext cx="8542193" cy="28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Учитель PNG картинки скачать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357" y="584115"/>
            <a:ext cx="4709077" cy="470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13894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619" y="421698"/>
            <a:ext cx="1153852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ln>
                  <a:solidFill>
                    <a:sysClr val="windowText" lastClr="000000"/>
                  </a:solidFill>
                </a:ln>
              </a:rPr>
              <a:t>Практичні методи 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</a:rPr>
              <a:t>(учні отримують знання і виробляють вміння, виконуючи практичні дії):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</a:rPr>
              <a:t>в</a:t>
            </a:r>
            <a:r>
              <a:rPr lang="uk-UA" sz="2400" dirty="0" smtClean="0">
                <a:solidFill>
                  <a:schemeClr val="tx1"/>
                </a:solidFill>
              </a:rPr>
              <a:t>права;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/>
                </a:solidFill>
              </a:rPr>
              <a:t>лабораторні та практичні роботи;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</a:rPr>
              <a:t>м</a:t>
            </a:r>
            <a:r>
              <a:rPr lang="uk-UA" sz="2400" dirty="0" smtClean="0">
                <a:solidFill>
                  <a:schemeClr val="tx1"/>
                </a:solidFill>
              </a:rPr>
              <a:t>оделювання;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tx1"/>
                </a:solidFill>
              </a:rPr>
              <a:t>навчально-продуктивна праця.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8194" name="Picture 2" descr="Лабораторна діагностика – ISH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91" y="3502509"/>
            <a:ext cx="5126181" cy="290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Для чого потрібно і методи моделювання бізнес-процесів або історі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544" y="1647825"/>
            <a:ext cx="5735713" cy="283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742157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475" y="257175"/>
            <a:ext cx="9875520" cy="1356360"/>
          </a:xfrm>
        </p:spPr>
        <p:txBody>
          <a:bodyPr/>
          <a:lstStyle/>
          <a:p>
            <a:pPr algn="ctr"/>
            <a:r>
              <a:rPr lang="uk-UA" b="1" dirty="0" smtClean="0">
                <a:ln>
                  <a:solidFill>
                    <a:sysClr val="windowText" lastClr="000000"/>
                  </a:solidFill>
                </a:ln>
              </a:rPr>
              <a:t>Репродуктивні методи</a:t>
            </a:r>
            <a:endParaRPr lang="en-US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5150" y="1391934"/>
            <a:ext cx="7509164" cy="47840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Репродуктивний характер мислення передбачає </a:t>
            </a:r>
            <a:r>
              <a:rPr lang="uk-UA" sz="2800" b="1" i="1" dirty="0" smtClean="0">
                <a:solidFill>
                  <a:schemeClr val="tx1"/>
                </a:solidFill>
              </a:rPr>
              <a:t>активне сприйняття і запам'ятовування інформації</a:t>
            </a:r>
            <a:r>
              <a:rPr lang="uk-UA" sz="2800" dirty="0" smtClean="0">
                <a:solidFill>
                  <a:schemeClr val="tx1"/>
                </a:solidFill>
              </a:rPr>
              <a:t>, що повідомляється вчителем або іншим джерелом навчальної інформації. 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Особливо </a:t>
            </a:r>
            <a:r>
              <a:rPr lang="uk-UA" sz="2800" b="1" i="1" dirty="0" smtClean="0">
                <a:solidFill>
                  <a:schemeClr val="tx1"/>
                </a:solidFill>
              </a:rPr>
              <a:t>ефективно застосовуються </a:t>
            </a:r>
            <a:r>
              <a:rPr lang="uk-UA" sz="2800" dirty="0" smtClean="0">
                <a:solidFill>
                  <a:schemeClr val="tx1"/>
                </a:solidFill>
              </a:rPr>
              <a:t>репродуктивні методи в тих випадках, коли зміст навчального матеріалу має переважно інформативний характер, являє собою опис способів практичних дій, є досить складним або принципово новим для того, щоб учні могли здійснити самостійний пошук знань.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9218" name="Picture 2" descr="Человечки, #аватары, #картинки, #авы, https://avatarko.ru/kartink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3" y="1832610"/>
            <a:ext cx="3830823" cy="390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083961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166</TotalTime>
  <Words>1617</Words>
  <Application>Microsoft Office PowerPoint</Application>
  <PresentationFormat>Произвольный</PresentationFormat>
  <Paragraphs>151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Базис</vt:lpstr>
      <vt:lpstr>Методи та засоби інклюзивного навчання</vt:lpstr>
      <vt:lpstr>Вступ</vt:lpstr>
      <vt:lpstr>Презентация PowerPoint</vt:lpstr>
      <vt:lpstr>Презентация PowerPoint</vt:lpstr>
      <vt:lpstr>3. Види методів навчання у спеціальній освіті</vt:lpstr>
      <vt:lpstr>Презентация PowerPoint</vt:lpstr>
      <vt:lpstr>Презентация PowerPoint</vt:lpstr>
      <vt:lpstr>Презентация PowerPoint</vt:lpstr>
      <vt:lpstr>Репродуктивні методи</vt:lpstr>
      <vt:lpstr>Презентация PowerPoint</vt:lpstr>
      <vt:lpstr>Презентация PowerPoint</vt:lpstr>
      <vt:lpstr>4. Види методів виховання у спеціальній освіті</vt:lpstr>
      <vt:lpstr>Презентация PowerPoint</vt:lpstr>
      <vt:lpstr>Презентация PowerPoint</vt:lpstr>
      <vt:lpstr>5. Специфічні методи</vt:lpstr>
      <vt:lpstr>Презентация PowerPoint</vt:lpstr>
      <vt:lpstr>6. Засоби спеціальної освіти</vt:lpstr>
      <vt:lpstr>Презентация PowerPoint</vt:lpstr>
      <vt:lpstr>Презентация PowerPoint</vt:lpstr>
      <vt:lpstr>Відбір методів для корекційно-педагогічної роботи з особами, які мають відхилення в розвитку</vt:lpstr>
      <vt:lpstr>Презентация PowerPoint</vt:lpstr>
      <vt:lpstr>Технології інклюзивної освіти – технології, які створюють умови для якісної доступної освіти усіх дітей.</vt:lpstr>
      <vt:lpstr>Організаційні технології</vt:lpstr>
      <vt:lpstr>Педагогічні технології</vt:lpstr>
      <vt:lpstr>Технології  диференціації навчальної діяльності </vt:lpstr>
      <vt:lpstr>Технології  індивідуалізації освітнього процесу</vt:lpstr>
      <vt:lpstr>Технології корекції навчальних і поведінкових труднощів</vt:lpstr>
      <vt:lpstr>Технології, спрямовані на формування соціальних компетентностей </vt:lpstr>
      <vt:lpstr>Технології оцінювання досягнень</vt:lpstr>
      <vt:lpstr>Здоров’язбережні технології </vt:lpstr>
      <vt:lpstr>Робота з дітьми з аутизмом</vt:lpstr>
      <vt:lpstr>Висновки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iratarasenko01@gmail.com</dc:creator>
  <cp:lastModifiedBy>suvor</cp:lastModifiedBy>
  <cp:revision>31</cp:revision>
  <dcterms:created xsi:type="dcterms:W3CDTF">2020-05-04T11:21:24Z</dcterms:created>
  <dcterms:modified xsi:type="dcterms:W3CDTF">2023-10-23T21:35:57Z</dcterms:modified>
</cp:coreProperties>
</file>