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4"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129C6E-3993-D600-E918-0DB4E9689021}"/>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12828E33-421B-5392-C3C6-31580E21A2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E60B7345-0A17-5D41-5840-B16B3FBA1FE2}"/>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F61AA571-D476-BE8E-147B-D3CAB1CC56C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25164CC-0083-5FE4-481C-E1B4BD96455D}"/>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2090506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6A8027-FE97-2CE2-E618-52DE62E5C12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B2006EA9-F9E8-7192-D018-A215E876142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FB47BF7F-53B8-28C7-3B93-FF3B2EFB205E}"/>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578918F8-A5BE-0B85-0230-A5D857B852B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EF26CDA-C528-882D-026F-49E94E87CC7F}"/>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3747795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DFD1C799-0D61-72BD-120D-9B7F164265C6}"/>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A635BAE-2FE7-FF0F-A1F2-2606A777EAB6}"/>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344D285-2A6B-7AAA-A05A-2DFF4EED90DD}"/>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2CFE7054-1F5A-9C4A-C9C9-F2441E48AE8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A7C88ED-FEE7-C40E-1620-A31AA2098F25}"/>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2996581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5F207F-4BFD-5928-AFBD-72D450095FA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893E2FD-1FCE-A9C9-A97E-AFE887709CC0}"/>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5B7A22A-C167-01DA-A833-1BC665AA8A11}"/>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EAB7EA1B-9CEC-C39E-C260-BF0D3E805D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05FF863-5675-9C3D-60AA-0FA1D37FEAAE}"/>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2816280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8F90CE-334E-AA35-CB65-B80563837AEC}"/>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5B58530-EC05-E209-644C-800DCD11DA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674116DD-D1CB-86CD-FF14-5479137EA3A1}"/>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76904ED9-1472-2C12-9AB4-571EBD8E0C2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2AFB502-F876-CD7A-F370-2601ECB27513}"/>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574553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C0B608-FDAF-32DC-0CB8-76E7BF88CB1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4702411-18A7-DD48-7FE3-7FF6E3C645AC}"/>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05B5C963-2471-A76C-A559-404B553C4B36}"/>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32D44C47-D5AE-4E94-2BCE-9E8F7EAFD500}"/>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C9156625-B538-3F22-D38A-11AFECE7066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79DAF016-6375-4FB6-E818-5D179CBEDC60}"/>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1823716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7BB989-B770-0E90-8614-95419E4A3FAA}"/>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606D78DF-4610-CB4D-8335-17D20AC811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D7ABB2E8-90F6-DBEB-BF6B-F17FBF54D304}"/>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DEFB62E9-8B4A-0C16-572B-5CA4D106D0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6890D5C1-10BC-9C59-A02B-30FBED3D30EF}"/>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7DD04F6E-B41F-8F3B-36A4-ECAD3C38CF12}"/>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8" name="Місце для нижнього колонтитула 7">
            <a:extLst>
              <a:ext uri="{FF2B5EF4-FFF2-40B4-BE49-F238E27FC236}">
                <a16:creationId xmlns:a16="http://schemas.microsoft.com/office/drawing/2014/main" id="{F3A385D7-7808-947E-332D-A278333D3E3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44AC9C63-0425-B684-69CA-75B54102DD65}"/>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700697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F759D2-D9BB-1C09-3062-DFA6A008684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FD960F28-2B73-204B-C0FE-CF584FBEA253}"/>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4" name="Місце для нижнього колонтитула 3">
            <a:extLst>
              <a:ext uri="{FF2B5EF4-FFF2-40B4-BE49-F238E27FC236}">
                <a16:creationId xmlns:a16="http://schemas.microsoft.com/office/drawing/2014/main" id="{32AB0867-22A9-5BFD-8211-B8EC079AA863}"/>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3A51344F-DE46-A57A-0433-EF15F5AF2691}"/>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421984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CBA7FD7D-624A-AEF3-0C28-1B2ED4843E81}"/>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3" name="Місце для нижнього колонтитула 2">
            <a:extLst>
              <a:ext uri="{FF2B5EF4-FFF2-40B4-BE49-F238E27FC236}">
                <a16:creationId xmlns:a16="http://schemas.microsoft.com/office/drawing/2014/main" id="{1F29307D-EF61-4577-C331-D763015EA369}"/>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553E2A0C-B522-36DA-8E03-B8E5395A5B30}"/>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157866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5456DE-9C72-3824-8602-817910D6E58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BD51DD8-6389-6402-3365-6E46F12B0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BCDE6198-719B-DEFB-6FC5-03260F89C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670BB1CD-5988-7BAD-DC90-2B463DFFB277}"/>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FFCE2548-749F-A1D6-C476-EF6627D90BD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5AF1680-14B6-6F72-989F-BDF72D455118}"/>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3354199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225F5C-EDAA-3C87-603C-1DE27FAA8FE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ED9B393F-E9CE-66D4-B6C3-4211B72460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C599EA77-547B-2415-B5AF-2FF9CB668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B2A6375-81C7-F8C4-50AB-512B42CC256D}"/>
              </a:ext>
            </a:extLst>
          </p:cNvPr>
          <p:cNvSpPr>
            <a:spLocks noGrp="1"/>
          </p:cNvSpPr>
          <p:nvPr>
            <p:ph type="dt" sz="half" idx="10"/>
          </p:nvPr>
        </p:nvSpPr>
        <p:spPr/>
        <p:txBody>
          <a:bodyPr/>
          <a:lstStyle/>
          <a:p>
            <a:fld id="{BA65D0BE-325C-4858-9263-26280729E540}" type="datetimeFigureOut">
              <a:rPr lang="uk-UA" smtClean="0"/>
              <a:t>12.01.2026</a:t>
            </a:fld>
            <a:endParaRPr lang="uk-UA"/>
          </a:p>
        </p:txBody>
      </p:sp>
      <p:sp>
        <p:nvSpPr>
          <p:cNvPr id="6" name="Місце для нижнього колонтитула 5">
            <a:extLst>
              <a:ext uri="{FF2B5EF4-FFF2-40B4-BE49-F238E27FC236}">
                <a16:creationId xmlns:a16="http://schemas.microsoft.com/office/drawing/2014/main" id="{17CDB8CA-01F9-4460-4D8E-A4A50FD1580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BD77120-A95A-B00C-6D22-81CF4A7D1988}"/>
              </a:ext>
            </a:extLst>
          </p:cNvPr>
          <p:cNvSpPr>
            <a:spLocks noGrp="1"/>
          </p:cNvSpPr>
          <p:nvPr>
            <p:ph type="sldNum" sz="quarter" idx="12"/>
          </p:nvPr>
        </p:nvSpPr>
        <p:spPr/>
        <p:txBody>
          <a:bodyPr/>
          <a:lstStyle/>
          <a:p>
            <a:fld id="{0A85B793-1817-44F5-ABAC-6F6C59001882}" type="slidenum">
              <a:rPr lang="uk-UA" smtClean="0"/>
              <a:t>‹#›</a:t>
            </a:fld>
            <a:endParaRPr lang="uk-UA"/>
          </a:p>
        </p:txBody>
      </p:sp>
    </p:spTree>
    <p:extLst>
      <p:ext uri="{BB962C8B-B14F-4D97-AF65-F5344CB8AC3E}">
        <p14:creationId xmlns:p14="http://schemas.microsoft.com/office/powerpoint/2010/main" val="169896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A0E12A4E-C19A-9F6F-6632-DA7C8F512D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AB6237E1-5011-E368-CCD6-1DD8F75372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245F5F7-E9CB-A3A9-2E4F-ED2B2731E3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5D0BE-325C-4858-9263-26280729E540}" type="datetimeFigureOut">
              <a:rPr lang="uk-UA" smtClean="0"/>
              <a:t>12.01.2026</a:t>
            </a:fld>
            <a:endParaRPr lang="uk-UA"/>
          </a:p>
        </p:txBody>
      </p:sp>
      <p:sp>
        <p:nvSpPr>
          <p:cNvPr id="5" name="Місце для нижнього колонтитула 4">
            <a:extLst>
              <a:ext uri="{FF2B5EF4-FFF2-40B4-BE49-F238E27FC236}">
                <a16:creationId xmlns:a16="http://schemas.microsoft.com/office/drawing/2014/main" id="{87BD7E2A-7F8E-A151-54D9-7ADBE77C68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A3D56900-24B6-65BE-4834-BDB93CFAC5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5B793-1817-44F5-ABAC-6F6C59001882}" type="slidenum">
              <a:rPr lang="uk-UA" smtClean="0"/>
              <a:t>‹#›</a:t>
            </a:fld>
            <a:endParaRPr lang="uk-UA"/>
          </a:p>
        </p:txBody>
      </p:sp>
    </p:spTree>
    <p:extLst>
      <p:ext uri="{BB962C8B-B14F-4D97-AF65-F5344CB8AC3E}">
        <p14:creationId xmlns:p14="http://schemas.microsoft.com/office/powerpoint/2010/main" val="1320300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657F69E0-C4B0-4BEC-A689-4F8D877F05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Зображення, що містить овоч, буряк, продукт, коренеплід&#10;&#10;Автоматично згенерований опис">
            <a:extLst>
              <a:ext uri="{FF2B5EF4-FFF2-40B4-BE49-F238E27FC236}">
                <a16:creationId xmlns:a16="http://schemas.microsoft.com/office/drawing/2014/main" id="{F044F85D-65E1-74AF-F93F-7433911A6A3E}"/>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l="16418" r="15154" b="-1"/>
          <a:stretch/>
        </p:blipFill>
        <p:spPr bwMode="auto">
          <a:xfrm>
            <a:off x="20" y="10"/>
            <a:ext cx="1218893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a:extLst>
              <a:ext uri="{FF2B5EF4-FFF2-40B4-BE49-F238E27FC236}">
                <a16:creationId xmlns:a16="http://schemas.microsoft.com/office/drawing/2014/main" id="{E4348093-6CE8-9DEF-131D-854D4EE48CC2}"/>
              </a:ext>
            </a:extLst>
          </p:cNvPr>
          <p:cNvSpPr>
            <a:spLocks noGrp="1"/>
          </p:cNvSpPr>
          <p:nvPr>
            <p:ph type="ctrTitle"/>
          </p:nvPr>
        </p:nvSpPr>
        <p:spPr>
          <a:xfrm>
            <a:off x="1524000" y="1122363"/>
            <a:ext cx="9144000" cy="3063240"/>
          </a:xfrm>
        </p:spPr>
        <p:txBody>
          <a:bodyPr>
            <a:normAutofit/>
          </a:bodyPr>
          <a:lstStyle/>
          <a:p>
            <a:r>
              <a:rPr lang="uk-UA" sz="6600">
                <a:solidFill>
                  <a:srgbClr val="FFFFFF"/>
                </a:solidFill>
              </a:rPr>
              <a:t>Презентація </a:t>
            </a:r>
            <a:br>
              <a:rPr lang="uk-UA" sz="6600">
                <a:solidFill>
                  <a:srgbClr val="FFFFFF"/>
                </a:solidFill>
              </a:rPr>
            </a:br>
            <a:r>
              <a:rPr lang="uk-UA" sz="6600">
                <a:solidFill>
                  <a:srgbClr val="FFFFFF"/>
                </a:solidFill>
              </a:rPr>
              <a:t>на тему</a:t>
            </a:r>
            <a:br>
              <a:rPr lang="uk-UA" sz="6600">
                <a:solidFill>
                  <a:srgbClr val="FFFFFF"/>
                </a:solidFill>
              </a:rPr>
            </a:br>
            <a:r>
              <a:rPr lang="uk-UA" sz="6600">
                <a:solidFill>
                  <a:srgbClr val="FFFFFF"/>
                </a:solidFill>
              </a:rPr>
              <a:t>Хвороби Буряку</a:t>
            </a:r>
          </a:p>
        </p:txBody>
      </p:sp>
      <p:sp>
        <p:nvSpPr>
          <p:cNvPr id="3" name="Підзаголовок 2">
            <a:extLst>
              <a:ext uri="{FF2B5EF4-FFF2-40B4-BE49-F238E27FC236}">
                <a16:creationId xmlns:a16="http://schemas.microsoft.com/office/drawing/2014/main" id="{CC6AA6B1-56F2-D668-7890-2D1248A85A83}"/>
              </a:ext>
            </a:extLst>
          </p:cNvPr>
          <p:cNvSpPr>
            <a:spLocks noGrp="1"/>
          </p:cNvSpPr>
          <p:nvPr>
            <p:ph type="subTitle" idx="1"/>
          </p:nvPr>
        </p:nvSpPr>
        <p:spPr>
          <a:xfrm>
            <a:off x="1527048" y="4599432"/>
            <a:ext cx="9144000" cy="1536192"/>
          </a:xfrm>
        </p:spPr>
        <p:txBody>
          <a:bodyPr>
            <a:normAutofit/>
          </a:bodyPr>
          <a:lstStyle/>
          <a:p>
            <a:endParaRPr lang="uk-UA" dirty="0">
              <a:solidFill>
                <a:srgbClr val="FFFFFF"/>
              </a:solidFill>
            </a:endParaRPr>
          </a:p>
        </p:txBody>
      </p:sp>
      <p:sp>
        <p:nvSpPr>
          <p:cNvPr id="1033" name="sketchy line">
            <a:extLst>
              <a:ext uri="{FF2B5EF4-FFF2-40B4-BE49-F238E27FC236}">
                <a16:creationId xmlns:a16="http://schemas.microsoft.com/office/drawing/2014/main" id="{9F6380B4-6A1C-481E-8408-B4E6C75B9B8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rgbClr val="FFFFFF">
                <a:alpha val="75000"/>
              </a:srgbClr>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77624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useBgFill="1">
        <p:nvSpPr>
          <p:cNvPr id="2057" name="Rectangle 2054">
            <a:extLst>
              <a:ext uri="{FF2B5EF4-FFF2-40B4-BE49-F238E27FC236}">
                <a16:creationId xmlns:a16="http://schemas.microsoft.com/office/drawing/2014/main" id="{DC6BEC6B-5C77-412D-B45A-5B0F46FEDAC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E5A78800-37AC-4D7C-4032-CAB3640E718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7328" b="-1"/>
          <a:stretch/>
        </p:blipFill>
        <p:spPr bwMode="auto">
          <a:xfrm>
            <a:off x="4829168" y="561975"/>
            <a:ext cx="7134232" cy="5557831"/>
          </a:xfrm>
          <a:prstGeom prst="rect">
            <a:avLst/>
          </a:prstGeom>
          <a:noFill/>
          <a:extLst>
            <a:ext uri="{909E8E84-426E-40DD-AFC4-6F175D3DCCD1}">
              <a14:hiddenFill xmlns:a14="http://schemas.microsoft.com/office/drawing/2010/main">
                <a:solidFill>
                  <a:srgbClr val="FFFFFF"/>
                </a:solidFill>
              </a14:hiddenFill>
            </a:ext>
          </a:extLst>
        </p:spPr>
      </p:pic>
      <p:sp>
        <p:nvSpPr>
          <p:cNvPr id="3" name="Місце для вмісту 2">
            <a:extLst>
              <a:ext uri="{FF2B5EF4-FFF2-40B4-BE49-F238E27FC236}">
                <a16:creationId xmlns:a16="http://schemas.microsoft.com/office/drawing/2014/main" id="{ABAC1970-2350-5EF0-CCD8-9424741EC1FD}"/>
              </a:ext>
            </a:extLst>
          </p:cNvPr>
          <p:cNvSpPr>
            <a:spLocks noGrp="1"/>
          </p:cNvSpPr>
          <p:nvPr>
            <p:ph idx="1"/>
          </p:nvPr>
        </p:nvSpPr>
        <p:spPr>
          <a:xfrm>
            <a:off x="228600" y="428625"/>
            <a:ext cx="4843914" cy="5981699"/>
          </a:xfrm>
        </p:spPr>
        <p:txBody>
          <a:bodyPr>
            <a:noAutofit/>
          </a:bodyPr>
          <a:lstStyle/>
          <a:p>
            <a:pPr algn="ctr"/>
            <a:r>
              <a:rPr lang="uk-UA" sz="2400" b="1" i="0" dirty="0">
                <a:effectLst/>
                <a:latin typeface="Open Sans" panose="020B0604020202020204" pitchFamily="34" charset="0"/>
              </a:rPr>
              <a:t>Коренеїд</a:t>
            </a:r>
          </a:p>
          <a:p>
            <a:r>
              <a:rPr lang="uk-UA" sz="1600" b="0" i="0" dirty="0">
                <a:effectLst/>
                <a:latin typeface="Open Sans" panose="020B0604020202020204" pitchFamily="34" charset="0"/>
              </a:rPr>
              <a:t>Хвороба проявляється на проростках у період від початку проростання насіння до утворення другої пари справжніх листків. На уражених рослинах на корені й </a:t>
            </a:r>
            <a:r>
              <a:rPr lang="uk-UA" sz="1600" b="0" i="0" dirty="0" err="1">
                <a:effectLst/>
                <a:latin typeface="Open Sans" panose="020B0604020202020204" pitchFamily="34" charset="0"/>
              </a:rPr>
              <a:t>підсім’ядольному</a:t>
            </a:r>
            <a:r>
              <a:rPr lang="uk-UA" sz="1600" b="0" i="0" dirty="0">
                <a:effectLst/>
                <a:latin typeface="Open Sans" panose="020B0604020202020204" pitchFamily="34" charset="0"/>
              </a:rPr>
              <a:t> коліні з’являються повздовжні бурі плями і смуги, які часто зливаються, охоплюючи весь корінь. </a:t>
            </a:r>
          </a:p>
          <a:p>
            <a:r>
              <a:rPr lang="uk-UA" sz="1600" b="0" i="0" dirty="0">
                <a:effectLst/>
                <a:latin typeface="Open Sans" panose="020B0604020202020204" pitchFamily="34" charset="0"/>
              </a:rPr>
              <a:t>Уражені ділянки загнивають, паростки чорніють і гинуть. У разі незначного ураження рослини відстають у рості, знижується їхня цукристість, а також стійкість проти </a:t>
            </a:r>
            <a:r>
              <a:rPr lang="uk-UA" sz="1600" b="0" i="0" dirty="0" err="1">
                <a:effectLst/>
                <a:latin typeface="Open Sans" panose="020B0604020202020204" pitchFamily="34" charset="0"/>
              </a:rPr>
              <a:t>гнилей</a:t>
            </a:r>
            <a:r>
              <a:rPr lang="uk-UA" sz="1600" b="0" i="0" dirty="0">
                <a:effectLst/>
                <a:latin typeface="Open Sans" panose="020B0604020202020204" pitchFamily="34" charset="0"/>
              </a:rPr>
              <a:t> під час зберігання. </a:t>
            </a:r>
          </a:p>
          <a:p>
            <a:r>
              <a:rPr lang="uk-UA" sz="1600" b="0" i="0" dirty="0">
                <a:effectLst/>
                <a:latin typeface="Open Sans" panose="020B0604020202020204" pitchFamily="34" charset="0"/>
              </a:rPr>
              <a:t>Першопричиною хвороби є несприятливі для розвитку проростків умови: утворення щільної ґрунтової кірки, важкі ґрунти, що запливають, солонці та солончаки, глибоке загортання насіння в ґрунт, різке коливання температури, перенасиченість ґрунту вологою (понад 80%) або її нестача (40% і нижче), низька якість насіння та ін. Усі ці фактори знижують стійкість рослин проти збудників хвороби (а це — близько 100 видів грибів і бактерій!).</a:t>
            </a:r>
          </a:p>
          <a:p>
            <a:pPr marL="0" indent="0">
              <a:buNone/>
            </a:pPr>
            <a:r>
              <a:rPr lang="uk-UA" sz="1600" dirty="0"/>
              <a:t/>
            </a:r>
            <a:br>
              <a:rPr lang="uk-UA" sz="1600" dirty="0"/>
            </a:br>
            <a:endParaRPr lang="uk-UA" sz="1600" dirty="0"/>
          </a:p>
        </p:txBody>
      </p:sp>
    </p:spTree>
    <p:extLst>
      <p:ext uri="{BB962C8B-B14F-4D97-AF65-F5344CB8AC3E}">
        <p14:creationId xmlns:p14="http://schemas.microsoft.com/office/powerpoint/2010/main" val="2004922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219CCE3-B423-9358-FA8C-1532B377CE6D}"/>
              </a:ext>
            </a:extLst>
          </p:cNvPr>
          <p:cNvSpPr>
            <a:spLocks noGrp="1"/>
          </p:cNvSpPr>
          <p:nvPr>
            <p:ph idx="1"/>
          </p:nvPr>
        </p:nvSpPr>
        <p:spPr>
          <a:xfrm>
            <a:off x="838200" y="269506"/>
            <a:ext cx="10515600" cy="6333425"/>
          </a:xfrm>
        </p:spPr>
        <p:txBody>
          <a:bodyPr>
            <a:normAutofit/>
          </a:bodyPr>
          <a:lstStyle/>
          <a:p>
            <a:pPr algn="l"/>
            <a:r>
              <a:rPr lang="uk-UA" b="1" i="0" dirty="0">
                <a:solidFill>
                  <a:srgbClr val="000000"/>
                </a:solidFill>
                <a:effectLst/>
                <a:latin typeface="Open Sans" panose="020B0606030504020204" pitchFamily="34" charset="0"/>
              </a:rPr>
              <a:t>Церкоспороз буряку</a:t>
            </a:r>
          </a:p>
          <a:p>
            <a:pPr algn="l"/>
            <a:r>
              <a:rPr lang="uk-UA" b="0" i="0" dirty="0">
                <a:solidFill>
                  <a:srgbClr val="303030"/>
                </a:solidFill>
                <a:effectLst/>
                <a:latin typeface="Open Sans" panose="020B0606030504020204" pitchFamily="34" charset="0"/>
              </a:rPr>
              <a:t>Ознаки хвороби проявляються на розвинених периферійних листках розетки, які припинили ріст, як округлі світло-бурі, світло-сірі плями (діаметром 0,2–1,0 см) з червоною або червоно-бурою облямівкою. У суху погоду уражена тканина випадає, у вологу погоду — в місцях плям з’являється сірувато-білий наліт. Бурі вдавлені видовжені плями і виразки з’являються і на черешках листків. Ураженість рослин зростає в загущених посівах.</a:t>
            </a:r>
          </a:p>
          <a:p>
            <a:pPr algn="l"/>
            <a:r>
              <a:rPr lang="uk-UA" b="0" i="0" dirty="0">
                <a:solidFill>
                  <a:srgbClr val="303030"/>
                </a:solidFill>
                <a:effectLst/>
                <a:latin typeface="Open Sans" panose="020B0606030504020204" pitchFamily="34" charset="0"/>
              </a:rPr>
              <a:t>Замість відмерлих формуються нові листки, однак водночас рослина витрачає значну кількість пластичних речовин коренеплоду, їхній ріст сповільнюється і суттєво зменшується вміст цукру, вони менш стійкі проти кагатної гнилі.</a:t>
            </a:r>
          </a:p>
        </p:txBody>
      </p:sp>
    </p:spTree>
    <p:extLst>
      <p:ext uri="{BB962C8B-B14F-4D97-AF65-F5344CB8AC3E}">
        <p14:creationId xmlns:p14="http://schemas.microsoft.com/office/powerpoint/2010/main" val="118458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useBgFill="1">
        <p:nvSpPr>
          <p:cNvPr id="3135" name="Rectangle 3134">
            <a:extLst>
              <a:ext uri="{FF2B5EF4-FFF2-40B4-BE49-F238E27FC236}">
                <a16:creationId xmlns:a16="http://schemas.microsoft.com/office/drawing/2014/main" id="{2C61293E-6EBE-43EF-A52C-9BEBFD7679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152AFA42-52B7-D96B-FCA8-0E28E5F0AB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55" r="35408" b="1"/>
          <a:stretch/>
        </p:blipFill>
        <p:spPr bwMode="auto">
          <a:xfrm>
            <a:off x="1" y="34510"/>
            <a:ext cx="4657344" cy="68234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137" name="sketchy line">
            <a:extLst>
              <a:ext uri="{FF2B5EF4-FFF2-40B4-BE49-F238E27FC236}">
                <a16:creationId xmlns:a16="http://schemas.microsoft.com/office/drawing/2014/main" id="{21540236-BFD5-4A9D-8840-4703E7F7682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Заголовок 1">
            <a:extLst>
              <a:ext uri="{FF2B5EF4-FFF2-40B4-BE49-F238E27FC236}">
                <a16:creationId xmlns:a16="http://schemas.microsoft.com/office/drawing/2014/main" id="{845048FE-AFE1-5049-673C-CC7715329EC8}"/>
              </a:ext>
            </a:extLst>
          </p:cNvPr>
          <p:cNvSpPr>
            <a:spLocks noGrp="1"/>
          </p:cNvSpPr>
          <p:nvPr>
            <p:ph idx="1"/>
          </p:nvPr>
        </p:nvSpPr>
        <p:spPr>
          <a:xfrm>
            <a:off x="5297762" y="1905802"/>
            <a:ext cx="6251110" cy="4284686"/>
          </a:xfrm>
        </p:spPr>
        <p:txBody>
          <a:bodyPr>
            <a:normAutofit/>
          </a:bodyPr>
          <a:lstStyle/>
          <a:p>
            <a:r>
              <a:rPr lang="uk-UA" b="1" i="0" dirty="0">
                <a:effectLst/>
                <a:latin typeface="Open Sans" panose="020B0606030504020204" pitchFamily="34" charset="0"/>
              </a:rPr>
              <a:t>Зональна плямистість (</a:t>
            </a:r>
            <a:r>
              <a:rPr lang="uk-UA" b="1" i="0" dirty="0" err="1">
                <a:effectLst/>
                <a:latin typeface="Open Sans" panose="020B0606030504020204" pitchFamily="34" charset="0"/>
              </a:rPr>
              <a:t>фомоз</a:t>
            </a:r>
            <a:r>
              <a:rPr lang="uk-UA" b="1" i="0" dirty="0">
                <a:effectLst/>
                <a:latin typeface="Open Sans" panose="020B0606030504020204" pitchFamily="34" charset="0"/>
              </a:rPr>
              <a:t>)</a:t>
            </a:r>
          </a:p>
          <a:p>
            <a:r>
              <a:rPr lang="uk-UA" sz="2200" b="0" i="0" dirty="0">
                <a:effectLst/>
                <a:latin typeface="Open Sans" panose="020B0606030504020204" pitchFamily="34" charset="0"/>
              </a:rPr>
              <a:t>Проявляється як жовтуваті або світло-бурі концентричні плями діаметром 0,8–2,0 см на нижніх старих листках. Пізніше в місцях уражень з’являються чорні крапки. Листки передчасно відмирають. Стійкість рослин проти </a:t>
            </a:r>
            <a:r>
              <a:rPr lang="uk-UA" sz="2200" b="0" i="0" dirty="0" err="1">
                <a:effectLst/>
                <a:latin typeface="Open Sans" panose="020B0606030504020204" pitchFamily="34" charset="0"/>
              </a:rPr>
              <a:t>фомозу</a:t>
            </a:r>
            <a:r>
              <a:rPr lang="uk-UA" sz="2200" b="0" i="0" dirty="0">
                <a:effectLst/>
                <a:latin typeface="Open Sans" panose="020B0606030504020204" pitchFamily="34" charset="0"/>
              </a:rPr>
              <a:t> підвищується внесенням у ґрунт мікроелемента бору або позакореневим підживленням ним буряків.</a:t>
            </a:r>
          </a:p>
        </p:txBody>
      </p:sp>
    </p:spTree>
    <p:extLst>
      <p:ext uri="{BB962C8B-B14F-4D97-AF65-F5344CB8AC3E}">
        <p14:creationId xmlns:p14="http://schemas.microsoft.com/office/powerpoint/2010/main" val="149805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D009D6D5-DAC2-4A8B-A17A-E206B9012D0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a:extLst>
              <a:ext uri="{FF2B5EF4-FFF2-40B4-BE49-F238E27FC236}">
                <a16:creationId xmlns:a16="http://schemas.microsoft.com/office/drawing/2014/main" id="{4FFBFC1D-597F-2294-D0E1-2EDB36F7AA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0138" r="26606" b="-1"/>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
        <p:nvSpPr>
          <p:cNvPr id="5" name="Місце для вмісту 2">
            <a:extLst>
              <a:ext uri="{FF2B5EF4-FFF2-40B4-BE49-F238E27FC236}">
                <a16:creationId xmlns:a16="http://schemas.microsoft.com/office/drawing/2014/main" id="{820139D0-603C-4A8D-7DE4-5B2F599013F7}"/>
              </a:ext>
            </a:extLst>
          </p:cNvPr>
          <p:cNvSpPr txBox="1">
            <a:spLocks/>
          </p:cNvSpPr>
          <p:nvPr/>
        </p:nvSpPr>
        <p:spPr>
          <a:xfrm>
            <a:off x="881565" y="152400"/>
            <a:ext cx="4140013" cy="65532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uk-UA" sz="1800" b="1" dirty="0" smtClean="0">
                <a:latin typeface="Open Sans" panose="020B0606030504020204" pitchFamily="34" charset="0"/>
              </a:rPr>
              <a:t>Борошниста роса буряків</a:t>
            </a:r>
          </a:p>
          <a:p>
            <a:r>
              <a:rPr lang="uk-UA" sz="1800" dirty="0" smtClean="0">
                <a:latin typeface="Open Sans" panose="020B0606030504020204" pitchFamily="34" charset="0"/>
              </a:rPr>
              <a:t>Хвороба поширена повсюди, але найбільшої шкоди завдає у зоні Степу та Лісостепу. Захворювання проявляється в другій половині липня — на початку серпня як білий ніжний павутинний наліт на листках буряків, на листках і стеблах висадків, а також на оплоднях насіння. Пізніше наліт </a:t>
            </a:r>
            <a:r>
              <a:rPr lang="uk-UA" sz="1800" dirty="0" err="1" smtClean="0">
                <a:latin typeface="Open Sans" panose="020B0606030504020204" pitchFamily="34" charset="0"/>
              </a:rPr>
              <a:t>ущільнюється</a:t>
            </a:r>
            <a:r>
              <a:rPr lang="uk-UA" sz="1800" dirty="0" smtClean="0">
                <a:latin typeface="Open Sans" panose="020B0606030504020204" pitchFamily="34" charset="0"/>
              </a:rPr>
              <a:t>, стає пилуватим, на його поверхні з’являються бурі або чорні крапки.</a:t>
            </a:r>
          </a:p>
          <a:p>
            <a:r>
              <a:rPr lang="uk-UA" sz="1800" dirty="0" smtClean="0">
                <a:latin typeface="Open Sans" panose="020B0606030504020204" pitchFamily="34" charset="0"/>
              </a:rPr>
              <a:t>Маса коренеплодів уражених рослин, залежно від інтенсивності розвитку хвороби, знижується на 10–40%, а вміст цукру — на 0,5–1,5%. Недобір урожаю коренеплодів сягає 10–15% і більше.</a:t>
            </a:r>
          </a:p>
          <a:p>
            <a:r>
              <a:rPr lang="uk-UA" sz="1800" dirty="0" smtClean="0">
                <a:latin typeface="Open Sans" panose="020B0606030504020204" pitchFamily="34" charset="0"/>
              </a:rPr>
              <a:t>Коренеплодам буряка найбільше дошкуляють </a:t>
            </a:r>
            <a:r>
              <a:rPr lang="uk-UA" sz="1800" dirty="0" err="1" smtClean="0">
                <a:latin typeface="Open Sans" panose="020B0606030504020204" pitchFamily="34" charset="0"/>
              </a:rPr>
              <a:t>парша</a:t>
            </a:r>
            <a:r>
              <a:rPr lang="uk-UA" sz="1800" dirty="0" smtClean="0">
                <a:latin typeface="Open Sans" panose="020B0606030504020204" pitchFamily="34" charset="0"/>
              </a:rPr>
              <a:t> та різні гнилі — хвостова, бура, червона, фузаріозна, кагатна.</a:t>
            </a:r>
          </a:p>
          <a:p>
            <a:endParaRPr lang="uk-UA" sz="1800" dirty="0"/>
          </a:p>
        </p:txBody>
      </p:sp>
    </p:spTree>
    <p:extLst>
      <p:ext uri="{BB962C8B-B14F-4D97-AF65-F5344CB8AC3E}">
        <p14:creationId xmlns:p14="http://schemas.microsoft.com/office/powerpoint/2010/main" val="352511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useBgFill="1">
        <p:nvSpPr>
          <p:cNvPr id="5127" name="Rectangle 5126">
            <a:extLst>
              <a:ext uri="{FF2B5EF4-FFF2-40B4-BE49-F238E27FC236}">
                <a16:creationId xmlns:a16="http://schemas.microsoft.com/office/drawing/2014/main" id="{23E547B5-89CF-4EC0-96DE-25771AED079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Rectangle 5128">
            <a:extLst>
              <a:ext uri="{FF2B5EF4-FFF2-40B4-BE49-F238E27FC236}">
                <a16:creationId xmlns:a16="http://schemas.microsoft.com/office/drawing/2014/main" id="{3F0B8CEB-8279-4E5E-A0CE-1FC9F71736F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782" y="0"/>
            <a:ext cx="7421217"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a:extLst>
              <a:ext uri="{FF2B5EF4-FFF2-40B4-BE49-F238E27FC236}">
                <a16:creationId xmlns:a16="http://schemas.microsoft.com/office/drawing/2014/main" id="{73E9398A-3881-6485-12F9-4709F7AD8F3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557" r="27590"/>
          <a:stretch/>
        </p:blipFill>
        <p:spPr bwMode="auto">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2" name="Объект 1"/>
          <p:cNvSpPr>
            <a:spLocks noGrp="1"/>
          </p:cNvSpPr>
          <p:nvPr>
            <p:ph idx="1"/>
          </p:nvPr>
        </p:nvSpPr>
        <p:spPr/>
        <p:txBody>
          <a:bodyPr/>
          <a:lstStyle/>
          <a:p>
            <a:endParaRPr lang="en-US"/>
          </a:p>
        </p:txBody>
      </p:sp>
    </p:spTree>
    <p:extLst>
      <p:ext uri="{BB962C8B-B14F-4D97-AF65-F5344CB8AC3E}">
        <p14:creationId xmlns:p14="http://schemas.microsoft.com/office/powerpoint/2010/main" val="4233096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0DB63E7-8CB8-8370-3556-0669AF18CD1F}"/>
              </a:ext>
            </a:extLst>
          </p:cNvPr>
          <p:cNvSpPr>
            <a:spLocks noGrp="1"/>
          </p:cNvSpPr>
          <p:nvPr>
            <p:ph idx="1"/>
          </p:nvPr>
        </p:nvSpPr>
        <p:spPr>
          <a:xfrm>
            <a:off x="838200" y="317634"/>
            <a:ext cx="10515600" cy="6217920"/>
          </a:xfrm>
        </p:spPr>
        <p:txBody>
          <a:bodyPr>
            <a:normAutofit fontScale="77500" lnSpcReduction="20000"/>
          </a:bodyPr>
          <a:lstStyle/>
          <a:p>
            <a:pPr algn="ctr"/>
            <a:r>
              <a:rPr lang="uk-UA" sz="3600" b="1" i="1" dirty="0" err="1">
                <a:solidFill>
                  <a:srgbClr val="000000"/>
                </a:solidFill>
                <a:effectLst/>
                <a:latin typeface="Open Sans" panose="020B0606030504020204" pitchFamily="34" charset="0"/>
              </a:rPr>
              <a:t>Парша</a:t>
            </a:r>
            <a:endParaRPr lang="uk-UA" sz="3600" b="1" i="1" dirty="0">
              <a:solidFill>
                <a:srgbClr val="000000"/>
              </a:solidFill>
              <a:effectLst/>
              <a:latin typeface="Open Sans" panose="020B0606030504020204" pitchFamily="34" charset="0"/>
            </a:endParaRPr>
          </a:p>
          <a:p>
            <a:pPr algn="l"/>
            <a:r>
              <a:rPr lang="uk-UA" b="1" i="1" dirty="0">
                <a:solidFill>
                  <a:srgbClr val="303030"/>
                </a:solidFill>
                <a:effectLst/>
                <a:latin typeface="Open Sans" panose="020B0606030504020204" pitchFamily="34" charset="0"/>
              </a:rPr>
              <a:t>На коренеплодах буряків трапляється три види парші: звичайна, </a:t>
            </a:r>
            <a:r>
              <a:rPr lang="uk-UA" b="1" i="1" dirty="0" err="1">
                <a:solidFill>
                  <a:srgbClr val="303030"/>
                </a:solidFill>
                <a:effectLst/>
                <a:latin typeface="Open Sans" panose="020B0606030504020204" pitchFamily="34" charset="0"/>
              </a:rPr>
              <a:t>пояскова</a:t>
            </a:r>
            <a:r>
              <a:rPr lang="uk-UA" b="1" i="1" dirty="0">
                <a:solidFill>
                  <a:srgbClr val="303030"/>
                </a:solidFill>
                <a:effectLst/>
                <a:latin typeface="Open Sans" panose="020B0606030504020204" pitchFamily="34" charset="0"/>
              </a:rPr>
              <a:t> і бородавчаста.</a:t>
            </a:r>
          </a:p>
          <a:p>
            <a:pPr algn="l"/>
            <a:r>
              <a:rPr lang="uk-UA" b="1" i="1" dirty="0">
                <a:solidFill>
                  <a:srgbClr val="303030"/>
                </a:solidFill>
                <a:effectLst/>
                <a:latin typeface="Open Sans" panose="020B0606030504020204" pitchFamily="34" charset="0"/>
              </a:rPr>
              <a:t>Звичайна </a:t>
            </a:r>
            <a:r>
              <a:rPr lang="uk-UA" b="1" i="1" dirty="0" err="1">
                <a:solidFill>
                  <a:srgbClr val="303030"/>
                </a:solidFill>
                <a:effectLst/>
                <a:latin typeface="Open Sans" panose="020B0606030504020204" pitchFamily="34" charset="0"/>
              </a:rPr>
              <a:t>парша</a:t>
            </a:r>
            <a:r>
              <a:rPr lang="uk-UA" b="1" i="1" dirty="0">
                <a:solidFill>
                  <a:srgbClr val="303030"/>
                </a:solidFill>
                <a:effectLst/>
                <a:latin typeface="Open Sans" panose="020B0606030504020204" pitchFamily="34" charset="0"/>
              </a:rPr>
              <a:t> характеризується утворенням на коренеплодах неглибоких поверхневих темно-бурих </a:t>
            </a:r>
            <a:r>
              <a:rPr lang="uk-UA" b="1" i="1" dirty="0" err="1">
                <a:solidFill>
                  <a:srgbClr val="303030"/>
                </a:solidFill>
                <a:effectLst/>
                <a:latin typeface="Open Sans" panose="020B0606030504020204" pitchFamily="34" charset="0"/>
              </a:rPr>
              <a:t>струпоподібних</a:t>
            </a:r>
            <a:r>
              <a:rPr lang="uk-UA" b="1" i="1" dirty="0">
                <a:solidFill>
                  <a:srgbClr val="303030"/>
                </a:solidFill>
                <a:effectLst/>
                <a:latin typeface="Open Sans" panose="020B0606030504020204" pitchFamily="34" charset="0"/>
              </a:rPr>
              <a:t> кірочок або </a:t>
            </a:r>
            <a:r>
              <a:rPr lang="uk-UA" b="1" i="1" dirty="0" err="1">
                <a:solidFill>
                  <a:srgbClr val="303030"/>
                </a:solidFill>
                <a:effectLst/>
                <a:latin typeface="Open Sans" panose="020B0606030504020204" pitchFamily="34" charset="0"/>
              </a:rPr>
              <a:t>тріщин</a:t>
            </a:r>
            <a:r>
              <a:rPr lang="uk-UA" b="1" i="1" dirty="0">
                <a:solidFill>
                  <a:srgbClr val="303030"/>
                </a:solidFill>
                <a:effectLst/>
                <a:latin typeface="Open Sans" panose="020B0606030504020204" pitchFamily="34" charset="0"/>
              </a:rPr>
              <a:t>, які пізніше загоюються, тканина пробковіє. Хвороба більш </a:t>
            </a:r>
            <a:r>
              <a:rPr lang="uk-UA" b="1" i="1" dirty="0" err="1">
                <a:solidFill>
                  <a:srgbClr val="303030"/>
                </a:solidFill>
                <a:effectLst/>
                <a:latin typeface="Open Sans" panose="020B0606030504020204" pitchFamily="34" charset="0"/>
              </a:rPr>
              <a:t>інтенсивно</a:t>
            </a:r>
            <a:r>
              <a:rPr lang="uk-UA" b="1" i="1" dirty="0">
                <a:solidFill>
                  <a:srgbClr val="303030"/>
                </a:solidFill>
                <a:effectLst/>
                <a:latin typeface="Open Sans" panose="020B0606030504020204" pitchFamily="34" charset="0"/>
              </a:rPr>
              <a:t> проявляється на ущільненому ґрунті, після рясних дощів та за підвищення температури до 30°С.</a:t>
            </a:r>
          </a:p>
          <a:p>
            <a:pPr algn="l"/>
            <a:r>
              <a:rPr lang="uk-UA" b="1" i="1" dirty="0" err="1">
                <a:solidFill>
                  <a:srgbClr val="303030"/>
                </a:solidFill>
                <a:effectLst/>
                <a:latin typeface="Open Sans" panose="020B0606030504020204" pitchFamily="34" charset="0"/>
              </a:rPr>
              <a:t>Пояскова</a:t>
            </a:r>
            <a:r>
              <a:rPr lang="uk-UA" b="1" i="1" dirty="0">
                <a:solidFill>
                  <a:srgbClr val="303030"/>
                </a:solidFill>
                <a:effectLst/>
                <a:latin typeface="Open Sans" panose="020B0606030504020204" pitchFamily="34" charset="0"/>
              </a:rPr>
              <a:t> </a:t>
            </a:r>
            <a:r>
              <a:rPr lang="uk-UA" b="1" i="1" dirty="0" err="1">
                <a:solidFill>
                  <a:srgbClr val="303030"/>
                </a:solidFill>
                <a:effectLst/>
                <a:latin typeface="Open Sans" panose="020B0606030504020204" pitchFamily="34" charset="0"/>
              </a:rPr>
              <a:t>парша</a:t>
            </a:r>
            <a:r>
              <a:rPr lang="uk-UA" b="1" i="1" dirty="0">
                <a:solidFill>
                  <a:srgbClr val="303030"/>
                </a:solidFill>
                <a:effectLst/>
                <a:latin typeface="Open Sans" panose="020B0606030504020204" pitchFamily="34" charset="0"/>
              </a:rPr>
              <a:t> проявляється на шийці коренеплоду як кільцеві перехвати. Уражена тканина пробковіє, поверхня стає хвилястою. Спостерігаються ознаки хвороби на рослинах, які хворіли на коренеїд. Активний розвиток звичайної і </a:t>
            </a:r>
            <a:r>
              <a:rPr lang="uk-UA" b="1" i="1" dirty="0" err="1">
                <a:solidFill>
                  <a:srgbClr val="303030"/>
                </a:solidFill>
                <a:effectLst/>
                <a:latin typeface="Open Sans" panose="020B0606030504020204" pitchFamily="34" charset="0"/>
              </a:rPr>
              <a:t>пояскової</a:t>
            </a:r>
            <a:r>
              <a:rPr lang="uk-UA" b="1" i="1" dirty="0">
                <a:solidFill>
                  <a:srgbClr val="303030"/>
                </a:solidFill>
                <a:effectLst/>
                <a:latin typeface="Open Sans" panose="020B0606030504020204" pitchFamily="34" charset="0"/>
              </a:rPr>
              <a:t> парші на коренеплодах відбувається за температури ґрунту в межах 22–30 °С, його вологості в межах 60%, на ґрунтах із нейтральною або </a:t>
            </a:r>
            <a:r>
              <a:rPr lang="uk-UA" b="1" i="1" dirty="0" err="1">
                <a:solidFill>
                  <a:srgbClr val="303030"/>
                </a:solidFill>
                <a:effectLst/>
                <a:latin typeface="Open Sans" panose="020B0606030504020204" pitchFamily="34" charset="0"/>
              </a:rPr>
              <a:t>слаболужною</a:t>
            </a:r>
            <a:r>
              <a:rPr lang="uk-UA" b="1" i="1" dirty="0">
                <a:solidFill>
                  <a:srgbClr val="303030"/>
                </a:solidFill>
                <a:effectLst/>
                <a:latin typeface="Open Sans" panose="020B0606030504020204" pitchFamily="34" charset="0"/>
              </a:rPr>
              <a:t> реакцією (</a:t>
            </a:r>
            <a:r>
              <a:rPr lang="uk-UA" b="1" i="1" dirty="0" err="1">
                <a:solidFill>
                  <a:srgbClr val="303030"/>
                </a:solidFill>
                <a:effectLst/>
                <a:latin typeface="Open Sans" panose="020B0606030504020204" pitchFamily="34" charset="0"/>
              </a:rPr>
              <a:t>рН</a:t>
            </a:r>
            <a:r>
              <a:rPr lang="uk-UA" b="1" i="1" dirty="0">
                <a:solidFill>
                  <a:srgbClr val="303030"/>
                </a:solidFill>
                <a:effectLst/>
                <a:latin typeface="Open Sans" panose="020B0606030504020204" pitchFamily="34" charset="0"/>
              </a:rPr>
              <a:t> 7,0–7,2). Уражена поверхня коренеплодів під час їх зберігання швидко заселяється мікроорганізмами, які спричиняють загнивання коренеплодів.</a:t>
            </a:r>
          </a:p>
          <a:p>
            <a:pPr algn="l"/>
            <a:r>
              <a:rPr lang="uk-UA" b="1" i="1" dirty="0">
                <a:solidFill>
                  <a:srgbClr val="303030"/>
                </a:solidFill>
                <a:effectLst/>
                <a:latin typeface="Open Sans" panose="020B0606030504020204" pitchFamily="34" charset="0"/>
              </a:rPr>
              <a:t>Бородавчаста, або прищувата, </a:t>
            </a:r>
            <a:r>
              <a:rPr lang="uk-UA" b="1" i="1" dirty="0" err="1">
                <a:solidFill>
                  <a:srgbClr val="303030"/>
                </a:solidFill>
                <a:effectLst/>
                <a:latin typeface="Open Sans" panose="020B0606030504020204" pitchFamily="34" charset="0"/>
              </a:rPr>
              <a:t>парша</a:t>
            </a:r>
            <a:r>
              <a:rPr lang="uk-UA" b="1" i="1" dirty="0">
                <a:solidFill>
                  <a:srgbClr val="303030"/>
                </a:solidFill>
                <a:effectLst/>
                <a:latin typeface="Open Sans" panose="020B0606030504020204" pitchFamily="34" charset="0"/>
              </a:rPr>
              <a:t> характеризується утворенням на поверхні коренеплоду бородавок, які пізніше розтріскуються, внаслідок чого виникають темно-бурі виразки. Часто вони зливаються, утворюючи великі плями на шийці або у верхній частині коренеплоду. Коренеплоди, хворі на </a:t>
            </a:r>
            <a:r>
              <a:rPr lang="uk-UA" b="1" i="1" dirty="0" err="1">
                <a:solidFill>
                  <a:srgbClr val="303030"/>
                </a:solidFill>
                <a:effectLst/>
                <a:latin typeface="Open Sans" panose="020B0606030504020204" pitchFamily="34" charset="0"/>
              </a:rPr>
              <a:t>паршу</a:t>
            </a:r>
            <a:r>
              <a:rPr lang="uk-UA" b="1" i="1" dirty="0">
                <a:solidFill>
                  <a:srgbClr val="303030"/>
                </a:solidFill>
                <a:effectLst/>
                <a:latin typeface="Open Sans" panose="020B0606030504020204" pitchFamily="34" charset="0"/>
              </a:rPr>
              <a:t>, як правило, надзвичайно тверді, що утруднює їх подрібнення.</a:t>
            </a:r>
          </a:p>
          <a:p>
            <a:endParaRPr lang="uk-UA" b="1" i="1" dirty="0"/>
          </a:p>
        </p:txBody>
      </p:sp>
    </p:spTree>
    <p:extLst>
      <p:ext uri="{BB962C8B-B14F-4D97-AF65-F5344CB8AC3E}">
        <p14:creationId xmlns:p14="http://schemas.microsoft.com/office/powerpoint/2010/main" val="220038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2">
            <a:extLst>
              <a:ext uri="{FF2B5EF4-FFF2-40B4-BE49-F238E27FC236}">
                <a16:creationId xmlns:a16="http://schemas.microsoft.com/office/drawing/2014/main" id="{2258DAE7-BC98-9BC6-6144-0AD6955E0975}"/>
              </a:ext>
            </a:extLst>
          </p:cNvPr>
          <p:cNvSpPr txBox="1">
            <a:spLocks/>
          </p:cNvSpPr>
          <p:nvPr/>
        </p:nvSpPr>
        <p:spPr>
          <a:xfrm>
            <a:off x="838200" y="942976"/>
            <a:ext cx="10687050" cy="54292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uk-UA" sz="3600" b="1" dirty="0" smtClean="0">
                <a:latin typeface="Times New Roman" panose="02020603050405020304" pitchFamily="18" charset="0"/>
                <a:cs typeface="Times New Roman" panose="02020603050405020304" pitchFamily="18" charset="0"/>
              </a:rPr>
              <a:t>Іржа</a:t>
            </a:r>
          </a:p>
          <a:p>
            <a:r>
              <a:rPr lang="uk-UA" dirty="0" smtClean="0">
                <a:latin typeface="Times New Roman" panose="02020603050405020304" pitchFamily="18" charset="0"/>
                <a:cs typeface="Times New Roman" panose="02020603050405020304" pitchFamily="18" charset="0"/>
              </a:rPr>
              <a:t>Хвороба проявляється навесні як опуклі помаранчеві плями діаметром 2–5 мм спочатку на нижніх, а пізніше й на інших листках.</a:t>
            </a:r>
          </a:p>
          <a:p>
            <a:r>
              <a:rPr lang="uk-UA" dirty="0" smtClean="0">
                <a:latin typeface="Times New Roman" panose="02020603050405020304" pitchFamily="18" charset="0"/>
                <a:cs typeface="Times New Roman" panose="02020603050405020304" pitchFamily="18" charset="0"/>
              </a:rPr>
              <a:t>Інтенсивний розвиток хвороби відбувається за теплої і вологої погоди. Шкідливість хвороби полягає в тому, що епідерміс листків розривається, утворюються рвані рани. Уражені рослини витрачають значний запас енергетичних і пластичних речовин для зарубцювання ран, внаслідок чого різко знижується їхня продуктивність.</a:t>
            </a:r>
          </a:p>
          <a:p>
            <a:endParaRPr lang="uk-UA" dirty="0"/>
          </a:p>
        </p:txBody>
      </p:sp>
    </p:spTree>
    <p:extLst>
      <p:ext uri="{BB962C8B-B14F-4D97-AF65-F5344CB8AC3E}">
        <p14:creationId xmlns:p14="http://schemas.microsoft.com/office/powerpoint/2010/main" val="1836625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246344A-35A9-A15C-158C-934774423BE1}"/>
              </a:ext>
            </a:extLst>
          </p:cNvPr>
          <p:cNvSpPr>
            <a:spLocks noGrp="1"/>
          </p:cNvSpPr>
          <p:nvPr>
            <p:ph idx="1"/>
          </p:nvPr>
        </p:nvSpPr>
        <p:spPr>
          <a:xfrm>
            <a:off x="838200" y="269506"/>
            <a:ext cx="10515600" cy="6343050"/>
          </a:xfrm>
        </p:spPr>
        <p:txBody>
          <a:bodyPr>
            <a:normAutofit fontScale="55000" lnSpcReduction="20000"/>
          </a:bodyPr>
          <a:lstStyle/>
          <a:p>
            <a:pPr algn="l"/>
            <a:r>
              <a:rPr lang="uk-UA" b="1" i="0" dirty="0">
                <a:solidFill>
                  <a:srgbClr val="000000"/>
                </a:solidFill>
                <a:effectLst/>
                <a:latin typeface="Open Sans" panose="020B0606030504020204" pitchFamily="34" charset="0"/>
              </a:rPr>
              <a:t>Хвостова гниль (гомоз)</a:t>
            </a:r>
          </a:p>
          <a:p>
            <a:pPr algn="l"/>
            <a:r>
              <a:rPr lang="uk-UA" b="0" i="0" dirty="0">
                <a:solidFill>
                  <a:srgbClr val="303030"/>
                </a:solidFill>
                <a:effectLst/>
                <a:latin typeface="Open Sans" panose="020B0606030504020204" pitchFamily="34" charset="0"/>
              </a:rPr>
              <a:t> Ознаками хвороби на буряках першого року вегетації є загнивання і відмирання кінчиків коренеплоду та бокових корінців. Листки уражених рослин набувають </a:t>
            </a:r>
            <a:r>
              <a:rPr lang="uk-UA" b="0" i="0" dirty="0" err="1">
                <a:solidFill>
                  <a:srgbClr val="303030"/>
                </a:solidFill>
                <a:effectLst/>
                <a:latin typeface="Open Sans" panose="020B0606030504020204" pitchFamily="34" charset="0"/>
              </a:rPr>
              <a:t>хлоротичного</a:t>
            </a:r>
            <a:r>
              <a:rPr lang="uk-UA" b="0" i="0" dirty="0">
                <a:solidFill>
                  <a:srgbClr val="303030"/>
                </a:solidFill>
                <a:effectLst/>
                <a:latin typeface="Open Sans" panose="020B0606030504020204" pitchFamily="34" charset="0"/>
              </a:rPr>
              <a:t> вигляду, </a:t>
            </a:r>
            <a:r>
              <a:rPr lang="uk-UA" b="0" i="0" dirty="0" err="1">
                <a:solidFill>
                  <a:srgbClr val="303030"/>
                </a:solidFill>
                <a:effectLst/>
                <a:latin typeface="Open Sans" panose="020B0606030504020204" pitchFamily="34" charset="0"/>
              </a:rPr>
              <a:t>некротизуються</a:t>
            </a:r>
            <a:r>
              <a:rPr lang="uk-UA" b="0" i="0" dirty="0">
                <a:solidFill>
                  <a:srgbClr val="303030"/>
                </a:solidFill>
                <a:effectLst/>
                <a:latin typeface="Open Sans" panose="020B0606030504020204" pitchFamily="34" charset="0"/>
              </a:rPr>
              <a:t> й відмирають — спочатку нижні, а потім інші. Коренеплоди, уражені збудником хвостової гнилі, продовжують гнити під час зберігання.</a:t>
            </a:r>
          </a:p>
          <a:p>
            <a:pPr algn="l"/>
            <a:endParaRPr lang="uk-UA" b="0" i="0" dirty="0">
              <a:solidFill>
                <a:srgbClr val="303030"/>
              </a:solidFill>
              <a:effectLst/>
              <a:latin typeface="Open Sans" panose="020B0606030504020204" pitchFamily="34" charset="0"/>
            </a:endParaRPr>
          </a:p>
          <a:p>
            <a:pPr algn="l"/>
            <a:r>
              <a:rPr lang="uk-UA" b="1" i="0" dirty="0">
                <a:solidFill>
                  <a:srgbClr val="000000"/>
                </a:solidFill>
                <a:effectLst/>
                <a:latin typeface="Open Sans" panose="020B0606030504020204" pitchFamily="34" charset="0"/>
              </a:rPr>
              <a:t>Бура гниль</a:t>
            </a:r>
          </a:p>
          <a:p>
            <a:pPr algn="l"/>
            <a:r>
              <a:rPr lang="uk-UA" b="1" i="1" dirty="0">
                <a:solidFill>
                  <a:srgbClr val="303030"/>
                </a:solidFill>
                <a:effectLst/>
                <a:latin typeface="Open Sans" panose="020B0606030504020204" pitchFamily="34" charset="0"/>
              </a:rPr>
              <a:t> </a:t>
            </a:r>
            <a:r>
              <a:rPr lang="uk-UA" b="0" i="0" dirty="0">
                <a:solidFill>
                  <a:srgbClr val="303030"/>
                </a:solidFill>
                <a:effectLst/>
                <a:latin typeface="Open Sans" panose="020B0606030504020204" pitchFamily="34" charset="0"/>
              </a:rPr>
              <a:t>Проявляється як окремі осередки, переважно на ґрунтах, що запливають, а також у низинах, де застоюється дощова та поливна вода. Ознаки хвороби виникають як під час вегетації рослин, так і впродовж зберігання коренеплодів за появи сухої гнилі буряків і за швидкого в’янення листків, спочатку периферійних, а потім і розеткових. На коренеплодах гниль осідає на хвостовій частині, а часто й на головці та шийці. Гнила тканина набуває темно-бурого або майже чорного кольору. Характерною ознакою бурої гнилі є чітка лінія між здоровою й ураженою тканинами. Остання у вологу погоду вкривається густим повстяним бурим нальотом, який поширюється на черешки листків і з’являється на поверхні ґрунту навколо уражених рослин. На нальоті спостерігаються дрібні чорні крапки.</a:t>
            </a:r>
          </a:p>
          <a:p>
            <a:pPr algn="l"/>
            <a:endParaRPr lang="uk-UA" b="0" i="0" dirty="0">
              <a:solidFill>
                <a:srgbClr val="303030"/>
              </a:solidFill>
              <a:effectLst/>
              <a:latin typeface="Open Sans" panose="020B0606030504020204" pitchFamily="34" charset="0"/>
            </a:endParaRPr>
          </a:p>
          <a:p>
            <a:pPr algn="l"/>
            <a:r>
              <a:rPr lang="uk-UA" b="1" i="0" dirty="0">
                <a:solidFill>
                  <a:srgbClr val="000000"/>
                </a:solidFill>
                <a:effectLst/>
                <a:latin typeface="Open Sans" panose="020B0606030504020204" pitchFamily="34" charset="0"/>
              </a:rPr>
              <a:t>Червона (повстяна) гниль</a:t>
            </a:r>
          </a:p>
          <a:p>
            <a:pPr algn="l"/>
            <a:r>
              <a:rPr lang="uk-UA" b="0" i="0" dirty="0">
                <a:solidFill>
                  <a:srgbClr val="303030"/>
                </a:solidFill>
                <a:effectLst/>
                <a:latin typeface="Open Sans" panose="020B0606030504020204" pitchFamily="34" charset="0"/>
              </a:rPr>
              <a:t>Спочатку на коренеплодах з’являються сірі вдавлені плями, на яких пізніше виникає темно-фіолетовий повстяний наліт. Уражені рослини часто недорозвинені і сильно пригнічені. Коренеплоди загнивають, листки в’януть, рослини гинуть. Крім буряків, хвороба уражує моркву, петрушку, хміль, люцерну, тютюн, еспарцет, конюшину, смородину, виноград. Хвороба осідає на рослинах, які ростуть на низині, зазвичай як окремі осередки у другій половині літа за умов надмірної кількості опадів і підвищеної температури повітря. Інтенсивніше рослини уражуються на солончакових, лужних та дерново-карбонатних ґрунтах.</a:t>
            </a:r>
          </a:p>
          <a:p>
            <a:pPr algn="l"/>
            <a:endParaRPr lang="uk-UA" b="0" i="0" dirty="0">
              <a:solidFill>
                <a:srgbClr val="303030"/>
              </a:solidFill>
              <a:effectLst/>
              <a:latin typeface="Open Sans" panose="020B0606030504020204" pitchFamily="34" charset="0"/>
            </a:endParaRPr>
          </a:p>
          <a:p>
            <a:pPr algn="l"/>
            <a:r>
              <a:rPr lang="uk-UA" b="1" i="0" dirty="0">
                <a:solidFill>
                  <a:srgbClr val="000000"/>
                </a:solidFill>
                <a:effectLst/>
                <a:latin typeface="Open Sans" panose="020B0606030504020204" pitchFamily="34" charset="0"/>
              </a:rPr>
              <a:t>Фузаріозна гниль</a:t>
            </a:r>
          </a:p>
          <a:p>
            <a:pPr algn="l"/>
            <a:r>
              <a:rPr lang="uk-UA" b="0" i="0" dirty="0">
                <a:solidFill>
                  <a:srgbClr val="303030"/>
                </a:solidFill>
                <a:effectLst/>
                <a:latin typeface="Open Sans" panose="020B0606030504020204" pitchFamily="34" charset="0"/>
              </a:rPr>
              <a:t>Хвороба проявляється під час вегетації як в’янення листків і почорніння їхніх черешків. Коренеплоди відстають у рості, на них формується багато бокових корінців. Хвороба проникає всередину коренеплоду і супроводжується утворенням сухої гнилі та дупел (порожнин), вкритих білим або рожевим нальотом.</a:t>
            </a:r>
          </a:p>
          <a:p>
            <a:endParaRPr lang="uk-UA" dirty="0"/>
          </a:p>
        </p:txBody>
      </p:sp>
    </p:spTree>
    <p:extLst>
      <p:ext uri="{BB962C8B-B14F-4D97-AF65-F5344CB8AC3E}">
        <p14:creationId xmlns:p14="http://schemas.microsoft.com/office/powerpoint/2010/main" val="1929531886"/>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501</Words>
  <Application>Microsoft Office PowerPoint</Application>
  <PresentationFormat>Широкоэкранный</PresentationFormat>
  <Paragraphs>34</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Open Sans</vt:lpstr>
      <vt:lpstr>Times New Roman</vt:lpstr>
      <vt:lpstr>Тема Office</vt:lpstr>
      <vt:lpstr>Презентація  на тему Хвороби Буряку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Хвороби Буряку</dc:title>
  <dc:creator>Вова Афонін</dc:creator>
  <cp:lastModifiedBy>Admin</cp:lastModifiedBy>
  <cp:revision>2</cp:revision>
  <dcterms:created xsi:type="dcterms:W3CDTF">2023-06-05T20:30:15Z</dcterms:created>
  <dcterms:modified xsi:type="dcterms:W3CDTF">2026-01-12T18:19:43Z</dcterms:modified>
</cp:coreProperties>
</file>