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6" r:id="rId4"/>
    <p:sldId id="298" r:id="rId5"/>
    <p:sldId id="297" r:id="rId6"/>
    <p:sldId id="304" r:id="rId7"/>
    <p:sldId id="302" r:id="rId8"/>
    <p:sldId id="309" r:id="rId9"/>
    <p:sldId id="303" r:id="rId10"/>
    <p:sldId id="310" r:id="rId11"/>
    <p:sldId id="305" r:id="rId12"/>
    <p:sldId id="311" r:id="rId13"/>
    <p:sldId id="306" r:id="rId14"/>
    <p:sldId id="307" r:id="rId15"/>
    <p:sldId id="308" r:id="rId16"/>
    <p:sldId id="312" r:id="rId17"/>
    <p:sldId id="299" r:id="rId18"/>
    <p:sldId id="300" r:id="rId19"/>
    <p:sldId id="277" r:id="rId20"/>
  </p:sldIdLst>
  <p:sldSz cx="12192000" cy="6858000"/>
  <p:notesSz cx="6797675" cy="992505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5A57E9-C9FA-4FEB-B3D7-B261A1F8C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F393ED74-715D-4A1F-9F47-95853456D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D621527-FEF3-4AF2-8859-F2A7C6819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247CF81-C87E-4993-977A-AE584C69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E153AF2-2BF0-4D9B-9A9E-4BD86BE4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431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7D3B55-963F-427F-BCA1-E32D1A0E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A5FAB4D-1572-44C2-B6A2-855CDC460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111CA2A-966A-4B49-89DB-BE4D16385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12EC9A-1184-4D32-8056-47AAF3C6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B68F3B0-DD2C-4D37-9897-C9438112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91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02D0D100-2B89-41BA-B074-25CAB733E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997FE4B-9A33-44C4-8D7B-768411456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8E5F3FA-678C-4015-B3FB-28513D372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A1BC99B-3A14-44F3-A701-5EF5AAC27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159DF85-B63F-4B85-93BC-12DDB24B5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689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EA937-16AB-4898-BD4F-19E521BA3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CE416DA-E948-41EF-961E-375DEFF1B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9C1D60-D288-44D9-B81F-19B6FEAA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45BD964-BF32-495C-AD9F-9BDBDBAED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D64695B-EC6A-4467-B476-9A02D29F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31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604A93-2A3E-4E7C-A7D8-D09C3D2A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E63956F-5F21-45F2-8B26-F479CFA09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C4532D5-FCA4-48C1-BA5A-0ED47653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C91FDA9-E8D4-4290-B4D0-5FC0DF5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E450B55-0DEC-4B7A-8579-3AE2FCD2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2124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8A7C21-A507-4DD5-9F75-D84A735B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5FE61C-81A6-4FA7-9AB5-0B9B1076D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71F106A-B8BD-4903-9BCD-507FD5988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419AB64-0293-4E86-A6B1-7076B5E66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80269DA-7AC8-447A-93B5-8C6DA2680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D699DF7-9A89-4C0C-98E4-D58EE8B97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440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F1C4F2-4B85-4C98-92CF-1F3485F94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290AC6-1C59-4073-86D3-640EADAAA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880E8C2-B18B-4CBA-94FE-7C1961016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8D9A3B4-DC8E-44FD-B512-D40C3C12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CFC3E91-1BB3-4F01-AB5A-5136AE242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9BFEECF-EBF9-4021-9A90-302C173FF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536638F-6F2D-4DC7-8BDE-DBE5A95C7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716579F-9519-479F-86A8-42C86A29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72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26AC2-4304-469A-B1D6-DEB110DFD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CEBA68E-2EEA-4C65-B540-8579BE8A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B655099-D7B9-498C-B1A0-8C2424478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8A5F865-57D2-4B1A-BAC4-42B171296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388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96B6966A-5A70-43DC-9D43-74733B16A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326EE6D-EE9F-4098-84D8-1A59322F8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08FD6FA-2E55-42D1-AD86-6A660C22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770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AFB71F-0C7C-45ED-B6B6-E803369F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8BDEBE-9EDB-443B-A061-6FE894F04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4B53941-7E3A-43BE-AA2D-9CC06B2055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3ADD60F-2BB5-4E23-B8DA-7FF32D35A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1E95942-7623-4276-BB87-B56A2ABBD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9640FB5-7DCE-4659-BF0E-FD3B9B8A8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546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BFABCB-434C-439B-B1BB-56F50DF0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CB5985A-5212-46B1-AE44-A01CF34A2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5CB652B-C781-4003-95D5-C9E8E5AF9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8C3E2A9-1633-4F7A-9E19-8C87849E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842B0-CC5E-4081-B621-75B7D4F5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124E5B3-66BC-4B7D-A3A5-41CD66B98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85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C52AE5E-B814-4405-993F-0B653B50E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1D0428D-90A9-464C-8AC1-1922F47C8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A44FB1-3E12-4F89-8917-82F14F329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3905B-3129-41C5-87A7-026DF8227BDC}" type="datetimeFigureOut">
              <a:rPr lang="uk-UA" smtClean="0"/>
              <a:t>20.02.2023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A08A6A7-5970-417E-835D-15491C0E6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C395DCE-577C-44C3-8214-115D486B5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4EC52-C56B-4DF0-BD8C-F38EDC17B17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52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2F660-DF59-48BF-B847-0F868DA7E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20937"/>
            <a:ext cx="9144000" cy="3008982"/>
          </a:xfrm>
        </p:spPr>
        <p:txBody>
          <a:bodyPr>
            <a:normAutofit fontScale="90000"/>
          </a:bodyPr>
          <a:lstStyle/>
          <a:p>
            <a:r>
              <a:rPr lang="ru-RU" sz="7200" cap="all" dirty="0"/>
              <a:t/>
            </a:r>
            <a:br>
              <a:rPr lang="ru-RU" sz="7200" cap="all" dirty="0"/>
            </a:br>
            <a:r>
              <a:rPr lang="ru-RU" sz="7200" cap="all" dirty="0"/>
              <a:t/>
            </a:r>
            <a:br>
              <a:rPr lang="ru-RU" sz="7200" cap="all" dirty="0"/>
            </a:br>
            <a:r>
              <a:rPr lang="en-US" sz="7200" cap="all" dirty="0"/>
              <a:t>Stylistics as a branch of linguistics</a:t>
            </a:r>
            <a:r>
              <a:rPr lang="ru-RU" sz="7200" dirty="0"/>
              <a:t/>
            </a:r>
            <a:br>
              <a:rPr lang="ru-RU" sz="7200" dirty="0"/>
            </a:br>
            <a:endParaRPr lang="uk-UA" sz="7200" cap="all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0F9E78E-AA3D-4F49-AE39-F2102EC8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sz="5400" cap="all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1423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114300"/>
            <a:ext cx="11263667" cy="6332721"/>
          </a:xfrm>
        </p:spPr>
      </p:pic>
    </p:spTree>
    <p:extLst>
      <p:ext uri="{BB962C8B-B14F-4D97-AF65-F5344CB8AC3E}">
        <p14:creationId xmlns:p14="http://schemas.microsoft.com/office/powerpoint/2010/main" val="1629113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810B6A-9F0C-4E05-88B9-CF83F7BE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9A3D0A-E26A-405D-8B96-C1CDEBC49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u="sng" dirty="0">
                <a:effectLst/>
                <a:ea typeface="Times New Roman" panose="02020603050405020304" pitchFamily="18" charset="0"/>
              </a:rPr>
              <a:t>The </a:t>
            </a:r>
            <a:r>
              <a:rPr lang="en-US" sz="2800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newspaper style</a:t>
            </a:r>
            <a:r>
              <a:rPr lang="en-US" spc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a typeface="Times New Roman" panose="02020603050405020304" pitchFamily="18" charset="0"/>
              </a:rPr>
              <a:t>(newspaper articles and advertisements)</a:t>
            </a:r>
            <a:endParaRPr lang="en-US" sz="2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 -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pass information 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 -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catch the reader’s eye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 -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various graphical means (change of type, arrangement of lines, etc.)</a:t>
            </a:r>
          </a:p>
          <a:p>
            <a:pPr marL="0" indent="0">
              <a:buNone/>
            </a:pPr>
            <a:r>
              <a:rPr lang="en-US" sz="2800" dirty="0">
                <a:effectLst/>
                <a:ea typeface="Times New Roman" panose="02020603050405020304" pitchFamily="18" charset="0"/>
              </a:rPr>
              <a:t>        - a mixture of literary and colloquial words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- numerous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abbreviations and shortenings 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- 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set expressions and idioms </a:t>
            </a:r>
          </a:p>
          <a:p>
            <a:pPr marL="0" indent="0">
              <a:buNone/>
            </a:pPr>
            <a:r>
              <a:rPr lang="en-US" sz="2800" dirty="0">
                <a:effectLst/>
                <a:ea typeface="Times New Roman" panose="02020603050405020304" pitchFamily="18" charset="0"/>
              </a:rPr>
              <a:t>       </a:t>
            </a:r>
            <a:r>
              <a:rPr lang="en-US" dirty="0">
                <a:ea typeface="Times New Roman" panose="02020603050405020304" pitchFamily="18" charset="0"/>
              </a:rPr>
              <a:t>- complicated syntax</a:t>
            </a:r>
            <a:r>
              <a:rPr lang="en-US" sz="2800" dirty="0">
                <a:effectLst/>
                <a:ea typeface="Times New Roman" panose="02020603050405020304" pitchFamily="18" charset="0"/>
              </a:rPr>
              <a:t> (compound and complex sentences)</a:t>
            </a:r>
            <a:endParaRPr lang="uk-UA" sz="2800" dirty="0">
              <a:effectLst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7523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57" y="365125"/>
            <a:ext cx="11213885" cy="6307810"/>
          </a:xfrm>
        </p:spPr>
      </p:pic>
    </p:spTree>
    <p:extLst>
      <p:ext uri="{BB962C8B-B14F-4D97-AF65-F5344CB8AC3E}">
        <p14:creationId xmlns:p14="http://schemas.microsoft.com/office/powerpoint/2010/main" val="2478835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F2AC08-122A-4FA9-B31B-D32234063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446F77D-2008-4DD2-B847-35D9A0F8F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algn="just"/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u="sng" spc="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publicistic</a:t>
            </a:r>
            <a:r>
              <a:rPr lang="en-US" sz="2400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  <a:r>
              <a:rPr lang="en-US" sz="2400" u="sng" dirty="0">
                <a:effectLst/>
                <a:ea typeface="Times New Roman" panose="02020603050405020304" pitchFamily="18" charset="0"/>
              </a:rPr>
              <a:t> 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a typeface="Times New Roman" panose="02020603050405020304" pitchFamily="18" charset="0"/>
              </a:rPr>
              <a:t>influence the reader’s views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a typeface="Times New Roman" panose="02020603050405020304" pitchFamily="18" charset="0"/>
              </a:rPr>
              <a:t>the style of radio and TV </a:t>
            </a:r>
            <a:r>
              <a:rPr lang="en-US" sz="2400" dirty="0" err="1">
                <a:ea typeface="Times New Roman" panose="02020603050405020304" pitchFamily="18" charset="0"/>
              </a:rPr>
              <a:t>programmes</a:t>
            </a:r>
            <a:endParaRPr lang="en-US" sz="2400" dirty="0">
              <a:ea typeface="Times New Roman" panose="02020603050405020304" pitchFamily="18" charset="0"/>
            </a:endParaRP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a typeface="Times New Roman" panose="02020603050405020304" pitchFamily="18" charset="0"/>
              </a:rPr>
              <a:t>the style of essays, pamphlets, journalistic articles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a typeface="Times New Roman" panose="02020603050405020304" pitchFamily="18" charset="0"/>
              </a:rPr>
              <a:t>the style of public speeches, lectures, reports</a:t>
            </a:r>
            <a:endParaRPr lang="en-US" sz="2400" u="sng" dirty="0">
              <a:effectLst/>
              <a:ea typeface="Times New Roman" panose="02020603050405020304" pitchFamily="18" charset="0"/>
            </a:endParaRP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highly informative and persuasive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combines logical and emotive appeal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prepared beforehand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a lot of emotive words, tropes, proverbs, rhetorical questions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the 1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st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person narration </a:t>
            </a:r>
          </a:p>
          <a:p>
            <a:pPr algn="just">
              <a:buFont typeface="Calibri" panose="020F0502020204030204" pitchFamily="34" charset="0"/>
              <a:buChar char="⁻"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the author’s opinion is expressed openly.</a:t>
            </a:r>
            <a:endParaRPr lang="uk-UA" sz="2400" dirty="0">
              <a:effectLst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86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827CDA-5876-48C5-9831-442CF71D2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 fontScale="90000"/>
          </a:bodyPr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C402DE-B65C-4999-A4A3-E78C50537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6696"/>
            <a:ext cx="10515600" cy="5180267"/>
          </a:xfrm>
        </p:spPr>
        <p:txBody>
          <a:bodyPr/>
          <a:lstStyle/>
          <a:p>
            <a:r>
              <a:rPr lang="en-US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belles-lettres style</a:t>
            </a:r>
          </a:p>
          <a:p>
            <a:r>
              <a:rPr lang="en-US" dirty="0">
                <a:effectLst/>
                <a:ea typeface="Times New Roman" panose="02020603050405020304" pitchFamily="18" charset="0"/>
              </a:rPr>
              <a:t> the style of imaginative literature (fiction)</a:t>
            </a:r>
          </a:p>
          <a:p>
            <a:r>
              <a:rPr lang="en-US" dirty="0">
                <a:ea typeface="Times New Roman" panose="02020603050405020304" pitchFamily="18" charset="0"/>
              </a:rPr>
              <a:t>the style of drama, poetry, and prose</a:t>
            </a:r>
            <a:endParaRPr lang="en-US" dirty="0">
              <a:effectLst/>
              <a:ea typeface="Times New Roman" panose="02020603050405020304" pitchFamily="18" charset="0"/>
            </a:endParaRPr>
          </a:p>
          <a:p>
            <a:r>
              <a:rPr lang="en-US" dirty="0">
                <a:effectLst/>
                <a:ea typeface="Times New Roman" panose="02020603050405020304" pitchFamily="18" charset="0"/>
              </a:rPr>
              <a:t>empress the reader aesthetically</a:t>
            </a:r>
          </a:p>
          <a:p>
            <a:r>
              <a:rPr lang="en-US" dirty="0">
                <a:effectLst/>
                <a:ea typeface="Times New Roman" panose="02020603050405020304" pitchFamily="18" charset="0"/>
              </a:rPr>
              <a:t>various stylistic </a:t>
            </a:r>
            <a:r>
              <a:rPr lang="en-US" dirty="0" smtClean="0">
                <a:effectLst/>
                <a:ea typeface="Times New Roman" panose="02020603050405020304" pitchFamily="18" charset="0"/>
              </a:rPr>
              <a:t>devices</a:t>
            </a:r>
            <a:endParaRPr lang="ru-RU" dirty="0" smtClean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 smtClean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ea typeface="Times New Roman" panose="02020603050405020304" pitchFamily="18" charset="0"/>
              </a:rPr>
              <a:t>Andy Craig, of the </a:t>
            </a:r>
            <a:r>
              <a:rPr lang="en-US" i="1" u="sng" dirty="0" smtClean="0">
                <a:ea typeface="Times New Roman" panose="02020603050405020304" pitchFamily="18" charset="0"/>
              </a:rPr>
              <a:t>gooseberry eyes </a:t>
            </a:r>
            <a:r>
              <a:rPr lang="en-US" i="1" dirty="0" smtClean="0">
                <a:ea typeface="Times New Roman" panose="02020603050405020304" pitchFamily="18" charset="0"/>
              </a:rPr>
              <a:t>and damaged wrist, she felt no pity for. He was </a:t>
            </a:r>
            <a:r>
              <a:rPr lang="en-US" i="1" u="sng" dirty="0" smtClean="0">
                <a:ea typeface="Times New Roman" panose="02020603050405020304" pitchFamily="18" charset="0"/>
              </a:rPr>
              <a:t>lazy, vain and boastful</a:t>
            </a:r>
            <a:r>
              <a:rPr lang="en-US" i="1" dirty="0" smtClean="0">
                <a:ea typeface="Times New Roman" panose="02020603050405020304" pitchFamily="18" charset="0"/>
              </a:rPr>
              <a:t>, and </a:t>
            </a:r>
            <a:r>
              <a:rPr lang="en-US" i="1" u="sng" dirty="0" smtClean="0">
                <a:ea typeface="Times New Roman" panose="02020603050405020304" pitchFamily="18" charset="0"/>
              </a:rPr>
              <a:t>jejune attempts </a:t>
            </a:r>
            <a:r>
              <a:rPr lang="en-US" i="1" dirty="0" smtClean="0">
                <a:ea typeface="Times New Roman" panose="02020603050405020304" pitchFamily="18" charset="0"/>
              </a:rPr>
              <a:t>at l</a:t>
            </a:r>
            <a:r>
              <a:rPr lang="en-US" i="1" u="sng" dirty="0" smtClean="0">
                <a:ea typeface="Times New Roman" panose="02020603050405020304" pitchFamily="18" charset="0"/>
              </a:rPr>
              <a:t>ady-killing</a:t>
            </a:r>
            <a:r>
              <a:rPr lang="en-US" i="1" dirty="0" smtClean="0">
                <a:ea typeface="Times New Roman" panose="02020603050405020304" pitchFamily="18" charset="0"/>
              </a:rPr>
              <a:t> irritated Anne (Miss Reed) </a:t>
            </a:r>
            <a:endParaRPr lang="en-US" i="1" dirty="0">
              <a:effectLst/>
              <a:ea typeface="Times New Roman" panose="02020603050405020304" pitchFamily="18" charset="0"/>
            </a:endParaRPr>
          </a:p>
          <a:p>
            <a:endParaRPr lang="uk-UA" dirty="0">
              <a:effectLst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0081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30BC2-7065-4B45-8F51-B2DBBCEA3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579"/>
          </a:xfrm>
        </p:spPr>
        <p:txBody>
          <a:bodyPr/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E08886-D255-42DD-8739-864DC20AE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704"/>
            <a:ext cx="10515600" cy="5116259"/>
          </a:xfrm>
        </p:spPr>
        <p:txBody>
          <a:bodyPr/>
          <a:lstStyle/>
          <a:p>
            <a:r>
              <a:rPr lang="en-US" u="sng" dirty="0"/>
              <a:t>The colloquial styles</a:t>
            </a:r>
          </a:p>
          <a:p>
            <a:r>
              <a:rPr lang="en-US" dirty="0"/>
              <a:t>comply with the regularities and norms of oral communication</a:t>
            </a:r>
          </a:p>
          <a:p>
            <a:r>
              <a:rPr lang="en-US" u="sng" dirty="0"/>
              <a:t>literary colloquial style</a:t>
            </a:r>
            <a:r>
              <a:rPr lang="en-US" dirty="0"/>
              <a:t>: neutral, bookish, literary words, NO vulgar, slangy, dialectal words; reduction of grammatical forms, short and elliptical sentences</a:t>
            </a:r>
          </a:p>
          <a:p>
            <a:r>
              <a:rPr lang="en-US" u="sng" dirty="0"/>
              <a:t>informal colloquial style:</a:t>
            </a:r>
            <a:r>
              <a:rPr lang="en-US" dirty="0"/>
              <a:t> unofficial vocabulary, lots of words with connotative meaning</a:t>
            </a:r>
          </a:p>
          <a:p>
            <a:r>
              <a:rPr lang="en-US" u="sng" dirty="0"/>
              <a:t>substandard colloquial style</a:t>
            </a:r>
            <a:r>
              <a:rPr lang="en-US" dirty="0"/>
              <a:t> – an indicator of low language culture and education level: a mixture of non-grammatical or contaminated speech patterns, vulgar, obscene, slangy words, redundant forms, contaminated syntactic structures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5578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The </a:t>
            </a:r>
            <a:r>
              <a:rPr lang="en-US" dirty="0"/>
              <a:t>colloquial styles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It </a:t>
            </a:r>
            <a:r>
              <a:rPr lang="en-US" i="1" u="sng" dirty="0" err="1" smtClean="0"/>
              <a:t>ain’t</a:t>
            </a:r>
            <a:r>
              <a:rPr lang="en-US" i="1" dirty="0" smtClean="0"/>
              <a:t> got </a:t>
            </a:r>
            <a:r>
              <a:rPr lang="en-US" i="1" u="sng" dirty="0" smtClean="0"/>
              <a:t>no</a:t>
            </a:r>
            <a:r>
              <a:rPr lang="en-US" i="1" dirty="0" smtClean="0"/>
              <a:t> regular name.</a:t>
            </a:r>
          </a:p>
          <a:p>
            <a:r>
              <a:rPr lang="en-US" i="1" dirty="0" smtClean="0"/>
              <a:t>Then let’s </a:t>
            </a:r>
            <a:r>
              <a:rPr lang="en-US" i="1" u="sng" dirty="0" smtClean="0"/>
              <a:t>us</a:t>
            </a:r>
            <a:r>
              <a:rPr lang="en-US" i="1" dirty="0" smtClean="0"/>
              <a:t> have </a:t>
            </a:r>
            <a:r>
              <a:rPr lang="en-US" i="1" u="sng" dirty="0" smtClean="0"/>
              <a:t>us</a:t>
            </a:r>
            <a:r>
              <a:rPr lang="en-US" i="1" dirty="0" smtClean="0"/>
              <a:t> a drink.</a:t>
            </a:r>
          </a:p>
          <a:p>
            <a:r>
              <a:rPr lang="en-US" i="1" dirty="0" smtClean="0"/>
              <a:t>I think it </a:t>
            </a:r>
            <a:r>
              <a:rPr lang="en-US" i="1" u="sng" dirty="0" smtClean="0"/>
              <a:t>more better </a:t>
            </a:r>
            <a:r>
              <a:rPr lang="en-US" i="1" dirty="0" smtClean="0"/>
              <a:t>if you go to her, sir</a:t>
            </a:r>
          </a:p>
          <a:p>
            <a:r>
              <a:rPr lang="en-US" i="1" u="sng" dirty="0" err="1" smtClean="0"/>
              <a:t>Dey</a:t>
            </a:r>
            <a:r>
              <a:rPr lang="en-US" i="1" dirty="0" smtClean="0"/>
              <a:t> </a:t>
            </a:r>
            <a:r>
              <a:rPr lang="en-US" i="1" u="sng" dirty="0" smtClean="0"/>
              <a:t>was</a:t>
            </a:r>
            <a:r>
              <a:rPr lang="en-US" i="1" dirty="0" smtClean="0"/>
              <a:t> two white </a:t>
            </a:r>
            <a:r>
              <a:rPr lang="en-US" i="1" u="sng" dirty="0" err="1" smtClean="0"/>
              <a:t>mens</a:t>
            </a:r>
            <a:r>
              <a:rPr lang="en-US" i="1" dirty="0" smtClean="0"/>
              <a:t> I </a:t>
            </a:r>
            <a:r>
              <a:rPr lang="en-US" i="1" u="sng" dirty="0" err="1" smtClean="0"/>
              <a:t>heerd</a:t>
            </a:r>
            <a:r>
              <a:rPr lang="en-US" i="1" dirty="0" smtClean="0"/>
              <a:t> about.</a:t>
            </a:r>
          </a:p>
          <a:p>
            <a:r>
              <a:rPr lang="uk-UA" i="1" u="sng" dirty="0" err="1" smtClean="0"/>
              <a:t>Более</a:t>
            </a:r>
            <a:r>
              <a:rPr lang="uk-UA" i="1" u="sng" dirty="0" smtClean="0"/>
              <a:t> </a:t>
            </a:r>
            <a:r>
              <a:rPr lang="uk-UA" i="1" u="sng" dirty="0" err="1" smtClean="0"/>
              <a:t>моложе</a:t>
            </a:r>
            <a:r>
              <a:rPr lang="uk-UA" i="1" dirty="0" smtClean="0"/>
              <a:t>, м</a:t>
            </a:r>
            <a:r>
              <a:rPr lang="ru-RU" i="1" dirty="0" smtClean="0"/>
              <a:t>ы </a:t>
            </a:r>
            <a:r>
              <a:rPr lang="ru-RU" i="1" u="sng" dirty="0" err="1" smtClean="0"/>
              <a:t>хочем</a:t>
            </a:r>
            <a:r>
              <a:rPr lang="ru-RU" i="1" dirty="0" smtClean="0"/>
              <a:t>, белые розы: что с ними сделал снег и </a:t>
            </a:r>
            <a:r>
              <a:rPr lang="ru-RU" i="1" u="sng" dirty="0" smtClean="0"/>
              <a:t>морозы</a:t>
            </a:r>
            <a:endParaRPr lang="ru-RU" i="1" u="sng" dirty="0"/>
          </a:p>
        </p:txBody>
      </p:sp>
    </p:spTree>
    <p:extLst>
      <p:ext uri="{BB962C8B-B14F-4D97-AF65-F5344CB8AC3E}">
        <p14:creationId xmlns:p14="http://schemas.microsoft.com/office/powerpoint/2010/main" val="130636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Expressive means EM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phonetic, morphological, lexical and syntactic units and forms which make speech emphatic, introduce </a:t>
            </a:r>
            <a:r>
              <a:rPr lang="en-US" dirty="0" err="1"/>
              <a:t>connotational</a:t>
            </a:r>
            <a:r>
              <a:rPr lang="en-US" dirty="0"/>
              <a:t> meanings into utterances</a:t>
            </a:r>
          </a:p>
          <a:p>
            <a:pPr algn="just"/>
            <a:r>
              <a:rPr lang="en-US" dirty="0"/>
              <a:t>phonetic EM – pitch, melody, stress, pauses, whispering, singing and other ways of using human voice</a:t>
            </a:r>
          </a:p>
          <a:p>
            <a:pPr algn="just"/>
            <a:r>
              <a:rPr lang="en-US" dirty="0"/>
              <a:t>morphological EM – emotionally </a:t>
            </a:r>
            <a:r>
              <a:rPr lang="en-US" dirty="0" err="1"/>
              <a:t>coloured</a:t>
            </a:r>
            <a:r>
              <a:rPr lang="en-US" dirty="0"/>
              <a:t> suffixes of diminutive nature, e.g. </a:t>
            </a:r>
            <a:r>
              <a:rPr lang="en-US" i="1" dirty="0"/>
              <a:t>sonny, auntie, streamlet, duckling</a:t>
            </a:r>
            <a:endParaRPr lang="en-US" dirty="0"/>
          </a:p>
          <a:p>
            <a:pPr algn="just"/>
            <a:r>
              <a:rPr lang="en-US" dirty="0"/>
              <a:t>lexical EM – words possessing connotations: epithets, poetic and archaic words, slang, vulgarisms, interjections</a:t>
            </a:r>
          </a:p>
          <a:p>
            <a:pPr algn="just"/>
            <a:r>
              <a:rPr lang="en-US" dirty="0"/>
              <a:t>syntactic EM – emphatic syntactic constructions, e.g. </a:t>
            </a:r>
            <a:r>
              <a:rPr lang="en-US" i="1" dirty="0"/>
              <a:t>John went away. – Away went John.</a:t>
            </a:r>
            <a:r>
              <a:rPr lang="en-US" dirty="0"/>
              <a:t>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727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4723"/>
          </a:xfrm>
        </p:spPr>
        <p:txBody>
          <a:bodyPr/>
          <a:lstStyle/>
          <a:p>
            <a:r>
              <a:rPr lang="en-US" dirty="0"/>
              <a:t>Stylistic devices/ tropes/ figures of speech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9576"/>
            <a:ext cx="10515600" cy="49973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language phenomena</a:t>
            </a:r>
          </a:p>
          <a:p>
            <a:r>
              <a:rPr lang="en-US" dirty="0"/>
              <a:t>Formed in speech</a:t>
            </a:r>
          </a:p>
          <a:p>
            <a:r>
              <a:rPr lang="en-US" dirty="0"/>
              <a:t>Do NOT exist out of context</a:t>
            </a:r>
          </a:p>
          <a:p>
            <a:r>
              <a:rPr lang="en-US" dirty="0"/>
              <a:t>According to the principle of formation:</a:t>
            </a:r>
          </a:p>
          <a:p>
            <a:pPr marL="0" indent="0">
              <a:buNone/>
            </a:pPr>
            <a:r>
              <a:rPr lang="en-US" dirty="0"/>
              <a:t>         - phonetic</a:t>
            </a:r>
          </a:p>
          <a:p>
            <a:pPr marL="0" indent="0">
              <a:buNone/>
            </a:pPr>
            <a:r>
              <a:rPr lang="en-US" dirty="0"/>
              <a:t>         - </a:t>
            </a:r>
            <a:r>
              <a:rPr lang="en-US" dirty="0" err="1"/>
              <a:t>lexico</a:t>
            </a:r>
            <a:r>
              <a:rPr lang="en-US" dirty="0"/>
              <a:t>-semantic</a:t>
            </a:r>
          </a:p>
          <a:p>
            <a:pPr marL="0" indent="0">
              <a:buNone/>
            </a:pPr>
            <a:r>
              <a:rPr lang="en-US" dirty="0"/>
              <a:t>         - syntactic</a:t>
            </a:r>
          </a:p>
          <a:p>
            <a:pPr algn="just"/>
            <a:r>
              <a:rPr lang="en-US" dirty="0"/>
              <a:t>Used to express abstract emotional or philosophical concepts, create powerful and dynamic communication</a:t>
            </a:r>
          </a:p>
          <a:p>
            <a:pPr algn="just"/>
            <a:r>
              <a:rPr lang="en-US" i="0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stylistic device </a:t>
            </a:r>
            <a:r>
              <a:rPr lang="en-US" i="1" dirty="0">
                <a:effectLst/>
                <a:ea typeface="Times New Roman" panose="02020603050405020304" pitchFamily="18" charset="0"/>
              </a:rPr>
              <a:t>is a deliberate intensification of some typical structural and/or semantic property of a language unit, aimed at achieving a special effect.</a:t>
            </a:r>
            <a:endParaRPr lang="uk-UA" i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972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FFE246-1193-46F1-B2D3-5BA8D7D0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153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 literature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9DBB460-1856-4391-97BB-21881C5C4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8484"/>
            <a:ext cx="10515600" cy="5406501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Березіна Р.С., Остапенко В.І.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методологічні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лінгвостилістичного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художнього</a:t>
            </a:r>
            <a:r>
              <a:rPr lang="ru-RU" dirty="0"/>
              <a:t> тексту. </a:t>
            </a:r>
            <a:r>
              <a:rPr lang="ru-RU" dirty="0" err="1"/>
              <a:t>Кам</a:t>
            </a:r>
            <a:r>
              <a:rPr lang="ru-RU" dirty="0"/>
              <a:t>.-Под.: </a:t>
            </a:r>
            <a:r>
              <a:rPr lang="ru-RU" dirty="0" err="1"/>
              <a:t>Абетка</a:t>
            </a:r>
            <a:r>
              <a:rPr lang="ru-RU" dirty="0"/>
              <a:t>-НОВА, 2004.</a:t>
            </a:r>
          </a:p>
          <a:p>
            <a:pPr lvl="0"/>
            <a:r>
              <a:rPr lang="uk-UA" dirty="0" err="1"/>
              <a:t>Домброван</a:t>
            </a:r>
            <a:r>
              <a:rPr lang="uk-UA" dirty="0"/>
              <a:t> Т.І. Загальнотеоретичний курс англійської мови як другої іноземної. – Вінниця: Нова Книга, 2009. – 128 с.</a:t>
            </a:r>
            <a:endParaRPr lang="ru-RU" dirty="0"/>
          </a:p>
          <a:p>
            <a:pPr lvl="0"/>
            <a:r>
              <a:rPr lang="uk-UA" dirty="0"/>
              <a:t> Єфімов Л.П., </a:t>
            </a:r>
            <a:r>
              <a:rPr lang="uk-UA" dirty="0" err="1"/>
              <a:t>Ясінецька</a:t>
            </a:r>
            <a:r>
              <a:rPr lang="uk-UA" dirty="0"/>
              <a:t> О.А. Стилістика англійської мови і дискурсивний аналіз: Навчально-методичний посібник. – Вінниця: Нова Книга, 2011. – 240 с.</a:t>
            </a:r>
            <a:endParaRPr lang="ru-RU" dirty="0"/>
          </a:p>
          <a:p>
            <a:pPr lvl="0"/>
            <a:r>
              <a:rPr lang="uk-UA" dirty="0"/>
              <a:t> Кузнєцова І.В. Стилістика на практиці: Посібник-практикум. – Вид. 2-ге, виправлене і доповнене. – Житомир: ЖДУ імені Івана Франка, 2006. – 132 с</a:t>
            </a:r>
            <a:r>
              <a:rPr lang="uk-UA" dirty="0" smtClean="0"/>
              <a:t>.</a:t>
            </a:r>
          </a:p>
          <a:p>
            <a:pPr lvl="0"/>
            <a:r>
              <a:rPr lang="uk-UA" dirty="0"/>
              <a:t>Соловйова Л.Ф., </a:t>
            </a:r>
            <a:r>
              <a:rPr lang="uk-UA" dirty="0" err="1"/>
              <a:t>Сніховська</a:t>
            </a:r>
            <a:r>
              <a:rPr lang="uk-UA" dirty="0"/>
              <a:t> І.Е. Теоретичний курс англійської мови як другої іноземної. Навчально-методичний посібник. – Житомир: Рута, 2015. – 200 с.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969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7424A-8CAB-44E0-9635-A04F06BB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6FECAA-78FE-44C7-A62F-A5DB402B3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 fontAlgn="auto">
              <a:buNone/>
            </a:pPr>
            <a:endParaRPr lang="ru-RU" sz="1200" dirty="0"/>
          </a:p>
          <a:p>
            <a:pPr marL="914400" lvl="1" indent="-457200">
              <a:buFont typeface="+mj-lt"/>
              <a:buAutoNum type="arabicPeriod"/>
            </a:pPr>
            <a:endParaRPr lang="ru-RU" sz="2000" dirty="0"/>
          </a:p>
          <a:p>
            <a:r>
              <a:rPr lang="en-US" dirty="0"/>
              <a:t>Stylistics, its object and subject matter. The main stylistic notions</a:t>
            </a:r>
            <a:endParaRPr lang="ru-RU" dirty="0"/>
          </a:p>
          <a:p>
            <a:pPr lvl="0"/>
            <a:r>
              <a:rPr lang="en-US" dirty="0"/>
              <a:t>Functional styles of a language</a:t>
            </a:r>
            <a:endParaRPr lang="ru-RU" dirty="0"/>
          </a:p>
          <a:p>
            <a:pPr lvl="0"/>
            <a:r>
              <a:rPr lang="en-US" dirty="0"/>
              <a:t>Stylistic devices and expressive means</a:t>
            </a:r>
            <a:endParaRPr lang="ru-RU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6953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Stylistics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Studies specific use of language elements in speech serving to convey additional extra-linguistic information and /or to meet the needs of certain communicative situations</a:t>
            </a:r>
          </a:p>
          <a:p>
            <a:pPr algn="just"/>
            <a:r>
              <a:rPr lang="en-US" dirty="0"/>
              <a:t>Functional stylistics studies functional styles</a:t>
            </a:r>
          </a:p>
          <a:p>
            <a:pPr algn="just"/>
            <a:r>
              <a:rPr lang="en-US" dirty="0"/>
              <a:t>A functional style – a system of coordinated, interrelated and </a:t>
            </a:r>
            <a:r>
              <a:rPr lang="en-US" dirty="0" err="1"/>
              <a:t>interconditioned</a:t>
            </a:r>
            <a:r>
              <a:rPr lang="en-US" dirty="0"/>
              <a:t> language means intended to fulfill a specific function of communication and aiming at a definite effect (I.R. </a:t>
            </a:r>
            <a:r>
              <a:rPr lang="en-US" dirty="0" err="1"/>
              <a:t>Galperin</a:t>
            </a:r>
            <a:r>
              <a:rPr lang="en-US" dirty="0"/>
              <a:t>)</a:t>
            </a:r>
          </a:p>
          <a:p>
            <a:pPr algn="just"/>
            <a:r>
              <a:rPr lang="en-US" dirty="0"/>
              <a:t>A functional style  is a system of closely related linguistic means understood as a unity serving a definite aim in communication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88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Stylistic notions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Norm – a set of language rules which are considered to be most standard and correct in a certain epoch and in a certain society. Each functional style has its own regularities.</a:t>
            </a:r>
          </a:p>
          <a:p>
            <a:pPr algn="just"/>
            <a:r>
              <a:rPr lang="en-US" dirty="0"/>
              <a:t>Neutral ::expressive utterances</a:t>
            </a:r>
          </a:p>
          <a:p>
            <a:pPr marL="0" indent="0" algn="just">
              <a:buNone/>
            </a:pPr>
            <a:r>
              <a:rPr lang="en-US" dirty="0"/>
              <a:t>        - neutral – structured according to certain rules and having certain sense, i.e. grammatical and lexical meanings</a:t>
            </a:r>
          </a:p>
          <a:p>
            <a:pPr marL="0" indent="0" algn="just">
              <a:buNone/>
            </a:pPr>
            <a:r>
              <a:rPr lang="en-US" dirty="0"/>
              <a:t>        - expressive – possess the features of a neutral utterance and have specific stylistic meanings ex[pressed by different means, e.g. </a:t>
            </a:r>
            <a:r>
              <a:rPr lang="en-US" i="1" dirty="0"/>
              <a:t>Mr. Smith was an </a:t>
            </a:r>
            <a:r>
              <a:rPr lang="en-US" i="1" u="sng" dirty="0"/>
              <a:t>extremely</a:t>
            </a:r>
            <a:r>
              <a:rPr lang="en-US" i="1" dirty="0"/>
              <a:t> gloomy person (lexical means). </a:t>
            </a:r>
            <a:r>
              <a:rPr lang="en-US" i="1" u="sng" dirty="0"/>
              <a:t>Never will </a:t>
            </a:r>
            <a:r>
              <a:rPr lang="en-US" i="1" dirty="0"/>
              <a:t>he go to that place again! (inversion – syntactical means)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179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9003"/>
          </a:xfrm>
        </p:spPr>
        <p:txBody>
          <a:bodyPr>
            <a:normAutofit fontScale="90000"/>
          </a:bodyPr>
          <a:lstStyle/>
          <a:p>
            <a:r>
              <a:rPr lang="en-US" dirty="0"/>
              <a:t>Functional styles (Prof. </a:t>
            </a:r>
            <a:r>
              <a:rPr lang="en-US" dirty="0" err="1"/>
              <a:t>I.Galperin</a:t>
            </a:r>
            <a:r>
              <a:rPr lang="en-US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2144"/>
            <a:ext cx="10515600" cy="5266944"/>
          </a:xfrm>
        </p:spPr>
        <p:txBody>
          <a:bodyPr>
            <a:normAutofit/>
          </a:bodyPr>
          <a:lstStyle/>
          <a:p>
            <a:r>
              <a:rPr lang="en-US" u="sng" dirty="0"/>
              <a:t>Bookish styles</a:t>
            </a:r>
            <a:r>
              <a:rPr lang="en-US" dirty="0"/>
              <a:t>                                 </a:t>
            </a:r>
            <a:r>
              <a:rPr lang="en-US" u="sng" dirty="0"/>
              <a:t>Colloquial styles</a:t>
            </a:r>
          </a:p>
          <a:p>
            <a:pPr marL="0" indent="0">
              <a:buNone/>
            </a:pPr>
            <a:r>
              <a:rPr lang="en-US" dirty="0"/>
              <a:t>      Scientific                                           Literary colloquial</a:t>
            </a:r>
          </a:p>
          <a:p>
            <a:pPr marL="0" indent="0">
              <a:buNone/>
            </a:pPr>
            <a:r>
              <a:rPr lang="en-US" dirty="0"/>
              <a:t>      Official                                               Informal colloquial</a:t>
            </a:r>
          </a:p>
          <a:p>
            <a:pPr marL="0" indent="0">
              <a:buNone/>
            </a:pPr>
            <a:r>
              <a:rPr lang="en-US" dirty="0"/>
              <a:t>      Newspaper                                        Substandard speech style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Publicistic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Belles-lettres</a:t>
            </a:r>
          </a:p>
          <a:p>
            <a:endParaRPr lang="en-US" dirty="0"/>
          </a:p>
          <a:p>
            <a:pPr algn="just"/>
            <a:r>
              <a:rPr lang="en-US" dirty="0"/>
              <a:t>Individual style – unique combination of language units, expressive means and stylistic devices peculiar to a given writer. It makes the writer’s works easily recognizable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02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F0B35-6E19-4472-937C-F5B6302E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32474F-52E0-45FF-A700-33B7CDF0F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u="sng" dirty="0" err="1"/>
              <a:t>Extralingual</a:t>
            </a:r>
            <a:r>
              <a:rPr lang="en-US" u="sng" dirty="0"/>
              <a:t> factors that determine the functional style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       - the character of the situation (official, ceremonial, informal, private)</a:t>
            </a:r>
          </a:p>
          <a:p>
            <a:pPr marL="0" indent="0" algn="just">
              <a:buNone/>
            </a:pPr>
            <a:r>
              <a:rPr lang="en-US" dirty="0"/>
              <a:t>       - the relations between the speakers (formal, official, friendly, hostile)</a:t>
            </a:r>
          </a:p>
          <a:p>
            <a:pPr marL="0" indent="0" algn="just">
              <a:buNone/>
            </a:pPr>
            <a:r>
              <a:rPr lang="en-US" dirty="0"/>
              <a:t>       - the aim of communication (transference of specific information, emotional attitudes, establishment of business contacts)</a:t>
            </a:r>
          </a:p>
          <a:p>
            <a:pPr marL="0" indent="0" algn="just">
              <a:buNone/>
            </a:pPr>
            <a:r>
              <a:rPr lang="en-US" dirty="0"/>
              <a:t>       - oral or written communication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37369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89CF9-1288-48D6-9660-C8FAAAA4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  <a:effectLst/>
              </a:rPr>
              <a:t>unctional styles</a:t>
            </a:r>
            <a:endParaRPr lang="uk-UA" sz="8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5943BD-E583-43C1-B4CD-7F163587F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168"/>
            <a:ext cx="10515600" cy="4787075"/>
          </a:xfrm>
        </p:spPr>
        <p:txBody>
          <a:bodyPr>
            <a:normAutofit fontScale="92500" lnSpcReduction="20000"/>
          </a:bodyPr>
          <a:lstStyle/>
          <a:p>
            <a:pPr indent="279400" algn="just">
              <a:lnSpc>
                <a:spcPct val="100000"/>
              </a:lnSpc>
              <a:spcBef>
                <a:spcPts val="0"/>
              </a:spcBef>
            </a:pPr>
            <a:r>
              <a:rPr lang="en-US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scientific style</a:t>
            </a:r>
            <a:r>
              <a:rPr lang="en-US" dirty="0">
                <a:effectLst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professional communication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a typeface="Times New Roman" panose="02020603050405020304" pitchFamily="18" charset="0"/>
              </a:rPr>
              <a:t>      - promote scientific ideas, exchange scientific information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graphical peculiarities (number- or letter-indexed paragraphing, a system of headlines, titles and subtitles, footnotes, pictures, tables, schemes, formulae)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a typeface="Times New Roman" panose="02020603050405020304" pitchFamily="18" charset="0"/>
              </a:rPr>
              <a:t>      - </a:t>
            </a:r>
            <a:r>
              <a:rPr lang="en-US" dirty="0">
                <a:effectLst/>
                <a:ea typeface="Times New Roman" panose="02020603050405020304" pitchFamily="18" charset="0"/>
              </a:rPr>
              <a:t>abundance of terms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a typeface="Times New Roman" panose="02020603050405020304" pitchFamily="18" charset="0"/>
              </a:rPr>
              <a:t>      - </a:t>
            </a:r>
            <a:r>
              <a:rPr lang="en-US" dirty="0">
                <a:effectLst/>
                <a:ea typeface="Times New Roman" panose="02020603050405020304" pitchFamily="18" charset="0"/>
              </a:rPr>
              <a:t>complete ab­sence of dialectal or vulgar words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precision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clarity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a typeface="Times New Roman" panose="02020603050405020304" pitchFamily="18" charset="0"/>
              </a:rPr>
              <a:t>      - </a:t>
            </a:r>
            <a:r>
              <a:rPr lang="en-US" dirty="0">
                <a:effectLst/>
                <a:ea typeface="Times New Roman" panose="02020603050405020304" pitchFamily="18" charset="0"/>
              </a:rPr>
              <a:t>logical cohesion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selective usage of personal pronouns (“we” – “the plural of modesty”)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- restricted usage of emphatic syntax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 - dominance of composite sentences</a:t>
            </a:r>
            <a:endParaRPr lang="uk-UA" dirty="0">
              <a:effectLst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928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93" y="365125"/>
            <a:ext cx="11065214" cy="6221145"/>
          </a:xfrm>
        </p:spPr>
      </p:pic>
    </p:spTree>
    <p:extLst>
      <p:ext uri="{BB962C8B-B14F-4D97-AF65-F5344CB8AC3E}">
        <p14:creationId xmlns:p14="http://schemas.microsoft.com/office/powerpoint/2010/main" val="906656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FD110-BF50-4A34-B94F-318809AA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styles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DF5984-99C0-4FCF-A90F-946A62D16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u="sng" spc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official style</a:t>
            </a:r>
            <a:r>
              <a:rPr lang="en-US" dirty="0">
                <a:effectLst/>
                <a:ea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- </a:t>
            </a:r>
            <a:r>
              <a:rPr lang="en-US" dirty="0">
                <a:effectLst/>
                <a:ea typeface="Times New Roman" panose="02020603050405020304" pitchFamily="18" charset="0"/>
              </a:rPr>
              <a:t>official documents (e.g. business cor­respondence, governmental issues, codes of law, etc.) </a:t>
            </a:r>
          </a:p>
          <a:p>
            <a:pPr marL="0" indent="0"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 </a:t>
            </a:r>
            <a:r>
              <a:rPr lang="en-US" dirty="0">
                <a:ea typeface="Times New Roman" panose="02020603050405020304" pitchFamily="18" charset="0"/>
              </a:rPr>
              <a:t>- establish, develop and control business relations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- devoid </a:t>
            </a:r>
            <a:r>
              <a:rPr lang="en-US" dirty="0">
                <a:effectLst/>
                <a:ea typeface="Times New Roman" panose="02020603050405020304" pitchFamily="18" charset="0"/>
              </a:rPr>
              <a:t>of expressiveness, impersonal, rational, pragmatic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- </a:t>
            </a:r>
            <a:r>
              <a:rPr lang="en-US" dirty="0">
                <a:effectLst/>
                <a:ea typeface="Times New Roman" panose="02020603050405020304" pitchFamily="18" charset="0"/>
              </a:rPr>
              <a:t>wide use of parallel constructions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-</a:t>
            </a:r>
            <a:r>
              <a:rPr lang="en-US" dirty="0">
                <a:effectLst/>
                <a:ea typeface="Times New Roman" panose="02020603050405020304" pitchFamily="18" charset="0"/>
              </a:rPr>
              <a:t> abundance of archaisms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-</a:t>
            </a:r>
            <a:r>
              <a:rPr lang="en-US" dirty="0">
                <a:effectLst/>
                <a:ea typeface="Times New Roman" panose="02020603050405020304" pitchFamily="18" charset="0"/>
              </a:rPr>
              <a:t> plenty of terms and terminological expressions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-</a:t>
            </a:r>
            <a:r>
              <a:rPr lang="en-US" dirty="0">
                <a:effectLst/>
                <a:ea typeface="Times New Roman" panose="02020603050405020304" pitchFamily="18" charset="0"/>
              </a:rPr>
              <a:t> long sentences</a:t>
            </a:r>
          </a:p>
          <a:p>
            <a:pPr marL="0" indent="0">
              <a:buNone/>
            </a:pPr>
            <a:r>
              <a:rPr lang="en-US" dirty="0">
                <a:ea typeface="Times New Roman" panose="02020603050405020304" pitchFamily="18" charset="0"/>
              </a:rPr>
              <a:t>       -</a:t>
            </a:r>
            <a:r>
              <a:rPr lang="en-US" dirty="0">
                <a:effectLst/>
                <a:ea typeface="Times New Roman" panose="02020603050405020304" pitchFamily="18" charset="0"/>
              </a:rPr>
              <a:t> abbreviations, shortenings, </a:t>
            </a:r>
          </a:p>
          <a:p>
            <a:pPr marL="0" indent="0"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        - clichés</a:t>
            </a:r>
            <a:endParaRPr lang="uk-UA" dirty="0">
              <a:effectLst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5110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1888</TotalTime>
  <Words>1192</Words>
  <Application>Microsoft Office PowerPoint</Application>
  <PresentationFormat>Широкоэкранный</PresentationFormat>
  <Paragraphs>119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  Stylistics as a branch of linguistics </vt:lpstr>
      <vt:lpstr>Outline </vt:lpstr>
      <vt:lpstr>Stylistics</vt:lpstr>
      <vt:lpstr>Stylistic notions</vt:lpstr>
      <vt:lpstr>Functional styles (Prof. I.Galperin)</vt:lpstr>
      <vt:lpstr>Functional styles</vt:lpstr>
      <vt:lpstr>Functional styles</vt:lpstr>
      <vt:lpstr>Презентация PowerPoint</vt:lpstr>
      <vt:lpstr>Functional styles</vt:lpstr>
      <vt:lpstr>Презентация PowerPoint</vt:lpstr>
      <vt:lpstr>Functional styles</vt:lpstr>
      <vt:lpstr>Презентация PowerPoint</vt:lpstr>
      <vt:lpstr>Functional styles</vt:lpstr>
      <vt:lpstr>Functional styles</vt:lpstr>
      <vt:lpstr>Functional styles</vt:lpstr>
      <vt:lpstr> The colloquial styles </vt:lpstr>
      <vt:lpstr>Expressive means EM</vt:lpstr>
      <vt:lpstr>Stylistic devices/ tropes/ figures of speech </vt:lpstr>
      <vt:lpstr>Reference literature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PHRASEOLOGY</dc:title>
  <dc:creator>ДАША</dc:creator>
  <cp:lastModifiedBy>ЛЮДМИЛА</cp:lastModifiedBy>
  <cp:revision>285</cp:revision>
  <cp:lastPrinted>2021-12-14T08:37:52Z</cp:lastPrinted>
  <dcterms:created xsi:type="dcterms:W3CDTF">2021-11-09T19:04:49Z</dcterms:created>
  <dcterms:modified xsi:type="dcterms:W3CDTF">2023-02-20T09:41:33Z</dcterms:modified>
</cp:coreProperties>
</file>