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5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870CC2-DC9A-46F6-83B6-FB673D6D184F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8860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6FCC04-FB2E-4C01-A040-B2BF24823EC8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680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1AA425-73F2-4DE1-88AB-4C414FDB2CA5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182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937EC-0561-4ADF-962F-A14B9A5FB9CE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35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15B1-E5EF-4B39-976D-5132D11D22B6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576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E37AE-8484-41EA-9640-FD1483B226E3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40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62582-F286-4AD8-941C-842CB2568DA1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097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5DACE-A093-45BD-A1A1-839AFD2F3BA9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170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0491F-45B5-42B6-9223-CCB36189925F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516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DA6CA-F694-4023-9332-A40B7918354C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516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AB0ED-505D-42FA-AF27-FAD650B94DCF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28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58913EB-6BED-4929-A585-388F1074C4F4}" type="slidenum">
              <a:rPr lang="ru-RU" altLang="ru-RU"/>
              <a:pPr/>
              <a:t>‹№›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772400" cy="1470025"/>
          </a:xfrm>
        </p:spPr>
        <p:txBody>
          <a:bodyPr anchor="ctr"/>
          <a:lstStyle/>
          <a:p>
            <a:pPr eaLnBrk="1" hangingPunct="1"/>
            <a:r>
              <a:rPr lang="ru-RU" altLang="ru-RU" sz="4400" b="1" smtClean="0"/>
              <a:t>УВАГА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565400"/>
            <a:ext cx="6400800" cy="1752600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dirty="0" err="1" smtClean="0"/>
              <a:t>Поняття</a:t>
            </a:r>
            <a:r>
              <a:rPr lang="ru-RU" altLang="ru-RU" dirty="0" smtClean="0"/>
              <a:t> про </a:t>
            </a:r>
            <a:r>
              <a:rPr lang="ru-RU" altLang="ru-RU" dirty="0" err="1" smtClean="0"/>
              <a:t>увагу</a:t>
            </a:r>
            <a:r>
              <a:rPr lang="ru-RU" altLang="ru-RU" dirty="0" smtClean="0"/>
              <a:t>.</a:t>
            </a:r>
          </a:p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dirty="0" smtClean="0"/>
              <a:t>Ф</a:t>
            </a:r>
            <a:r>
              <a:rPr lang="uk-UA" altLang="ru-RU" dirty="0" smtClean="0"/>
              <a:t>і</a:t>
            </a:r>
            <a:r>
              <a:rPr lang="ru-RU" altLang="ru-RU" dirty="0" err="1" smtClean="0"/>
              <a:t>зіологічні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основи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уваги</a:t>
            </a:r>
            <a:r>
              <a:rPr lang="ru-RU" altLang="ru-RU" dirty="0" smtClean="0"/>
              <a:t>.</a:t>
            </a:r>
          </a:p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dirty="0" err="1" smtClean="0"/>
              <a:t>Види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уваги</a:t>
            </a:r>
            <a:r>
              <a:rPr lang="ru-RU" altLang="ru-RU" dirty="0" smtClean="0"/>
              <a:t>.</a:t>
            </a:r>
          </a:p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ru-RU" dirty="0" smtClean="0"/>
              <a:t>Властивості уваги.</a:t>
            </a:r>
          </a:p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ru-RU" dirty="0" smtClean="0"/>
              <a:t>Вивчення властивостей уваги.</a:t>
            </a:r>
          </a:p>
          <a:p>
            <a:pPr marL="609600" indent="-609600" algn="l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ru-RU" dirty="0" smtClean="0"/>
              <a:t>Розвиток </a:t>
            </a:r>
            <a:r>
              <a:rPr lang="uk-UA" altLang="ru-RU" dirty="0" smtClean="0"/>
              <a:t>уваги</a:t>
            </a:r>
            <a:endParaRPr lang="ru-RU" alt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Властивості уваги</a:t>
            </a:r>
            <a:endParaRPr lang="ru-RU" altLang="ru-RU" b="1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b="1" i="1" smtClean="0"/>
              <a:t>Концентрація :</a:t>
            </a:r>
            <a:r>
              <a:rPr lang="uk-UA" altLang="ru-RU" smtClean="0"/>
              <a:t> увага поглинається одним об’єктом.</a:t>
            </a:r>
          </a:p>
          <a:p>
            <a:pPr eaLnBrk="1" hangingPunct="1"/>
            <a:r>
              <a:rPr lang="uk-UA" altLang="ru-RU" b="1" i="1" smtClean="0"/>
              <a:t>Стійкість:</a:t>
            </a:r>
            <a:r>
              <a:rPr lang="uk-UA" altLang="ru-RU" smtClean="0"/>
              <a:t> характеризується часом, протягом якого діяльність людини зберігає свою цілеспрямованість.</a:t>
            </a:r>
          </a:p>
          <a:p>
            <a:pPr eaLnBrk="1" hangingPunct="1"/>
            <a:r>
              <a:rPr lang="uk-UA" altLang="ru-RU" b="1" i="1" smtClean="0"/>
              <a:t>Коливання:</a:t>
            </a:r>
            <a:r>
              <a:rPr lang="uk-UA" altLang="ru-RU" smtClean="0"/>
              <a:t> зміна інтенсивності зосередженості та стійкості уваги</a:t>
            </a:r>
            <a:endParaRPr lang="ru-RU" alt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Переключення:</a:t>
            </a:r>
            <a:r>
              <a:rPr lang="uk-UA" altLang="ru-RU" smtClean="0"/>
              <a:t> довільне перенесення спрямованості уваги з одного об’єкта на інший.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Розподіл уваги:</a:t>
            </a:r>
            <a:r>
              <a:rPr lang="uk-UA" altLang="ru-RU" smtClean="0"/>
              <a:t> виконання двох або трьох видів діяльності з одночасним утриманням в зоні уваги кількох об’єктів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Обсяг уваги:</a:t>
            </a:r>
            <a:r>
              <a:rPr lang="uk-UA" altLang="ru-RU" smtClean="0"/>
              <a:t> визначається тією кількістю об’єктів, яку можна охопити увагою в обмежений відрізок часу.</a:t>
            </a:r>
            <a:endParaRPr lang="ru-RU" alt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Розвиток уваги</a:t>
            </a:r>
            <a:endParaRPr lang="ru-RU" altLang="ru-RU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b="1" i="1" smtClean="0"/>
              <a:t>1 етап:</a:t>
            </a:r>
            <a:r>
              <a:rPr lang="uk-UA" altLang="ru-RU" smtClean="0"/>
              <a:t> від 1 до 3 міс.життя – лише ми мовільна увага</a:t>
            </a:r>
          </a:p>
          <a:p>
            <a:pPr eaLnBrk="1" hangingPunct="1"/>
            <a:r>
              <a:rPr lang="uk-UA" altLang="ru-RU" b="1" i="1" smtClean="0"/>
              <a:t>2 етап:</a:t>
            </a:r>
            <a:r>
              <a:rPr lang="uk-UA" altLang="ru-RU" smtClean="0"/>
              <a:t> від 3 до 5-7 міс.життя – увага до близьких об’єктів</a:t>
            </a:r>
          </a:p>
          <a:p>
            <a:pPr eaLnBrk="1" hangingPunct="1"/>
            <a:r>
              <a:rPr lang="uk-UA" altLang="ru-RU" b="1" i="1" smtClean="0"/>
              <a:t>3 етап:</a:t>
            </a:r>
            <a:r>
              <a:rPr lang="uk-UA" altLang="ru-RU" smtClean="0"/>
              <a:t>  від 7 міс. До 1 року - увага до яскравих,блискучих предметів</a:t>
            </a:r>
          </a:p>
          <a:p>
            <a:pPr eaLnBrk="1" hangingPunct="1"/>
            <a:r>
              <a:rPr lang="uk-UA" altLang="ru-RU" b="1" i="1" smtClean="0"/>
              <a:t>4 етап:</a:t>
            </a:r>
            <a:r>
              <a:rPr lang="uk-UA" altLang="ru-RU" smtClean="0"/>
              <a:t> від 1 до 2 років – зачатки довільної уваги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b="1" i="1" smtClean="0"/>
              <a:t>5 етап:</a:t>
            </a:r>
            <a:r>
              <a:rPr lang="uk-UA" altLang="ru-RU" smtClean="0"/>
              <a:t> від 2 до 6 років – довільна увага надмірно емоційна, але стійка в іграх</a:t>
            </a:r>
          </a:p>
          <a:p>
            <a:pPr eaLnBrk="1" hangingPunct="1"/>
            <a:r>
              <a:rPr lang="uk-UA" altLang="ru-RU" b="1" i="1" smtClean="0"/>
              <a:t>6 етап:</a:t>
            </a:r>
            <a:r>
              <a:rPr lang="uk-UA" altLang="ru-RU" smtClean="0"/>
              <a:t> шкільний вік – розвиток довільної уваги. Молодший шкільний вік – домінування мимовільної уваги; старший шкільний вік – високий рівень довільної уваги</a:t>
            </a:r>
            <a:endParaRPr lang="ru-RU" alt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4000" b="1" smtClean="0"/>
              <a:t>Два основні етапи розвитку уваги</a:t>
            </a:r>
            <a:endParaRPr lang="ru-RU" altLang="ru-RU" sz="4000" b="1" smtClean="0"/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uk-UA" altLang="ru-RU" sz="2800" b="1" i="1" smtClean="0"/>
              <a:t>Перший етап –</a:t>
            </a:r>
            <a:r>
              <a:rPr lang="uk-UA" altLang="ru-RU" sz="2800" smtClean="0"/>
              <a:t> дошкільний вік, головною особливістю якого є переважання зовнішньо опосередкованої уваги, викликаними зовнішнім середовищем</a:t>
            </a:r>
            <a:endParaRPr lang="ru-RU" altLang="ru-RU" sz="2800" smtClean="0"/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uk-UA" altLang="ru-RU" sz="2800" b="1" i="1" smtClean="0"/>
              <a:t>Другий етап –</a:t>
            </a:r>
            <a:r>
              <a:rPr lang="uk-UA" altLang="ru-RU" sz="2800" smtClean="0"/>
              <a:t> шкільний вік, який характеризується розвитком внутрішньої уваги, опосередкованою внутрішніми установками (мотиви, цілі, цінності)</a:t>
            </a:r>
            <a:endParaRPr lang="ru-RU" altLang="ru-RU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Увага -</a:t>
            </a:r>
            <a:endParaRPr lang="ru-RU" altLang="ru-RU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smtClean="0"/>
              <a:t>Це форма організації психічної діяльності людини, яка полягає в спрямованості й зосередженості свідомості на об’єктах, що забезпечує їх виразне відображення</a:t>
            </a:r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4000" b="1" smtClean="0"/>
              <a:t>Що таке “спрямованість психічної діяльності?”</a:t>
            </a:r>
            <a:endParaRPr lang="ru-RU" altLang="ru-RU" sz="40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smtClean="0"/>
              <a:t>1. Вибірковість – виділення з оточення значимих для суб’єкта конкретних предметів, явищ або вибір певного роду психічної діяльності.</a:t>
            </a:r>
          </a:p>
          <a:p>
            <a:pPr eaLnBrk="1" hangingPunct="1">
              <a:buFontTx/>
              <a:buNone/>
            </a:pPr>
            <a:r>
              <a:rPr lang="uk-UA" altLang="ru-RU" smtClean="0"/>
              <a:t>2. Збереження діяльності на певний проміжок часу.</a:t>
            </a:r>
          </a:p>
          <a:p>
            <a:pPr eaLnBrk="1" hangingPunct="1">
              <a:buFontTx/>
              <a:buNone/>
            </a:pPr>
            <a:r>
              <a:rPr lang="uk-UA" altLang="ru-RU" smtClean="0"/>
              <a:t>3. Спрямованість пов’язана з переходом від одного заняття до іншого</a:t>
            </a:r>
          </a:p>
          <a:p>
            <a:pPr eaLnBrk="1" hangingPunct="1"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4000" b="1" smtClean="0"/>
              <a:t>Що таке “зосередженість психічної діяльності?”</a:t>
            </a:r>
            <a:endParaRPr lang="ru-RU" altLang="ru-RU" sz="40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uk-UA" altLang="ru-RU" smtClean="0"/>
              <a:t>Зосередженість – більша чи менша заглибленість в діяльність.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mtClean="0"/>
              <a:t>Більша чи менша заглибленість в діяльність.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mtClean="0"/>
              <a:t>Зосередженість пов’язана із заглибленістю в заняття.</a:t>
            </a:r>
            <a:endParaRPr lang="ru-RU" altLang="ru-RU" smtClean="0"/>
          </a:p>
          <a:p>
            <a:pPr marL="609600" indent="-609600"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Фізіологічні основи уваги</a:t>
            </a:r>
            <a:endParaRPr lang="ru-RU" altLang="ru-RU" b="1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 Утворення орієнтувальних рефлексів, які збагачуються тонкими й досконалими умовними рефлексами;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/>
              <a:t>Ретикулярна формація – сіткоподібне утворення, яке посилює значущі сигнали, пропускаючи їх у кору мозку, і гальмує інші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/>
              <a:t>Осередок оптимального збудження в корі мозку (домінанта)</a:t>
            </a:r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600" smtClean="0"/>
              <a:t>Фізіологічні механізми уваги забезпечують фільтрацію подразників</a:t>
            </a:r>
            <a:endParaRPr lang="ru-RU" altLang="ru-RU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332038"/>
            <a:ext cx="40386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uk-UA" altLang="ru-RU" sz="2800" b="1" i="1" smtClean="0"/>
              <a:t>Периферійні: </a:t>
            </a:r>
            <a:r>
              <a:rPr lang="uk-UA" altLang="ru-RU" sz="2800" smtClean="0"/>
              <a:t>налаштування органів чуття</a:t>
            </a:r>
          </a:p>
          <a:p>
            <a:pPr marL="609600" indent="-609600" eaLnBrk="1" hangingPunct="1"/>
            <a:endParaRPr lang="uk-UA" altLang="ru-RU" sz="2800" smtClean="0"/>
          </a:p>
          <a:p>
            <a:pPr marL="609600" indent="-609600" eaLnBrk="1" hangingPunct="1">
              <a:buFontTx/>
              <a:buNone/>
            </a:pPr>
            <a:endParaRPr lang="uk-UA" altLang="ru-RU" sz="2800" smtClean="0"/>
          </a:p>
          <a:p>
            <a:pPr marL="609600" indent="-609600" eaLnBrk="1" hangingPunct="1"/>
            <a:endParaRPr lang="ru-RU" altLang="ru-RU" sz="280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2332038"/>
            <a:ext cx="4038600" cy="4525962"/>
          </a:xfrm>
        </p:spPr>
        <p:txBody>
          <a:bodyPr/>
          <a:lstStyle/>
          <a:p>
            <a:pPr eaLnBrk="1" hangingPunct="1"/>
            <a:r>
              <a:rPr lang="uk-UA" altLang="ru-RU" sz="2800" b="1" i="1" smtClean="0"/>
              <a:t>Центральні:</a:t>
            </a:r>
            <a:r>
              <a:rPr lang="uk-UA" altLang="ru-RU" sz="2800" smtClean="0"/>
              <a:t> збудження одних центрів і гальмування інших</a:t>
            </a:r>
            <a:endParaRPr lang="ru-RU" altLang="ru-RU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Два важливих явища уваги</a:t>
            </a:r>
            <a:endParaRPr lang="ru-RU" altLang="ru-RU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2800" b="1" i="1" smtClean="0"/>
              <a:t>Перший:</a:t>
            </a:r>
            <a:r>
              <a:rPr lang="uk-UA" altLang="ru-RU" sz="2800" smtClean="0"/>
              <a:t> іррадіація нервового збудження. </a:t>
            </a:r>
            <a:r>
              <a:rPr lang="uk-UA" altLang="ru-RU" sz="2800" b="1" i="1" smtClean="0"/>
              <a:t>Закон індукції нервових</a:t>
            </a:r>
            <a:r>
              <a:rPr lang="uk-UA" altLang="ru-RU" sz="2800" smtClean="0"/>
              <a:t> </a:t>
            </a:r>
            <a:r>
              <a:rPr lang="uk-UA" altLang="ru-RU" sz="2800" b="1" i="1" smtClean="0"/>
              <a:t>процесів</a:t>
            </a:r>
            <a:r>
              <a:rPr lang="uk-UA" altLang="ru-RU" sz="2800" smtClean="0"/>
              <a:t> (Ч.Шеррінгтон, І.П.Павлов): збудження в одних ділянках мозку викликає гальмування в інших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2800" b="1" i="1" smtClean="0"/>
              <a:t>Другий :</a:t>
            </a:r>
            <a:r>
              <a:rPr lang="uk-UA" altLang="ru-RU" sz="2800" smtClean="0"/>
              <a:t>  домінанта (О.О.Ухтомський).</a:t>
            </a:r>
            <a:r>
              <a:rPr lang="uk-UA" altLang="ru-RU" sz="2800" b="1" i="1" smtClean="0"/>
              <a:t>Принцип домінанти:</a:t>
            </a:r>
            <a:r>
              <a:rPr lang="uk-UA" altLang="ru-RU" sz="2800" smtClean="0"/>
              <a:t> в мозку завжди є панівне джерело збудження, яке обумовлює роботу нервових центрів на даний момент та спрямовує діяльність людини.</a:t>
            </a:r>
            <a:endParaRPr lang="ru-RU" altLang="ru-RU" sz="2800" b="1" i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Теорії уваги</a:t>
            </a:r>
            <a:endParaRPr lang="ru-RU" altLang="ru-RU" b="1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результат рухового пристосування.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результат обмеженості обсягу свідомості.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результат емоцій.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результат аперцепції.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особлива активна здібність духу.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Увага як посилення нервової подразливості.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smtClean="0"/>
              <a:t>Теорія нервового пригнічення.</a:t>
            </a:r>
          </a:p>
          <a:p>
            <a:pPr marL="609600" indent="-609600" eaLnBrk="1" hangingPunct="1">
              <a:buFontTx/>
              <a:buAutoNum type="arabicPeriod"/>
            </a:pPr>
            <a:endParaRPr lang="ru-RU" altLang="ru-RU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/>
              <a:t>Види уваги</a:t>
            </a:r>
            <a:endParaRPr lang="ru-RU" altLang="ru-RU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Мимовільна увага</a:t>
            </a:r>
            <a:r>
              <a:rPr lang="uk-UA" altLang="ru-RU" smtClean="0"/>
              <a:t> – зосередження свідомості людини на об’єкті внаслідок його особливостей як подразника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Довільна увага</a:t>
            </a:r>
            <a:r>
              <a:rPr lang="uk-UA" altLang="ru-RU" smtClean="0"/>
              <a:t> – свідома регуляція та спрямованість психічної діяльності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b="1" i="1" smtClean="0"/>
              <a:t>Післядовільна увага</a:t>
            </a:r>
            <a:r>
              <a:rPr lang="uk-UA" altLang="ru-RU" smtClean="0"/>
              <a:t> – має риси мимовільної (не вимагає зусиль) та довільної (є цілеспрямованою та передбачуваною)</a:t>
            </a:r>
            <a:endParaRPr lang="ru-RU" alt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0">
      <a:dk1>
        <a:srgbClr val="777777"/>
      </a:dk1>
      <a:lt1>
        <a:srgbClr val="FFFFFF"/>
      </a:lt1>
      <a:dk2>
        <a:srgbClr val="686B5D"/>
      </a:dk2>
      <a:lt2>
        <a:srgbClr val="D1D1CB"/>
      </a:lt2>
      <a:accent1>
        <a:srgbClr val="909082"/>
      </a:accent1>
      <a:accent2>
        <a:srgbClr val="809EA8"/>
      </a:accent2>
      <a:accent3>
        <a:srgbClr val="B9BAB6"/>
      </a:accent3>
      <a:accent4>
        <a:srgbClr val="DADADA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</TotalTime>
  <Words>552</Words>
  <Application>Microsoft Office PowerPoint</Application>
  <PresentationFormat>Екран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7" baseType="lpstr">
      <vt:lpstr>Arial</vt:lpstr>
      <vt:lpstr>Calibri</vt:lpstr>
      <vt:lpstr>Оформление по умолчанию</vt:lpstr>
      <vt:lpstr>УВАГА</vt:lpstr>
      <vt:lpstr>Увага -</vt:lpstr>
      <vt:lpstr>Що таке “спрямованість психічної діяльності?”</vt:lpstr>
      <vt:lpstr>Що таке “зосередженість психічної діяльності?”</vt:lpstr>
      <vt:lpstr>Фізіологічні основи уваги</vt:lpstr>
      <vt:lpstr>Фізіологічні механізми уваги забезпечують фільтрацію подразників</vt:lpstr>
      <vt:lpstr>Два важливих явища уваги</vt:lpstr>
      <vt:lpstr>Теорії уваги</vt:lpstr>
      <vt:lpstr>Види уваги</vt:lpstr>
      <vt:lpstr>Властивості уваги</vt:lpstr>
      <vt:lpstr>Презентація PowerPoint</vt:lpstr>
      <vt:lpstr>Розвиток уваги</vt:lpstr>
      <vt:lpstr>Презентація PowerPoint</vt:lpstr>
      <vt:lpstr>Два основні етапи розвитку уваги</vt:lpstr>
    </vt:vector>
  </TitlesOfParts>
  <Manager>Posibnyk.com</Manager>
  <Company>Posibnyk.com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УВАГА</dc:title>
  <dc:creator>Posibnyk.com;1</dc:creator>
  <cp:lastModifiedBy>User</cp:lastModifiedBy>
  <cp:revision>4</cp:revision>
  <dcterms:created xsi:type="dcterms:W3CDTF">2011-11-04T16:50:25Z</dcterms:created>
  <dcterms:modified xsi:type="dcterms:W3CDTF">2021-01-13T09:05:37Z</dcterms:modified>
  <cp:contentStatus>Posibnyk.com</cp:contentStatus>
  <dc:language>Posibnyk.com</dc:language>
  <cp:version>Posibnyk.com</cp:version>
</cp:coreProperties>
</file>