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76" r:id="rId5"/>
    <p:sldId id="291" r:id="rId6"/>
    <p:sldId id="277" r:id="rId7"/>
    <p:sldId id="257" r:id="rId8"/>
    <p:sldId id="258" r:id="rId9"/>
    <p:sldId id="259" r:id="rId10"/>
    <p:sldId id="260" r:id="rId11"/>
    <p:sldId id="261" r:id="rId12"/>
    <p:sldId id="292" r:id="rId13"/>
    <p:sldId id="293" r:id="rId14"/>
    <p:sldId id="262" r:id="rId15"/>
    <p:sldId id="294" r:id="rId16"/>
    <p:sldId id="295" r:id="rId17"/>
    <p:sldId id="263" r:id="rId18"/>
    <p:sldId id="264" r:id="rId19"/>
    <p:sldId id="265" r:id="rId20"/>
    <p:sldId id="266" r:id="rId21"/>
    <p:sldId id="267" r:id="rId22"/>
    <p:sldId id="268" r:id="rId23"/>
    <p:sldId id="296" r:id="rId24"/>
    <p:sldId id="269" r:id="rId25"/>
    <p:sldId id="270" r:id="rId26"/>
    <p:sldId id="271" r:id="rId27"/>
    <p:sldId id="272"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D33983-079F-4390-9748-C84A8C479AEB}"/>
              </a:ext>
            </a:extLst>
          </p:cNvPr>
          <p:cNvSpPr>
            <a:spLocks noGrp="1"/>
          </p:cNvSpPr>
          <p:nvPr>
            <p:ph type="ctrTitle"/>
          </p:nvPr>
        </p:nvSpPr>
        <p:spPr>
          <a:xfrm>
            <a:off x="2198596" y="736847"/>
            <a:ext cx="9084074" cy="1758972"/>
          </a:xfrm>
        </p:spPr>
        <p:txBody>
          <a:bodyPr>
            <a:noAutofit/>
          </a:bodyPr>
          <a:lstStyle/>
          <a:p>
            <a:pPr algn="ctr"/>
            <a:r>
              <a:rPr lang="ru-RU" sz="4400" b="1" dirty="0" err="1"/>
              <a:t>Особливості</a:t>
            </a:r>
            <a:r>
              <a:rPr lang="ru-RU" sz="4400" b="1" dirty="0"/>
              <a:t> </a:t>
            </a:r>
            <a:r>
              <a:rPr lang="ru-RU" sz="4400" b="1" dirty="0" err="1"/>
              <a:t>сучасного</a:t>
            </a:r>
            <a:r>
              <a:rPr lang="ru-RU" sz="4400" b="1" dirty="0"/>
              <a:t> </a:t>
            </a:r>
            <a:r>
              <a:rPr lang="ru-RU" sz="4400" b="1" dirty="0" err="1"/>
              <a:t>етапу</a:t>
            </a:r>
            <a:r>
              <a:rPr lang="ru-RU" sz="4400" b="1" dirty="0"/>
              <a:t> </a:t>
            </a:r>
            <a:r>
              <a:rPr lang="ru-RU" sz="4400" b="1" dirty="0" err="1"/>
              <a:t>розвитку</a:t>
            </a:r>
            <a:r>
              <a:rPr lang="ru-RU" sz="4400" b="1" dirty="0"/>
              <a:t> науки</a:t>
            </a:r>
            <a:endParaRPr lang="uk-UA" sz="4400" b="1" dirty="0"/>
          </a:p>
        </p:txBody>
      </p:sp>
      <p:sp>
        <p:nvSpPr>
          <p:cNvPr id="3" name="Підзаголовок 2">
            <a:extLst>
              <a:ext uri="{FF2B5EF4-FFF2-40B4-BE49-F238E27FC236}">
                <a16:creationId xmlns:a16="http://schemas.microsoft.com/office/drawing/2014/main" id="{D40655D3-A507-4301-A949-4F8B9DEDFD97}"/>
              </a:ext>
            </a:extLst>
          </p:cNvPr>
          <p:cNvSpPr>
            <a:spLocks noGrp="1"/>
          </p:cNvSpPr>
          <p:nvPr>
            <p:ph type="subTitle" idx="1"/>
          </p:nvPr>
        </p:nvSpPr>
        <p:spPr>
          <a:xfrm>
            <a:off x="2367271" y="2848533"/>
            <a:ext cx="8915399" cy="3027297"/>
          </a:xfrm>
        </p:spPr>
        <p:txBody>
          <a:bodyPr/>
          <a:lstStyle/>
          <a:p>
            <a:pPr marL="342900" indent="-342900">
              <a:buAutoNum type="arabicPeriod"/>
            </a:pPr>
            <a:endParaRPr lang="uk-UA" b="1" dirty="0">
              <a:solidFill>
                <a:srgbClr val="000000"/>
              </a:solidFill>
              <a:latin typeface="Courier New" panose="02070309020205020404" pitchFamily="49" charset="0"/>
            </a:endParaRPr>
          </a:p>
          <a:p>
            <a:pPr marL="342900" indent="-342900">
              <a:buAutoNum type="arabicPeriod"/>
            </a:pPr>
            <a:r>
              <a:rPr lang="uk-UA" b="1" dirty="0">
                <a:solidFill>
                  <a:srgbClr val="000000"/>
                </a:solidFill>
                <a:latin typeface="Courier New" panose="02070309020205020404" pitchFamily="49" charset="0"/>
              </a:rPr>
              <a:t>Риси </a:t>
            </a:r>
            <a:r>
              <a:rPr lang="uk-UA" b="1" dirty="0" err="1">
                <a:solidFill>
                  <a:srgbClr val="000000"/>
                </a:solidFill>
                <a:latin typeface="Courier New" panose="02070309020205020404" pitchFamily="49" charset="0"/>
              </a:rPr>
              <a:t>постнекласичної</a:t>
            </a:r>
            <a:r>
              <a:rPr lang="uk-UA" b="1" dirty="0">
                <a:solidFill>
                  <a:srgbClr val="000000"/>
                </a:solidFill>
                <a:latin typeface="Courier New" panose="02070309020205020404" pitchFamily="49" charset="0"/>
              </a:rPr>
              <a:t> науки</a:t>
            </a:r>
          </a:p>
          <a:p>
            <a:pPr marL="342900" indent="-342900">
              <a:buAutoNum type="arabicPeriod"/>
            </a:pPr>
            <a:r>
              <a:rPr lang="uk-UA" b="1" dirty="0">
                <a:solidFill>
                  <a:srgbClr val="000000"/>
                </a:solidFill>
                <a:latin typeface="Courier New" panose="02070309020205020404" pitchFamily="49" charset="0"/>
              </a:rPr>
              <a:t>Сцієнтизм </a:t>
            </a:r>
            <a:r>
              <a:rPr lang="uk-UA" sz="1800" b="1" dirty="0">
                <a:solidFill>
                  <a:srgbClr val="000000"/>
                </a:solidFill>
                <a:effectLst/>
                <a:latin typeface="Courier New" panose="02070309020205020404" pitchFamily="49" charset="0"/>
                <a:ea typeface="Courier New" panose="02070309020205020404" pitchFamily="49" charset="0"/>
              </a:rPr>
              <a:t>– </a:t>
            </a:r>
            <a:r>
              <a:rPr lang="uk-UA" sz="1800" b="1" dirty="0" err="1">
                <a:solidFill>
                  <a:srgbClr val="000000"/>
                </a:solidFill>
                <a:effectLst/>
                <a:latin typeface="Courier New" panose="02070309020205020404" pitchFamily="49" charset="0"/>
                <a:ea typeface="Courier New" panose="02070309020205020404" pitchFamily="49" charset="0"/>
              </a:rPr>
              <a:t>антисцієнтизм</a:t>
            </a:r>
            <a:endParaRPr lang="uk-UA" sz="1800" b="1" dirty="0">
              <a:solidFill>
                <a:srgbClr val="000000"/>
              </a:solidFill>
              <a:effectLst/>
              <a:latin typeface="Courier New" panose="02070309020205020404" pitchFamily="49" charset="0"/>
              <a:ea typeface="Courier New" panose="02070309020205020404" pitchFamily="49" charset="0"/>
            </a:endParaRPr>
          </a:p>
          <a:p>
            <a:pPr marL="342900" indent="-342900">
              <a:buAutoNum type="arabicPeriod"/>
            </a:pPr>
            <a:r>
              <a:rPr lang="uk-UA" sz="1800" b="1" dirty="0" err="1">
                <a:solidFill>
                  <a:srgbClr val="000000"/>
                </a:solidFill>
                <a:effectLst/>
                <a:latin typeface="Courier New" panose="02070309020205020404" pitchFamily="49" charset="0"/>
                <a:ea typeface="Courier New" panose="02070309020205020404" pitchFamily="49" charset="0"/>
              </a:rPr>
              <a:t>Екстерналізм</a:t>
            </a:r>
            <a:r>
              <a:rPr lang="uk-UA" sz="1800" b="1" dirty="0">
                <a:solidFill>
                  <a:srgbClr val="000000"/>
                </a:solidFill>
                <a:effectLst/>
                <a:latin typeface="Courier New" panose="02070309020205020404" pitchFamily="49" charset="0"/>
                <a:ea typeface="Courier New" panose="02070309020205020404" pitchFamily="49" charset="0"/>
              </a:rPr>
              <a:t> – </a:t>
            </a:r>
            <a:r>
              <a:rPr lang="uk-UA" sz="1800" b="1" dirty="0" err="1">
                <a:solidFill>
                  <a:srgbClr val="000000"/>
                </a:solidFill>
                <a:effectLst/>
                <a:latin typeface="Courier New" panose="02070309020205020404" pitchFamily="49" charset="0"/>
                <a:ea typeface="Courier New" panose="02070309020205020404" pitchFamily="49" charset="0"/>
              </a:rPr>
              <a:t>інтерналізм</a:t>
            </a:r>
            <a:endParaRPr lang="uk-UA" sz="1800" b="1" dirty="0">
              <a:solidFill>
                <a:srgbClr val="000000"/>
              </a:solidFill>
              <a:effectLst/>
              <a:latin typeface="Courier New" panose="02070309020205020404" pitchFamily="49" charset="0"/>
              <a:ea typeface="Courier New" panose="02070309020205020404" pitchFamily="49" charset="0"/>
            </a:endParaRPr>
          </a:p>
          <a:p>
            <a:pPr marL="342900" indent="-342900">
              <a:buFont typeface="Wingdings 3" charset="2"/>
              <a:buAutoNum type="arabicPeriod"/>
            </a:pPr>
            <a:r>
              <a:rPr lang="uk-UA" b="1" dirty="0" err="1">
                <a:solidFill>
                  <a:srgbClr val="000000"/>
                </a:solidFill>
                <a:latin typeface="Courier New" panose="02070309020205020404" pitchFamily="49" charset="0"/>
              </a:rPr>
              <a:t>Кумулятивізм</a:t>
            </a:r>
            <a:r>
              <a:rPr lang="uk-UA" b="1" dirty="0">
                <a:solidFill>
                  <a:srgbClr val="000000"/>
                </a:solidFill>
                <a:latin typeface="Courier New" panose="02070309020205020404" pitchFamily="49" charset="0"/>
              </a:rPr>
              <a:t> — </a:t>
            </a:r>
            <a:r>
              <a:rPr lang="uk-UA" b="1" dirty="0" err="1">
                <a:solidFill>
                  <a:srgbClr val="000000"/>
                </a:solidFill>
                <a:latin typeface="Courier New" panose="02070309020205020404" pitchFamily="49" charset="0"/>
              </a:rPr>
              <a:t>дискумулятивізм</a:t>
            </a:r>
            <a:endParaRPr lang="uk-UA" b="1" dirty="0">
              <a:solidFill>
                <a:srgbClr val="000000"/>
              </a:solidFill>
              <a:latin typeface="Courier New" panose="02070309020205020404" pitchFamily="49" charset="0"/>
            </a:endParaRPr>
          </a:p>
          <a:p>
            <a:pPr marL="342900" indent="-342900">
              <a:buFont typeface="Wingdings 3" charset="2"/>
              <a:buAutoNum type="arabicPeriod"/>
            </a:pPr>
            <a:r>
              <a:rPr lang="ru-RU" b="1" dirty="0">
                <a:solidFill>
                  <a:srgbClr val="000000"/>
                </a:solidFill>
                <a:latin typeface="Courier New" panose="02070309020205020404" pitchFamily="49" charset="0"/>
              </a:rPr>
              <a:t>Синергетика як нова </a:t>
            </a:r>
            <a:r>
              <a:rPr lang="ru-RU" b="1" dirty="0" err="1">
                <a:solidFill>
                  <a:srgbClr val="000000"/>
                </a:solidFill>
                <a:latin typeface="Courier New" panose="02070309020205020404" pitchFamily="49" charset="0"/>
              </a:rPr>
              <a:t>стратегія</a:t>
            </a:r>
            <a:r>
              <a:rPr lang="ru-RU" b="1" dirty="0">
                <a:solidFill>
                  <a:srgbClr val="000000"/>
                </a:solidFill>
                <a:latin typeface="Courier New" panose="02070309020205020404" pitchFamily="49" charset="0"/>
              </a:rPr>
              <a:t> </a:t>
            </a:r>
            <a:r>
              <a:rPr lang="ru-RU" b="1" dirty="0" err="1">
                <a:solidFill>
                  <a:srgbClr val="000000"/>
                </a:solidFill>
                <a:latin typeface="Courier New" panose="02070309020205020404" pitchFamily="49" charset="0"/>
              </a:rPr>
              <a:t>наукового</a:t>
            </a:r>
            <a:r>
              <a:rPr lang="ru-RU" b="1" dirty="0">
                <a:solidFill>
                  <a:srgbClr val="000000"/>
                </a:solidFill>
                <a:latin typeface="Courier New" panose="02070309020205020404" pitchFamily="49" charset="0"/>
              </a:rPr>
              <a:t> </a:t>
            </a:r>
            <a:r>
              <a:rPr lang="ru-RU" b="1" dirty="0" err="1">
                <a:solidFill>
                  <a:srgbClr val="000000"/>
                </a:solidFill>
                <a:latin typeface="Courier New" panose="02070309020205020404" pitchFamily="49" charset="0"/>
              </a:rPr>
              <a:t>пошуку</a:t>
            </a:r>
            <a:r>
              <a:rPr lang="ru-RU" b="1" dirty="0">
                <a:solidFill>
                  <a:srgbClr val="000000"/>
                </a:solidFill>
                <a:latin typeface="Courier New" panose="02070309020205020404" pitchFamily="49" charset="0"/>
              </a:rPr>
              <a:t>.</a:t>
            </a:r>
          </a:p>
          <a:p>
            <a:pPr marL="342900" indent="-342900">
              <a:buFont typeface="Wingdings 3" charset="2"/>
              <a:buAutoNum type="arabicPeriod"/>
            </a:pPr>
            <a:r>
              <a:rPr lang="uk-UA" b="1" dirty="0">
                <a:solidFill>
                  <a:srgbClr val="000000"/>
                </a:solidFill>
                <a:latin typeface="Courier New" panose="02070309020205020404" pitchFamily="49" charset="0"/>
              </a:rPr>
              <a:t>Глобальний </a:t>
            </a:r>
            <a:r>
              <a:rPr lang="uk-UA" b="1" dirty="0" smtClean="0">
                <a:solidFill>
                  <a:srgbClr val="000000"/>
                </a:solidFill>
                <a:latin typeface="Courier New" panose="02070309020205020404" pitchFamily="49" charset="0"/>
              </a:rPr>
              <a:t>еволюціонізм</a:t>
            </a:r>
            <a:endParaRPr lang="uk-UA" b="1"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23871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4DC6D-1BBC-4382-957B-49A01C255460}"/>
              </a:ext>
            </a:extLst>
          </p:cNvPr>
          <p:cNvSpPr>
            <a:spLocks noGrp="1"/>
          </p:cNvSpPr>
          <p:nvPr>
            <p:ph type="title"/>
          </p:nvPr>
        </p:nvSpPr>
        <p:spPr/>
        <p:txBody>
          <a:bodyPr/>
          <a:lstStyle/>
          <a:p>
            <a:pPr algn="ctr"/>
            <a:r>
              <a:rPr lang="uk-UA" dirty="0"/>
              <a:t>Сцієнтизм став</a:t>
            </a:r>
          </a:p>
        </p:txBody>
      </p:sp>
      <p:sp>
        <p:nvSpPr>
          <p:cNvPr id="3" name="Місце для вмісту 2">
            <a:extLst>
              <a:ext uri="{FF2B5EF4-FFF2-40B4-BE49-F238E27FC236}">
                <a16:creationId xmlns:a16="http://schemas.microsoft.com/office/drawing/2014/main" id="{C96DF125-F82E-4AED-B8B5-075A0167D703}"/>
              </a:ext>
            </a:extLst>
          </p:cNvPr>
          <p:cNvSpPr>
            <a:spLocks noGrp="1"/>
          </p:cNvSpPr>
          <p:nvPr>
            <p:ph sz="half" idx="1"/>
          </p:nvPr>
        </p:nvSpPr>
        <p:spPr>
          <a:xfrm>
            <a:off x="1068404" y="1918855"/>
            <a:ext cx="5980363" cy="4159135"/>
          </a:xfrm>
        </p:spPr>
        <p:txBody>
          <a:bodyPr>
            <a:normAutofit lnSpcReduction="10000"/>
          </a:bodyPr>
          <a:lstStyle/>
          <a:p>
            <a:pPr algn="just"/>
            <a:r>
              <a:rPr lang="uk-UA" sz="1800" dirty="0">
                <a:effectLst/>
                <a:ea typeface="Times New Roman" panose="02020603050405020304" pitchFamily="18" charset="0"/>
              </a:rPr>
              <a:t>ідеологією самодо­статньої, «чистої» </a:t>
            </a:r>
            <a:r>
              <a:rPr lang="uk-UA" sz="1800" dirty="0" err="1">
                <a:effectLst/>
                <a:ea typeface="Times New Roman" panose="02020603050405020304" pitchFamily="18" charset="0"/>
              </a:rPr>
              <a:t>ціннісно</a:t>
            </a:r>
            <a:r>
              <a:rPr lang="uk-UA" sz="1800" dirty="0">
                <a:effectLst/>
                <a:ea typeface="Times New Roman" panose="02020603050405020304" pitchFamily="18" charset="0"/>
              </a:rPr>
              <a:t> нейтральної «її величності науки»,</a:t>
            </a:r>
          </a:p>
          <a:p>
            <a:pPr algn="just"/>
            <a:r>
              <a:rPr lang="uk-UA" sz="1800" dirty="0">
                <a:effectLst/>
                <a:ea typeface="Times New Roman" panose="02020603050405020304" pitchFamily="18" charset="0"/>
              </a:rPr>
              <a:t>вираженням сподівань багатьох вчених, соціальний статус яких у XX ст. багатократно підвищився, на виняткову роль у всіх областях суспільного життя,</a:t>
            </a:r>
          </a:p>
          <a:p>
            <a:pPr algn="just"/>
            <a:r>
              <a:rPr lang="uk-UA" sz="1800" dirty="0">
                <a:effectLst/>
                <a:ea typeface="Times New Roman" panose="02020603050405020304" pitchFamily="18" charset="0"/>
              </a:rPr>
              <a:t>вірою в майбутні безмежні можливості науки, впевненості в її здатності вирішувати не лише пізнавальні евристичні, прогностичні, а й усі ключові суспільні проблеми (</a:t>
            </a:r>
            <a:r>
              <a:rPr lang="uk-UA" sz="1800" dirty="0" err="1">
                <a:effectLst/>
                <a:ea typeface="Times New Roman" panose="02020603050405020304" pitchFamily="18" charset="0"/>
              </a:rPr>
              <a:t>сцієнтисти</a:t>
            </a:r>
            <a:r>
              <a:rPr lang="uk-UA" sz="1800" dirty="0">
                <a:effectLst/>
                <a:ea typeface="Times New Roman" panose="02020603050405020304" pitchFamily="18" charset="0"/>
              </a:rPr>
              <a:t> переконані в тому, що всі види практики, культури та знання мають перспективи розвитку лише </a:t>
            </a:r>
            <a:r>
              <a:rPr lang="uk-UA" sz="1800" dirty="0" smtClean="0">
                <a:effectLst/>
                <a:ea typeface="Times New Roman" panose="02020603050405020304" pitchFamily="18" charset="0"/>
              </a:rPr>
              <a:t>настільки, </a:t>
            </a:r>
            <a:r>
              <a:rPr lang="uk-UA" dirty="0" smtClean="0">
                <a:ea typeface="Times New Roman" panose="02020603050405020304" pitchFamily="18" charset="0"/>
              </a:rPr>
              <a:t>на</a:t>
            </a:r>
            <a:r>
              <a:rPr lang="uk-UA" sz="1800" dirty="0" smtClean="0">
                <a:effectLst/>
                <a:ea typeface="Times New Roman" panose="02020603050405020304" pitchFamily="18" charset="0"/>
              </a:rPr>
              <a:t>скільки </a:t>
            </a:r>
            <a:r>
              <a:rPr lang="uk-UA" sz="1800" dirty="0">
                <a:effectLst/>
                <a:ea typeface="Times New Roman" panose="02020603050405020304" pitchFamily="18" charset="0"/>
              </a:rPr>
              <a:t>йдуть за наукою й намагаються відповідати її вимогам).</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341004" y="2133600"/>
            <a:ext cx="4313238" cy="3034026"/>
          </a:xfrm>
          <a:prstGeom prst="rect">
            <a:avLst/>
          </a:prstGeom>
        </p:spPr>
      </p:pic>
    </p:spTree>
    <p:extLst>
      <p:ext uri="{BB962C8B-B14F-4D97-AF65-F5344CB8AC3E}">
        <p14:creationId xmlns:p14="http://schemas.microsoft.com/office/powerpoint/2010/main" val="85871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F1007-3E3D-4A7F-AF4B-1F0C8A0C162B}"/>
              </a:ext>
            </a:extLst>
          </p:cNvPr>
          <p:cNvSpPr>
            <a:spLocks noGrp="1"/>
          </p:cNvSpPr>
          <p:nvPr>
            <p:ph type="title"/>
          </p:nvPr>
        </p:nvSpPr>
        <p:spPr/>
        <p:txBody>
          <a:bodyPr>
            <a:normAutofit/>
          </a:bodyPr>
          <a:lstStyle/>
          <a:p>
            <a:pPr algn="ctr"/>
            <a:r>
              <a:rPr lang="uk-UA" dirty="0"/>
              <a:t>Сцієнтизм реалізувався в таких основних концептуальних орієнтаціях</a:t>
            </a:r>
          </a:p>
        </p:txBody>
      </p:sp>
      <p:sp>
        <p:nvSpPr>
          <p:cNvPr id="3" name="Місце для вмісту 2">
            <a:extLst>
              <a:ext uri="{FF2B5EF4-FFF2-40B4-BE49-F238E27FC236}">
                <a16:creationId xmlns:a16="http://schemas.microsoft.com/office/drawing/2014/main" id="{04CA2D37-8AD1-4041-957F-724F4DD42ABE}"/>
              </a:ext>
            </a:extLst>
          </p:cNvPr>
          <p:cNvSpPr>
            <a:spLocks noGrp="1"/>
          </p:cNvSpPr>
          <p:nvPr>
            <p:ph idx="1"/>
          </p:nvPr>
        </p:nvSpPr>
        <p:spPr/>
        <p:txBody>
          <a:bodyPr/>
          <a:lstStyle/>
          <a:p>
            <a:pPr algn="just"/>
            <a:r>
              <a:rPr lang="uk-UA" dirty="0"/>
              <a:t>В абсолютизації науково-технічних чинників людського розвитку, які уже забезпечили всі наочні переваги «</a:t>
            </a:r>
            <a:r>
              <a:rPr lang="uk-UA" dirty="0" err="1"/>
              <a:t>високоіндустріального</a:t>
            </a:r>
            <a:r>
              <a:rPr lang="uk-UA" dirty="0"/>
              <a:t> суспільства» й стануть запорукою ефективного управління цим суспільством і тим самим дієвого розв'язання найскладніших проблем, </a:t>
            </a:r>
            <a:r>
              <a:rPr lang="uk-UA" dirty="0" err="1"/>
              <a:t>Реймонд</a:t>
            </a:r>
            <a:r>
              <a:rPr lang="uk-UA" dirty="0"/>
              <a:t> </a:t>
            </a:r>
            <a:r>
              <a:rPr lang="uk-UA" dirty="0" err="1"/>
              <a:t>Арон</a:t>
            </a:r>
            <a:r>
              <a:rPr lang="uk-UA" dirty="0"/>
              <a:t> (Франція), </a:t>
            </a:r>
            <a:r>
              <a:rPr lang="uk-UA" dirty="0" err="1"/>
              <a:t>Деніелл</a:t>
            </a:r>
            <a:r>
              <a:rPr lang="uk-UA" dirty="0"/>
              <a:t> Белл і </a:t>
            </a:r>
            <a:r>
              <a:rPr lang="uk-UA" dirty="0" err="1"/>
              <a:t>Волт</a:t>
            </a:r>
            <a:r>
              <a:rPr lang="uk-UA" dirty="0"/>
              <a:t> </a:t>
            </a:r>
            <a:r>
              <a:rPr lang="uk-UA" dirty="0" err="1"/>
              <a:t>Ростоу</a:t>
            </a:r>
            <a:r>
              <a:rPr lang="uk-UA" dirty="0"/>
              <a:t> (США). </a:t>
            </a:r>
          </a:p>
          <a:p>
            <a:pPr algn="just"/>
            <a:r>
              <a:rPr lang="uk-UA" dirty="0"/>
              <a:t>В абсолютизації природничо-наукових, математичних, логічних знань як </a:t>
            </a:r>
            <a:r>
              <a:rPr lang="uk-UA" dirty="0" err="1"/>
              <a:t>методологічнонайоснащеніших</a:t>
            </a:r>
            <a:r>
              <a:rPr lang="uk-UA" dirty="0"/>
              <a:t>, найпродуктивніших, «точних» і тому взірцевих для всіх соціально-гуманітарних наук (Джеральд </a:t>
            </a:r>
            <a:r>
              <a:rPr lang="uk-UA" dirty="0" err="1"/>
              <a:t>Холтон</a:t>
            </a:r>
            <a:r>
              <a:rPr lang="uk-UA" dirty="0"/>
              <a:t>, Персі </a:t>
            </a:r>
            <a:r>
              <a:rPr lang="uk-UA" dirty="0" err="1"/>
              <a:t>Бріджмен</a:t>
            </a:r>
            <a:r>
              <a:rPr lang="uk-UA" dirty="0"/>
              <a:t>).</a:t>
            </a:r>
          </a:p>
        </p:txBody>
      </p:sp>
    </p:spTree>
    <p:extLst>
      <p:ext uri="{BB962C8B-B14F-4D97-AF65-F5344CB8AC3E}">
        <p14:creationId xmlns:p14="http://schemas.microsoft.com/office/powerpoint/2010/main" val="414116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Місце для вмісту 4"/>
          <p:cNvSpPr>
            <a:spLocks noGrp="1"/>
          </p:cNvSpPr>
          <p:nvPr>
            <p:ph sz="half" idx="1"/>
          </p:nvPr>
        </p:nvSpPr>
        <p:spPr>
          <a:xfrm>
            <a:off x="1088966" y="2133600"/>
            <a:ext cx="6866314" cy="3777622"/>
          </a:xfrm>
        </p:spPr>
        <p:txBody>
          <a:bodyPr>
            <a:normAutofit fontScale="85000" lnSpcReduction="10000"/>
          </a:bodyPr>
          <a:lstStyle/>
          <a:p>
            <a:pPr algn="just"/>
            <a:r>
              <a:rPr lang="uk-UA" dirty="0"/>
              <a:t>Термін </a:t>
            </a:r>
            <a:r>
              <a:rPr lang="uk-UA" dirty="0" smtClean="0"/>
              <a:t>«сцієнтизм» </a:t>
            </a:r>
            <a:r>
              <a:rPr lang="uk-UA" dirty="0"/>
              <a:t>був популяризований Ф. А. </a:t>
            </a:r>
            <a:r>
              <a:rPr lang="uk-UA" dirty="0" err="1" smtClean="0"/>
              <a:t>Гайєком</a:t>
            </a:r>
            <a:r>
              <a:rPr lang="uk-UA" dirty="0" smtClean="0"/>
              <a:t> </a:t>
            </a:r>
            <a:r>
              <a:rPr lang="uk-UA" dirty="0"/>
              <a:t>, який визначив його в 1942 році як </a:t>
            </a:r>
            <a:r>
              <a:rPr lang="uk-UA" b="1" dirty="0">
                <a:solidFill>
                  <a:srgbClr val="FFC000"/>
                </a:solidFill>
              </a:rPr>
              <a:t>«рабську імітацію методу та мови науки»</a:t>
            </a:r>
            <a:r>
              <a:rPr lang="uk-UA" b="1" dirty="0"/>
              <a:t>.</a:t>
            </a:r>
          </a:p>
          <a:p>
            <a:pPr algn="just"/>
            <a:r>
              <a:rPr lang="uk-UA" dirty="0"/>
              <a:t>Математик Олександр </a:t>
            </a:r>
            <a:r>
              <a:rPr lang="uk-UA" dirty="0" err="1"/>
              <a:t>Гротендік</a:t>
            </a:r>
            <a:r>
              <a:rPr lang="uk-UA" dirty="0"/>
              <a:t> у своєму есе «Нова універсальна церква» 1971 року охарактеризував сцієнтизм як </a:t>
            </a:r>
            <a:r>
              <a:rPr lang="uk-UA" b="1" dirty="0" err="1">
                <a:solidFill>
                  <a:srgbClr val="FFC000"/>
                </a:solidFill>
              </a:rPr>
              <a:t>релігієподібну</a:t>
            </a:r>
            <a:r>
              <a:rPr lang="uk-UA" b="1" dirty="0">
                <a:solidFill>
                  <a:srgbClr val="FFC000"/>
                </a:solidFill>
              </a:rPr>
              <a:t> ідеологію</a:t>
            </a:r>
            <a:r>
              <a:rPr lang="uk-UA" dirty="0"/>
              <a:t>, яка виступає за науковий </a:t>
            </a:r>
            <a:r>
              <a:rPr lang="uk-UA" dirty="0" smtClean="0"/>
              <a:t>редукціонізм, </a:t>
            </a:r>
            <a:r>
              <a:rPr lang="uk-UA" dirty="0"/>
              <a:t>науковий </a:t>
            </a:r>
            <a:r>
              <a:rPr lang="uk-UA" dirty="0" smtClean="0"/>
              <a:t>авторитаризм, </a:t>
            </a:r>
            <a:r>
              <a:rPr lang="uk-UA" dirty="0"/>
              <a:t>політичну технократію та технологічне порятунок, заперечуючи при цьому </a:t>
            </a:r>
            <a:r>
              <a:rPr lang="uk-UA" dirty="0" err="1"/>
              <a:t>епістемологічну</a:t>
            </a:r>
            <a:r>
              <a:rPr lang="uk-UA" dirty="0"/>
              <a:t> достовірність почуттів і переживань, таких як любов, емоції, краса та задоволення. </a:t>
            </a:r>
            <a:endParaRPr lang="uk-UA" dirty="0" smtClean="0"/>
          </a:p>
          <a:p>
            <a:pPr algn="just"/>
            <a:r>
              <a:rPr lang="uk-UA" dirty="0" smtClean="0"/>
              <a:t>Він </a:t>
            </a:r>
            <a:r>
              <a:rPr lang="uk-UA" dirty="0"/>
              <a:t>передбачив, що «</a:t>
            </a:r>
            <a:r>
              <a:rPr lang="uk-UA" i="1" dirty="0"/>
              <a:t>у найближчі роки головна політична лінія розмежування буде все менше і менше серед традиційного поділу на </a:t>
            </a:r>
            <a:r>
              <a:rPr lang="uk-UA" i="1" dirty="0" smtClean="0"/>
              <a:t>«правих» </a:t>
            </a:r>
            <a:r>
              <a:rPr lang="uk-UA" i="1" dirty="0"/>
              <a:t>і </a:t>
            </a:r>
            <a:r>
              <a:rPr lang="uk-UA" i="1" dirty="0" smtClean="0"/>
              <a:t>«лівих», </a:t>
            </a:r>
            <a:r>
              <a:rPr lang="uk-UA" i="1" dirty="0"/>
              <a:t>але все більше між прихильниками сцієнтизму, будь-якою </a:t>
            </a:r>
            <a:r>
              <a:rPr lang="uk-UA" i="1" dirty="0" smtClean="0"/>
              <a:t>ціною, </a:t>
            </a:r>
            <a:r>
              <a:rPr lang="uk-UA" i="1" dirty="0"/>
              <a:t>і їхніх опонентів, тобто, грубо кажучи, тих, хто вважає найвищою цінністю покращення життя у всьому його багатстві та різноманітност</a:t>
            </a:r>
            <a:r>
              <a:rPr lang="uk-UA" dirty="0"/>
              <a:t>і».</a:t>
            </a:r>
          </a:p>
          <a:p>
            <a:endParaRPr lang="uk-UA" dirty="0"/>
          </a:p>
          <a:p>
            <a:endParaRPr lang="uk-UA" dirty="0"/>
          </a:p>
        </p:txBody>
      </p:sp>
      <p:pic>
        <p:nvPicPr>
          <p:cNvPr id="7" name="Місце для вмісту 6"/>
          <p:cNvPicPr>
            <a:picLocks noGrp="1" noChangeAspect="1"/>
          </p:cNvPicPr>
          <p:nvPr>
            <p:ph sz="half" idx="2"/>
          </p:nvPr>
        </p:nvPicPr>
        <p:blipFill>
          <a:blip r:embed="rId2"/>
          <a:stretch>
            <a:fillRect/>
          </a:stretch>
        </p:blipFill>
        <p:spPr>
          <a:xfrm>
            <a:off x="8587033" y="2304271"/>
            <a:ext cx="2552700" cy="3105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1106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sz="half" idx="1"/>
          </p:nvPr>
        </p:nvSpPr>
        <p:spPr>
          <a:xfrm>
            <a:off x="1878675" y="2133600"/>
            <a:ext cx="6367549" cy="3777622"/>
          </a:xfrm>
        </p:spPr>
        <p:txBody>
          <a:bodyPr>
            <a:normAutofit lnSpcReduction="10000"/>
          </a:bodyPr>
          <a:lstStyle/>
          <a:p>
            <a:pPr algn="just"/>
            <a:r>
              <a:rPr lang="uk-UA" dirty="0"/>
              <a:t>Е. Ф. </a:t>
            </a:r>
            <a:r>
              <a:rPr lang="uk-UA" dirty="0" err="1"/>
              <a:t>Шумахер</a:t>
            </a:r>
            <a:r>
              <a:rPr lang="uk-UA" dirty="0"/>
              <a:t> у своєму «Посібнику для спантеличених» (1977) критикував сцієнтизм як </a:t>
            </a:r>
            <a:r>
              <a:rPr lang="uk-UA" b="1" dirty="0">
                <a:solidFill>
                  <a:srgbClr val="FFC000"/>
                </a:solidFill>
              </a:rPr>
              <a:t>збіднений світогляд</a:t>
            </a:r>
            <a:r>
              <a:rPr lang="uk-UA" dirty="0"/>
              <a:t>, який обмежується лише тим, що можна порахувати, виміряти та зважити. «</a:t>
            </a:r>
            <a:r>
              <a:rPr lang="uk-UA" i="1" dirty="0"/>
              <a:t>Архітектори сучасного світогляду, зокрема Галілей і Декарт , припускали, що ті речі, які можна зважити, виміряти та порахувати, є </a:t>
            </a:r>
            <a:r>
              <a:rPr lang="uk-UA" i="1" dirty="0" err="1"/>
              <a:t>правдивішими</a:t>
            </a:r>
            <a:r>
              <a:rPr lang="uk-UA" i="1" dirty="0"/>
              <a:t>, ніж ті, які не піддаються кількісній оцінці. Якщо це не можна порахувати, іншими словами, це не </a:t>
            </a:r>
            <a:r>
              <a:rPr lang="uk-UA" i="1" dirty="0" smtClean="0"/>
              <a:t>враховується</a:t>
            </a:r>
            <a:r>
              <a:rPr lang="uk-UA" dirty="0" smtClean="0"/>
              <a:t>». </a:t>
            </a:r>
            <a:endParaRPr lang="uk-UA" dirty="0"/>
          </a:p>
          <a:p>
            <a:pPr algn="just"/>
            <a:r>
              <a:rPr lang="uk-UA" dirty="0" smtClean="0"/>
              <a:t>У </a:t>
            </a:r>
            <a:r>
              <a:rPr lang="uk-UA" dirty="0"/>
              <a:t>1979 році Карл Поппер визначив сцієнтизм як «</a:t>
            </a:r>
            <a:r>
              <a:rPr lang="uk-UA" b="1" i="1" dirty="0">
                <a:solidFill>
                  <a:srgbClr val="FFC000"/>
                </a:solidFill>
              </a:rPr>
              <a:t>мавпування того, що багато хто приймає за метод науки</a:t>
            </a:r>
            <a:r>
              <a:rPr lang="uk-UA" dirty="0"/>
              <a:t>»</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8719690" y="2391702"/>
            <a:ext cx="2568993" cy="35195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9351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9F41D-1E34-4D9C-8732-1D3A3F2B7516}"/>
              </a:ext>
            </a:extLst>
          </p:cNvPr>
          <p:cNvSpPr>
            <a:spLocks noGrp="1"/>
          </p:cNvSpPr>
          <p:nvPr>
            <p:ph type="title"/>
          </p:nvPr>
        </p:nvSpPr>
        <p:spPr>
          <a:xfrm>
            <a:off x="2592925" y="624110"/>
            <a:ext cx="8911687" cy="831828"/>
          </a:xfrm>
        </p:spPr>
        <p:txBody>
          <a:bodyPr/>
          <a:lstStyle/>
          <a:p>
            <a:pPr algn="ctr"/>
            <a:r>
              <a:rPr lang="uk-UA" sz="3600" i="1" dirty="0" smtClean="0">
                <a:solidFill>
                  <a:srgbClr val="000000"/>
                </a:solidFill>
                <a:effectLst/>
                <a:ea typeface="Courier New" panose="02070309020205020404" pitchFamily="49" charset="0"/>
              </a:rPr>
              <a:t>АНТИСЦІЄНТИЗМ</a:t>
            </a:r>
            <a:endParaRPr lang="uk-UA" dirty="0"/>
          </a:p>
        </p:txBody>
      </p:sp>
      <p:sp>
        <p:nvSpPr>
          <p:cNvPr id="3" name="Місце для вмісту 2">
            <a:extLst>
              <a:ext uri="{FF2B5EF4-FFF2-40B4-BE49-F238E27FC236}">
                <a16:creationId xmlns:a16="http://schemas.microsoft.com/office/drawing/2014/main" id="{CD891BD5-B5A2-40CB-936E-3CD141D46E08}"/>
              </a:ext>
            </a:extLst>
          </p:cNvPr>
          <p:cNvSpPr>
            <a:spLocks noGrp="1"/>
          </p:cNvSpPr>
          <p:nvPr>
            <p:ph idx="1"/>
          </p:nvPr>
        </p:nvSpPr>
        <p:spPr>
          <a:xfrm>
            <a:off x="2589212" y="1793289"/>
            <a:ext cx="8703184" cy="4643022"/>
          </a:xfrm>
        </p:spPr>
        <p:txBody>
          <a:bodyPr>
            <a:normAutofit lnSpcReduction="10000"/>
          </a:bodyPr>
          <a:lstStyle/>
          <a:p>
            <a:pPr algn="just"/>
            <a:r>
              <a:rPr lang="uk-UA" sz="1800" dirty="0">
                <a:solidFill>
                  <a:srgbClr val="000000"/>
                </a:solidFill>
                <a:effectLst/>
                <a:ea typeface="Courier New" panose="02070309020205020404" pitchFamily="49" charset="0"/>
              </a:rPr>
              <a:t>Такі далекосяжні зазіхання «</a:t>
            </a:r>
            <a:r>
              <a:rPr lang="uk-UA" sz="1800" dirty="0" err="1">
                <a:solidFill>
                  <a:srgbClr val="000000"/>
                </a:solidFill>
                <a:effectLst/>
                <a:ea typeface="Courier New" panose="02070309020205020404" pitchFamily="49" charset="0"/>
              </a:rPr>
              <a:t>наукократії</a:t>
            </a:r>
            <a:r>
              <a:rPr lang="uk-UA" sz="1800" dirty="0">
                <a:solidFill>
                  <a:srgbClr val="000000"/>
                </a:solidFill>
                <a:effectLst/>
                <a:ea typeface="Courier New" panose="02070309020205020404" pitchFamily="49" charset="0"/>
              </a:rPr>
              <a:t>» зумовили активізацію й поширення не менш популярного, ніж сцієнтизм, інтелектуального спротив; у формі </a:t>
            </a:r>
            <a:r>
              <a:rPr lang="uk-UA" sz="1800" i="1" dirty="0" err="1">
                <a:solidFill>
                  <a:srgbClr val="000000"/>
                </a:solidFill>
                <a:effectLst/>
                <a:ea typeface="Courier New" panose="02070309020205020404" pitchFamily="49" charset="0"/>
              </a:rPr>
              <a:t>антисцієнтизму</a:t>
            </a:r>
            <a:r>
              <a:rPr lang="uk-UA" sz="1800" i="1" dirty="0">
                <a:solidFill>
                  <a:srgbClr val="000000"/>
                </a:solidFill>
                <a:effectLst/>
                <a:ea typeface="Courier New" panose="02070309020205020404" pitchFamily="49" charset="0"/>
              </a:rPr>
              <a:t>.</a:t>
            </a:r>
          </a:p>
          <a:p>
            <a:pPr algn="just"/>
            <a:r>
              <a:rPr lang="uk-UA" dirty="0">
                <a:solidFill>
                  <a:srgbClr val="000000"/>
                </a:solidFill>
              </a:rPr>
              <a:t>Цей спротив знайшов поживу для свого проростання не стільки в суто теоретичних міркуваннях, скільки у надзвичайних соціально-історичних обставинах, у які увійшов західний світ у ХХ ст. </a:t>
            </a:r>
          </a:p>
          <a:p>
            <a:pPr algn="just"/>
            <a:r>
              <a:rPr lang="uk-UA" dirty="0">
                <a:solidFill>
                  <a:srgbClr val="000000"/>
                </a:solidFill>
              </a:rPr>
              <a:t>Людська діяльність, озброєна наукою стала настільки ефективною, продуктивною і глобальною, шо крім своїх безсумнівних досягнень, усе більше й більше виказувала їхню </a:t>
            </a:r>
            <a:r>
              <a:rPr lang="uk-UA" dirty="0" err="1">
                <a:solidFill>
                  <a:srgbClr val="000000"/>
                </a:solidFill>
              </a:rPr>
              <a:t>зворотню</a:t>
            </a:r>
            <a:r>
              <a:rPr lang="uk-UA" dirty="0">
                <a:solidFill>
                  <a:srgbClr val="000000"/>
                </a:solidFill>
              </a:rPr>
              <a:t> сторону - такі ж глобальні суперечності й руйнації. Дві світові війни (світові!), війни у ХХІ ст., загрози, що постали перед людством внаслідок хижацьких перетворень у природному середовищі. Тож якщо суспільство розглядати прогресуючим, а прогрес іще від часів Просвітництва пов’язується насамперед із розвитком науки й техніки, то, міркують </a:t>
            </a:r>
            <a:r>
              <a:rPr lang="uk-UA" dirty="0" err="1">
                <a:solidFill>
                  <a:srgbClr val="000000"/>
                </a:solidFill>
              </a:rPr>
              <a:t>антисцієнтисти</a:t>
            </a:r>
            <a:r>
              <a:rPr lang="uk-UA" dirty="0">
                <a:solidFill>
                  <a:srgbClr val="000000"/>
                </a:solidFill>
              </a:rPr>
              <a:t>, є всі підстави </a:t>
            </a:r>
            <a:r>
              <a:rPr lang="uk-UA" b="1" dirty="0">
                <a:solidFill>
                  <a:srgbClr val="000000"/>
                </a:solidFill>
              </a:rPr>
              <a:t>сумніватися і в науці, і в самому прогресі</a:t>
            </a:r>
            <a:r>
              <a:rPr lang="uk-UA" dirty="0">
                <a:solidFill>
                  <a:srgbClr val="000000"/>
                </a:solidFill>
              </a:rPr>
              <a:t>.</a:t>
            </a:r>
          </a:p>
        </p:txBody>
      </p:sp>
    </p:spTree>
    <p:extLst>
      <p:ext uri="{BB962C8B-B14F-4D97-AF65-F5344CB8AC3E}">
        <p14:creationId xmlns:p14="http://schemas.microsoft.com/office/powerpoint/2010/main" val="3368495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Місце для вмісту 4"/>
          <p:cNvSpPr>
            <a:spLocks noGrp="1"/>
          </p:cNvSpPr>
          <p:nvPr>
            <p:ph sz="half" idx="1"/>
          </p:nvPr>
        </p:nvSpPr>
        <p:spPr>
          <a:xfrm>
            <a:off x="2028305" y="2133600"/>
            <a:ext cx="4874771" cy="4034444"/>
          </a:xfrm>
        </p:spPr>
        <p:txBody>
          <a:bodyPr>
            <a:normAutofit fontScale="92500" lnSpcReduction="20000"/>
          </a:bodyPr>
          <a:lstStyle/>
          <a:p>
            <a:pPr algn="just"/>
            <a:r>
              <a:rPr lang="uk-UA" dirty="0" smtClean="0"/>
              <a:t>Пол </a:t>
            </a:r>
            <a:r>
              <a:rPr lang="uk-UA" dirty="0" err="1" smtClean="0"/>
              <a:t>Фейєрабенд</a:t>
            </a:r>
            <a:r>
              <a:rPr lang="uk-UA" dirty="0" smtClean="0"/>
              <a:t>, </a:t>
            </a:r>
            <a:r>
              <a:rPr lang="uk-UA" dirty="0"/>
              <a:t>який був захопленим прихильником сцієнтизму в </a:t>
            </a:r>
            <a:r>
              <a:rPr lang="uk-UA" dirty="0" smtClean="0"/>
              <a:t>молодості, </a:t>
            </a:r>
            <a:r>
              <a:rPr lang="uk-UA" dirty="0"/>
              <a:t>пізніше охарактеризував науку як </a:t>
            </a:r>
            <a:r>
              <a:rPr lang="uk-UA" b="1" dirty="0">
                <a:solidFill>
                  <a:srgbClr val="FFC000"/>
                </a:solidFill>
              </a:rPr>
              <a:t>«суттєво анархічне підприємство</a:t>
            </a:r>
            <a:r>
              <a:rPr lang="uk-UA" b="1" dirty="0" smtClean="0">
                <a:solidFill>
                  <a:srgbClr val="FFC000"/>
                </a:solidFill>
              </a:rPr>
              <a:t>» </a:t>
            </a:r>
            <a:r>
              <a:rPr lang="uk-UA" dirty="0"/>
              <a:t>і рішуче стверджував, що наука не заслуговує на виняткову монополію на «торгування знаннями» і що вчені ніколи не діяли в межах окремої та вузько визначеної традиції. У своєму есе </a:t>
            </a:r>
            <a:r>
              <a:rPr lang="uk-UA" i="1" dirty="0"/>
              <a:t>«Проти методу» </a:t>
            </a:r>
            <a:r>
              <a:rPr lang="uk-UA" dirty="0"/>
              <a:t>він зобразив процес сучасної наукової освіти як м’яку форму </a:t>
            </a:r>
            <a:r>
              <a:rPr lang="uk-UA" b="1" dirty="0" err="1"/>
              <a:t>індоктринації</a:t>
            </a:r>
            <a:r>
              <a:rPr lang="uk-UA" dirty="0"/>
              <a:t> , спрямовану на те, щоб «</a:t>
            </a:r>
            <a:r>
              <a:rPr lang="uk-UA" i="1" dirty="0"/>
              <a:t>зробити історію науки більш нудною, простішою, одноріднішою, більш «об’єктивною» та більш доступною для обробки за суворими та незмінними </a:t>
            </a:r>
            <a:r>
              <a:rPr lang="uk-UA" i="1" dirty="0" smtClean="0"/>
              <a:t>правилами»</a:t>
            </a:r>
            <a:endParaRPr lang="uk-UA" i="1" dirty="0"/>
          </a:p>
        </p:txBody>
      </p:sp>
      <p:pic>
        <p:nvPicPr>
          <p:cNvPr id="7" name="Місце для вмісту 6"/>
          <p:cNvPicPr>
            <a:picLocks noGrp="1" noChangeAspect="1"/>
          </p:cNvPicPr>
          <p:nvPr>
            <p:ph sz="half" idx="2"/>
          </p:nvPr>
        </p:nvPicPr>
        <p:blipFill>
          <a:blip r:embed="rId2"/>
          <a:stretch>
            <a:fillRect/>
          </a:stretch>
        </p:blipFill>
        <p:spPr>
          <a:xfrm>
            <a:off x="7495374" y="2125663"/>
            <a:ext cx="3705240" cy="3778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42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Пол </a:t>
            </a:r>
            <a:r>
              <a:rPr lang="uk-UA" dirty="0" err="1" smtClean="0"/>
              <a:t>Фейєрабенд</a:t>
            </a:r>
            <a:r>
              <a:rPr lang="uk-UA" dirty="0" smtClean="0"/>
              <a:t> про науку</a:t>
            </a:r>
            <a:endParaRPr lang="uk-UA" dirty="0"/>
          </a:p>
        </p:txBody>
      </p:sp>
      <p:sp>
        <p:nvSpPr>
          <p:cNvPr id="3" name="Місце для вмісту 2"/>
          <p:cNvSpPr>
            <a:spLocks noGrp="1"/>
          </p:cNvSpPr>
          <p:nvPr>
            <p:ph sz="half" idx="1"/>
          </p:nvPr>
        </p:nvSpPr>
        <p:spPr>
          <a:xfrm>
            <a:off x="1255222" y="2133599"/>
            <a:ext cx="5647854" cy="4209011"/>
          </a:xfrm>
        </p:spPr>
        <p:txBody>
          <a:bodyPr>
            <a:normAutofit fontScale="92500" lnSpcReduction="10000"/>
          </a:bodyPr>
          <a:lstStyle/>
          <a:p>
            <a:pPr algn="ctr"/>
            <a:r>
              <a:rPr lang="uk-UA" i="1" dirty="0" smtClean="0"/>
              <a:t>Наука може стояти на власних ногах і не потребує допомоги раціоналістів, світських гуманістів, </a:t>
            </a:r>
            <a:r>
              <a:rPr lang="uk-UA" i="1" dirty="0"/>
              <a:t>марксистів та подібних </a:t>
            </a:r>
            <a:r>
              <a:rPr lang="uk-UA" i="1" dirty="0" smtClean="0"/>
              <a:t>релігійних </a:t>
            </a:r>
            <a:r>
              <a:rPr lang="uk-UA" i="1" dirty="0"/>
              <a:t>рухів; і ... ненаукові культури, процедури та припущення також можуть стояти на своїх власних ногах, і їм слід дозволити це робити ... Наука повинна бути захищена від ідеологій; і суспільства, особливо демократичні суспільства, повинні бути захищені від науки... У демократичному суспільстві наукові установи, дослідницькі програми та пропозиції повинні бути піддані громадському контролю, має бути відокремлення держави від науки так само, як існує відокремлення між державні та релігійні інституції, а науку слід викладати як один погляд серед багатьох, а не як єдину дорогу до істини та реальності.</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371626" y="2702584"/>
            <a:ext cx="4556936" cy="2825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982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A8C94-5B64-497F-950C-2E3CFCDE0FF4}"/>
              </a:ext>
            </a:extLst>
          </p:cNvPr>
          <p:cNvSpPr>
            <a:spLocks noGrp="1"/>
          </p:cNvSpPr>
          <p:nvPr>
            <p:ph type="title"/>
          </p:nvPr>
        </p:nvSpPr>
        <p:spPr/>
        <p:txBody>
          <a:bodyPr/>
          <a:lstStyle/>
          <a:p>
            <a:r>
              <a:rPr lang="uk-UA" dirty="0" err="1">
                <a:solidFill>
                  <a:srgbClr val="000000"/>
                </a:solidFill>
                <a:latin typeface="Courier New" panose="02070309020205020404" pitchFamily="49" charset="0"/>
                <a:ea typeface="Courier New" panose="02070309020205020404" pitchFamily="49" charset="0"/>
              </a:rPr>
              <a:t>Антисцієнтисти</a:t>
            </a:r>
            <a:r>
              <a:rPr lang="uk-UA" dirty="0">
                <a:solidFill>
                  <a:srgbClr val="000000"/>
                </a:solidFill>
                <a:latin typeface="Courier New" panose="02070309020205020404" pitchFamily="49" charset="0"/>
                <a:ea typeface="Courier New" panose="02070309020205020404" pitchFamily="49" charset="0"/>
              </a:rPr>
              <a:t>:</a:t>
            </a:r>
            <a:endParaRPr lang="uk-UA" dirty="0"/>
          </a:p>
        </p:txBody>
      </p:sp>
      <p:sp>
        <p:nvSpPr>
          <p:cNvPr id="3" name="Місце для вмісту 2">
            <a:extLst>
              <a:ext uri="{FF2B5EF4-FFF2-40B4-BE49-F238E27FC236}">
                <a16:creationId xmlns:a16="http://schemas.microsoft.com/office/drawing/2014/main" id="{BD9B9174-5550-4B88-B037-3AE68AA798B3}"/>
              </a:ext>
            </a:extLst>
          </p:cNvPr>
          <p:cNvSpPr>
            <a:spLocks noGrp="1"/>
          </p:cNvSpPr>
          <p:nvPr>
            <p:ph sz="half" idx="1"/>
          </p:nvPr>
        </p:nvSpPr>
        <p:spPr>
          <a:xfrm>
            <a:off x="2003367" y="2133600"/>
            <a:ext cx="4899709" cy="3777622"/>
          </a:xfrm>
        </p:spPr>
        <p:txBody>
          <a:bodyPr/>
          <a:lstStyle/>
          <a:p>
            <a:pPr algn="just"/>
            <a:r>
              <a:rPr lang="uk-UA" sz="1800" dirty="0">
                <a:solidFill>
                  <a:srgbClr val="000000"/>
                </a:solidFill>
                <a:effectLst/>
                <a:ea typeface="Courier New" panose="02070309020205020404" pitchFamily="49" charset="0"/>
              </a:rPr>
              <a:t>Наука безпідставно пере­бирає на себе роль єдино надійного засобу здобуття всіх необхідних знань. А між тим, пізнавальні процеси неминуче включають у себе з'ясування відмінностей не лише між істинним і хибним, як вважа­ють науковці, а й між добрим і злим (мораль), прекрасним і потвор­ним (мистецтво), досвідним і фантастично піднесеним (релігія).</a:t>
            </a:r>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457382" y="2512999"/>
            <a:ext cx="4313238" cy="25879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93632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C5016-8E17-41B5-B37D-6488EBAA9E1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D5AE161-AA91-4D53-B156-9B4DE407E4A7}"/>
              </a:ext>
            </a:extLst>
          </p:cNvPr>
          <p:cNvSpPr>
            <a:spLocks noGrp="1"/>
          </p:cNvSpPr>
          <p:nvPr>
            <p:ph idx="1"/>
          </p:nvPr>
        </p:nvSpPr>
        <p:spPr/>
        <p:txBody>
          <a:bodyPr/>
          <a:lstStyle/>
          <a:p>
            <a:pPr algn="just"/>
            <a:r>
              <a:rPr lang="uk-UA" sz="1800" dirty="0">
                <a:solidFill>
                  <a:srgbClr val="000000"/>
                </a:solidFill>
                <a:effectLst/>
                <a:ea typeface="Courier New" panose="02070309020205020404" pitchFamily="49" charset="0"/>
              </a:rPr>
              <a:t>Стосовно самої людини наука є парадоксальною. Вона, вважа­ють </a:t>
            </a:r>
            <a:r>
              <a:rPr lang="uk-UA" sz="1800" dirty="0" err="1">
                <a:solidFill>
                  <a:srgbClr val="000000"/>
                </a:solidFill>
                <a:effectLst/>
                <a:ea typeface="Courier New" panose="02070309020205020404" pitchFamily="49" charset="0"/>
              </a:rPr>
              <a:t>антисцієнтисти</a:t>
            </a:r>
            <a:r>
              <a:rPr lang="uk-UA" sz="1800" dirty="0">
                <a:solidFill>
                  <a:srgbClr val="000000"/>
                </a:solidFill>
                <a:effectLst/>
                <a:ea typeface="Courier New" panose="02070309020205020404" pitchFamily="49" charset="0"/>
              </a:rPr>
              <a:t>, утвердила ілюзію панування людини над світом  </a:t>
            </a:r>
            <a:r>
              <a:rPr lang="uk-UA" dirty="0">
                <a:solidFill>
                  <a:srgbClr val="000000"/>
                </a:solidFill>
                <a:ea typeface="Courier New" panose="02070309020205020404" pitchFamily="49" charset="0"/>
              </a:rPr>
              <a:t>та </a:t>
            </a:r>
            <a:r>
              <a:rPr lang="uk-UA" sz="1800" dirty="0">
                <a:solidFill>
                  <a:srgbClr val="000000"/>
                </a:solidFill>
                <a:effectLst/>
                <a:ea typeface="Courier New" panose="02070309020205020404" pitchFamily="49" charset="0"/>
              </a:rPr>
              <a:t>над собою. </a:t>
            </a:r>
          </a:p>
          <a:p>
            <a:pPr algn="just"/>
            <a:r>
              <a:rPr lang="uk-UA" sz="1800" dirty="0">
                <a:solidFill>
                  <a:srgbClr val="000000"/>
                </a:solidFill>
                <a:effectLst/>
                <a:ea typeface="Courier New" panose="02070309020205020404" pitchFamily="49" charset="0"/>
              </a:rPr>
              <a:t>Але наука,</a:t>
            </a:r>
          </a:p>
          <a:p>
            <a:pPr marL="0" indent="0" algn="just">
              <a:buNone/>
            </a:pPr>
            <a:r>
              <a:rPr lang="uk-UA" sz="1800" dirty="0">
                <a:solidFill>
                  <a:srgbClr val="000000"/>
                </a:solidFill>
                <a:effectLst/>
                <a:ea typeface="Courier New" panose="02070309020205020404" pitchFamily="49" charset="0"/>
              </a:rPr>
              <a:t> </a:t>
            </a:r>
            <a:r>
              <a:rPr lang="uk-UA" sz="1800" b="1" i="1" dirty="0">
                <a:solidFill>
                  <a:srgbClr val="FFC000"/>
                </a:solidFill>
                <a:effectLst/>
                <a:ea typeface="Courier New" panose="02070309020205020404" pitchFamily="49" charset="0"/>
              </a:rPr>
              <a:t>з однієї сторони</a:t>
            </a:r>
            <a:r>
              <a:rPr lang="uk-UA" sz="1800" dirty="0">
                <a:solidFill>
                  <a:srgbClr val="000000"/>
                </a:solidFill>
                <a:effectLst/>
                <a:ea typeface="Courier New" panose="02070309020205020404" pitchFamily="49" charset="0"/>
              </a:rPr>
              <a:t>, озброюючи істинними (нібито) знаннями про світ не вчить, як їй жити в гармонії та взаємодоповнюваності з цим </a:t>
            </a:r>
            <a:r>
              <a:rPr lang="uk-UA" sz="1800" dirty="0" smtClean="0">
                <a:solidFill>
                  <a:srgbClr val="000000"/>
                </a:solidFill>
                <a:effectLst/>
                <a:ea typeface="Courier New" panose="02070309020205020404" pitchFamily="49" charset="0"/>
              </a:rPr>
              <a:t>світом,</a:t>
            </a:r>
            <a:endParaRPr lang="ru-RU" sz="1800" dirty="0">
              <a:solidFill>
                <a:srgbClr val="000000"/>
              </a:solidFill>
              <a:effectLst/>
              <a:ea typeface="Courier New" panose="02070309020205020404" pitchFamily="49" charset="0"/>
            </a:endParaRPr>
          </a:p>
          <a:p>
            <a:pPr marL="0" indent="0" algn="just">
              <a:buNone/>
            </a:pPr>
            <a:r>
              <a:rPr lang="uk-UA" b="1" i="1" dirty="0">
                <a:solidFill>
                  <a:srgbClr val="FFC000"/>
                </a:solidFill>
                <a:ea typeface="Courier New" panose="02070309020205020404" pitchFamily="49" charset="0"/>
              </a:rPr>
              <a:t>з </a:t>
            </a:r>
            <a:r>
              <a:rPr lang="uk-UA" sz="1800" b="1" i="1" dirty="0">
                <a:solidFill>
                  <a:srgbClr val="FFC000"/>
                </a:solidFill>
                <a:effectLst/>
                <a:ea typeface="Courier New" panose="02070309020205020404" pitchFamily="49" charset="0"/>
              </a:rPr>
              <a:t>іншої </a:t>
            </a:r>
            <a:r>
              <a:rPr lang="uk-UA" sz="1800" dirty="0">
                <a:solidFill>
                  <a:srgbClr val="000000"/>
                </a:solidFill>
                <a:effectLst/>
                <a:ea typeface="Courier New" panose="02070309020205020404" pitchFamily="49" charset="0"/>
              </a:rPr>
              <a:t>- послідовно й невблаганно раціоналізуючи діяльність людини зводить її інтелект до </a:t>
            </a:r>
            <a:r>
              <a:rPr lang="uk-UA" dirty="0">
                <a:solidFill>
                  <a:srgbClr val="000000"/>
                </a:solidFill>
                <a:ea typeface="Courier New" panose="02070309020205020404" pitchFamily="49" charset="0"/>
              </a:rPr>
              <a:t>стандартизованої уніфікованості, придушення почуттєвості. До ущербної духовності.</a:t>
            </a:r>
            <a:endParaRPr lang="uk-UA" dirty="0"/>
          </a:p>
        </p:txBody>
      </p:sp>
    </p:spTree>
    <p:extLst>
      <p:ext uri="{BB962C8B-B14F-4D97-AF65-F5344CB8AC3E}">
        <p14:creationId xmlns:p14="http://schemas.microsoft.com/office/powerpoint/2010/main" val="255067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50B927-B5D4-486A-BF2D-8B9C1F3B7C4B}"/>
              </a:ext>
            </a:extLst>
          </p:cNvPr>
          <p:cNvSpPr>
            <a:spLocks noGrp="1"/>
          </p:cNvSpPr>
          <p:nvPr>
            <p:ph type="title"/>
          </p:nvPr>
        </p:nvSpPr>
        <p:spPr/>
        <p:txBody>
          <a:bodyPr/>
          <a:lstStyle/>
          <a:p>
            <a:r>
              <a:rPr lang="uk-UA" dirty="0" err="1"/>
              <a:t>Антисцієнтизм</a:t>
            </a:r>
            <a:r>
              <a:rPr lang="uk-UA" dirty="0"/>
              <a:t> продовжив себе у</a:t>
            </a:r>
          </a:p>
        </p:txBody>
      </p:sp>
      <p:sp>
        <p:nvSpPr>
          <p:cNvPr id="3" name="Місце для вмісту 2">
            <a:extLst>
              <a:ext uri="{FF2B5EF4-FFF2-40B4-BE49-F238E27FC236}">
                <a16:creationId xmlns:a16="http://schemas.microsoft.com/office/drawing/2014/main" id="{2906012A-749C-4B89-9AA2-7C78440374EA}"/>
              </a:ext>
            </a:extLst>
          </p:cNvPr>
          <p:cNvSpPr>
            <a:spLocks noGrp="1"/>
          </p:cNvSpPr>
          <p:nvPr>
            <p:ph sz="half" idx="1"/>
          </p:nvPr>
        </p:nvSpPr>
        <p:spPr/>
        <p:txBody>
          <a:bodyPr/>
          <a:lstStyle/>
          <a:p>
            <a:pPr algn="just"/>
            <a:r>
              <a:rPr lang="uk-UA" dirty="0"/>
              <a:t>Постмодернізмі (наука має розглядатися нарівні з усіма іншими видами інтелектуальної творчості)</a:t>
            </a:r>
          </a:p>
          <a:p>
            <a:pPr algn="just"/>
            <a:r>
              <a:rPr lang="uk-UA" dirty="0" smtClean="0"/>
              <a:t>Франкфуртська школа, ідеологи «модних» у 50-70 роках XX ст. течій контр-культури - закликають будувати майбутнє людства поза наукою в класичному її розумінні</a:t>
            </a:r>
            <a:r>
              <a:rPr lang="ru-RU" dirty="0" smtClean="0"/>
              <a:t>.</a:t>
            </a:r>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428793" y="2374669"/>
            <a:ext cx="4308119" cy="2814638"/>
          </a:xfrm>
          <a:prstGeom prst="rect">
            <a:avLst/>
          </a:prstGeom>
        </p:spPr>
      </p:pic>
    </p:spTree>
    <p:extLst>
      <p:ext uri="{BB962C8B-B14F-4D97-AF65-F5344CB8AC3E}">
        <p14:creationId xmlns:p14="http://schemas.microsoft.com/office/powerpoint/2010/main" val="93102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BFA4D6-76E7-496C-954B-E47C5A23EEFD}"/>
              </a:ext>
            </a:extLst>
          </p:cNvPr>
          <p:cNvSpPr>
            <a:spLocks noGrp="1"/>
          </p:cNvSpPr>
          <p:nvPr>
            <p:ph type="title"/>
          </p:nvPr>
        </p:nvSpPr>
        <p:spPr/>
        <p:txBody>
          <a:bodyPr>
            <a:normAutofit fontScale="90000"/>
          </a:bodyPr>
          <a:lstStyle/>
          <a:p>
            <a:r>
              <a:rPr lang="uk-UA" dirty="0"/>
              <a:t>Сучасна </a:t>
            </a:r>
            <a:r>
              <a:rPr lang="uk-UA" dirty="0" err="1"/>
              <a:t>постнекласична</a:t>
            </a:r>
            <a:r>
              <a:rPr lang="uk-UA" dirty="0"/>
              <a:t> наука  характеризується такими рисами:</a:t>
            </a:r>
            <a:br>
              <a:rPr lang="uk-UA" dirty="0"/>
            </a:br>
            <a:endParaRPr lang="uk-UA" dirty="0"/>
          </a:p>
        </p:txBody>
      </p:sp>
      <p:sp>
        <p:nvSpPr>
          <p:cNvPr id="3" name="Місце для вмісту 2">
            <a:extLst>
              <a:ext uri="{FF2B5EF4-FFF2-40B4-BE49-F238E27FC236}">
                <a16:creationId xmlns:a16="http://schemas.microsoft.com/office/drawing/2014/main" id="{09E3CD76-48F0-4791-A2D5-3B9CE6E88ADA}"/>
              </a:ext>
            </a:extLst>
          </p:cNvPr>
          <p:cNvSpPr>
            <a:spLocks noGrp="1"/>
          </p:cNvSpPr>
          <p:nvPr>
            <p:ph idx="1"/>
          </p:nvPr>
        </p:nvSpPr>
        <p:spPr/>
        <p:txBody>
          <a:bodyPr>
            <a:normAutofit fontScale="92500" lnSpcReduction="10000"/>
          </a:bodyPr>
          <a:lstStyle/>
          <a:p>
            <a:pPr marL="0" indent="0" algn="just">
              <a:buNone/>
            </a:pPr>
            <a:r>
              <a:rPr lang="uk-UA" dirty="0"/>
              <a:t>1. Широке розповсюдження ідей і методів </a:t>
            </a:r>
            <a:r>
              <a:rPr lang="uk-UA" dirty="0" err="1"/>
              <a:t>синергетики</a:t>
            </a:r>
            <a:r>
              <a:rPr lang="uk-UA" dirty="0"/>
              <a:t> – теорії самоорганізації   та розвитку  систем будь-якої природи.</a:t>
            </a:r>
          </a:p>
          <a:p>
            <a:pPr marL="0" indent="0" algn="just">
              <a:buNone/>
            </a:pPr>
            <a:r>
              <a:rPr lang="uk-UA" dirty="0"/>
              <a:t>2. Утвердження парадигми цілісності, тобто усвідомлення необхідності глобального  </a:t>
            </a:r>
            <a:r>
              <a:rPr lang="uk-UA" dirty="0" err="1"/>
              <a:t>всестороннього</a:t>
            </a:r>
            <a:r>
              <a:rPr lang="uk-UA" dirty="0"/>
              <a:t>  погляду на світ. Це проявляється:</a:t>
            </a:r>
          </a:p>
          <a:p>
            <a:pPr algn="just"/>
            <a:r>
              <a:rPr lang="uk-UA" dirty="0"/>
              <a:t>у цілісності суспільства, біосфери, ноосфери, світобудови. Людина знаходиться не за межами об’єкта, що вивчається, а всередині нього. Вона лише частина, яка пізнає ціле;</a:t>
            </a:r>
          </a:p>
          <a:p>
            <a:pPr algn="just"/>
            <a:r>
              <a:rPr lang="uk-UA" dirty="0"/>
              <a:t>у формуванні  нового розуміння природи як органічної цілісності  (організм, вид, біоценоз, біогеоценоз);</a:t>
            </a:r>
          </a:p>
          <a:p>
            <a:pPr algn="just"/>
            <a:r>
              <a:rPr lang="uk-UA" dirty="0"/>
              <a:t>природничі науки об’єднуються, посилюється також  взаємодія природничих і гуманітарних наук, науки і мистецтва;</a:t>
            </a:r>
          </a:p>
          <a:p>
            <a:pPr algn="just"/>
            <a:r>
              <a:rPr lang="uk-UA" dirty="0"/>
              <a:t>використання наукою традицій східного мислення і його методів.</a:t>
            </a:r>
          </a:p>
          <a:p>
            <a:endParaRPr lang="uk-UA" dirty="0"/>
          </a:p>
        </p:txBody>
      </p:sp>
    </p:spTree>
    <p:extLst>
      <p:ext uri="{BB962C8B-B14F-4D97-AF65-F5344CB8AC3E}">
        <p14:creationId xmlns:p14="http://schemas.microsoft.com/office/powerpoint/2010/main" val="234117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78D28-4416-421D-A56D-B2B7F896F023}"/>
              </a:ext>
            </a:extLst>
          </p:cNvPr>
          <p:cNvSpPr>
            <a:spLocks noGrp="1"/>
          </p:cNvSpPr>
          <p:nvPr>
            <p:ph type="title"/>
          </p:nvPr>
        </p:nvSpPr>
        <p:spPr/>
        <p:txBody>
          <a:bodyPr/>
          <a:lstStyle/>
          <a:p>
            <a:pPr algn="ctr"/>
            <a:r>
              <a:rPr lang="uk-UA" sz="1800" b="1" dirty="0" err="1">
                <a:solidFill>
                  <a:srgbClr val="000000"/>
                </a:solidFill>
                <a:effectLst/>
                <a:latin typeface="Courier New" panose="02070309020205020404" pitchFamily="49" charset="0"/>
                <a:ea typeface="Courier New" panose="02070309020205020404" pitchFamily="49" charset="0"/>
              </a:rPr>
              <a:t>Екстерналізм</a:t>
            </a:r>
            <a:r>
              <a:rPr lang="uk-UA" sz="1800" b="1" dirty="0">
                <a:solidFill>
                  <a:srgbClr val="000000"/>
                </a:solidFill>
                <a:effectLst/>
                <a:latin typeface="Courier New" panose="02070309020205020404" pitchFamily="49" charset="0"/>
                <a:ea typeface="Courier New" panose="02070309020205020404" pitchFamily="49" charset="0"/>
              </a:rPr>
              <a:t> - </a:t>
            </a:r>
            <a:r>
              <a:rPr lang="uk-UA" sz="1800" b="1" dirty="0" err="1">
                <a:solidFill>
                  <a:srgbClr val="000000"/>
                </a:solidFill>
                <a:effectLst/>
                <a:latin typeface="Courier New" panose="02070309020205020404" pitchFamily="49" charset="0"/>
                <a:ea typeface="Courier New" panose="02070309020205020404" pitchFamily="49" charset="0"/>
              </a:rPr>
              <a:t>інтерналізм</a:t>
            </a:r>
            <a:endParaRPr lang="uk-UA" dirty="0"/>
          </a:p>
        </p:txBody>
      </p:sp>
      <p:sp>
        <p:nvSpPr>
          <p:cNvPr id="3" name="Місце для вмісту 2">
            <a:extLst>
              <a:ext uri="{FF2B5EF4-FFF2-40B4-BE49-F238E27FC236}">
                <a16:creationId xmlns:a16="http://schemas.microsoft.com/office/drawing/2014/main" id="{51A3B9D3-A590-49D9-9026-0E0C2F29E08A}"/>
              </a:ext>
            </a:extLst>
          </p:cNvPr>
          <p:cNvSpPr>
            <a:spLocks noGrp="1"/>
          </p:cNvSpPr>
          <p:nvPr>
            <p:ph sz="half" idx="1"/>
          </p:nvPr>
        </p:nvSpPr>
        <p:spPr>
          <a:xfrm>
            <a:off x="1936865" y="2133600"/>
            <a:ext cx="4966211" cy="3777622"/>
          </a:xfrm>
        </p:spPr>
        <p:txBody>
          <a:bodyPr>
            <a:normAutofit/>
          </a:bodyPr>
          <a:lstStyle/>
          <a:p>
            <a:r>
              <a:rPr lang="uk-UA" sz="1800" dirty="0">
                <a:solidFill>
                  <a:srgbClr val="000000"/>
                </a:solidFill>
                <a:effectLst/>
                <a:ea typeface="Courier New" panose="02070309020205020404" pitchFamily="49" charset="0"/>
              </a:rPr>
              <a:t>альтернатива «</a:t>
            </a:r>
            <a:r>
              <a:rPr lang="uk-UA" sz="1800" dirty="0" err="1">
                <a:solidFill>
                  <a:srgbClr val="000000"/>
                </a:solidFill>
                <a:effectLst/>
                <a:ea typeface="Courier New" panose="02070309020205020404" pitchFamily="49" charset="0"/>
              </a:rPr>
              <a:t>екстерналізм</a:t>
            </a:r>
            <a:r>
              <a:rPr lang="uk-UA" sz="1800" dirty="0">
                <a:solidFill>
                  <a:srgbClr val="000000"/>
                </a:solidFill>
                <a:effectLst/>
                <a:ea typeface="Courier New" panose="02070309020205020404" pitchFamily="49" charset="0"/>
              </a:rPr>
              <a:t> - </a:t>
            </a:r>
            <a:r>
              <a:rPr lang="uk-UA" sz="1800" dirty="0" err="1">
                <a:solidFill>
                  <a:srgbClr val="000000"/>
                </a:solidFill>
                <a:effectLst/>
                <a:ea typeface="Courier New" panose="02070309020205020404" pitchFamily="49" charset="0"/>
              </a:rPr>
              <a:t>інтерналізм</a:t>
            </a:r>
            <a:r>
              <a:rPr lang="uk-UA" sz="1800" dirty="0">
                <a:solidFill>
                  <a:srgbClr val="000000"/>
                </a:solidFill>
                <a:effectLst/>
                <a:ea typeface="Courier New" panose="02070309020205020404" pitchFamily="49" charset="0"/>
              </a:rPr>
              <a:t>» постала більш спеціалізованою, внутрішньо-науковою, в тому чис­лі </a:t>
            </a:r>
            <a:r>
              <a:rPr lang="uk-UA" sz="1800" dirty="0" err="1">
                <a:solidFill>
                  <a:srgbClr val="000000"/>
                </a:solidFill>
                <a:effectLst/>
                <a:ea typeface="Courier New" panose="02070309020205020404" pitchFamily="49" charset="0"/>
              </a:rPr>
              <a:t>філософсько</a:t>
            </a:r>
            <a:r>
              <a:rPr lang="uk-UA" sz="1800" dirty="0">
                <a:solidFill>
                  <a:srgbClr val="000000"/>
                </a:solidFill>
                <a:effectLst/>
                <a:ea typeface="Courier New" panose="02070309020205020404" pitchFamily="49" charset="0"/>
              </a:rPr>
              <a:t>-науковою.</a:t>
            </a:r>
          </a:p>
          <a:p>
            <a:r>
              <a:rPr lang="ru-RU" dirty="0" err="1">
                <a:solidFill>
                  <a:srgbClr val="000000"/>
                </a:solidFill>
              </a:rPr>
              <a:t>постала</a:t>
            </a:r>
            <a:r>
              <a:rPr lang="ru-RU" dirty="0">
                <a:solidFill>
                  <a:srgbClr val="000000"/>
                </a:solidFill>
              </a:rPr>
              <a:t> за </a:t>
            </a:r>
            <a:r>
              <a:rPr lang="ru-RU" dirty="0" err="1">
                <a:solidFill>
                  <a:srgbClr val="000000"/>
                </a:solidFill>
              </a:rPr>
              <a:t>підсумками</a:t>
            </a:r>
            <a:r>
              <a:rPr lang="ru-RU" dirty="0">
                <a:solidFill>
                  <a:srgbClr val="000000"/>
                </a:solidFill>
              </a:rPr>
              <a:t> другого </a:t>
            </a:r>
            <a:r>
              <a:rPr lang="ru-RU" dirty="0" err="1">
                <a:solidFill>
                  <a:srgbClr val="000000"/>
                </a:solidFill>
              </a:rPr>
              <a:t>конгресу</a:t>
            </a:r>
            <a:r>
              <a:rPr lang="ru-RU" dirty="0">
                <a:solidFill>
                  <a:srgbClr val="000000"/>
                </a:solidFill>
              </a:rPr>
              <a:t> </a:t>
            </a:r>
            <a:r>
              <a:rPr lang="ru-RU" dirty="0" err="1">
                <a:solidFill>
                  <a:srgbClr val="000000"/>
                </a:solidFill>
              </a:rPr>
              <a:t>істориків</a:t>
            </a:r>
            <a:r>
              <a:rPr lang="ru-RU" dirty="0">
                <a:solidFill>
                  <a:srgbClr val="000000"/>
                </a:solidFill>
              </a:rPr>
              <a:t> науки 1931р.</a:t>
            </a:r>
          </a:p>
          <a:p>
            <a:r>
              <a:rPr lang="uk-UA" dirty="0">
                <a:solidFill>
                  <a:srgbClr val="000000"/>
                </a:solidFill>
              </a:rPr>
              <a:t>Поняття «</a:t>
            </a:r>
            <a:r>
              <a:rPr lang="uk-UA" dirty="0" err="1">
                <a:solidFill>
                  <a:srgbClr val="000000"/>
                </a:solidFill>
              </a:rPr>
              <a:t>екстерналізм</a:t>
            </a:r>
            <a:r>
              <a:rPr lang="uk-UA" dirty="0">
                <a:solidFill>
                  <a:srgbClr val="000000"/>
                </a:solidFill>
              </a:rPr>
              <a:t>» походить від лат. </a:t>
            </a:r>
            <a:r>
              <a:rPr lang="uk-UA" dirty="0" err="1">
                <a:solidFill>
                  <a:srgbClr val="000000"/>
                </a:solidFill>
              </a:rPr>
              <a:t>extemus</a:t>
            </a:r>
            <a:r>
              <a:rPr lang="uk-UA" dirty="0">
                <a:solidFill>
                  <a:srgbClr val="000000"/>
                </a:solidFill>
              </a:rPr>
              <a:t> - зовнішній, а «</a:t>
            </a:r>
            <a:r>
              <a:rPr lang="uk-UA" dirty="0" err="1">
                <a:solidFill>
                  <a:srgbClr val="000000"/>
                </a:solidFill>
              </a:rPr>
              <a:t>інтерналізм</a:t>
            </a:r>
            <a:r>
              <a:rPr lang="uk-UA" dirty="0">
                <a:solidFill>
                  <a:srgbClr val="000000"/>
                </a:solidFill>
              </a:rPr>
              <a:t>» - теж від лат. </a:t>
            </a:r>
            <a:r>
              <a:rPr lang="uk-UA" dirty="0" err="1">
                <a:solidFill>
                  <a:srgbClr val="000000"/>
                </a:solidFill>
              </a:rPr>
              <a:t>inter</a:t>
            </a:r>
            <a:r>
              <a:rPr lang="uk-UA" dirty="0">
                <a:solidFill>
                  <a:srgbClr val="000000"/>
                </a:solidFill>
              </a:rPr>
              <a:t>. </a:t>
            </a:r>
            <a:r>
              <a:rPr lang="uk-UA" sz="1800" dirty="0">
                <a:solidFill>
                  <a:srgbClr val="000000"/>
                </a:solidFill>
                <a:effectLst/>
                <a:ea typeface="Microsoft Sans Serif" panose="020B0604020202020204" pitchFamily="34" charset="0"/>
              </a:rPr>
              <a:t>- </a:t>
            </a:r>
            <a:r>
              <a:rPr lang="uk-UA" dirty="0">
                <a:solidFill>
                  <a:srgbClr val="000000"/>
                </a:solidFill>
              </a:rPr>
              <a:t>перебування поміж.</a:t>
            </a:r>
          </a:p>
          <a:p>
            <a:endParaRPr lang="uk-UA" dirty="0">
              <a:solidFill>
                <a:srgbClr val="000000"/>
              </a:solidFill>
              <a:latin typeface="Courier New" panose="02070309020205020404" pitchFamily="49" charset="0"/>
            </a:endParaRPr>
          </a:p>
        </p:txBody>
      </p:sp>
      <p:pic>
        <p:nvPicPr>
          <p:cNvPr id="5" name="Місце для вмісту 4"/>
          <p:cNvPicPr>
            <a:picLocks noGrp="1" noChangeAspect="1"/>
          </p:cNvPicPr>
          <p:nvPr>
            <p:ph sz="half" idx="2"/>
          </p:nvPr>
        </p:nvPicPr>
        <p:blipFill>
          <a:blip r:embed="rId2"/>
          <a:stretch>
            <a:fillRect/>
          </a:stretch>
        </p:blipFill>
        <p:spPr>
          <a:xfrm>
            <a:off x="7191373" y="2435930"/>
            <a:ext cx="4313238" cy="2426196"/>
          </a:xfrm>
          <a:prstGeom prst="rect">
            <a:avLst/>
          </a:prstGeom>
          <a:ln>
            <a:noFill/>
          </a:ln>
          <a:effectLst>
            <a:softEdge rad="112500"/>
          </a:effectLst>
        </p:spPr>
      </p:pic>
    </p:spTree>
    <p:extLst>
      <p:ext uri="{BB962C8B-B14F-4D97-AF65-F5344CB8AC3E}">
        <p14:creationId xmlns:p14="http://schemas.microsoft.com/office/powerpoint/2010/main" val="1097288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uk-UA" sz="3100" dirty="0" err="1">
                <a:solidFill>
                  <a:srgbClr val="000000"/>
                </a:solidFill>
                <a:ea typeface="Microsoft Sans Serif" panose="020B0604020202020204" pitchFamily="34" charset="0"/>
              </a:rPr>
              <a:t>екстерналізм</a:t>
            </a:r>
            <a:r>
              <a:rPr lang="uk-UA" sz="3100" dirty="0">
                <a:solidFill>
                  <a:srgbClr val="000000"/>
                </a:solidFill>
                <a:ea typeface="Microsoft Sans Serif" panose="020B0604020202020204" pitchFamily="34" charset="0"/>
              </a:rPr>
              <a:t> і </a:t>
            </a:r>
            <a:r>
              <a:rPr lang="uk-UA" sz="3100" dirty="0" err="1">
                <a:solidFill>
                  <a:srgbClr val="000000"/>
                </a:solidFill>
                <a:ea typeface="Microsoft Sans Serif" panose="020B0604020202020204" pitchFamily="34" charset="0"/>
              </a:rPr>
              <a:t>інтер­налізм</a:t>
            </a:r>
            <a:r>
              <a:rPr lang="uk-UA" sz="3100" dirty="0">
                <a:solidFill>
                  <a:srgbClr val="000000"/>
                </a:solidFill>
                <a:ea typeface="Microsoft Sans Serif" panose="020B0604020202020204" pitchFamily="34" charset="0"/>
              </a:rPr>
              <a:t> започаткували, відповідно, Джон </a:t>
            </a:r>
            <a:r>
              <a:rPr lang="uk-UA" sz="3100" dirty="0" err="1">
                <a:solidFill>
                  <a:srgbClr val="000000"/>
                </a:solidFill>
                <a:ea typeface="Microsoft Sans Serif" panose="020B0604020202020204" pitchFamily="34" charset="0"/>
              </a:rPr>
              <a:t>Десмонд</a:t>
            </a:r>
            <a:r>
              <a:rPr lang="uk-UA" sz="3100" dirty="0">
                <a:solidFill>
                  <a:srgbClr val="000000"/>
                </a:solidFill>
                <a:ea typeface="Microsoft Sans Serif" panose="020B0604020202020204" pitchFamily="34" charset="0"/>
              </a:rPr>
              <a:t> </a:t>
            </a:r>
            <a:r>
              <a:rPr lang="uk-UA" sz="3100" dirty="0" err="1">
                <a:solidFill>
                  <a:srgbClr val="000000"/>
                </a:solidFill>
                <a:ea typeface="Microsoft Sans Serif" panose="020B0604020202020204" pitchFamily="34" charset="0"/>
              </a:rPr>
              <a:t>Бернал</a:t>
            </a:r>
            <a:r>
              <a:rPr lang="uk-UA" sz="3100" dirty="0">
                <a:solidFill>
                  <a:srgbClr val="000000"/>
                </a:solidFill>
                <a:ea typeface="Microsoft Sans Serif" panose="020B0604020202020204" pitchFamily="34" charset="0"/>
              </a:rPr>
              <a:t> і Олександр </a:t>
            </a:r>
            <a:r>
              <a:rPr lang="uk-UA" sz="3100" dirty="0" err="1">
                <a:solidFill>
                  <a:srgbClr val="000000"/>
                </a:solidFill>
                <a:ea typeface="Microsoft Sans Serif" panose="020B0604020202020204" pitchFamily="34" charset="0"/>
              </a:rPr>
              <a:t>Койре</a:t>
            </a:r>
            <a:r>
              <a:rPr lang="uk-UA" sz="3100" dirty="0">
                <a:solidFill>
                  <a:srgbClr val="000000"/>
                </a:solidFill>
                <a:ea typeface="Microsoft Sans Serif" panose="020B0604020202020204" pitchFamily="34" charset="0"/>
              </a:rPr>
              <a:t>.</a:t>
            </a:r>
            <a:br>
              <a:rPr lang="uk-UA" sz="3100" dirty="0">
                <a:solidFill>
                  <a:srgbClr val="000000"/>
                </a:solidFill>
                <a:ea typeface="Microsoft Sans Serif"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80716904-92CA-405C-B783-E6FA2012C712}"/>
              </a:ext>
            </a:extLst>
          </p:cNvPr>
          <p:cNvSpPr>
            <a:spLocks noGrp="1"/>
          </p:cNvSpPr>
          <p:nvPr>
            <p:ph sz="half" idx="1"/>
          </p:nvPr>
        </p:nvSpPr>
        <p:spPr/>
        <p:txBody>
          <a:bodyPr>
            <a:normAutofit/>
          </a:bodyPr>
          <a:lstStyle/>
          <a:p>
            <a:r>
              <a:rPr lang="uk-UA" sz="1800" dirty="0" smtClean="0">
                <a:solidFill>
                  <a:srgbClr val="000000"/>
                </a:solidFill>
                <a:effectLst/>
                <a:ea typeface="Microsoft Sans Serif" panose="020B0604020202020204" pitchFamily="34" charset="0"/>
              </a:rPr>
              <a:t>Джон </a:t>
            </a:r>
            <a:r>
              <a:rPr lang="uk-UA" sz="1800" dirty="0" err="1">
                <a:solidFill>
                  <a:srgbClr val="000000"/>
                </a:solidFill>
                <a:effectLst/>
                <a:ea typeface="Microsoft Sans Serif" panose="020B0604020202020204" pitchFamily="34" charset="0"/>
              </a:rPr>
              <a:t>Десмонд</a:t>
            </a:r>
            <a:r>
              <a:rPr lang="uk-UA" sz="1800" dirty="0">
                <a:solidFill>
                  <a:srgbClr val="000000"/>
                </a:solidFill>
                <a:effectLst/>
                <a:ea typeface="Microsoft Sans Serif" panose="020B0604020202020204" pitchFamily="34" charset="0"/>
              </a:rPr>
              <a:t> </a:t>
            </a:r>
            <a:r>
              <a:rPr lang="uk-UA" sz="1800" dirty="0" err="1">
                <a:solidFill>
                  <a:srgbClr val="000000"/>
                </a:solidFill>
                <a:effectLst/>
                <a:ea typeface="Microsoft Sans Serif" panose="020B0604020202020204" pitchFamily="34" charset="0"/>
              </a:rPr>
              <a:t>Бернал</a:t>
            </a:r>
            <a:r>
              <a:rPr lang="uk-UA" sz="1800" dirty="0">
                <a:solidFill>
                  <a:srgbClr val="000000"/>
                </a:solidFill>
                <a:effectLst/>
                <a:ea typeface="Microsoft Sans Serif" panose="020B0604020202020204" pitchFamily="34" charset="0"/>
              </a:rPr>
              <a:t> -  англійський фізик, філософ і міжнародний громадсь­кий діяч, у книгах «Соціальна функція науки» та «Наука в історії суспільства», обґрунтував необхідність наукознавства як самостійної дисципліни, виступив проти неопозитивістського </a:t>
            </a:r>
            <a:r>
              <a:rPr lang="uk-UA" sz="1800" dirty="0" err="1">
                <a:solidFill>
                  <a:srgbClr val="000000"/>
                </a:solidFill>
                <a:effectLst/>
                <a:ea typeface="Microsoft Sans Serif" panose="020B0604020202020204" pitchFamily="34" charset="0"/>
              </a:rPr>
              <a:t>позасуспільного</a:t>
            </a:r>
            <a:r>
              <a:rPr lang="uk-UA" sz="1800" dirty="0">
                <a:solidFill>
                  <a:srgbClr val="000000"/>
                </a:solidFill>
                <a:effectLst/>
                <a:ea typeface="Microsoft Sans Serif" panose="020B0604020202020204" pitchFamily="34" charset="0"/>
              </a:rPr>
              <a:t> й позачасового тлумачення науки</a:t>
            </a:r>
            <a:r>
              <a:rPr lang="uk-UA" sz="1800" dirty="0" smtClean="0">
                <a:solidFill>
                  <a:srgbClr val="000000"/>
                </a:solidFill>
                <a:effectLst/>
                <a:ea typeface="Microsoft Sans Serif" panose="020B0604020202020204" pitchFamily="34" charset="0"/>
              </a:rPr>
              <a:t>.</a:t>
            </a:r>
            <a:endParaRPr lang="uk-UA" sz="1800" dirty="0">
              <a:solidFill>
                <a:srgbClr val="000000"/>
              </a:solidFill>
              <a:effectLst/>
              <a:ea typeface="Microsoft Sans Serif" panose="020B0604020202020204" pitchFamily="34" charset="0"/>
            </a:endParaRPr>
          </a:p>
        </p:txBody>
      </p:sp>
      <p:pic>
        <p:nvPicPr>
          <p:cNvPr id="6" name="Місце для вмісту 5"/>
          <p:cNvPicPr>
            <a:picLocks noGrp="1" noChangeAspect="1"/>
          </p:cNvPicPr>
          <p:nvPr>
            <p:ph sz="half" idx="2"/>
          </p:nvPr>
        </p:nvPicPr>
        <p:blipFill>
          <a:blip r:embed="rId2"/>
          <a:stretch>
            <a:fillRect/>
          </a:stretch>
        </p:blipFill>
        <p:spPr>
          <a:xfrm>
            <a:off x="7846442" y="2017598"/>
            <a:ext cx="2870099" cy="3778250"/>
          </a:xfrm>
          <a:prstGeom prst="rect">
            <a:avLst/>
          </a:prstGeom>
        </p:spPr>
      </p:pic>
    </p:spTree>
    <p:extLst>
      <p:ext uri="{BB962C8B-B14F-4D97-AF65-F5344CB8AC3E}">
        <p14:creationId xmlns:p14="http://schemas.microsoft.com/office/powerpoint/2010/main" val="1870527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F5A95-2E11-47AA-8A62-7B1930EAF85F}"/>
              </a:ext>
            </a:extLst>
          </p:cNvPr>
          <p:cNvSpPr>
            <a:spLocks noGrp="1"/>
          </p:cNvSpPr>
          <p:nvPr>
            <p:ph type="title"/>
          </p:nvPr>
        </p:nvSpPr>
        <p:spPr/>
        <p:txBody>
          <a:bodyPr/>
          <a:lstStyle/>
          <a:p>
            <a:r>
              <a:rPr lang="uk-UA" sz="3600" i="1" dirty="0" err="1">
                <a:solidFill>
                  <a:srgbClr val="000000"/>
                </a:solidFill>
                <a:effectLst/>
                <a:latin typeface="Microsoft Sans Serif" panose="020B0604020202020204" pitchFamily="34" charset="0"/>
                <a:ea typeface="Microsoft Sans Serif" panose="020B0604020202020204" pitchFamily="34" charset="0"/>
              </a:rPr>
              <a:t>екстерналізм</a:t>
            </a:r>
            <a:endParaRPr lang="uk-UA" dirty="0"/>
          </a:p>
        </p:txBody>
      </p:sp>
      <p:sp>
        <p:nvSpPr>
          <p:cNvPr id="3" name="Місце для вмісту 2">
            <a:extLst>
              <a:ext uri="{FF2B5EF4-FFF2-40B4-BE49-F238E27FC236}">
                <a16:creationId xmlns:a16="http://schemas.microsoft.com/office/drawing/2014/main" id="{32A9637F-EF8D-4B39-A7D6-B3EE5AF4DDB9}"/>
              </a:ext>
            </a:extLst>
          </p:cNvPr>
          <p:cNvSpPr>
            <a:spLocks noGrp="1"/>
          </p:cNvSpPr>
          <p:nvPr>
            <p:ph idx="1"/>
          </p:nvPr>
        </p:nvSpPr>
        <p:spPr/>
        <p:txBody>
          <a:bodyPr/>
          <a:lstStyle/>
          <a:p>
            <a:pPr algn="just"/>
            <a:r>
              <a:rPr lang="uk-UA" sz="1800" dirty="0">
                <a:solidFill>
                  <a:srgbClr val="000000"/>
                </a:solidFill>
                <a:effectLst/>
                <a:latin typeface="Microsoft Sans Serif" panose="020B0604020202020204" pitchFamily="34" charset="0"/>
                <a:ea typeface="Microsoft Sans Serif" panose="020B0604020202020204" pitchFamily="34" charset="0"/>
              </a:rPr>
              <a:t>Прихильники </a:t>
            </a:r>
            <a:r>
              <a:rPr lang="uk-UA" sz="1800" i="1" dirty="0" err="1">
                <a:solidFill>
                  <a:srgbClr val="000000"/>
                </a:solidFill>
                <a:effectLst/>
                <a:latin typeface="Microsoft Sans Serif" panose="020B0604020202020204" pitchFamily="34" charset="0"/>
                <a:ea typeface="Microsoft Sans Serif" panose="020B0604020202020204" pitchFamily="34" charset="0"/>
              </a:rPr>
              <a:t>екстерналізму</a:t>
            </a:r>
            <a:r>
              <a:rPr lang="uk-UA" sz="1800" dirty="0">
                <a:solidFill>
                  <a:srgbClr val="000000"/>
                </a:solidFill>
                <a:effectLst/>
                <a:latin typeface="Microsoft Sans Serif" panose="020B0604020202020204" pitchFamily="34" charset="0"/>
                <a:ea typeface="Microsoft Sans Serif" panose="020B0604020202020204" pitchFamily="34" charset="0"/>
              </a:rPr>
              <a:t> наполягали й наполягають на тому </a:t>
            </a:r>
            <a:r>
              <a:rPr lang="uk-UA" sz="1800" dirty="0">
                <a:solidFill>
                  <a:srgbClr val="4D5B68"/>
                </a:solidFill>
                <a:effectLst/>
                <a:latin typeface="Microsoft Sans Serif" panose="020B0604020202020204" pitchFamily="34" charset="0"/>
                <a:ea typeface="Microsoft Sans Serif" panose="020B0604020202020204" pitchFamily="34" charset="0"/>
              </a:rPr>
              <a:t>що успіхи </a:t>
            </a:r>
            <a:r>
              <a:rPr lang="uk-UA" sz="1800" dirty="0">
                <a:solidFill>
                  <a:srgbClr val="000000"/>
                </a:solidFill>
                <a:effectLst/>
                <a:latin typeface="Microsoft Sans Serif" panose="020B0604020202020204" pitchFamily="34" charset="0"/>
                <a:ea typeface="Microsoft Sans Serif" panose="020B0604020202020204" pitchFamily="34" charset="0"/>
              </a:rPr>
              <a:t>у вивченні науки залежать насамперед від з’ясування всіх </a:t>
            </a:r>
            <a:r>
              <a:rPr lang="uk-UA" sz="1800" dirty="0">
                <a:solidFill>
                  <a:srgbClr val="4D5B68"/>
                </a:solidFill>
                <a:effectLst/>
                <a:latin typeface="Microsoft Sans Serif" panose="020B0604020202020204" pitchFamily="34" charset="0"/>
                <a:ea typeface="Microsoft Sans Serif" panose="020B0604020202020204" pitchFamily="34" charset="0"/>
              </a:rPr>
              <a:t>істотних </a:t>
            </a:r>
            <a:r>
              <a:rPr lang="uk-UA" sz="1800" dirty="0">
                <a:solidFill>
                  <a:srgbClr val="000000"/>
                </a:solidFill>
                <a:effectLst/>
                <a:latin typeface="Microsoft Sans Serif" panose="020B0604020202020204" pitchFamily="34" charset="0"/>
                <a:ea typeface="Microsoft Sans Serif" panose="020B0604020202020204" pitchFamily="34" charset="0"/>
              </a:rPr>
              <a:t>соціальних впливів на неї; тобто від</a:t>
            </a:r>
            <a:r>
              <a:rPr lang="uk-UA" sz="1800" dirty="0">
                <a:solidFill>
                  <a:srgbClr val="7D7367"/>
                </a:solidFill>
                <a:effectLst/>
                <a:latin typeface="Microsoft Sans Serif" panose="020B0604020202020204" pitchFamily="34" charset="0"/>
                <a:ea typeface="Microsoft Sans Serif" panose="020B0604020202020204" pitchFamily="34" charset="0"/>
              </a:rPr>
              <a:t> </a:t>
            </a:r>
            <a:r>
              <a:rPr lang="uk-UA" sz="1800" dirty="0">
                <a:solidFill>
                  <a:srgbClr val="000000"/>
                </a:solidFill>
                <a:effectLst/>
                <a:latin typeface="Microsoft Sans Serif" panose="020B0604020202020204" pitchFamily="34" charset="0"/>
                <a:ea typeface="Microsoft Sans Serif" panose="020B0604020202020204" pitchFamily="34" charset="0"/>
              </a:rPr>
              <a:t>історико-культурних ситуацій, економічних умов, громадських та інституційних очікувань суспільних та корпоративних замовлень, ступеню затребуваності дос­ліджень та їх результатів.</a:t>
            </a:r>
          </a:p>
          <a:p>
            <a:pPr algn="just"/>
            <a:r>
              <a:rPr lang="uk-UA" sz="1800" dirty="0">
                <a:solidFill>
                  <a:srgbClr val="000000"/>
                </a:solidFill>
                <a:effectLst/>
                <a:latin typeface="Microsoft Sans Serif" panose="020B0604020202020204" pitchFamily="34" charset="0"/>
                <a:ea typeface="Microsoft Sans Serif" panose="020B0604020202020204" pitchFamily="34" charset="0"/>
              </a:rPr>
              <a:t>вирішальним чинником визначають спрямованість і динамічність наукового розвитку, зміст отримуваного знання, його системи й підсистеми, його проблематику й подальші перспективи. </a:t>
            </a:r>
            <a:endParaRPr lang="uk-UA" dirty="0"/>
          </a:p>
        </p:txBody>
      </p:sp>
    </p:spTree>
    <p:extLst>
      <p:ext uri="{BB962C8B-B14F-4D97-AF65-F5344CB8AC3E}">
        <p14:creationId xmlns:p14="http://schemas.microsoft.com/office/powerpoint/2010/main" val="3896242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Місце для вмісту 4"/>
          <p:cNvSpPr>
            <a:spLocks noGrp="1"/>
          </p:cNvSpPr>
          <p:nvPr>
            <p:ph sz="half" idx="1"/>
          </p:nvPr>
        </p:nvSpPr>
        <p:spPr>
          <a:xfrm>
            <a:off x="2589212" y="2133600"/>
            <a:ext cx="4933806" cy="4242262"/>
          </a:xfrm>
        </p:spPr>
        <p:txBody>
          <a:bodyPr>
            <a:normAutofit/>
          </a:bodyPr>
          <a:lstStyle/>
          <a:p>
            <a:pPr algn="just"/>
            <a:r>
              <a:rPr lang="uk-UA" dirty="0"/>
              <a:t>Олександр </a:t>
            </a:r>
            <a:r>
              <a:rPr lang="uk-UA" dirty="0" err="1"/>
              <a:t>Койре</a:t>
            </a:r>
            <a:r>
              <a:rPr lang="uk-UA" dirty="0"/>
              <a:t> -  французький філософ. Пропагував принцип  єдності наукової, філософської та релігійної думки. Вимога - представити хід наукової думки в її творчій активності, для чого необхідно помістити джерела, що вивчаються, в інтелектуальний і духовний контекст епохи, представивши їх в автентичному значенні і не намагаючись прояснити «темну і невиразну» думку наших предків шляхом її перекладу на сучасну мову.</a:t>
            </a:r>
          </a:p>
          <a:p>
            <a:endParaRPr lang="uk-UA" dirty="0"/>
          </a:p>
        </p:txBody>
      </p:sp>
      <p:pic>
        <p:nvPicPr>
          <p:cNvPr id="7" name="Місце для вмісту 6"/>
          <p:cNvPicPr>
            <a:picLocks noGrp="1" noChangeAspect="1"/>
          </p:cNvPicPr>
          <p:nvPr>
            <p:ph sz="half" idx="2"/>
          </p:nvPr>
        </p:nvPicPr>
        <p:blipFill>
          <a:blip r:embed="rId2"/>
          <a:stretch>
            <a:fillRect/>
          </a:stretch>
        </p:blipFill>
        <p:spPr>
          <a:xfrm>
            <a:off x="8314168" y="2208790"/>
            <a:ext cx="2915549" cy="3778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6070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85FEE-98EC-4892-B1EF-D227BA48738B}"/>
              </a:ext>
            </a:extLst>
          </p:cNvPr>
          <p:cNvSpPr>
            <a:spLocks noGrp="1"/>
          </p:cNvSpPr>
          <p:nvPr>
            <p:ph type="title"/>
          </p:nvPr>
        </p:nvSpPr>
        <p:spPr/>
        <p:txBody>
          <a:bodyPr/>
          <a:lstStyle/>
          <a:p>
            <a:pPr algn="ctr"/>
            <a:r>
              <a:rPr lang="uk-UA" sz="3600" i="1" dirty="0" err="1">
                <a:solidFill>
                  <a:srgbClr val="000000"/>
                </a:solidFill>
                <a:effectLst/>
                <a:latin typeface="Microsoft Sans Serif" panose="020B0604020202020204" pitchFamily="34" charset="0"/>
                <a:ea typeface="Microsoft Sans Serif" panose="020B0604020202020204" pitchFamily="34" charset="0"/>
              </a:rPr>
              <a:t>інтерналізм</a:t>
            </a:r>
            <a:endParaRPr lang="uk-UA" dirty="0"/>
          </a:p>
        </p:txBody>
      </p:sp>
      <p:sp>
        <p:nvSpPr>
          <p:cNvPr id="3" name="Місце для вмісту 2">
            <a:extLst>
              <a:ext uri="{FF2B5EF4-FFF2-40B4-BE49-F238E27FC236}">
                <a16:creationId xmlns:a16="http://schemas.microsoft.com/office/drawing/2014/main" id="{7E397C46-AC89-4B45-A24B-626B56801554}"/>
              </a:ext>
            </a:extLst>
          </p:cNvPr>
          <p:cNvSpPr>
            <a:spLocks noGrp="1"/>
          </p:cNvSpPr>
          <p:nvPr>
            <p:ph idx="1"/>
          </p:nvPr>
        </p:nvSpPr>
        <p:spPr/>
        <p:txBody>
          <a:bodyPr>
            <a:normAutofit fontScale="92500" lnSpcReduction="20000"/>
          </a:bodyPr>
          <a:lstStyle/>
          <a:p>
            <a:pPr algn="just"/>
            <a:r>
              <a:rPr lang="uk-UA" sz="1800" i="1" dirty="0" err="1">
                <a:solidFill>
                  <a:srgbClr val="000000"/>
                </a:solidFill>
                <a:effectLst/>
                <a:ea typeface="Microsoft Sans Serif" panose="020B0604020202020204" pitchFamily="34" charset="0"/>
              </a:rPr>
              <a:t>інтерналісти</a:t>
            </a:r>
            <a:r>
              <a:rPr lang="uk-UA" sz="1800" dirty="0">
                <a:solidFill>
                  <a:srgbClr val="000000"/>
                </a:solidFill>
                <a:effectLst/>
                <a:ea typeface="Microsoft Sans Serif" panose="020B0604020202020204" pitchFamily="34" charset="0"/>
              </a:rPr>
              <a:t> зауважують, що науко­во-пізнавальний прогрес був і залишається значною мірою самодо­статнім. Адже він основується не стільки на викликах із </a:t>
            </a:r>
            <a:r>
              <a:rPr lang="uk-UA" sz="1800" dirty="0" err="1">
                <a:solidFill>
                  <a:srgbClr val="000000"/>
                </a:solidFill>
                <a:effectLst/>
                <a:ea typeface="Microsoft Sans Serif" panose="020B0604020202020204" pitchFamily="34" charset="0"/>
              </a:rPr>
              <a:t>позанаукових</a:t>
            </a:r>
            <a:r>
              <a:rPr lang="uk-UA" sz="1800" dirty="0">
                <a:solidFill>
                  <a:srgbClr val="000000"/>
                </a:solidFill>
                <a:effectLst/>
                <a:ea typeface="Microsoft Sans Serif" panose="020B0604020202020204" pitchFamily="34" charset="0"/>
              </a:rPr>
              <a:t> середовищ, скільки на ретельному осмисленні й переосмисленні теоретичних досягнень попередників та сучасників, не стільки на заохоченнях із навколо наукових інстанцій, скільки на покликанні до пошуків істини, не стільки на очікування винагород, скільки на сподіванні визнання вченими-колегами. </a:t>
            </a:r>
          </a:p>
          <a:p>
            <a:pPr marL="0" indent="0" algn="just">
              <a:buNone/>
            </a:pPr>
            <a:r>
              <a:rPr lang="uk-UA" sz="1800" dirty="0">
                <a:solidFill>
                  <a:srgbClr val="000000"/>
                </a:solidFill>
                <a:effectLst/>
                <a:ea typeface="Microsoft Sans Serif" panose="020B0604020202020204" pitchFamily="34" charset="0"/>
              </a:rPr>
              <a:t>Тож абстрагуючись від усього </a:t>
            </a:r>
            <a:r>
              <a:rPr lang="uk-UA" sz="1800" dirty="0" err="1">
                <a:solidFill>
                  <a:srgbClr val="000000"/>
                </a:solidFill>
                <a:effectLst/>
                <a:ea typeface="Microsoft Sans Serif" panose="020B0604020202020204" pitchFamily="34" charset="0"/>
              </a:rPr>
              <a:t>позанаукового</a:t>
            </a:r>
            <a:r>
              <a:rPr lang="uk-UA" sz="1800" dirty="0">
                <a:solidFill>
                  <a:srgbClr val="000000"/>
                </a:solidFill>
                <a:effectLst/>
                <a:ea typeface="Microsoft Sans Serif" panose="020B0604020202020204" pitchFamily="34" charset="0"/>
              </a:rPr>
              <a:t> необхідно затверджуватися </a:t>
            </a:r>
          </a:p>
          <a:p>
            <a:pPr algn="just"/>
            <a:r>
              <a:rPr lang="uk-UA" sz="1800" dirty="0">
                <a:solidFill>
                  <a:srgbClr val="000000"/>
                </a:solidFill>
                <a:effectLst/>
                <a:ea typeface="Microsoft Sans Serif" panose="020B0604020202020204" pitchFamily="34" charset="0"/>
              </a:rPr>
              <a:t>на </a:t>
            </a:r>
            <a:r>
              <a:rPr lang="uk-UA" dirty="0">
                <a:solidFill>
                  <a:srgbClr val="000000"/>
                </a:solidFill>
                <a:ea typeface="Microsoft Sans Serif" panose="020B0604020202020204" pitchFamily="34" charset="0"/>
              </a:rPr>
              <a:t>науковому — на теоретико-методологічних передумовах, що і зазнають тематику й проблемати­ку певних дослідницьких завдань, і переглядаються, якщо завдання успішно виконуються;</a:t>
            </a:r>
          </a:p>
          <a:p>
            <a:pPr algn="just"/>
            <a:r>
              <a:rPr lang="uk-UA" dirty="0">
                <a:solidFill>
                  <a:srgbClr val="000000"/>
                </a:solidFill>
                <a:ea typeface="Microsoft Sans Serif" panose="020B0604020202020204" pitchFamily="34" charset="0"/>
              </a:rPr>
              <a:t> на перебігу, </a:t>
            </a:r>
            <a:r>
              <a:rPr lang="uk-UA" dirty="0" err="1">
                <a:solidFill>
                  <a:srgbClr val="000000"/>
                </a:solidFill>
                <a:ea typeface="Microsoft Sans Serif" panose="020B0604020202020204" pitchFamily="34" charset="0"/>
              </a:rPr>
              <a:t>алгоритмічності</a:t>
            </a:r>
            <a:r>
              <a:rPr lang="uk-UA" dirty="0">
                <a:solidFill>
                  <a:srgbClr val="000000"/>
                </a:solidFill>
                <a:ea typeface="Microsoft Sans Serif" panose="020B0604020202020204" pitchFamily="34" charset="0"/>
              </a:rPr>
              <a:t> та особливо оригінальності всіх дослідницьких процедур;</a:t>
            </a:r>
          </a:p>
          <a:p>
            <a:pPr algn="just"/>
            <a:r>
              <a:rPr lang="uk-UA" dirty="0">
                <a:solidFill>
                  <a:srgbClr val="000000"/>
                </a:solidFill>
                <a:ea typeface="Microsoft Sans Serif" panose="020B0604020202020204" pitchFamily="34" charset="0"/>
              </a:rPr>
              <a:t> на пізнавальних </a:t>
            </a:r>
            <a:r>
              <a:rPr lang="uk-UA" sz="1800" dirty="0">
                <a:solidFill>
                  <a:srgbClr val="000000"/>
                </a:solidFill>
                <a:effectLst/>
                <a:ea typeface="Microsoft Sans Serif" panose="020B0604020202020204" pitchFamily="34" charset="0"/>
              </a:rPr>
              <a:t>системах та їх значущості для подальшої науки.</a:t>
            </a:r>
            <a:endParaRPr lang="uk-UA" dirty="0"/>
          </a:p>
        </p:txBody>
      </p:sp>
    </p:spTree>
    <p:extLst>
      <p:ext uri="{BB962C8B-B14F-4D97-AF65-F5344CB8AC3E}">
        <p14:creationId xmlns:p14="http://schemas.microsoft.com/office/powerpoint/2010/main" val="59699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9DF27B-193B-408D-9125-EAC156E6A99D}"/>
              </a:ext>
            </a:extLst>
          </p:cNvPr>
          <p:cNvSpPr>
            <a:spLocks noGrp="1"/>
          </p:cNvSpPr>
          <p:nvPr>
            <p:ph type="title"/>
          </p:nvPr>
        </p:nvSpPr>
        <p:spPr/>
        <p:txBody>
          <a:bodyPr/>
          <a:lstStyle/>
          <a:p>
            <a:r>
              <a:rPr lang="uk-UA" b="1" dirty="0" err="1">
                <a:solidFill>
                  <a:srgbClr val="000000"/>
                </a:solidFill>
                <a:latin typeface="Courier New" panose="02070309020205020404" pitchFamily="49" charset="0"/>
              </a:rPr>
              <a:t>Кумулятивізм</a:t>
            </a:r>
            <a:r>
              <a:rPr lang="uk-UA" b="1" dirty="0">
                <a:solidFill>
                  <a:srgbClr val="000000"/>
                </a:solidFill>
                <a:latin typeface="Courier New" panose="02070309020205020404" pitchFamily="49" charset="0"/>
              </a:rPr>
              <a:t> — </a:t>
            </a:r>
            <a:r>
              <a:rPr lang="uk-UA" b="1" dirty="0" err="1">
                <a:solidFill>
                  <a:srgbClr val="000000"/>
                </a:solidFill>
                <a:latin typeface="Courier New" panose="02070309020205020404" pitchFamily="49" charset="0"/>
              </a:rPr>
              <a:t>дискумулятивізм</a:t>
            </a:r>
            <a:r>
              <a:rPr lang="uk-UA" b="1" dirty="0">
                <a:solidFill>
                  <a:srgbClr val="000000"/>
                </a:solidFill>
                <a:latin typeface="Courier New" panose="02070309020205020404" pitchFamily="49" charset="0"/>
              </a:rPr>
              <a:t/>
            </a:r>
            <a:br>
              <a:rPr lang="uk-UA" b="1" dirty="0">
                <a:solidFill>
                  <a:srgbClr val="000000"/>
                </a:solidFill>
                <a:latin typeface="Courier New" panose="02070309020205020404" pitchFamily="49" charset="0"/>
              </a:rPr>
            </a:br>
            <a:endParaRPr lang="uk-UA" dirty="0"/>
          </a:p>
        </p:txBody>
      </p:sp>
      <p:sp>
        <p:nvSpPr>
          <p:cNvPr id="3" name="Місце для вмісту 2">
            <a:extLst>
              <a:ext uri="{FF2B5EF4-FFF2-40B4-BE49-F238E27FC236}">
                <a16:creationId xmlns:a16="http://schemas.microsoft.com/office/drawing/2014/main" id="{977BE345-0D98-48FA-9C79-3D7FE92E364F}"/>
              </a:ext>
            </a:extLst>
          </p:cNvPr>
          <p:cNvSpPr>
            <a:spLocks noGrp="1"/>
          </p:cNvSpPr>
          <p:nvPr>
            <p:ph idx="1"/>
          </p:nvPr>
        </p:nvSpPr>
        <p:spPr/>
        <p:txBody>
          <a:bodyPr/>
          <a:lstStyle/>
          <a:p>
            <a:r>
              <a:rPr lang="uk-UA" sz="1800" dirty="0">
                <a:solidFill>
                  <a:srgbClr val="000000"/>
                </a:solidFill>
                <a:effectLst/>
                <a:latin typeface="Microsoft Sans Serif" panose="020B0604020202020204" pitchFamily="34" charset="0"/>
                <a:ea typeface="Microsoft Sans Serif" panose="020B0604020202020204" pitchFamily="34" charset="0"/>
              </a:rPr>
              <a:t>Суперечка між </a:t>
            </a:r>
            <a:r>
              <a:rPr lang="uk-UA" sz="1800" dirty="0" err="1">
                <a:solidFill>
                  <a:srgbClr val="000000"/>
                </a:solidFill>
                <a:effectLst/>
                <a:latin typeface="Microsoft Sans Serif" panose="020B0604020202020204" pitchFamily="34" charset="0"/>
                <a:ea typeface="Microsoft Sans Serif" panose="020B0604020202020204" pitchFamily="34" charset="0"/>
              </a:rPr>
              <a:t>кумулятивістами</a:t>
            </a:r>
            <a:r>
              <a:rPr lang="uk-UA" sz="1800" dirty="0">
                <a:solidFill>
                  <a:srgbClr val="000000"/>
                </a:solidFill>
                <a:effectLst/>
                <a:latin typeface="Microsoft Sans Serif" panose="020B0604020202020204" pitchFamily="34" charset="0"/>
                <a:ea typeface="Microsoft Sans Serif" panose="020B0604020202020204" pitchFamily="34" charset="0"/>
              </a:rPr>
              <a:t> й </a:t>
            </a:r>
            <a:r>
              <a:rPr lang="uk-UA" sz="1800" dirty="0" err="1">
                <a:solidFill>
                  <a:srgbClr val="000000"/>
                </a:solidFill>
                <a:effectLst/>
                <a:latin typeface="Microsoft Sans Serif" panose="020B0604020202020204" pitchFamily="34" charset="0"/>
                <a:ea typeface="Microsoft Sans Serif" panose="020B0604020202020204" pitchFamily="34" charset="0"/>
              </a:rPr>
              <a:t>дискумулятивістами</a:t>
            </a:r>
            <a:r>
              <a:rPr lang="uk-UA" sz="1800" dirty="0">
                <a:solidFill>
                  <a:srgbClr val="000000"/>
                </a:solidFill>
                <a:effectLst/>
                <a:latin typeface="Microsoft Sans Serif" panose="020B0604020202020204" pitchFamily="34" charset="0"/>
                <a:ea typeface="Microsoft Sans Serif" panose="020B0604020202020204" pitchFamily="34" charset="0"/>
              </a:rPr>
              <a:t> точиться про те, як розвивається наукове знання- </a:t>
            </a:r>
          </a:p>
          <a:p>
            <a:r>
              <a:rPr lang="uk-UA" sz="1800" i="1" dirty="0" err="1">
                <a:solidFill>
                  <a:srgbClr val="000000"/>
                </a:solidFill>
                <a:effectLst/>
                <a:latin typeface="Microsoft Sans Serif" panose="020B0604020202020204" pitchFamily="34" charset="0"/>
                <a:ea typeface="Microsoft Sans Serif" panose="020B0604020202020204" pitchFamily="34" charset="0"/>
              </a:rPr>
              <a:t>континуально</a:t>
            </a:r>
            <a:r>
              <a:rPr lang="uk-UA" sz="1800" i="1" dirty="0">
                <a:solidFill>
                  <a:srgbClr val="000000"/>
                </a:solidFill>
                <a:effectLst/>
                <a:latin typeface="Microsoft Sans Serif" panose="020B0604020202020204" pitchFamily="34" charset="0"/>
                <a:ea typeface="Microsoft Sans Serif" panose="020B0604020202020204" pitchFamily="34" charset="0"/>
              </a:rPr>
              <a:t>, тобто поступово, безперервно,</a:t>
            </a:r>
          </a:p>
          <a:p>
            <a:r>
              <a:rPr lang="uk-UA" sz="1800" i="1" dirty="0">
                <a:solidFill>
                  <a:srgbClr val="000000"/>
                </a:solidFill>
                <a:effectLst/>
                <a:latin typeface="Microsoft Sans Serif" panose="020B0604020202020204" pitchFamily="34" charset="0"/>
                <a:ea typeface="Microsoft Sans Serif" panose="020B0604020202020204" pitchFamily="34" charset="0"/>
              </a:rPr>
              <a:t> чи </a:t>
            </a:r>
            <a:r>
              <a:rPr lang="uk-UA" sz="1800" i="1" dirty="0" err="1">
                <a:solidFill>
                  <a:srgbClr val="000000"/>
                </a:solidFill>
                <a:effectLst/>
                <a:latin typeface="Microsoft Sans Serif" panose="020B0604020202020204" pitchFamily="34" charset="0"/>
                <a:ea typeface="Microsoft Sans Serif" panose="020B0604020202020204" pitchFamily="34" charset="0"/>
              </a:rPr>
              <a:t>дисконтинуально</a:t>
            </a:r>
            <a:r>
              <a:rPr lang="uk-UA" sz="1800" i="1" dirty="0">
                <a:solidFill>
                  <a:srgbClr val="000000"/>
                </a:solidFill>
                <a:effectLst/>
                <a:latin typeface="Microsoft Sans Serif" panose="020B0604020202020204" pitchFamily="34" charset="0"/>
                <a:ea typeface="Microsoft Sans Serif" panose="020B0604020202020204" pitchFamily="34" charset="0"/>
              </a:rPr>
              <a:t>, переривчато й стрибкоподібно.</a:t>
            </a:r>
            <a:endParaRPr lang="uk-UA" dirty="0"/>
          </a:p>
        </p:txBody>
      </p:sp>
    </p:spTree>
    <p:extLst>
      <p:ext uri="{BB962C8B-B14F-4D97-AF65-F5344CB8AC3E}">
        <p14:creationId xmlns:p14="http://schemas.microsoft.com/office/powerpoint/2010/main" val="304121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E5C2D0-1C1C-497B-A5BC-1F1C2584E70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018FA05-2E5C-4EB7-86A6-291101553C09}"/>
              </a:ext>
            </a:extLst>
          </p:cNvPr>
          <p:cNvSpPr>
            <a:spLocks noGrp="1"/>
          </p:cNvSpPr>
          <p:nvPr>
            <p:ph idx="1"/>
          </p:nvPr>
        </p:nvSpPr>
        <p:spPr/>
        <p:txBody>
          <a:bodyPr/>
          <a:lstStyle/>
          <a:p>
            <a:pPr algn="just"/>
            <a:r>
              <a:rPr lang="uk-UA" sz="1800" b="1" i="1" dirty="0" smtClean="0">
                <a:solidFill>
                  <a:srgbClr val="000000"/>
                </a:solidFill>
                <a:effectLst/>
                <a:ea typeface="Microsoft Sans Serif" panose="020B0604020202020204" pitchFamily="34" charset="0"/>
              </a:rPr>
              <a:t>За </a:t>
            </a:r>
            <a:r>
              <a:rPr lang="uk-UA" sz="1800" b="1" i="1" dirty="0">
                <a:solidFill>
                  <a:srgbClr val="000000"/>
                </a:solidFill>
                <a:effectLst/>
                <a:ea typeface="Microsoft Sans Serif" panose="020B0604020202020204" pitchFamily="34" charset="0"/>
              </a:rPr>
              <a:t>першою альтернативою</a:t>
            </a:r>
            <a:r>
              <a:rPr lang="uk-UA" sz="1800" b="1" dirty="0">
                <a:solidFill>
                  <a:srgbClr val="000000"/>
                </a:solidFill>
                <a:effectLst/>
                <a:ea typeface="Microsoft Sans Serif" panose="020B0604020202020204" pitchFamily="34" charset="0"/>
              </a:rPr>
              <a:t> </a:t>
            </a:r>
            <a:r>
              <a:rPr lang="uk-UA" sz="1800" dirty="0">
                <a:solidFill>
                  <a:srgbClr val="000000"/>
                </a:solidFill>
                <a:effectLst/>
                <a:ea typeface="Microsoft Sans Serif" panose="020B0604020202020204" pitchFamily="34" charset="0"/>
              </a:rPr>
              <a:t>збагачення знання відбувається шляхом додавання нових досягнень до вже накопичених раніше й перевірених на істинність положень. </a:t>
            </a:r>
            <a:r>
              <a:rPr lang="uk-UA" dirty="0">
                <a:solidFill>
                  <a:srgbClr val="000000"/>
                </a:solidFill>
                <a:ea typeface="Microsoft Sans Serif" panose="020B0604020202020204" pitchFamily="34" charset="0"/>
              </a:rPr>
              <a:t>Т</a:t>
            </a:r>
            <a:r>
              <a:rPr lang="uk-UA" sz="1800" dirty="0">
                <a:solidFill>
                  <a:srgbClr val="000000"/>
                </a:solidFill>
                <a:effectLst/>
                <a:ea typeface="Microsoft Sans Serif" panose="020B0604020202020204" pitchFamily="34" charset="0"/>
              </a:rPr>
              <a:t>им самим знання невпинно збагачується. Така позиція не позбавлена певної о сенсу; адже з кожним періодом соціокультурного розвитку </a:t>
            </a:r>
            <a:r>
              <a:rPr lang="uk-UA" sz="1800" dirty="0" err="1">
                <a:solidFill>
                  <a:srgbClr val="000000"/>
                </a:solidFill>
                <a:effectLst/>
                <a:ea typeface="Microsoft Sans Serif" panose="020B0604020202020204" pitchFamily="34" charset="0"/>
              </a:rPr>
              <a:t>закономІрно</a:t>
            </a:r>
            <a:r>
              <a:rPr lang="uk-UA" sz="1800" dirty="0">
                <a:solidFill>
                  <a:srgbClr val="000000"/>
                </a:solidFill>
                <a:effectLst/>
                <a:ea typeface="Microsoft Sans Serif" panose="020B0604020202020204" pitchFamily="34" charset="0"/>
              </a:rPr>
              <a:t> збагачуються й наукові знання; до усталених і звичних додаються все нові й нові. При цьому вважається, що поза увагою не повинні залишатися всі попередні дослідницькі спроби; адже кожна з них так чи інакше нарощує загальний масив знання. Звичайно, такий шлях не прямий і не безпроблемний. Оманливі спроби й висновки неминучі, однак вони з часом долаються проведенням нових досліджень, що не дозволяють збитися на магістрального наукового поступу .</a:t>
            </a:r>
            <a:endParaRPr lang="uk-UA" dirty="0"/>
          </a:p>
        </p:txBody>
      </p:sp>
    </p:spTree>
    <p:extLst>
      <p:ext uri="{BB962C8B-B14F-4D97-AF65-F5344CB8AC3E}">
        <p14:creationId xmlns:p14="http://schemas.microsoft.com/office/powerpoint/2010/main" val="2876627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5092F-CCE5-404C-863E-195D64E3D38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1B6FF3F-958F-44FB-8A51-F090FA6184F7}"/>
              </a:ext>
            </a:extLst>
          </p:cNvPr>
          <p:cNvSpPr>
            <a:spLocks noGrp="1"/>
          </p:cNvSpPr>
          <p:nvPr>
            <p:ph idx="1"/>
          </p:nvPr>
        </p:nvSpPr>
        <p:spPr/>
        <p:txBody>
          <a:bodyPr>
            <a:normAutofit lnSpcReduction="10000"/>
          </a:bodyPr>
          <a:lstStyle/>
          <a:p>
            <a:pPr algn="just"/>
            <a:r>
              <a:rPr lang="uk-UA" sz="1800" dirty="0">
                <a:solidFill>
                  <a:srgbClr val="000000"/>
                </a:solidFill>
                <a:effectLst/>
                <a:ea typeface="Microsoft Sans Serif" panose="020B0604020202020204" pitchFamily="34" charset="0"/>
              </a:rPr>
              <a:t>В цілому ж історія науки подається </a:t>
            </a:r>
            <a:r>
              <a:rPr lang="uk-UA" sz="1800" dirty="0" err="1">
                <a:solidFill>
                  <a:srgbClr val="000000"/>
                </a:solidFill>
                <a:effectLst/>
                <a:ea typeface="Microsoft Sans Serif" panose="020B0604020202020204" pitchFamily="34" charset="0"/>
              </a:rPr>
              <a:t>дискумулятивною</a:t>
            </a:r>
            <a:r>
              <a:rPr lang="uk-UA" sz="1800" dirty="0">
                <a:solidFill>
                  <a:srgbClr val="000000"/>
                </a:solidFill>
                <a:effectLst/>
                <a:ea typeface="Microsoft Sans Serif" panose="020B0604020202020204" pitchFamily="34" charset="0"/>
              </a:rPr>
              <a:t>, переривчатою, а навіть чисельні групи науковців - як роз’єднані угрупування, віддані «своїм» теоріям і не схильні дослухатися до аргументів опонентів. У другій половині XX ст. теза про </a:t>
            </a:r>
            <a:r>
              <a:rPr lang="uk-UA" sz="1800" dirty="0" err="1">
                <a:solidFill>
                  <a:srgbClr val="000000"/>
                </a:solidFill>
                <a:effectLst/>
                <a:ea typeface="Microsoft Sans Serif" panose="020B0604020202020204" pitchFamily="34" charset="0"/>
              </a:rPr>
              <a:t>неспівмврність</a:t>
            </a:r>
            <a:r>
              <a:rPr lang="uk-UA" sz="1800" dirty="0">
                <a:solidFill>
                  <a:srgbClr val="000000"/>
                </a:solidFill>
                <a:effectLst/>
                <a:ea typeface="Microsoft Sans Serif" panose="020B0604020202020204" pitchFamily="34" charset="0"/>
              </a:rPr>
              <a:t> теорій збагачується суперечками про принципи «раціональної реконструкції історії науки».</a:t>
            </a:r>
          </a:p>
          <a:p>
            <a:pPr algn="just"/>
            <a:r>
              <a:rPr lang="uk-UA" sz="1800" dirty="0">
                <a:solidFill>
                  <a:srgbClr val="000000"/>
                </a:solidFill>
                <a:effectLst/>
                <a:ea typeface="Microsoft Sans Serif" panose="020B0604020202020204" pitchFamily="34" charset="0"/>
              </a:rPr>
              <a:t>Тут зміст і тональ­ність задають насамперед </a:t>
            </a:r>
            <a:r>
              <a:rPr lang="uk-UA" sz="1800" dirty="0" err="1">
                <a:solidFill>
                  <a:srgbClr val="000000"/>
                </a:solidFill>
                <a:effectLst/>
                <a:ea typeface="Microsoft Sans Serif" panose="020B0604020202020204" pitchFamily="34" charset="0"/>
              </a:rPr>
              <a:t>Т.Кун</a:t>
            </a:r>
            <a:r>
              <a:rPr lang="uk-UA" sz="1800" dirty="0">
                <a:solidFill>
                  <a:srgbClr val="000000"/>
                </a:solidFill>
                <a:effectLst/>
                <a:ea typeface="Microsoft Sans Serif" panose="020B0604020202020204" pitchFamily="34" charset="0"/>
              </a:rPr>
              <a:t> («історія науки - це змінна паради­гма»), </a:t>
            </a:r>
            <a:r>
              <a:rPr lang="uk-UA" sz="1800" dirty="0" err="1">
                <a:solidFill>
                  <a:srgbClr val="000000"/>
                </a:solidFill>
                <a:effectLst/>
                <a:ea typeface="Microsoft Sans Serif" panose="020B0604020202020204" pitchFamily="34" charset="0"/>
              </a:rPr>
              <a:t>І.Лакатос</a:t>
            </a:r>
            <a:r>
              <a:rPr lang="uk-UA" sz="1800" dirty="0">
                <a:solidFill>
                  <a:srgbClr val="000000"/>
                </a:solidFill>
                <a:effectLst/>
                <a:ea typeface="Microsoft Sans Serif" panose="020B0604020202020204" pitchFamily="34" charset="0"/>
              </a:rPr>
              <a:t> («реальна історія науки - це її реконструйована іс­торія») і </a:t>
            </a:r>
            <a:r>
              <a:rPr lang="uk-UA" sz="1800" dirty="0" err="1">
                <a:solidFill>
                  <a:srgbClr val="000000"/>
                </a:solidFill>
                <a:effectLst/>
                <a:ea typeface="Microsoft Sans Serif" panose="020B0604020202020204" pitchFamily="34" charset="0"/>
              </a:rPr>
              <a:t>П.Фейерабенд</a:t>
            </a:r>
            <a:r>
              <a:rPr lang="uk-UA" sz="1800" dirty="0">
                <a:solidFill>
                  <a:srgbClr val="000000"/>
                </a:solidFill>
                <a:effectLst/>
                <a:ea typeface="Microsoft Sans Serif" panose="020B0604020202020204" pitchFamily="34" charset="0"/>
              </a:rPr>
              <a:t> («проти методологічного примушування»). Ці та інші розробники теорій раціональних реконструкцій доходять радикальних висновків, що реконструкції традиційним логічним вимогам узагалі не підлягають, що вони мо­жуть успішно основуватися на комплексах соціальних, соціально- психологічних і навіть індивідуально-психологічних обставинах</a:t>
            </a:r>
            <a:r>
              <a:rPr lang="uk-UA" sz="1800" dirty="0">
                <a:solidFill>
                  <a:srgbClr val="000000"/>
                </a:solidFill>
                <a:effectLst/>
                <a:latin typeface="Microsoft Sans Serif" panose="020B0604020202020204" pitchFamily="34" charset="0"/>
                <a:ea typeface="Microsoft Sans Serif" panose="020B0604020202020204" pitchFamily="34" charset="0"/>
              </a:rPr>
              <a:t>.</a:t>
            </a:r>
            <a:endParaRPr lang="uk-UA" dirty="0"/>
          </a:p>
        </p:txBody>
      </p:sp>
    </p:spTree>
    <p:extLst>
      <p:ext uri="{BB962C8B-B14F-4D97-AF65-F5344CB8AC3E}">
        <p14:creationId xmlns:p14="http://schemas.microsoft.com/office/powerpoint/2010/main" val="195030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C095CB-B4C8-4708-8302-ACE71324CF8F}"/>
              </a:ext>
            </a:extLst>
          </p:cNvPr>
          <p:cNvSpPr>
            <a:spLocks noGrp="1"/>
          </p:cNvSpPr>
          <p:nvPr>
            <p:ph type="title"/>
          </p:nvPr>
        </p:nvSpPr>
        <p:spPr/>
        <p:txBody>
          <a:bodyPr/>
          <a:lstStyle/>
          <a:p>
            <a:pPr algn="ctr"/>
            <a:r>
              <a:rPr lang="ru-RU" dirty="0"/>
              <a:t>Синергетика як нова </a:t>
            </a:r>
            <a:r>
              <a:rPr lang="ru-RU" dirty="0" err="1"/>
              <a:t>стратегія</a:t>
            </a:r>
            <a:r>
              <a:rPr lang="ru-RU" dirty="0"/>
              <a:t> </a:t>
            </a:r>
            <a:r>
              <a:rPr lang="ru-RU" dirty="0" err="1"/>
              <a:t>наукового</a:t>
            </a:r>
            <a:r>
              <a:rPr lang="ru-RU" dirty="0"/>
              <a:t> </a:t>
            </a:r>
            <a:r>
              <a:rPr lang="ru-RU" dirty="0" err="1"/>
              <a:t>пошуку</a:t>
            </a:r>
            <a:endParaRPr lang="uk-UA" dirty="0"/>
          </a:p>
        </p:txBody>
      </p:sp>
      <p:sp>
        <p:nvSpPr>
          <p:cNvPr id="3" name="Місце для вмісту 2">
            <a:extLst>
              <a:ext uri="{FF2B5EF4-FFF2-40B4-BE49-F238E27FC236}">
                <a16:creationId xmlns:a16="http://schemas.microsoft.com/office/drawing/2014/main" id="{583D5610-74D8-4F81-827A-6BCAF0A473EC}"/>
              </a:ext>
            </a:extLst>
          </p:cNvPr>
          <p:cNvSpPr>
            <a:spLocks noGrp="1"/>
          </p:cNvSpPr>
          <p:nvPr>
            <p:ph idx="1"/>
          </p:nvPr>
        </p:nvSpPr>
        <p:spPr/>
        <p:txBody>
          <a:bodyPr>
            <a:normAutofit/>
          </a:bodyPr>
          <a:lstStyle/>
          <a:p>
            <a:pPr algn="just"/>
            <a:r>
              <a:rPr lang="uk-UA" dirty="0"/>
              <a:t>У сучасній  методології все більшого поширення набуває </a:t>
            </a:r>
            <a:r>
              <a:rPr lang="uk-UA" dirty="0" err="1"/>
              <a:t>синергетика</a:t>
            </a:r>
            <a:r>
              <a:rPr lang="uk-UA" dirty="0"/>
              <a:t> – теорія  самоорганізації. Вона включила в себе нові пріоритети сучасної картини світу: концепцію нестабільного, нерівноважного світу, концепцію невизначеності та </a:t>
            </a:r>
            <a:r>
              <a:rPr lang="uk-UA" dirty="0" err="1"/>
              <a:t>багатоальтернативності</a:t>
            </a:r>
            <a:r>
              <a:rPr lang="uk-UA" dirty="0"/>
              <a:t> розвитку, ідею виникнення порядку із хаосу.   Цей  напрям досліджень виник   у межах брюссельської школи І. Пригожина (теорія дисипативних структур), школи                 Г. </a:t>
            </a:r>
            <a:r>
              <a:rPr lang="uk-UA" dirty="0" err="1"/>
              <a:t>Хаккена</a:t>
            </a:r>
            <a:r>
              <a:rPr lang="uk-UA" dirty="0"/>
              <a:t>, професора інституту </a:t>
            </a:r>
            <a:r>
              <a:rPr lang="uk-UA" dirty="0" err="1"/>
              <a:t>синергетики</a:t>
            </a:r>
            <a:r>
              <a:rPr lang="uk-UA" dirty="0"/>
              <a:t> та теоретичної фізики у Штутгарті, який  запропонував термін «</a:t>
            </a:r>
            <a:r>
              <a:rPr lang="uk-UA" dirty="0" err="1"/>
              <a:t>синергетика</a:t>
            </a:r>
            <a:r>
              <a:rPr lang="uk-UA" dirty="0"/>
              <a:t>». Основна ідея </a:t>
            </a:r>
            <a:r>
              <a:rPr lang="uk-UA" dirty="0" err="1"/>
              <a:t>синергетики</a:t>
            </a:r>
            <a:r>
              <a:rPr lang="uk-UA" dirty="0"/>
              <a:t> у тому, що </a:t>
            </a:r>
            <a:r>
              <a:rPr lang="uk-UA" dirty="0" err="1"/>
              <a:t>нерівноважність</a:t>
            </a:r>
            <a:r>
              <a:rPr lang="uk-UA" dirty="0"/>
              <a:t> розглядається як джерело нової організації тобто порядку. Тому головна праця  видатних представників цієї науки І. Пригожина та  І. </a:t>
            </a:r>
            <a:r>
              <a:rPr lang="uk-UA" dirty="0" err="1"/>
              <a:t>Стенгерса</a:t>
            </a:r>
            <a:r>
              <a:rPr lang="uk-UA" dirty="0"/>
              <a:t> отримала назву «Порядок із хаосу».</a:t>
            </a:r>
          </a:p>
        </p:txBody>
      </p:sp>
    </p:spTree>
    <p:extLst>
      <p:ext uri="{BB962C8B-B14F-4D97-AF65-F5344CB8AC3E}">
        <p14:creationId xmlns:p14="http://schemas.microsoft.com/office/powerpoint/2010/main" val="393827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9E1D1-6A19-48B7-8274-0849E02B060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331B530-B1EC-4EF1-B5C4-240F25C6B440}"/>
              </a:ext>
            </a:extLst>
          </p:cNvPr>
          <p:cNvSpPr>
            <a:spLocks noGrp="1"/>
          </p:cNvSpPr>
          <p:nvPr>
            <p:ph idx="1"/>
          </p:nvPr>
        </p:nvSpPr>
        <p:spPr/>
        <p:txBody>
          <a:bodyPr>
            <a:normAutofit/>
          </a:bodyPr>
          <a:lstStyle/>
          <a:p>
            <a:pPr algn="just"/>
            <a:r>
              <a:rPr lang="uk-UA" sz="2400" dirty="0"/>
              <a:t>І. Пригожин  протягом першої половини ХХ ст.  провів  ряд досліджень, які надали проблемі взаємовідношення порядку та хаосу нового сенсу.  Так </a:t>
            </a:r>
            <a:r>
              <a:rPr lang="uk-UA" sz="2400" dirty="0" err="1"/>
              <a:t>виникло</a:t>
            </a:r>
            <a:r>
              <a:rPr lang="uk-UA" sz="2400" dirty="0"/>
              <a:t> уявлення про дисипативну систему. Найбільш суттєва  особливість дисипативної системи у тому, що  в ній співіснують порядок і хаос. Вони доповнюють один одного, не можуть існувати один без одного. Хаос розглядається як  перехідний стан від одного рівня впорядкованості до іншого,  більш високого  рівня гармонії. </a:t>
            </a:r>
          </a:p>
        </p:txBody>
      </p:sp>
    </p:spTree>
    <p:extLst>
      <p:ext uri="{BB962C8B-B14F-4D97-AF65-F5344CB8AC3E}">
        <p14:creationId xmlns:p14="http://schemas.microsoft.com/office/powerpoint/2010/main" val="168642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C6F27-DFF5-4163-9E0B-7127B71A63C7}"/>
              </a:ext>
            </a:extLst>
          </p:cNvPr>
          <p:cNvSpPr>
            <a:spLocks noGrp="1"/>
          </p:cNvSpPr>
          <p:nvPr>
            <p:ph type="title"/>
          </p:nvPr>
        </p:nvSpPr>
        <p:spPr/>
        <p:txBody>
          <a:bodyPr/>
          <a:lstStyle/>
          <a:p>
            <a:pPr algn="ctr"/>
            <a:r>
              <a:rPr lang="uk-UA" dirty="0"/>
              <a:t>Риси </a:t>
            </a:r>
            <a:r>
              <a:rPr lang="uk-UA" dirty="0" err="1"/>
              <a:t>постнекласичної</a:t>
            </a:r>
            <a:r>
              <a:rPr lang="uk-UA" dirty="0"/>
              <a:t> науки</a:t>
            </a:r>
            <a:br>
              <a:rPr lang="uk-UA" dirty="0"/>
            </a:br>
            <a:endParaRPr lang="uk-UA" dirty="0"/>
          </a:p>
        </p:txBody>
      </p:sp>
      <p:sp>
        <p:nvSpPr>
          <p:cNvPr id="3" name="Місце для вмісту 2">
            <a:extLst>
              <a:ext uri="{FF2B5EF4-FFF2-40B4-BE49-F238E27FC236}">
                <a16:creationId xmlns:a16="http://schemas.microsoft.com/office/drawing/2014/main" id="{AB731F1B-C863-488D-B0F7-18D9D73E5F1B}"/>
              </a:ext>
            </a:extLst>
          </p:cNvPr>
          <p:cNvSpPr>
            <a:spLocks noGrp="1"/>
          </p:cNvSpPr>
          <p:nvPr>
            <p:ph idx="1"/>
          </p:nvPr>
        </p:nvSpPr>
        <p:spPr/>
        <p:txBody>
          <a:bodyPr>
            <a:normAutofit/>
          </a:bodyPr>
          <a:lstStyle/>
          <a:p>
            <a:pPr algn="just"/>
            <a:r>
              <a:rPr lang="uk-UA" dirty="0"/>
              <a:t>3.   Широке застосування ідеї (принципу) </a:t>
            </a:r>
            <a:r>
              <a:rPr lang="uk-UA" dirty="0" err="1"/>
              <a:t>коеволюції</a:t>
            </a:r>
            <a:r>
              <a:rPr lang="uk-UA" dirty="0"/>
              <a:t>, тобто взаємообумовлених змін  систем або  частин  в середині цілого.   Виникнувши як  принцип  спільної еволюції різних біологічних об’єктів та рівнів їх організації, поняття </a:t>
            </a:r>
            <a:r>
              <a:rPr lang="uk-UA" dirty="0" err="1" smtClean="0"/>
              <a:t>коеволюції</a:t>
            </a:r>
            <a:r>
              <a:rPr lang="uk-UA" dirty="0" smtClean="0"/>
              <a:t> </a:t>
            </a:r>
            <a:r>
              <a:rPr lang="uk-UA" dirty="0"/>
              <a:t>охоплює сьогодні  узагальнену картину всіх еволюційних процесів – глобальний еволюціонізм.</a:t>
            </a:r>
          </a:p>
          <a:p>
            <a:pPr algn="just"/>
            <a:r>
              <a:rPr lang="uk-UA" dirty="0"/>
              <a:t>4. Запровадження у всі науки та широке розповсюдження ідеї розвитку  (</a:t>
            </a:r>
            <a:r>
              <a:rPr lang="uk-UA" dirty="0" err="1"/>
              <a:t>історизація</a:t>
            </a:r>
            <a:r>
              <a:rPr lang="uk-UA" dirty="0"/>
              <a:t> та </a:t>
            </a:r>
            <a:r>
              <a:rPr lang="uk-UA" dirty="0" err="1"/>
              <a:t>діалектизація</a:t>
            </a:r>
            <a:r>
              <a:rPr lang="uk-UA" dirty="0"/>
              <a:t> науки)</a:t>
            </a:r>
          </a:p>
          <a:p>
            <a:pPr algn="just"/>
            <a:r>
              <a:rPr lang="uk-UA" dirty="0"/>
              <a:t>5. Зміна характеру об’єкта дослідження та посилення ролі міждисциплінарних, комплексних підходів у його вивченні. Об'єктом </a:t>
            </a:r>
            <a:r>
              <a:rPr lang="uk-UA" dirty="0" err="1"/>
              <a:t>постнекласичної</a:t>
            </a:r>
            <a:r>
              <a:rPr lang="uk-UA" dirty="0"/>
              <a:t> науки є складні системи, що  з  часом формують усе нові й нові рівні організації. Такими система є, перш за все,   системи, у яких присутня людина.</a:t>
            </a:r>
          </a:p>
          <a:p>
            <a:endParaRPr lang="uk-UA" dirty="0"/>
          </a:p>
        </p:txBody>
      </p:sp>
    </p:spTree>
    <p:extLst>
      <p:ext uri="{BB962C8B-B14F-4D97-AF65-F5344CB8AC3E}">
        <p14:creationId xmlns:p14="http://schemas.microsoft.com/office/powerpoint/2010/main" val="432028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3C600D-6589-41B6-8439-1A3456F885E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9828C11-9CB6-440F-BA40-DC53CA75DBB4}"/>
              </a:ext>
            </a:extLst>
          </p:cNvPr>
          <p:cNvSpPr>
            <a:spLocks noGrp="1"/>
          </p:cNvSpPr>
          <p:nvPr>
            <p:ph idx="1"/>
          </p:nvPr>
        </p:nvSpPr>
        <p:spPr/>
        <p:txBody>
          <a:bodyPr/>
          <a:lstStyle/>
          <a:p>
            <a:pPr algn="just"/>
            <a:r>
              <a:rPr lang="uk-UA" dirty="0"/>
              <a:t>Дисипативні системи вирізняються такими властивостями: відкритість, </a:t>
            </a:r>
            <a:r>
              <a:rPr lang="uk-UA" dirty="0" err="1"/>
              <a:t>нерівноважність</a:t>
            </a:r>
            <a:r>
              <a:rPr lang="uk-UA" dirty="0"/>
              <a:t> і нелінійність. Відкритість означає  спосіб обміну із зовнішнім середовищем. Це може бути обмін речовиною, енергією, інформацією або тим і іншим одночасно. </a:t>
            </a:r>
            <a:r>
              <a:rPr lang="uk-UA" dirty="0" err="1"/>
              <a:t>Нерівноважність</a:t>
            </a:r>
            <a:r>
              <a:rPr lang="uk-UA" dirty="0"/>
              <a:t> передбачає  наявність макроскопічних  процесів обміну речовиною, енергією  та інформацією між елементами самої дисипативної системи. Особливе значення має нелінійність, здатність до </a:t>
            </a:r>
            <a:r>
              <a:rPr lang="uk-UA" dirty="0" err="1"/>
              <a:t>самодії</a:t>
            </a:r>
            <a:r>
              <a:rPr lang="uk-UA" dirty="0"/>
              <a:t>.  Через відсутність такої здатності лінійні системи реагують на зовнішні впливи </a:t>
            </a:r>
            <a:r>
              <a:rPr lang="uk-UA" dirty="0" err="1"/>
              <a:t>пропорційно</a:t>
            </a:r>
            <a:r>
              <a:rPr lang="uk-UA" dirty="0"/>
              <a:t> останнім: малі впливи приводять до малих змін, великі – до великих. Саморух (</a:t>
            </a:r>
            <a:r>
              <a:rPr lang="uk-UA" dirty="0" err="1"/>
              <a:t>самодія</a:t>
            </a:r>
            <a:r>
              <a:rPr lang="uk-UA" dirty="0"/>
              <a:t>) порушує вказану пропорційність, малі </a:t>
            </a:r>
            <a:r>
              <a:rPr lang="uk-UA" dirty="0" err="1"/>
              <a:t>вливи</a:t>
            </a:r>
            <a:r>
              <a:rPr lang="uk-UA" dirty="0"/>
              <a:t> тут можуть призводити до великих наслідків, а великі – до незначних.</a:t>
            </a:r>
          </a:p>
        </p:txBody>
      </p:sp>
    </p:spTree>
    <p:extLst>
      <p:ext uri="{BB962C8B-B14F-4D97-AF65-F5344CB8AC3E}">
        <p14:creationId xmlns:p14="http://schemas.microsoft.com/office/powerpoint/2010/main" val="87101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FBA5F-F3D4-4D04-99D7-ACA191C01E2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767B1F2-484A-41E2-821D-EAF9DC05A0FB}"/>
              </a:ext>
            </a:extLst>
          </p:cNvPr>
          <p:cNvSpPr>
            <a:spLocks noGrp="1"/>
          </p:cNvSpPr>
          <p:nvPr>
            <p:ph idx="1"/>
          </p:nvPr>
        </p:nvSpPr>
        <p:spPr/>
        <p:txBody>
          <a:bodyPr/>
          <a:lstStyle/>
          <a:p>
            <a:pPr algn="just"/>
            <a:r>
              <a:rPr lang="uk-UA" dirty="0"/>
              <a:t>Дисипативні системи здатні  формувати дисипативні системи більш високого рівня. Ієрархія дисипативних систем  формує </a:t>
            </a:r>
            <a:r>
              <a:rPr lang="uk-UA" dirty="0" err="1"/>
              <a:t>підгрунтя</a:t>
            </a:r>
            <a:r>
              <a:rPr lang="uk-UA" dirty="0"/>
              <a:t> для формування  різних ступенів синтезу порядку і хаосу. І подібно до того, як існують переходи між різними видами порядку, різними видами хаосу і між різними видами порядку і хаосу, аналогічно можливі переходи між дисипативними системами з неоднаковою ієрархічною структурою. Є між ними такий перехід, який  відповідає принципу максимальної сталості.  Цей перехід і утворює те,  що з точки  зору дисипативних систем  називається розвитком.  Розвиток – це  зростання  синтезу порядку і хаосу, зумовлений прагненням до максимальної сталості.  Поняття розвитку в такому сенсі  має універсальний характер, тобто  може застосуватись як у сфері неорганічної природи, так і біологічних і соціальних явищ.</a:t>
            </a:r>
          </a:p>
        </p:txBody>
      </p:sp>
    </p:spTree>
    <p:extLst>
      <p:ext uri="{BB962C8B-B14F-4D97-AF65-F5344CB8AC3E}">
        <p14:creationId xmlns:p14="http://schemas.microsoft.com/office/powerpoint/2010/main" val="1261933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7B563-9905-43D6-8E41-FFD4A1BA04C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6D4D18B-7674-40A6-8D0E-9374F6637998}"/>
              </a:ext>
            </a:extLst>
          </p:cNvPr>
          <p:cNvSpPr>
            <a:spLocks noGrp="1"/>
          </p:cNvSpPr>
          <p:nvPr>
            <p:ph idx="1"/>
          </p:nvPr>
        </p:nvSpPr>
        <p:spPr/>
        <p:txBody>
          <a:bodyPr/>
          <a:lstStyle/>
          <a:p>
            <a:pPr algn="just"/>
            <a:r>
              <a:rPr lang="uk-UA" dirty="0"/>
              <a:t>Тепер треба  знайти відповідь на питання, як відбувається розвиток і чому він відбувається. Якщо  припустити, що в основі розвитку лежить принцип відбору, то тоді для пояснення треба відповісти на три питання:  з чого  відбувається відбір, хто його здійснює, за допомогою чого?</a:t>
            </a:r>
          </a:p>
          <a:p>
            <a:pPr algn="just"/>
            <a:r>
              <a:rPr lang="uk-UA" dirty="0"/>
              <a:t>Перший  фактор називають  </a:t>
            </a:r>
            <a:r>
              <a:rPr lang="uk-UA" dirty="0" err="1"/>
              <a:t>тезауросом</a:t>
            </a:r>
            <a:r>
              <a:rPr lang="uk-UA" dirty="0"/>
              <a:t> , другий -   </a:t>
            </a:r>
            <a:r>
              <a:rPr lang="uk-UA" dirty="0" err="1"/>
              <a:t>детектром</a:t>
            </a:r>
            <a:r>
              <a:rPr lang="uk-UA" dirty="0"/>
              <a:t>, третій – селектором. Тезаурус  буквально означає “скарбниця”, що точно передає  множинність варіантів відбору.  Чим більша  множина,  тим більше шансів знайти найбільш цінний варіант. Як виникає ця множинність  і яка природа її елементів. </a:t>
            </a:r>
          </a:p>
        </p:txBody>
      </p:sp>
    </p:spTree>
    <p:extLst>
      <p:ext uri="{BB962C8B-B14F-4D97-AF65-F5344CB8AC3E}">
        <p14:creationId xmlns:p14="http://schemas.microsoft.com/office/powerpoint/2010/main" val="1555797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CE90A-6745-4392-9B0B-AFF282EBA48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1927CB8-A3AC-4DC1-89F3-BE227F7997E1}"/>
              </a:ext>
            </a:extLst>
          </p:cNvPr>
          <p:cNvSpPr>
            <a:spLocks noGrp="1"/>
          </p:cNvSpPr>
          <p:nvPr>
            <p:ph idx="1"/>
          </p:nvPr>
        </p:nvSpPr>
        <p:spPr/>
        <p:txBody>
          <a:bodyPr/>
          <a:lstStyle/>
          <a:p>
            <a:pPr algn="just"/>
            <a:r>
              <a:rPr lang="uk-UA" dirty="0"/>
              <a:t>Відповідь на це питання дає поняття біфуркація.  Справа в тому, що кожна дисипативна  система має свої специфічні величини, які характеризують фундаментальні властивості цієї системи. Кожний  параметр має свої критичні значення, при досягненні яких в кількісній еволюції системи відбувається якісний  стрибок – точка розгалуження еволюційної лінії, яка отримала назву біфуркації.  Відбувається мовби розгалуження вихідної якості на нові якості. Число гілок, що виходять із цієї </a:t>
            </a:r>
            <a:r>
              <a:rPr lang="uk-UA" dirty="0" err="1"/>
              <a:t>біфуркаційної</a:t>
            </a:r>
            <a:r>
              <a:rPr lang="uk-UA" dirty="0"/>
              <a:t> точки, визначає дискретний набір нових можливих дисипативних структур, у кожну з яких стрибком (</a:t>
            </a:r>
            <a:r>
              <a:rPr lang="uk-UA" dirty="0" err="1"/>
              <a:t>сальтація</a:t>
            </a:r>
            <a:r>
              <a:rPr lang="uk-UA" dirty="0"/>
              <a:t>) може перейти  наявна структура. Тому біфуркація визначає набір можливих шляхів розвитку, тобто тезаурус для відбору.</a:t>
            </a:r>
          </a:p>
        </p:txBody>
      </p:sp>
    </p:spTree>
    <p:extLst>
      <p:ext uri="{BB962C8B-B14F-4D97-AF65-F5344CB8AC3E}">
        <p14:creationId xmlns:p14="http://schemas.microsoft.com/office/powerpoint/2010/main" val="151251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DF2E80-BAFA-4558-8A7C-B31F13B6022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642E470-7BA6-4B12-8D85-BB9DD3155440}"/>
              </a:ext>
            </a:extLst>
          </p:cNvPr>
          <p:cNvSpPr>
            <a:spLocks noGrp="1"/>
          </p:cNvSpPr>
          <p:nvPr>
            <p:ph idx="1"/>
          </p:nvPr>
        </p:nvSpPr>
        <p:spPr/>
        <p:txBody>
          <a:bodyPr/>
          <a:lstStyle/>
          <a:p>
            <a:pPr algn="just"/>
            <a:r>
              <a:rPr lang="uk-UA" dirty="0"/>
              <a:t>Вибір варіантів не є справою випадку, відповідальність за вибір лягає на взаємодію між елементами системи, яка і відіграє роль детектора. Подібна взаємодія  у загальному випадку є  зіткненням протидіючих причин, частина із яких знаходиться в стані конкуренції, а інша –  кооперації. Конкуренція означає діяльність в різних і навіть  протилежних напрямах, тоді як кооперація – діяльність в одному напрямі. Кінцевий результат відбору буде визначатись  не однією із взаємодіючих причин,  а  результатом взаємодії всіх (накладенням причин). Причому цей відбір – досить складна і непередбачувана  процедура, яка обумовлюється  багатьма протидіючими причинами.</a:t>
            </a:r>
          </a:p>
        </p:txBody>
      </p:sp>
    </p:spTree>
    <p:extLst>
      <p:ext uri="{BB962C8B-B14F-4D97-AF65-F5344CB8AC3E}">
        <p14:creationId xmlns:p14="http://schemas.microsoft.com/office/powerpoint/2010/main" val="2559658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8396D-7E53-4F48-A2F5-1A3CE312F36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E0D8B97-6308-4575-AE3E-404AA060B40B}"/>
              </a:ext>
            </a:extLst>
          </p:cNvPr>
          <p:cNvSpPr>
            <a:spLocks noGrp="1"/>
          </p:cNvSpPr>
          <p:nvPr>
            <p:ph idx="1"/>
          </p:nvPr>
        </p:nvSpPr>
        <p:spPr/>
        <p:txBody>
          <a:bodyPr/>
          <a:lstStyle/>
          <a:p>
            <a:pPr algn="just"/>
            <a:r>
              <a:rPr lang="uk-UA" dirty="0"/>
              <a:t>Третій фактор, необхідний для відбору – селектор – це керівне правило, на основі якого здійснюється вибір. Таким </a:t>
            </a:r>
            <a:r>
              <a:rPr lang="uk-UA" dirty="0" err="1"/>
              <a:t>правилрм</a:t>
            </a:r>
            <a:r>
              <a:rPr lang="uk-UA" dirty="0"/>
              <a:t>  є принцип сталості в дисипативних системах. Пошук сталості відіграє роль природного відбору  системи.  Біфуркація є несталим станом.  Різні біфуркації  породжують різні стани біфуркації. Тому принцип відбору (селектор) – це визначення такого стану, у який система повинна перейти, щоб її стан став за  наявних  умов максимально сталим.</a:t>
            </a:r>
          </a:p>
        </p:txBody>
      </p:sp>
    </p:spTree>
    <p:extLst>
      <p:ext uri="{BB962C8B-B14F-4D97-AF65-F5344CB8AC3E}">
        <p14:creationId xmlns:p14="http://schemas.microsoft.com/office/powerpoint/2010/main" val="127746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728A6-1E78-457F-80E4-42493FB0A29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BF0A279-3A5F-48DC-A613-E95029DCACB1}"/>
              </a:ext>
            </a:extLst>
          </p:cNvPr>
          <p:cNvSpPr>
            <a:spLocks noGrp="1"/>
          </p:cNvSpPr>
          <p:nvPr>
            <p:ph idx="1"/>
          </p:nvPr>
        </p:nvSpPr>
        <p:spPr/>
        <p:txBody>
          <a:bodyPr>
            <a:normAutofit/>
          </a:bodyPr>
          <a:lstStyle/>
          <a:p>
            <a:pPr algn="just"/>
            <a:r>
              <a:rPr lang="uk-UA" dirty="0"/>
              <a:t>На основі синергетичного підходу можна сформулювати такі основні методологічні   ідеї:</a:t>
            </a:r>
          </a:p>
          <a:p>
            <a:pPr marL="0" indent="0" algn="just">
              <a:buNone/>
            </a:pPr>
            <a:r>
              <a:rPr lang="uk-UA" dirty="0"/>
              <a:t>1)	</a:t>
            </a:r>
            <a:r>
              <a:rPr lang="uk-UA" dirty="0" err="1"/>
              <a:t>складноорганізованим</a:t>
            </a:r>
            <a:r>
              <a:rPr lang="uk-UA" dirty="0"/>
              <a:t>  системам  неможливо нав'язати напрями і шляхи розвитку, можливо лише сприяти ((через слабкі впливи) процесу самоорганізації;</a:t>
            </a:r>
          </a:p>
          <a:p>
            <a:pPr marL="0" indent="0" algn="just">
              <a:buNone/>
            </a:pPr>
            <a:r>
              <a:rPr lang="uk-UA" dirty="0"/>
              <a:t>2)	нестійкість є однією із умов стабільного і динамічного розвитку, а хаос  є   креативним початком, конструктивним механізмом еволюції;</a:t>
            </a:r>
          </a:p>
          <a:p>
            <a:pPr marL="0" indent="0" algn="just">
              <a:buNone/>
            </a:pPr>
            <a:r>
              <a:rPr lang="uk-UA" dirty="0"/>
              <a:t>3)	неможливо досягти одночасного поліпшення відразу всіх важливих показників системи;</a:t>
            </a:r>
          </a:p>
          <a:p>
            <a:pPr marL="0" indent="0" algn="just">
              <a:buNone/>
            </a:pPr>
            <a:r>
              <a:rPr lang="uk-UA" dirty="0"/>
              <a:t>4)	при кількох станах рівноваги еволюційний розвиток системи відбувається при лінійному зростанні  ентропії ( невизначеності ситуації);</a:t>
            </a:r>
          </a:p>
          <a:p>
            <a:endParaRPr lang="uk-UA" dirty="0"/>
          </a:p>
        </p:txBody>
      </p:sp>
    </p:spTree>
    <p:extLst>
      <p:ext uri="{BB962C8B-B14F-4D97-AF65-F5344CB8AC3E}">
        <p14:creationId xmlns:p14="http://schemas.microsoft.com/office/powerpoint/2010/main" val="416978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7937B9-9C19-44D5-AB9E-14C89A07532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DD0DB3F-6B02-4566-A7F4-6F811B23CD82}"/>
              </a:ext>
            </a:extLst>
          </p:cNvPr>
          <p:cNvSpPr>
            <a:spLocks noGrp="1"/>
          </p:cNvSpPr>
          <p:nvPr>
            <p:ph idx="1"/>
          </p:nvPr>
        </p:nvSpPr>
        <p:spPr/>
        <p:txBody>
          <a:bodyPr>
            <a:normAutofit/>
          </a:bodyPr>
          <a:lstStyle/>
          <a:p>
            <a:pPr marL="0" indent="0" algn="just">
              <a:buNone/>
            </a:pPr>
            <a:r>
              <a:rPr lang="uk-UA" dirty="0"/>
              <a:t>5)	для складних систем існують декілька альтернативних шляхів розвитку;</a:t>
            </a:r>
          </a:p>
          <a:p>
            <a:pPr marL="0" indent="0" algn="just">
              <a:buNone/>
            </a:pPr>
            <a:r>
              <a:rPr lang="uk-UA" dirty="0"/>
              <a:t>6)	кожний елемент системи несе інформацію про результат майбутньої взаємодії з іншими елементами;</a:t>
            </a:r>
          </a:p>
          <a:p>
            <a:pPr marL="0" indent="0" algn="just">
              <a:buNone/>
            </a:pPr>
            <a:r>
              <a:rPr lang="uk-UA" dirty="0"/>
              <a:t>7)	складна нелінійна система в процесі розвитку проходить через критичні точки (точки біфуркації), у яких відбувається розгалуження системи через вибір одного з рівнозначних напрямів її подальшої самоорганізації;</a:t>
            </a:r>
          </a:p>
          <a:p>
            <a:pPr marL="0" indent="0" algn="just">
              <a:buNone/>
            </a:pPr>
            <a:r>
              <a:rPr lang="uk-UA" dirty="0"/>
              <a:t>8)	знаючи тенденції самоорганізації системи, можна прискорити її еволюцію;</a:t>
            </a:r>
          </a:p>
          <a:p>
            <a:pPr marL="0" indent="0" algn="just">
              <a:buNone/>
            </a:pPr>
            <a:r>
              <a:rPr lang="uk-UA" dirty="0"/>
              <a:t>9)	керувати розвитком складних систем можливо лише в точках їх біфуркації за допомогою легких поштовхів.</a:t>
            </a:r>
          </a:p>
          <a:p>
            <a:endParaRPr lang="uk-UA" dirty="0"/>
          </a:p>
        </p:txBody>
      </p:sp>
    </p:spTree>
    <p:extLst>
      <p:ext uri="{BB962C8B-B14F-4D97-AF65-F5344CB8AC3E}">
        <p14:creationId xmlns:p14="http://schemas.microsoft.com/office/powerpoint/2010/main" val="2640009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390983-0F55-4006-95BF-B62BF39A7A64}"/>
              </a:ext>
            </a:extLst>
          </p:cNvPr>
          <p:cNvSpPr>
            <a:spLocks noGrp="1"/>
          </p:cNvSpPr>
          <p:nvPr>
            <p:ph type="title"/>
          </p:nvPr>
        </p:nvSpPr>
        <p:spPr/>
        <p:txBody>
          <a:bodyPr/>
          <a:lstStyle/>
          <a:p>
            <a:pPr algn="ctr"/>
            <a:r>
              <a:rPr lang="uk-UA" dirty="0"/>
              <a:t>Глобальний еволюціонізм </a:t>
            </a:r>
          </a:p>
        </p:txBody>
      </p:sp>
      <p:sp>
        <p:nvSpPr>
          <p:cNvPr id="3" name="Місце для вмісту 2">
            <a:extLst>
              <a:ext uri="{FF2B5EF4-FFF2-40B4-BE49-F238E27FC236}">
                <a16:creationId xmlns:a16="http://schemas.microsoft.com/office/drawing/2014/main" id="{6C52975C-6670-42B8-821C-0D57E85CF533}"/>
              </a:ext>
            </a:extLst>
          </p:cNvPr>
          <p:cNvSpPr>
            <a:spLocks noGrp="1"/>
          </p:cNvSpPr>
          <p:nvPr>
            <p:ph idx="1"/>
          </p:nvPr>
        </p:nvSpPr>
        <p:spPr>
          <a:xfrm>
            <a:off x="1651247" y="2133600"/>
            <a:ext cx="9853365" cy="3777622"/>
          </a:xfrm>
        </p:spPr>
        <p:txBody>
          <a:bodyPr>
            <a:normAutofit/>
          </a:bodyPr>
          <a:lstStyle/>
          <a:p>
            <a:pPr algn="just"/>
            <a:r>
              <a:rPr lang="uk-UA" b="1" dirty="0">
                <a:solidFill>
                  <a:srgbClr val="FF0000"/>
                </a:solidFill>
              </a:rPr>
              <a:t>Глобальний еволюціонізм </a:t>
            </a:r>
            <a:r>
              <a:rPr lang="uk-UA" dirty="0"/>
              <a:t>– це  інтегральний дослідний напрям, що враховує динаміку розвитку неорганічного,  біологічного і соціального світів. У  його основі ідея про єдність світобудови й уявлень про те, що весь світ є єдиною системою, яка постійно </a:t>
            </a:r>
            <a:r>
              <a:rPr lang="uk-UA" dirty="0" err="1"/>
              <a:t>еволюціонізує</a:t>
            </a:r>
            <a:r>
              <a:rPr lang="uk-UA" dirty="0"/>
              <a:t>.   Особливістю сучасної картини світу є визнання того факту, що процеси руйнування і творення, деградації й еволюції у Всесвіті принаймні є рівноправними; процеси творення (наростання складності і впорядкованості) мають єдиний алгоритм, незалежно від природи систем, у яких вони відбуваються. У цій моделі Всесвіт постає перед нами як природне ціле, що розвивається у просторі та часі, а вся його історія від Великого вибуху до виникнення людства розглядається як єдиний процес, у якому космічний, хімічний, біологічний і соціальний типи еволюції пов'язані між собою. Це означає, що Всесвіт зазнає безперервних змін, а людство спостерігає його постійну еволюцію. Усе це відбувається завдяки процесам самоорганізації матерії. </a:t>
            </a:r>
          </a:p>
        </p:txBody>
      </p:sp>
    </p:spTree>
    <p:extLst>
      <p:ext uri="{BB962C8B-B14F-4D97-AF65-F5344CB8AC3E}">
        <p14:creationId xmlns:p14="http://schemas.microsoft.com/office/powerpoint/2010/main" val="1958964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FBB57-B698-4433-870C-8218C43A8C3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A207FF6-AD5C-458D-B7B0-8EE8FE7E5138}"/>
              </a:ext>
            </a:extLst>
          </p:cNvPr>
          <p:cNvSpPr>
            <a:spLocks noGrp="1"/>
          </p:cNvSpPr>
          <p:nvPr>
            <p:ph idx="1"/>
          </p:nvPr>
        </p:nvSpPr>
        <p:spPr/>
        <p:txBody>
          <a:bodyPr/>
          <a:lstStyle/>
          <a:p>
            <a:pPr algn="just"/>
            <a:r>
              <a:rPr lang="uk-UA" dirty="0"/>
              <a:t>До числа таких процесів належить і становлення Розуму, який теж виник у результаті еволюції Всесвіту. Отже, можна сказати, що все існуюче буття є результатом еволюції, яка має загальний всеосяжний характер. Одним з найважливіших висновків концепції універсального еволюціонізму є думка про спрямованість розвитку світу  як цілого на підвищення своєї структурної організації. Уся історія Всесвіту представляється єдиним процесом самоорганізації та розвитку матерії. У рамках даної концепції важливу роль відіграє антропний принцип, який стверджує, що виникнення людства стало можливим внаслідок тонкого підстроювання законів Всесвіту. Дійсно, закони Всесвіту начебто спеціально створено так, щоб його розвиток привів до появи на Землі різноманітних форм життя аж до людини, яка здатна осягнути й розкрити таємниці цього Всесвіту.</a:t>
            </a:r>
          </a:p>
          <a:p>
            <a:endParaRPr lang="uk-UA" dirty="0"/>
          </a:p>
        </p:txBody>
      </p:sp>
    </p:spTree>
    <p:extLst>
      <p:ext uri="{BB962C8B-B14F-4D97-AF65-F5344CB8AC3E}">
        <p14:creationId xmlns:p14="http://schemas.microsoft.com/office/powerpoint/2010/main" val="366168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352BD-1021-4930-8229-4040879C1EF2}"/>
              </a:ext>
            </a:extLst>
          </p:cNvPr>
          <p:cNvSpPr>
            <a:spLocks noGrp="1"/>
          </p:cNvSpPr>
          <p:nvPr>
            <p:ph type="title"/>
          </p:nvPr>
        </p:nvSpPr>
        <p:spPr/>
        <p:txBody>
          <a:bodyPr/>
          <a:lstStyle/>
          <a:p>
            <a:pPr algn="ctr"/>
            <a:r>
              <a:rPr lang="uk-UA" dirty="0"/>
              <a:t>Риси </a:t>
            </a:r>
            <a:r>
              <a:rPr lang="uk-UA" dirty="0" err="1"/>
              <a:t>постнекласичної</a:t>
            </a:r>
            <a:r>
              <a:rPr lang="uk-UA" dirty="0"/>
              <a:t> науки</a:t>
            </a:r>
            <a:endParaRPr lang="uk-UA" dirty="0"/>
          </a:p>
        </p:txBody>
      </p:sp>
      <p:sp>
        <p:nvSpPr>
          <p:cNvPr id="3" name="Місце для вмісту 2">
            <a:extLst>
              <a:ext uri="{FF2B5EF4-FFF2-40B4-BE49-F238E27FC236}">
                <a16:creationId xmlns:a16="http://schemas.microsoft.com/office/drawing/2014/main" id="{7DDFA470-107F-418C-90CE-9D1111848990}"/>
              </a:ext>
            </a:extLst>
          </p:cNvPr>
          <p:cNvSpPr>
            <a:spLocks noGrp="1"/>
          </p:cNvSpPr>
          <p:nvPr>
            <p:ph idx="1"/>
          </p:nvPr>
        </p:nvSpPr>
        <p:spPr/>
        <p:txBody>
          <a:bodyPr>
            <a:normAutofit fontScale="92500"/>
          </a:bodyPr>
          <a:lstStyle/>
          <a:p>
            <a:pPr algn="just"/>
            <a:r>
              <a:rPr lang="uk-UA" dirty="0"/>
              <a:t>6. Поєднання об’єктивного світу і світу людини,  ліквідація розриву між об’єктом і суб’єктом. </a:t>
            </a:r>
          </a:p>
          <a:p>
            <a:pPr marL="0" indent="0" algn="just">
              <a:buNone/>
            </a:pPr>
            <a:r>
              <a:rPr lang="uk-UA" dirty="0"/>
              <a:t>Поєднання об'єктивного світу і світу людини в сучасних науках - як природничих, так і гуманітарних - неминуче веде до трансформації ідеалу </a:t>
            </a:r>
            <a:r>
              <a:rPr lang="uk-UA" dirty="0" smtClean="0"/>
              <a:t>«</a:t>
            </a:r>
            <a:r>
              <a:rPr lang="uk-UA" dirty="0" err="1" smtClean="0"/>
              <a:t>ціннісно</a:t>
            </a:r>
            <a:r>
              <a:rPr lang="uk-UA" dirty="0" smtClean="0"/>
              <a:t>-нейтрального дослідження». </a:t>
            </a:r>
            <a:r>
              <a:rPr lang="uk-UA" dirty="0"/>
              <a:t>Об'єктивно-справжнє пояснення і опис стосовно «</a:t>
            </a:r>
            <a:r>
              <a:rPr lang="uk-UA" dirty="0" err="1"/>
              <a:t>людинорозмірним</a:t>
            </a:r>
            <a:r>
              <a:rPr lang="uk-UA" dirty="0"/>
              <a:t>» об'єктам як допускає, а й передбачає включення аксіологічних (ціннісних) чинників до складу пояснюючих положень.</a:t>
            </a:r>
          </a:p>
          <a:p>
            <a:pPr algn="just"/>
            <a:r>
              <a:rPr lang="uk-UA" dirty="0"/>
              <a:t>У природознавстві </a:t>
            </a:r>
            <a:r>
              <a:rPr lang="de-DE" dirty="0"/>
              <a:t>XX </a:t>
            </a:r>
            <a:r>
              <a:rPr lang="uk-UA" dirty="0"/>
              <a:t>ст. сформувався і набуває все більш широкого поширення (хоча і є предметом дискусії) «антропний принцип» — один із фундаментальних принципів сучасної космології. Його суть афористично висловив </a:t>
            </a:r>
            <a:r>
              <a:rPr lang="uk-UA" dirty="0" err="1"/>
              <a:t>Дж</a:t>
            </a:r>
            <a:r>
              <a:rPr lang="uk-UA" dirty="0"/>
              <a:t>. </a:t>
            </a:r>
            <a:r>
              <a:rPr lang="uk-UA" dirty="0" err="1"/>
              <a:t>Уілер</a:t>
            </a:r>
            <a:r>
              <a:rPr lang="uk-UA" dirty="0"/>
              <a:t>: «Ось людина, якою має бути Всесвіт». Інакше кажучи, антропний принцип встановлює зв'язок існування людини (як спостерігача) з фізичними параметрами Всесвіту.</a:t>
            </a:r>
          </a:p>
          <a:p>
            <a:endParaRPr lang="uk-UA" dirty="0"/>
          </a:p>
        </p:txBody>
      </p:sp>
    </p:spTree>
    <p:extLst>
      <p:ext uri="{BB962C8B-B14F-4D97-AF65-F5344CB8AC3E}">
        <p14:creationId xmlns:p14="http://schemas.microsoft.com/office/powerpoint/2010/main" val="2520648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E912A6-8511-4F0D-8ABF-AFA3C75F470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6F33D05-29F4-4783-ADC3-746738476798}"/>
              </a:ext>
            </a:extLst>
          </p:cNvPr>
          <p:cNvSpPr>
            <a:spLocks noGrp="1"/>
          </p:cNvSpPr>
          <p:nvPr>
            <p:ph idx="1"/>
          </p:nvPr>
        </p:nvSpPr>
        <p:spPr/>
        <p:txBody>
          <a:bodyPr/>
          <a:lstStyle/>
          <a:p>
            <a:pPr marL="0" indent="0">
              <a:buNone/>
            </a:pPr>
            <a:r>
              <a:rPr lang="uk-UA" dirty="0"/>
              <a:t>Глобальний еволюціонізм включає в себе чотири типи еволюції:</a:t>
            </a:r>
          </a:p>
          <a:p>
            <a:r>
              <a:rPr lang="uk-UA" dirty="0"/>
              <a:t>космічну,</a:t>
            </a:r>
          </a:p>
          <a:p>
            <a:r>
              <a:rPr lang="uk-UA" dirty="0"/>
              <a:t>хімічну,</a:t>
            </a:r>
          </a:p>
          <a:p>
            <a:r>
              <a:rPr lang="uk-UA" dirty="0"/>
              <a:t>Біологічну</a:t>
            </a:r>
          </a:p>
          <a:p>
            <a:r>
              <a:rPr lang="uk-UA" dirty="0"/>
              <a:t>Соціальну</a:t>
            </a:r>
          </a:p>
          <a:p>
            <a:pPr marL="0" indent="0" algn="just">
              <a:buNone/>
            </a:pPr>
            <a:r>
              <a:rPr lang="uk-UA" dirty="0"/>
              <a:t>Одночасно з бажанням поєднати уявлення про живу і неживу природу, соціальне життя і техніку  метою глобального еволюціонізму є  інтеграція природничого, </a:t>
            </a:r>
            <a:r>
              <a:rPr lang="uk-UA" dirty="0" err="1"/>
              <a:t>соціогуманітарного</a:t>
            </a:r>
            <a:r>
              <a:rPr lang="uk-UA" dirty="0"/>
              <a:t>  і технічного знання. Глобальний еволюціонізм претендує на  створення нового типу цілісного знання.</a:t>
            </a:r>
          </a:p>
        </p:txBody>
      </p:sp>
    </p:spTree>
    <p:extLst>
      <p:ext uri="{BB962C8B-B14F-4D97-AF65-F5344CB8AC3E}">
        <p14:creationId xmlns:p14="http://schemas.microsoft.com/office/powerpoint/2010/main" val="289290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Риси </a:t>
            </a:r>
            <a:r>
              <a:rPr lang="uk-UA" dirty="0" err="1"/>
              <a:t>постнекласичної</a:t>
            </a:r>
            <a:r>
              <a:rPr lang="uk-UA" dirty="0"/>
              <a:t> науки</a:t>
            </a:r>
          </a:p>
        </p:txBody>
      </p:sp>
      <p:sp>
        <p:nvSpPr>
          <p:cNvPr id="3" name="Місце для вмісту 2"/>
          <p:cNvSpPr>
            <a:spLocks noGrp="1"/>
          </p:cNvSpPr>
          <p:nvPr>
            <p:ph idx="1"/>
          </p:nvPr>
        </p:nvSpPr>
        <p:spPr/>
        <p:txBody>
          <a:bodyPr/>
          <a:lstStyle/>
          <a:p>
            <a:pPr algn="just"/>
            <a:r>
              <a:rPr lang="uk-UA" dirty="0"/>
              <a:t>7. Усе більш широке використання філософії та її методів у всіх науках.</a:t>
            </a:r>
          </a:p>
          <a:p>
            <a:pPr marL="0" indent="0" algn="just">
              <a:buNone/>
            </a:pPr>
            <a:r>
              <a:rPr lang="uk-UA" dirty="0"/>
              <a:t>У </a:t>
            </a:r>
            <a:r>
              <a:rPr lang="uk-UA" dirty="0" err="1"/>
              <a:t>постнекласичному</a:t>
            </a:r>
            <a:r>
              <a:rPr lang="uk-UA" dirty="0"/>
              <a:t> природознавстві ще активніше (перш за все, через специфіку його предмета і зростання ролі людини в ньому), ніж на попередніх етапах, «задіяні» всі функції філософії — онтологічна, гносеологічна, методологічна, світоглядна, аксіологічна та ін.</a:t>
            </a:r>
          </a:p>
          <a:p>
            <a:endParaRPr lang="uk-UA" dirty="0"/>
          </a:p>
        </p:txBody>
      </p:sp>
    </p:spTree>
    <p:extLst>
      <p:ext uri="{BB962C8B-B14F-4D97-AF65-F5344CB8AC3E}">
        <p14:creationId xmlns:p14="http://schemas.microsoft.com/office/powerpoint/2010/main" val="38168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295D4-C4C3-4506-B0C5-E07E00448C5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832552C-1EBA-451F-B9B5-D7DD3B7AA2F8}"/>
              </a:ext>
            </a:extLst>
          </p:cNvPr>
          <p:cNvSpPr>
            <a:spLocks noGrp="1"/>
          </p:cNvSpPr>
          <p:nvPr>
            <p:ph idx="1"/>
          </p:nvPr>
        </p:nvSpPr>
        <p:spPr/>
        <p:txBody>
          <a:bodyPr/>
          <a:lstStyle/>
          <a:p>
            <a:pPr algn="just"/>
            <a:r>
              <a:rPr lang="uk-UA" dirty="0"/>
              <a:t>8. Посилення математизації наукових теорій і збільшення їх рівня складності й абстрактності.</a:t>
            </a:r>
          </a:p>
          <a:p>
            <a:pPr marL="0" indent="0" algn="just">
              <a:buNone/>
            </a:pPr>
            <a:r>
              <a:rPr lang="uk-UA" dirty="0"/>
              <a:t>У науці різко зросла значення обчислювальної математики (що стала самостійної галузі математики), так як відповідь на поставлене завдання часто потрібно дати в числовій формі. Нині найважливішим інструментом науково-технічного прогресу стає математичне моделювання</a:t>
            </a:r>
            <a:r>
              <a:rPr lang="ru-RU" dirty="0"/>
              <a:t>.</a:t>
            </a:r>
            <a:endParaRPr lang="uk-UA" dirty="0"/>
          </a:p>
          <a:p>
            <a:pPr algn="just"/>
            <a:r>
              <a:rPr lang="uk-UA" dirty="0"/>
              <a:t>9. Методологічний плюралізм.</a:t>
            </a:r>
          </a:p>
          <a:p>
            <a:pPr marL="0" indent="0" algn="just">
              <a:buNone/>
            </a:pPr>
            <a:r>
              <a:rPr lang="uk-UA" dirty="0"/>
              <a:t>У сучасній науці не можна обмежуватися лише логікою, діалектикою та епістемологією (хоча їх значення дуже велике), а ще більше, ніж раніше, потрібні інтуїція, фантазія, уява та інші подібні фактори, засоби розуміння дійсності.</a:t>
            </a:r>
          </a:p>
          <a:p>
            <a:endParaRPr lang="uk-UA" dirty="0"/>
          </a:p>
        </p:txBody>
      </p:sp>
    </p:spTree>
    <p:extLst>
      <p:ext uri="{BB962C8B-B14F-4D97-AF65-F5344CB8AC3E}">
        <p14:creationId xmlns:p14="http://schemas.microsoft.com/office/powerpoint/2010/main" val="347233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EAF6AF-D719-4667-BC82-6DEA850059A6}"/>
              </a:ext>
            </a:extLst>
          </p:cNvPr>
          <p:cNvSpPr>
            <a:spLocks noGrp="1"/>
          </p:cNvSpPr>
          <p:nvPr>
            <p:ph type="title"/>
          </p:nvPr>
        </p:nvSpPr>
        <p:spPr/>
        <p:txBody>
          <a:bodyPr/>
          <a:lstStyle/>
          <a:p>
            <a:r>
              <a:rPr lang="uk-UA" b="1" dirty="0">
                <a:solidFill>
                  <a:srgbClr val="000000"/>
                </a:solidFill>
                <a:latin typeface="Courier New" panose="02070309020205020404" pitchFamily="49" charset="0"/>
              </a:rPr>
              <a:t>Сцієнтизм </a:t>
            </a:r>
            <a:r>
              <a:rPr lang="uk-UA" sz="3600" b="1" dirty="0">
                <a:solidFill>
                  <a:srgbClr val="000000"/>
                </a:solidFill>
                <a:effectLst/>
                <a:latin typeface="Courier New" panose="02070309020205020404" pitchFamily="49" charset="0"/>
                <a:ea typeface="Courier New" panose="02070309020205020404" pitchFamily="49" charset="0"/>
              </a:rPr>
              <a:t>- </a:t>
            </a:r>
            <a:r>
              <a:rPr lang="uk-UA" sz="3600" b="1" dirty="0" err="1">
                <a:solidFill>
                  <a:srgbClr val="000000"/>
                </a:solidFill>
                <a:effectLst/>
                <a:latin typeface="Courier New" panose="02070309020205020404" pitchFamily="49" charset="0"/>
                <a:ea typeface="Courier New" panose="02070309020205020404" pitchFamily="49" charset="0"/>
              </a:rPr>
              <a:t>антисцієнтизм</a:t>
            </a:r>
            <a:r>
              <a:rPr lang="uk-UA" dirty="0"/>
              <a:t/>
            </a:r>
            <a:br>
              <a:rPr lang="uk-UA" dirty="0"/>
            </a:br>
            <a:endParaRPr lang="uk-UA" dirty="0"/>
          </a:p>
        </p:txBody>
      </p:sp>
      <p:sp>
        <p:nvSpPr>
          <p:cNvPr id="3" name="Місце для вмісту 2">
            <a:extLst>
              <a:ext uri="{FF2B5EF4-FFF2-40B4-BE49-F238E27FC236}">
                <a16:creationId xmlns:a16="http://schemas.microsoft.com/office/drawing/2014/main" id="{B255122C-50FB-464D-806C-A60651964765}"/>
              </a:ext>
            </a:extLst>
          </p:cNvPr>
          <p:cNvSpPr>
            <a:spLocks noGrp="1"/>
          </p:cNvSpPr>
          <p:nvPr>
            <p:ph idx="1"/>
          </p:nvPr>
        </p:nvSpPr>
        <p:spPr/>
        <p:txBody>
          <a:bodyPr/>
          <a:lstStyle/>
          <a:p>
            <a:r>
              <a:rPr lang="uk-UA" sz="1800" dirty="0">
                <a:solidFill>
                  <a:srgbClr val="000000"/>
                </a:solidFill>
                <a:effectLst/>
                <a:latin typeface="+mj-lt"/>
                <a:ea typeface="Courier New" panose="02070309020205020404" pitchFamily="49" charset="0"/>
              </a:rPr>
              <a:t>Названа альтернатива достатньо чітко окреслилася у Західній Європі на середину XX ст.</a:t>
            </a:r>
          </a:p>
          <a:p>
            <a:r>
              <a:rPr lang="uk-UA" sz="1800" dirty="0">
                <a:solidFill>
                  <a:srgbClr val="000000"/>
                </a:solidFill>
                <a:effectLst/>
                <a:latin typeface="+mj-lt"/>
                <a:ea typeface="Courier New" panose="02070309020205020404" pitchFamily="49" charset="0"/>
              </a:rPr>
              <a:t>Суперечка між розроб­никами цих </a:t>
            </a:r>
            <a:r>
              <a:rPr lang="uk-UA" sz="1800" dirty="0" err="1">
                <a:solidFill>
                  <a:srgbClr val="000000"/>
                </a:solidFill>
                <a:effectLst/>
                <a:latin typeface="+mj-lt"/>
                <a:ea typeface="Courier New" panose="02070309020205020404" pitchFamily="49" charset="0"/>
              </a:rPr>
              <a:t>ідейно</a:t>
            </a:r>
            <a:r>
              <a:rPr lang="uk-UA" sz="1800" dirty="0">
                <a:solidFill>
                  <a:srgbClr val="000000"/>
                </a:solidFill>
                <a:effectLst/>
                <a:latin typeface="+mj-lt"/>
                <a:ea typeface="Courier New" panose="02070309020205020404" pitchFamily="49" charset="0"/>
              </a:rPr>
              <a:t>-світоглядних позицій розвернулися навколо пи­тання про істинні </a:t>
            </a:r>
            <a:r>
              <a:rPr lang="uk-UA" sz="1800" i="1" dirty="0">
                <a:solidFill>
                  <a:srgbClr val="000000"/>
                </a:solidFill>
                <a:effectLst/>
                <a:latin typeface="+mj-lt"/>
                <a:ea typeface="Courier New" panose="02070309020205020404" pitchFamily="49" charset="0"/>
              </a:rPr>
              <a:t>місце та призначення науки в суспільстві.</a:t>
            </a:r>
            <a:endParaRPr lang="uk-UA" i="1" dirty="0">
              <a:solidFill>
                <a:srgbClr val="000000"/>
              </a:solidFill>
              <a:latin typeface="+mj-lt"/>
              <a:ea typeface="Courier New" panose="02070309020205020404" pitchFamily="49" charset="0"/>
            </a:endParaRPr>
          </a:p>
        </p:txBody>
      </p:sp>
    </p:spTree>
    <p:extLst>
      <p:ext uri="{BB962C8B-B14F-4D97-AF65-F5344CB8AC3E}">
        <p14:creationId xmlns:p14="http://schemas.microsoft.com/office/powerpoint/2010/main" val="2546081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FFB2F39-6BBB-4C74-80C9-45E74CFB3F9D}"/>
              </a:ext>
            </a:extLst>
          </p:cNvPr>
          <p:cNvSpPr>
            <a:spLocks noGrp="1"/>
          </p:cNvSpPr>
          <p:nvPr>
            <p:ph type="title"/>
          </p:nvPr>
        </p:nvSpPr>
        <p:spPr/>
        <p:txBody>
          <a:bodyPr/>
          <a:lstStyle/>
          <a:p>
            <a:pPr algn="ctr"/>
            <a:r>
              <a:rPr lang="uk-UA" sz="2000" dirty="0">
                <a:solidFill>
                  <a:srgbClr val="000000"/>
                </a:solidFill>
                <a:effectLst/>
                <a:ea typeface="Courier New" panose="02070309020205020404" pitchFamily="49" charset="0"/>
              </a:rPr>
              <a:t>Ш. </a:t>
            </a:r>
            <a:r>
              <a:rPr lang="uk-UA" sz="2000" dirty="0" err="1">
                <a:solidFill>
                  <a:srgbClr val="000000"/>
                </a:solidFill>
                <a:effectLst/>
                <a:ea typeface="Courier New" panose="02070309020205020404" pitchFamily="49" charset="0"/>
              </a:rPr>
              <a:t>Ренувьє</a:t>
            </a:r>
            <a:endParaRPr lang="uk-UA" dirty="0"/>
          </a:p>
        </p:txBody>
      </p:sp>
      <p:sp>
        <p:nvSpPr>
          <p:cNvPr id="3" name="Місце для вмісту 2">
            <a:extLst>
              <a:ext uri="{FF2B5EF4-FFF2-40B4-BE49-F238E27FC236}">
                <a16:creationId xmlns:a16="http://schemas.microsoft.com/office/drawing/2014/main" id="{9FBC42E2-76B0-496D-8A5A-18CF9F01FA16}"/>
              </a:ext>
            </a:extLst>
          </p:cNvPr>
          <p:cNvSpPr>
            <a:spLocks noGrp="1"/>
          </p:cNvSpPr>
          <p:nvPr>
            <p:ph sz="half" idx="1"/>
          </p:nvPr>
        </p:nvSpPr>
        <p:spPr>
          <a:xfrm>
            <a:off x="2589212" y="2133599"/>
            <a:ext cx="4584672" cy="3994757"/>
          </a:xfrm>
        </p:spPr>
        <p:txBody>
          <a:bodyPr/>
          <a:lstStyle/>
          <a:p>
            <a:pPr algn="just"/>
            <a:r>
              <a:rPr lang="uk-UA" sz="2000" dirty="0">
                <a:solidFill>
                  <a:srgbClr val="000000"/>
                </a:solidFill>
                <a:effectLst/>
                <a:ea typeface="Courier New" panose="02070309020205020404" pitchFamily="49" charset="0"/>
              </a:rPr>
              <a:t>Поняття «сцієнтизм» (від лат. </a:t>
            </a:r>
            <a:r>
              <a:rPr lang="uk-UA" sz="2000" dirty="0" err="1">
                <a:solidFill>
                  <a:srgbClr val="000000"/>
                </a:solidFill>
                <a:effectLst/>
                <a:ea typeface="Courier New" panose="02070309020205020404" pitchFamily="49" charset="0"/>
              </a:rPr>
              <a:t>Scitntia</a:t>
            </a:r>
            <a:r>
              <a:rPr lang="uk-UA" sz="2000" dirty="0">
                <a:solidFill>
                  <a:srgbClr val="000000"/>
                </a:solidFill>
                <a:effectLst/>
                <a:ea typeface="Courier New" panose="02070309020205020404" pitchFamily="49" charset="0"/>
              </a:rPr>
              <a:t> - світло, знання, наука) запровадив у другій половині XIX ст. французький представник неокантіанства Ш. </a:t>
            </a:r>
            <a:r>
              <a:rPr lang="uk-UA" sz="2000" dirty="0" err="1">
                <a:solidFill>
                  <a:srgbClr val="000000"/>
                </a:solidFill>
                <a:effectLst/>
                <a:ea typeface="Courier New" panose="02070309020205020404" pitchFamily="49" charset="0"/>
              </a:rPr>
              <a:t>Ренувьє</a:t>
            </a:r>
            <a:r>
              <a:rPr lang="uk-UA" sz="2000" dirty="0">
                <a:solidFill>
                  <a:srgbClr val="000000"/>
                </a:solidFill>
                <a:effectLst/>
                <a:ea typeface="Courier New" panose="02070309020205020404" pitchFamily="49" charset="0"/>
              </a:rPr>
              <a:t> </a:t>
            </a:r>
            <a:endParaRPr lang="uk-UA" sz="2000" dirty="0"/>
          </a:p>
          <a:p>
            <a:endParaRPr lang="uk-UA" dirty="0"/>
          </a:p>
        </p:txBody>
      </p:sp>
      <p:pic>
        <p:nvPicPr>
          <p:cNvPr id="11" name="Місце для вмісту 10"/>
          <p:cNvPicPr>
            <a:picLocks noGrp="1" noChangeAspect="1"/>
          </p:cNvPicPr>
          <p:nvPr>
            <p:ph sz="half" idx="2"/>
          </p:nvPr>
        </p:nvPicPr>
        <p:blipFill>
          <a:blip r:embed="rId2"/>
          <a:stretch>
            <a:fillRect/>
          </a:stretch>
        </p:blipFill>
        <p:spPr>
          <a:xfrm>
            <a:off x="8271871" y="1530570"/>
            <a:ext cx="3124877" cy="4597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105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F498F09-BC0C-48CB-901A-F52F45CD89EC}"/>
              </a:ext>
            </a:extLst>
          </p:cNvPr>
          <p:cNvSpPr>
            <a:spLocks noGrp="1"/>
          </p:cNvSpPr>
          <p:nvPr>
            <p:ph type="title"/>
          </p:nvPr>
        </p:nvSpPr>
        <p:spPr/>
        <p:txBody>
          <a:bodyPr/>
          <a:lstStyle/>
          <a:p>
            <a:pPr algn="ctr"/>
            <a:r>
              <a:rPr lang="uk-UA" dirty="0">
                <a:solidFill>
                  <a:srgbClr val="000000"/>
                </a:solidFill>
                <a:ea typeface="Courier New" panose="02070309020205020404" pitchFamily="49" charset="0"/>
              </a:rPr>
              <a:t>Сцієнтизм </a:t>
            </a:r>
            <a:r>
              <a:rPr lang="uk-UA" dirty="0" smtClean="0">
                <a:solidFill>
                  <a:srgbClr val="000000"/>
                </a:solidFill>
                <a:ea typeface="Courier New" panose="02070309020205020404" pitchFamily="49" charset="0"/>
              </a:rPr>
              <a:t>офо­рмився</a:t>
            </a:r>
            <a:endParaRPr lang="uk-UA" dirty="0"/>
          </a:p>
        </p:txBody>
      </p:sp>
      <p:sp>
        <p:nvSpPr>
          <p:cNvPr id="6" name="Місце для вмісту 5">
            <a:extLst>
              <a:ext uri="{FF2B5EF4-FFF2-40B4-BE49-F238E27FC236}">
                <a16:creationId xmlns:a16="http://schemas.microsoft.com/office/drawing/2014/main" id="{DB048D64-6FAE-4560-AEDC-8588E669F2B8}"/>
              </a:ext>
            </a:extLst>
          </p:cNvPr>
          <p:cNvSpPr>
            <a:spLocks noGrp="1"/>
          </p:cNvSpPr>
          <p:nvPr>
            <p:ph sz="half" idx="1"/>
          </p:nvPr>
        </p:nvSpPr>
        <p:spPr/>
        <p:txBody>
          <a:bodyPr/>
          <a:lstStyle/>
          <a:p>
            <a:pPr algn="just"/>
            <a:r>
              <a:rPr lang="uk-UA" sz="1800" dirty="0">
                <a:solidFill>
                  <a:srgbClr val="000000"/>
                </a:solidFill>
                <a:effectLst/>
                <a:ea typeface="Courier New" panose="02070309020205020404" pitchFamily="49" charset="0"/>
              </a:rPr>
              <a:t>на ґрунті давньої й надзвичайної потужної раціоналістичної традиції Заходу </a:t>
            </a:r>
          </a:p>
          <a:p>
            <a:pPr algn="just"/>
            <a:r>
              <a:rPr lang="uk-UA" sz="1800" dirty="0">
                <a:solidFill>
                  <a:srgbClr val="000000"/>
                </a:solidFill>
                <a:effectLst/>
                <a:ea typeface="Courier New" panose="02070309020205020404" pitchFamily="49" charset="0"/>
              </a:rPr>
              <a:t>як закономірний висновок із вражаючих успіхів економічного та науково-технічного прогресу.</a:t>
            </a:r>
            <a:endParaRPr lang="uk-UA" dirty="0"/>
          </a:p>
        </p:txBody>
      </p:sp>
      <p:pic>
        <p:nvPicPr>
          <p:cNvPr id="4" name="Місце для вмісту 3"/>
          <p:cNvPicPr>
            <a:picLocks noGrp="1" noChangeAspect="1"/>
          </p:cNvPicPr>
          <p:nvPr>
            <p:ph sz="half" idx="2"/>
          </p:nvPr>
        </p:nvPicPr>
        <p:blipFill>
          <a:blip r:embed="rId2"/>
          <a:stretch>
            <a:fillRect/>
          </a:stretch>
        </p:blipFill>
        <p:spPr>
          <a:xfrm>
            <a:off x="7568934" y="1976034"/>
            <a:ext cx="3935677" cy="3778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694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812</TotalTime>
  <Words>3421</Words>
  <Application>Microsoft Office PowerPoint</Application>
  <PresentationFormat>Широкий екран</PresentationFormat>
  <Paragraphs>118</Paragraphs>
  <Slides>40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40</vt:i4>
      </vt:variant>
    </vt:vector>
  </HeadingPairs>
  <TitlesOfParts>
    <vt:vector size="47" baseType="lpstr">
      <vt:lpstr>Arial</vt:lpstr>
      <vt:lpstr>Century Gothic</vt:lpstr>
      <vt:lpstr>Courier New</vt:lpstr>
      <vt:lpstr>Microsoft Sans Serif</vt:lpstr>
      <vt:lpstr>Times New Roman</vt:lpstr>
      <vt:lpstr>Wingdings 3</vt:lpstr>
      <vt:lpstr>Віхоть</vt:lpstr>
      <vt:lpstr>Особливості сучасного етапу розвитку науки</vt:lpstr>
      <vt:lpstr>Сучасна постнекласична наука  характеризується такими рисами: </vt:lpstr>
      <vt:lpstr>Риси постнекласичної науки </vt:lpstr>
      <vt:lpstr>Риси постнекласичної науки</vt:lpstr>
      <vt:lpstr>Риси постнекласичної науки</vt:lpstr>
      <vt:lpstr>Презентація PowerPoint</vt:lpstr>
      <vt:lpstr>Сцієнтизм - антисцієнтизм </vt:lpstr>
      <vt:lpstr>Ш. Ренувьє</vt:lpstr>
      <vt:lpstr>Сцієнтизм офо­рмився</vt:lpstr>
      <vt:lpstr>Сцієнтизм став</vt:lpstr>
      <vt:lpstr>Сцієнтизм реалізувався в таких основних концептуальних орієнтаціях</vt:lpstr>
      <vt:lpstr>Презентація PowerPoint</vt:lpstr>
      <vt:lpstr>Презентація PowerPoint</vt:lpstr>
      <vt:lpstr>АНТИСЦІЄНТИЗМ</vt:lpstr>
      <vt:lpstr>Презентація PowerPoint</vt:lpstr>
      <vt:lpstr>Пол Фейєрабенд про науку</vt:lpstr>
      <vt:lpstr>Антисцієнтисти:</vt:lpstr>
      <vt:lpstr>Презентація PowerPoint</vt:lpstr>
      <vt:lpstr>Антисцієнтизм продовжив себе у</vt:lpstr>
      <vt:lpstr>Екстерналізм - інтерналізм</vt:lpstr>
      <vt:lpstr>екстерналізм і інтер­налізм започаткували, відповідно, Джон Десмонд Бернал і Олександр Койре. </vt:lpstr>
      <vt:lpstr>екстерналізм</vt:lpstr>
      <vt:lpstr>Презентація PowerPoint</vt:lpstr>
      <vt:lpstr>інтерналізм</vt:lpstr>
      <vt:lpstr>Кумулятивізм — дискумулятивізм </vt:lpstr>
      <vt:lpstr>Презентація PowerPoint</vt:lpstr>
      <vt:lpstr>Презентація PowerPoint</vt:lpstr>
      <vt:lpstr>Синергетика як нова стратегія наукового пошуку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Глобальний еволюціонізм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Парадигми осмислення науки</dc:title>
  <dc:creator>Admin</dc:creator>
  <cp:lastModifiedBy>Resonance PC1</cp:lastModifiedBy>
  <cp:revision>13</cp:revision>
  <dcterms:created xsi:type="dcterms:W3CDTF">2022-04-17T05:59:37Z</dcterms:created>
  <dcterms:modified xsi:type="dcterms:W3CDTF">2023-10-02T14:53:53Z</dcterms:modified>
</cp:coreProperties>
</file>