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59" r:id="rId4"/>
    <p:sldId id="261" r:id="rId5"/>
    <p:sldId id="260" r:id="rId6"/>
    <p:sldId id="265" r:id="rId7"/>
    <p:sldId id="263" r:id="rId8"/>
    <p:sldId id="264" r:id="rId9"/>
    <p:sldId id="266" r:id="rId10"/>
    <p:sldId id="271" r:id="rId11"/>
    <p:sldId id="267" r:id="rId12"/>
    <p:sldId id="268" r:id="rId13"/>
    <p:sldId id="269" r:id="rId14"/>
    <p:sldId id="281" r:id="rId15"/>
    <p:sldId id="283" r:id="rId16"/>
    <p:sldId id="282" r:id="rId17"/>
    <p:sldId id="270" r:id="rId18"/>
    <p:sldId id="272" r:id="rId19"/>
    <p:sldId id="277" r:id="rId20"/>
    <p:sldId id="274" r:id="rId21"/>
    <p:sldId id="275" r:id="rId22"/>
    <p:sldId id="276" r:id="rId23"/>
    <p:sldId id="279" r:id="rId24"/>
    <p:sldId id="280" r:id="rId25"/>
    <p:sldId id="285" r:id="rId26"/>
    <p:sldId id="286" r:id="rId27"/>
    <p:sldId id="287" r:id="rId28"/>
    <p:sldId id="289" r:id="rId29"/>
    <p:sldId id="290" r:id="rId30"/>
    <p:sldId id="291" r:id="rId31"/>
    <p:sldId id="292" r:id="rId32"/>
    <p:sldId id="293" r:id="rId33"/>
    <p:sldId id="294" r:id="rId34"/>
    <p:sldId id="273" r:id="rId3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02114-02C0-4D12-8008-F3341D3E909D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983C9-D2B7-42FE-BA5B-761BC8FDB1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627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983C9-D2B7-42FE-BA5B-761BC8FDB1F8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435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08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51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221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727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245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59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714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12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739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74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66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663F3-AF91-447D-AAE0-9A5D6002513F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5580B-D98B-4F0E-9058-8389591CE9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515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uabooks.top/2848-34-robota-z-tekstovimi-faylami-v-python.html" TargetMode="External"/><Relationship Id="rId2" Type="http://schemas.openxmlformats.org/officeDocument/2006/relationships/hyperlink" Target="https://www.bestprog.net/uk/2020/05/18/python-text-files-examples-of-processing-modification-of-text-files-in-accordance-with-the-condition-ua/#q0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t.kpi.ua/wp-content/uploads/2017/05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5831"/>
          </a:xfrm>
        </p:spPr>
        <p:txBody>
          <a:bodyPr>
            <a:normAutofit/>
          </a:bodyPr>
          <a:lstStyle/>
          <a:p>
            <a:r>
              <a:rPr lang="uk-U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</a:t>
            </a:r>
            <a:endParaRPr lang="uk-UA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761211"/>
            <a:ext cx="9144000" cy="1655762"/>
          </a:xfrm>
        </p:spPr>
        <p:txBody>
          <a:bodyPr>
            <a:normAutofit/>
          </a:bodyPr>
          <a:lstStyle/>
          <a:p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Файли</a:t>
            </a:r>
            <a:endParaRPr lang="uk-UA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8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754602"/>
            <a:ext cx="10515600" cy="542236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("ex.txt", "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w")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відкриваємо в режимі запису/створення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f.write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fff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hhh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kkk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\n")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f.write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fff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hhh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kkk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f.close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f1=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("ex.txt", "r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#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відкриваємо в режимі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f1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      </a:t>
            </a:r>
            <a:r>
              <a:rPr lang="uk-UA" altLang="uk-UA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uk-UA" alt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=f1.read</a:t>
            </a:r>
            <a:r>
              <a:rPr lang="uk-UA" alt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      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Результат: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fff</a:t>
            </a:r>
            <a:r>
              <a:rPr lang="en-US" dirty="0" smtClean="0"/>
              <a:t> </a:t>
            </a:r>
            <a:r>
              <a:rPr lang="en-US" dirty="0" err="1"/>
              <a:t>hhh</a:t>
            </a:r>
            <a:r>
              <a:rPr lang="en-US" dirty="0"/>
              <a:t> </a:t>
            </a:r>
            <a:r>
              <a:rPr lang="en-US" dirty="0" err="1" smtClean="0"/>
              <a:t>kkk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fff</a:t>
            </a:r>
            <a:r>
              <a:rPr lang="en-US" dirty="0"/>
              <a:t> </a:t>
            </a:r>
            <a:r>
              <a:rPr lang="en-US" dirty="0" err="1"/>
              <a:t>hhh</a:t>
            </a:r>
            <a:r>
              <a:rPr lang="en-US" dirty="0"/>
              <a:t> </a:t>
            </a:r>
            <a:r>
              <a:rPr lang="en-US" dirty="0" err="1"/>
              <a:t>kkk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940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1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Ч</a:t>
            </a:r>
            <a:r>
              <a:rPr lang="uk-UA" b="1" dirty="0" smtClean="0"/>
              <a:t>итання файлу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6645"/>
            <a:ext cx="10515600" cy="5819312"/>
          </a:xfrm>
        </p:spPr>
        <p:txBody>
          <a:bodyPr>
            <a:normAutofit fontScale="62500" lnSpcReduction="20000"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uk-UA" dirty="0" smtClean="0"/>
              <a:t>Для читання файлу він відкривається з режимом 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), </a:t>
            </a:r>
            <a:r>
              <a:rPr lang="uk-UA" dirty="0" smtClean="0"/>
              <a:t>і потім ми можемо отримати  його вміст різними методами:</a:t>
            </a:r>
          </a:p>
          <a:p>
            <a:pPr marL="0" indent="457200">
              <a:spcBef>
                <a:spcPts val="0"/>
              </a:spcBef>
              <a:buNone/>
            </a:pPr>
            <a:endParaRPr lang="uk-UA" dirty="0" smtClean="0"/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read ()</a:t>
            </a:r>
            <a:r>
              <a:rPr lang="en-US" sz="3600" dirty="0" smtClean="0"/>
              <a:t>: </a:t>
            </a:r>
            <a:r>
              <a:rPr lang="uk-UA" sz="3600" dirty="0" smtClean="0"/>
              <a:t>зчитує весь вміст файлу в один рядок;</a:t>
            </a: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rgbClr val="C00000"/>
                </a:solidFill>
              </a:rPr>
              <a:t>read </a:t>
            </a:r>
            <a:r>
              <a:rPr lang="en-US" sz="3600" b="1" dirty="0" smtClean="0">
                <a:solidFill>
                  <a:srgbClr val="C00000"/>
                </a:solidFill>
              </a:rPr>
              <a:t>(</a:t>
            </a:r>
            <a:r>
              <a:rPr lang="en-US" sz="3600" b="1" dirty="0">
                <a:solidFill>
                  <a:srgbClr val="C00000"/>
                </a:solidFill>
              </a:rPr>
              <a:t>n</a:t>
            </a:r>
            <a:r>
              <a:rPr lang="en-US" sz="3600" b="1" dirty="0" smtClean="0">
                <a:solidFill>
                  <a:srgbClr val="C00000"/>
                </a:solidFill>
              </a:rPr>
              <a:t>)</a:t>
            </a:r>
            <a:r>
              <a:rPr lang="en-US" sz="3600" dirty="0" smtClean="0"/>
              <a:t>: </a:t>
            </a:r>
            <a:r>
              <a:rPr lang="uk-UA" sz="3600" dirty="0" smtClean="0"/>
              <a:t>зчитує </a:t>
            </a:r>
            <a:r>
              <a:rPr lang="en-US" sz="3600" b="1" dirty="0">
                <a:solidFill>
                  <a:srgbClr val="C00000"/>
                </a:solidFill>
              </a:rPr>
              <a:t>n </a:t>
            </a:r>
            <a:r>
              <a:rPr lang="uk-UA" sz="3600" dirty="0" smtClean="0"/>
              <a:t>байтів від положення маркера</a:t>
            </a: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>
                <a:solidFill>
                  <a:srgbClr val="C00000"/>
                </a:solidFill>
              </a:rPr>
              <a:t>readline</a:t>
            </a:r>
            <a:r>
              <a:rPr lang="en-US" sz="3600" b="1" dirty="0">
                <a:solidFill>
                  <a:srgbClr val="C00000"/>
                </a:solidFill>
              </a:rPr>
              <a:t> ()</a:t>
            </a:r>
            <a:r>
              <a:rPr lang="en-US" sz="3600" dirty="0"/>
              <a:t>: </a:t>
            </a:r>
            <a:r>
              <a:rPr lang="uk-UA" sz="3600" dirty="0"/>
              <a:t>зчитує один рядок з файлу;</a:t>
            </a: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rgbClr val="C00000"/>
                </a:solidFill>
              </a:rPr>
              <a:t>readlines</a:t>
            </a:r>
            <a:r>
              <a:rPr lang="en-US" sz="3600" b="1" dirty="0" smtClean="0">
                <a:solidFill>
                  <a:srgbClr val="C00000"/>
                </a:solidFill>
              </a:rPr>
              <a:t> ()</a:t>
            </a:r>
            <a:r>
              <a:rPr lang="en-US" sz="3600" dirty="0" smtClean="0"/>
              <a:t>: </a:t>
            </a:r>
            <a:r>
              <a:rPr lang="uk-UA" sz="3600" dirty="0" smtClean="0"/>
              <a:t>зчитує всі рядки файлу в список.</a:t>
            </a:r>
          </a:p>
          <a:p>
            <a:pPr marL="0" indent="457200">
              <a:spcBef>
                <a:spcPts val="0"/>
              </a:spcBef>
              <a:buNone/>
            </a:pPr>
            <a:endParaRPr lang="uk-UA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"r")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str1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(str1,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="")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str2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(str2)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457200">
              <a:spcBef>
                <a:spcPts val="0"/>
              </a:spcBef>
              <a:buNone/>
            </a:pPr>
            <a:endParaRPr lang="uk-UA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"r")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="")</a:t>
            </a:r>
            <a:endParaRPr kumimoji="0" lang="uk-UA" altLang="uk-UA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прочитати</a:t>
            </a:r>
            <a:r>
              <a:rPr lang="ru-RU" dirty="0" smtClean="0"/>
              <a:t> </a:t>
            </a:r>
            <a:r>
              <a:rPr lang="ru-RU" dirty="0" err="1" smtClean="0"/>
              <a:t>потрібний</a:t>
            </a:r>
            <a:r>
              <a:rPr lang="ru-RU" dirty="0" smtClean="0"/>
              <a:t> рядок 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err="1" smtClean="0"/>
              <a:t>open</a:t>
            </a:r>
            <a:r>
              <a:rPr lang="ru-RU" dirty="0" smtClean="0"/>
              <a:t>(</a:t>
            </a:r>
            <a:r>
              <a:rPr lang="ru-RU" dirty="0"/>
              <a:t>‘</a:t>
            </a:r>
            <a:r>
              <a:rPr lang="ru-RU" dirty="0" err="1" smtClean="0"/>
              <a:t>ім‘я</a:t>
            </a:r>
            <a:r>
              <a:rPr lang="ru-RU" dirty="0" smtClean="0"/>
              <a:t> файлу').</a:t>
            </a:r>
            <a:r>
              <a:rPr lang="ru-RU" dirty="0" err="1"/>
              <a:t>read</a:t>
            </a:r>
            <a:r>
              <a:rPr lang="ru-RU" dirty="0" smtClean="0"/>
              <a:t>() .</a:t>
            </a:r>
            <a:r>
              <a:rPr lang="ru-RU" dirty="0" err="1"/>
              <a:t>split</a:t>
            </a:r>
            <a:r>
              <a:rPr lang="ru-RU" dirty="0"/>
              <a:t>('\n')[номер </a:t>
            </a:r>
            <a:r>
              <a:rPr lang="ru-RU" dirty="0" smtClean="0"/>
              <a:t>рядка(з </a:t>
            </a:r>
            <a:r>
              <a:rPr lang="ru-RU" dirty="0"/>
              <a:t>нуля)]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5926"/>
            <a:ext cx="10515600" cy="55910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uk-UA" dirty="0" smtClean="0"/>
              <a:t>Метод </a:t>
            </a:r>
            <a:r>
              <a:rPr lang="uk-UA" dirty="0" err="1" smtClean="0"/>
              <a:t>readline</a:t>
            </a:r>
            <a:r>
              <a:rPr lang="uk-UA" dirty="0" smtClean="0"/>
              <a:t> можна використовувати для порядкового зчитування файлу в циклі </a:t>
            </a:r>
            <a:r>
              <a:rPr lang="uk-UA" dirty="0" err="1" smtClean="0"/>
              <a:t>while</a:t>
            </a: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"r")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="")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.readline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en-US" alt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uk-UA" sz="2400" dirty="0" smtClean="0">
                <a:solidFill>
                  <a:srgbClr val="000000"/>
                </a:solidFill>
              </a:rPr>
              <a:t>#</a:t>
            </a:r>
            <a:r>
              <a:rPr lang="uk-UA" altLang="uk-UA" sz="2400" dirty="0" smtClean="0">
                <a:solidFill>
                  <a:srgbClr val="000000"/>
                </a:solidFill>
              </a:rPr>
              <a:t>Якщо файл не великий можна використати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read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"r")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uk-UA" altLang="uk-UA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77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uk-UA" dirty="0" smtClean="0"/>
              <a:t>При читанні файлу ми можемо зіткнутися з тим, що його кодування не збігається з </a:t>
            </a:r>
            <a:r>
              <a:rPr lang="en-US" dirty="0" smtClean="0"/>
              <a:t>ASCII. </a:t>
            </a:r>
            <a:r>
              <a:rPr lang="uk-UA" dirty="0" smtClean="0"/>
              <a:t>В цьому випадку ми явно можемо вказати кодування за допомогою параметра </a:t>
            </a:r>
            <a:r>
              <a:rPr lang="en-US" dirty="0" smtClean="0"/>
              <a:t>encoding: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filename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"hello.txt"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“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filename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encoding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="utf8</a:t>
            </a:r>
            <a:r>
              <a:rPr lang="en-US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”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text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.read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uk-UA" altLang="uk-UA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87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dirty="0" smtClean="0"/>
              <a:t>Метод</a:t>
            </a:r>
            <a:r>
              <a:rPr lang="uk-UA" sz="3600" b="1" dirty="0" smtClean="0"/>
              <a:t>  </a:t>
            </a:r>
            <a:r>
              <a:rPr lang="en-US" sz="3600" b="1" dirty="0" smtClean="0"/>
              <a:t>tell</a:t>
            </a:r>
            <a:r>
              <a:rPr lang="en-US" sz="3600" b="1" dirty="0"/>
              <a:t>() </a:t>
            </a:r>
            <a:r>
              <a:rPr lang="uk-UA" sz="2800" b="1" dirty="0"/>
              <a:t/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840" y="1297304"/>
            <a:ext cx="11531600" cy="5560695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 smtClean="0"/>
              <a:t>Якщо повторно викликати </a:t>
            </a:r>
            <a:r>
              <a:rPr lang="uk-UA" dirty="0"/>
              <a:t>метод </a:t>
            </a:r>
            <a:r>
              <a:rPr lang="en-US" b="1" dirty="0"/>
              <a:t>read() </a:t>
            </a:r>
            <a:r>
              <a:rPr lang="uk-UA" dirty="0"/>
              <a:t>на файловому </a:t>
            </a:r>
            <a:r>
              <a:rPr lang="uk-UA" dirty="0" smtClean="0"/>
              <a:t>об'єкті ( не виконуючи команду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r>
              <a:rPr lang="uk-UA" b="1" dirty="0" smtClean="0"/>
              <a:t> </a:t>
            </a:r>
            <a:r>
              <a:rPr lang="uk-UA" dirty="0" smtClean="0"/>
              <a:t>отримаємо </a:t>
            </a:r>
            <a:r>
              <a:rPr lang="uk-UA" dirty="0"/>
              <a:t>лише порожній рядок. Це відбувається тому, що після першого прочитання покажчик знаходиться наприкінці файлу. Щоб дізнатися </a:t>
            </a:r>
            <a:r>
              <a:rPr lang="uk-UA" dirty="0" smtClean="0"/>
              <a:t>поточну позицію </a:t>
            </a:r>
            <a:r>
              <a:rPr lang="uk-UA" dirty="0"/>
              <a:t>покажчика можна використовувати метод </a:t>
            </a:r>
            <a:r>
              <a:rPr lang="en-US" b="1" dirty="0"/>
              <a:t>tell</a:t>
            </a:r>
            <a:r>
              <a:rPr lang="en-US" b="1" dirty="0" smtClean="0"/>
              <a:t>().</a:t>
            </a:r>
            <a:endParaRPr lang="uk-UA" b="1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altLang="uk-UA" b="1" dirty="0">
                <a:solidFill>
                  <a:srgbClr val="006699"/>
                </a:solidFill>
                <a:latin typeface="Consolas" panose="020B0609020204030204" pitchFamily="49" charset="0"/>
              </a:rPr>
              <a:t>=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open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smtClean="0">
                <a:solidFill>
                  <a:srgbClr val="0000FF"/>
                </a:solidFill>
                <a:latin typeface="Consolas" panose="020B0609020204030204" pitchFamily="49" charset="0"/>
              </a:rPr>
              <a:t>"some.txt"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my_file.read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>
                <a:solidFill>
                  <a:srgbClr val="009900"/>
                </a:solidFill>
                <a:latin typeface="Consolas" panose="020B0609020204030204" pitchFamily="49" charset="0"/>
              </a:rPr>
              <a:t>10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print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smtClean="0">
                <a:solidFill>
                  <a:srgbClr val="0000FF"/>
                </a:solidFill>
                <a:latin typeface="Consolas" panose="020B0609020204030204" pitchFamily="49" charset="0"/>
              </a:rPr>
              <a:t>«Покажчик знаходиться на позиції:»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my_file.tell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my_file.close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uk-UA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uk-UA" sz="240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uk-UA" sz="2400" dirty="0" smtClean="0">
                <a:latin typeface="Arial" panose="020B0604020202020204" pitchFamily="34" charset="0"/>
              </a:rPr>
              <a:t>метод </a:t>
            </a:r>
            <a:r>
              <a:rPr lang="ru-RU" altLang="uk-UA" sz="2400" dirty="0" err="1">
                <a:latin typeface="Arial" panose="020B0604020202020204" pitchFamily="34" charset="0"/>
              </a:rPr>
              <a:t>tell</a:t>
            </a:r>
            <a:r>
              <a:rPr lang="ru-RU" altLang="uk-UA" sz="2400" dirty="0">
                <a:latin typeface="Arial" panose="020B0604020202020204" pitchFamily="34" charset="0"/>
              </a:rPr>
              <a:t>() </a:t>
            </a:r>
            <a:r>
              <a:rPr lang="ru-RU" altLang="uk-UA" sz="2400" dirty="0" err="1">
                <a:latin typeface="Arial" panose="020B0604020202020204" pitchFamily="34" charset="0"/>
              </a:rPr>
              <a:t>повідомляє</a:t>
            </a:r>
            <a:r>
              <a:rPr lang="ru-RU" altLang="uk-UA" sz="2400" dirty="0">
                <a:latin typeface="Arial" panose="020B0604020202020204" pitchFamily="34" charset="0"/>
              </a:rPr>
              <a:t>, в </a:t>
            </a:r>
            <a:r>
              <a:rPr lang="ru-RU" altLang="uk-UA" sz="2400" dirty="0" err="1" smtClean="0">
                <a:latin typeface="Arial" panose="020B0604020202020204" pitchFamily="34" charset="0"/>
              </a:rPr>
              <a:t>ск</a:t>
            </a:r>
            <a:r>
              <a:rPr lang="uk-UA" altLang="uk-UA" sz="2400" dirty="0">
                <a:latin typeface="Arial" panose="020B0604020202020204" pitchFamily="34" charset="0"/>
              </a:rPr>
              <a:t>і</a:t>
            </a:r>
            <a:r>
              <a:rPr lang="ru-RU" altLang="uk-UA" sz="2400" dirty="0" err="1" smtClean="0">
                <a:latin typeface="Arial" panose="020B0604020202020204" pitchFamily="34" charset="0"/>
              </a:rPr>
              <a:t>лькох</a:t>
            </a:r>
            <a:r>
              <a:rPr lang="ru-RU" altLang="uk-UA" sz="2400" dirty="0" smtClean="0">
                <a:latin typeface="Arial" panose="020B0604020202020204" pitchFamily="34" charset="0"/>
              </a:rPr>
              <a:t> </a:t>
            </a:r>
            <a:r>
              <a:rPr lang="ru-RU" altLang="uk-UA" sz="2400" dirty="0">
                <a:latin typeface="Arial" panose="020B0604020202020204" pitchFamily="34" charset="0"/>
              </a:rPr>
              <a:t>байтах </a:t>
            </a:r>
            <a:r>
              <a:rPr lang="ru-RU" altLang="uk-UA" sz="2400" dirty="0" err="1">
                <a:latin typeface="Arial" panose="020B0604020202020204" pitchFamily="34" charset="0"/>
              </a:rPr>
              <a:t>від</a:t>
            </a:r>
            <a:r>
              <a:rPr lang="ru-RU" altLang="uk-UA" sz="2400" dirty="0">
                <a:latin typeface="Arial" panose="020B0604020202020204" pitchFamily="34" charset="0"/>
              </a:rPr>
              <a:t> початку файлу </a:t>
            </a:r>
            <a:r>
              <a:rPr lang="ru-RU" altLang="uk-UA" sz="2400" dirty="0" err="1" smtClean="0">
                <a:latin typeface="Arial" panose="020B0604020202020204" pitchFamily="34" charset="0"/>
              </a:rPr>
              <a:t>знаходится</a:t>
            </a:r>
            <a:r>
              <a:rPr lang="ru-RU" altLang="uk-UA" sz="2400" dirty="0" smtClean="0">
                <a:latin typeface="Arial" panose="020B0604020202020204" pitchFamily="34" charset="0"/>
              </a:rPr>
              <a:t>  </a:t>
            </a:r>
            <a:r>
              <a:rPr lang="ru-RU" altLang="uk-UA" sz="2400" dirty="0" err="1" smtClean="0">
                <a:latin typeface="Arial" panose="020B0604020202020204" pitchFamily="34" charset="0"/>
              </a:rPr>
              <a:t>покажчик</a:t>
            </a:r>
            <a:r>
              <a:rPr lang="ru-RU" altLang="uk-UA" sz="2400" dirty="0" smtClean="0">
                <a:latin typeface="Arial" panose="020B0604020202020204" pitchFamily="34" charset="0"/>
              </a:rPr>
              <a:t>.</a:t>
            </a:r>
            <a:endParaRPr lang="uk-UA" altLang="uk-UA" sz="2400" dirty="0">
              <a:latin typeface="Arial" panose="020B0604020202020204" pitchFamily="34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b="1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Метод </a:t>
            </a:r>
            <a:r>
              <a:rPr lang="en-US" b="1" dirty="0" smtClean="0"/>
              <a:t>seek(n</a:t>
            </a:r>
            <a:r>
              <a:rPr lang="en-US" b="1" dirty="0"/>
              <a:t>) 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398904"/>
            <a:ext cx="10515600" cy="4747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my_file.seek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offset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, [</a:t>
            </a:r>
            <a:r>
              <a:rPr lang="uk-UA" altLang="uk-UA" b="1" dirty="0" err="1">
                <a:solidFill>
                  <a:srgbClr val="006699"/>
                </a:solidFill>
                <a:latin typeface="Consolas" panose="020B0609020204030204" pitchFamily="49" charset="0"/>
              </a:rPr>
              <a:t>from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  <a:r>
              <a:rPr lang="uk-UA" altLang="uk-UA" sz="2000" dirty="0"/>
              <a:t> </a:t>
            </a:r>
            <a:endParaRPr lang="uk-UA" altLang="uk-UA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dirty="0" smtClean="0"/>
              <a:t>Аргумент </a:t>
            </a:r>
            <a:r>
              <a:rPr lang="en-US" b="1" dirty="0"/>
              <a:t>offset</a:t>
            </a:r>
            <a:r>
              <a:rPr lang="en-US" dirty="0"/>
              <a:t> </a:t>
            </a:r>
            <a:r>
              <a:rPr lang="uk-UA" dirty="0"/>
              <a:t>вказує на скільки байт перейти. </a:t>
            </a:r>
            <a:r>
              <a:rPr lang="uk-UA" dirty="0" err="1" smtClean="0"/>
              <a:t>Необов</a:t>
            </a:r>
            <a:r>
              <a:rPr lang="en-US" dirty="0" smtClean="0"/>
              <a:t>’</a:t>
            </a:r>
            <a:r>
              <a:rPr lang="uk-UA" dirty="0" err="1" smtClean="0"/>
              <a:t>язковий</a:t>
            </a:r>
            <a:r>
              <a:rPr lang="uk-UA" dirty="0" smtClean="0"/>
              <a:t> аргумент </a:t>
            </a:r>
            <a:r>
              <a:rPr lang="uk-UA" alt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uk-UA" dirty="0" smtClean="0"/>
              <a:t> </a:t>
            </a:r>
            <a:r>
              <a:rPr lang="uk-UA" dirty="0"/>
              <a:t>означає позицію, з якої починається рух. 0 означає початок файлу, 1 нинішня позиція, 2 кінець файлу</a:t>
            </a:r>
            <a:r>
              <a:rPr lang="uk-UA" dirty="0" smtClean="0"/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altLang="uk-UA" b="1" dirty="0">
                <a:solidFill>
                  <a:srgbClr val="006699"/>
                </a:solidFill>
                <a:latin typeface="Consolas" panose="020B0609020204030204" pitchFamily="49" charset="0"/>
              </a:rPr>
              <a:t>=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open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>
                <a:solidFill>
                  <a:srgbClr val="0000FF"/>
                </a:solidFill>
                <a:latin typeface="Consolas" panose="020B0609020204030204" pitchFamily="49" charset="0"/>
              </a:rPr>
              <a:t>"some.txt"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uk-UA" altLang="uk-UA" dirty="0">
                <a:solidFill>
                  <a:srgbClr val="0000FF"/>
                </a:solidFill>
                <a:latin typeface="Consolas" panose="020B0609020204030204" pitchFamily="49" charset="0"/>
              </a:rPr>
              <a:t>"r"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print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my_file.read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>
                <a:solidFill>
                  <a:srgbClr val="009900"/>
                </a:solidFill>
                <a:latin typeface="Consolas" panose="020B0609020204030204" pitchFamily="49" charset="0"/>
              </a:rPr>
              <a:t>10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print</a:t>
            </a:r>
            <a:r>
              <a:rPr lang="uk-UA" altLang="uk-UA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smtClean="0">
                <a:solidFill>
                  <a:srgbClr val="0000FF"/>
                </a:solidFill>
                <a:latin typeface="Consolas" panose="020B0609020204030204" pitchFamily="49" charset="0"/>
              </a:rPr>
              <a:t>«Вказівник на позиції: </a:t>
            </a:r>
            <a:r>
              <a:rPr lang="uk-UA" altLang="uk-UA" dirty="0">
                <a:solidFill>
                  <a:srgbClr val="0000FF"/>
                </a:solidFill>
                <a:latin typeface="Consolas" panose="020B0609020204030204" pitchFamily="49" charset="0"/>
              </a:rPr>
              <a:t>"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my_file.tell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008200"/>
                </a:solidFill>
                <a:latin typeface="Consolas" panose="020B0609020204030204" pitchFamily="49" charset="0"/>
              </a:rPr>
              <a:t># </a:t>
            </a:r>
            <a:r>
              <a:rPr lang="uk-UA" altLang="uk-UA" dirty="0" smtClean="0">
                <a:solidFill>
                  <a:srgbClr val="008200"/>
                </a:solidFill>
                <a:latin typeface="Consolas" panose="020B0609020204030204" pitchFamily="49" charset="0"/>
              </a:rPr>
              <a:t>Повертаємося на початок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</a:t>
            </a:r>
            <a:r>
              <a:rPr lang="uk-UA" altLang="uk-UA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seek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>
                <a:solidFill>
                  <a:srgbClr val="009900"/>
                </a:solidFill>
                <a:latin typeface="Consolas" panose="020B0609020204030204" pitchFamily="49" charset="0"/>
              </a:rPr>
              <a:t>0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FF1493"/>
                </a:solidFill>
                <a:latin typeface="Consolas" panose="020B0609020204030204" pitchFamily="49" charset="0"/>
              </a:rPr>
              <a:t>print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my_file.read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uk-UA" altLang="uk-UA" dirty="0">
                <a:solidFill>
                  <a:srgbClr val="009900"/>
                </a:solidFill>
                <a:latin typeface="Consolas" panose="020B0609020204030204" pitchFamily="49" charset="0"/>
              </a:rPr>
              <a:t>10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endParaRPr lang="uk-UA" altLang="uk-UA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000000"/>
                </a:solidFill>
                <a:latin typeface="Consolas" panose="020B0609020204030204" pitchFamily="49" charset="0"/>
              </a:rPr>
              <a:t>my_file.close</a:t>
            </a:r>
            <a:r>
              <a:rPr lang="uk-UA" altLang="uk-UA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uk-UA" altLang="uk-UA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46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/>
              <a:t>Запис та читання з текстового файлу нетекстових значень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>
              <a:lnSpc>
                <a:spcPct val="100000"/>
              </a:lnSpc>
              <a:buNone/>
            </a:pPr>
            <a:r>
              <a:rPr lang="uk-UA" dirty="0" smtClean="0"/>
              <a:t>Якщо </a:t>
            </a:r>
            <a:r>
              <a:rPr lang="uk-UA" dirty="0"/>
              <a:t>потрібно записати у текстовий файл нетекстові значення, ці значення треба спочатку перетворити у рядки. </a:t>
            </a:r>
            <a:endParaRPr lang="uk-UA" dirty="0" smtClean="0"/>
          </a:p>
          <a:p>
            <a:pPr marL="0" indent="457200">
              <a:lnSpc>
                <a:spcPct val="100000"/>
              </a:lnSpc>
              <a:buNone/>
            </a:pPr>
            <a:r>
              <a:rPr lang="uk-UA" dirty="0" smtClean="0"/>
              <a:t>Таке </a:t>
            </a:r>
            <a:r>
              <a:rPr lang="uk-UA" dirty="0"/>
              <a:t>перетворення досягається застосуванням функції </a:t>
            </a:r>
            <a:r>
              <a:rPr lang="en-US" b="1" dirty="0"/>
              <a:t>format </a:t>
            </a:r>
            <a:r>
              <a:rPr lang="uk-UA" dirty="0"/>
              <a:t>або </a:t>
            </a:r>
            <a:r>
              <a:rPr lang="en-US" b="1" dirty="0"/>
              <a:t>str</a:t>
            </a:r>
            <a:r>
              <a:rPr lang="en-US" dirty="0"/>
              <a:t>. </a:t>
            </a:r>
            <a:endParaRPr lang="uk-UA" dirty="0" smtClean="0"/>
          </a:p>
          <a:p>
            <a:pPr marL="0" indent="457200">
              <a:lnSpc>
                <a:spcPct val="100000"/>
              </a:lnSpc>
              <a:buNone/>
            </a:pPr>
            <a:r>
              <a:rPr lang="uk-UA" dirty="0" smtClean="0"/>
              <a:t>Після </a:t>
            </a:r>
            <a:r>
              <a:rPr lang="uk-UA" dirty="0"/>
              <a:t>читання з файлу рядків, що містять нетекстові значення, треба конвертувати ці рядки у відповідні значення.</a:t>
            </a:r>
          </a:p>
        </p:txBody>
      </p:sp>
    </p:spTree>
    <p:extLst>
      <p:ext uri="{BB962C8B-B14F-4D97-AF65-F5344CB8AC3E}">
        <p14:creationId xmlns:p14="http://schemas.microsoft.com/office/powerpoint/2010/main" val="18471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603"/>
          </a:xfrm>
        </p:spPr>
        <p:txBody>
          <a:bodyPr>
            <a:normAutofit fontScale="92500" lnSpcReduction="1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/>
              <a:t>Яким чином </a:t>
            </a:r>
            <a:r>
              <a:rPr lang="en-US" dirty="0"/>
              <a:t>Python </a:t>
            </a:r>
            <a:r>
              <a:rPr lang="uk-UA" dirty="0"/>
              <a:t>визначає, де шукати файл для відкриття? У момент виклику функції </a:t>
            </a:r>
            <a:r>
              <a:rPr lang="en-US" dirty="0"/>
              <a:t>open Python </a:t>
            </a:r>
            <a:r>
              <a:rPr lang="uk-UA" dirty="0"/>
              <a:t>шукає вказаний файл в поточному робочому каталозі. У момент запуску програми поточний робочий каталог там, де збережена програма. Визначити поточний робочий каталог можна наступним чином</a:t>
            </a:r>
            <a:r>
              <a:rPr lang="uk-UA" dirty="0" smtClean="0"/>
              <a:t>: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 smtClean="0"/>
              <a:t> </a:t>
            </a:r>
            <a:r>
              <a:rPr lang="uk-UA" dirty="0"/>
              <a:t>&gt;&gt;&gt; </a:t>
            </a:r>
            <a:r>
              <a:rPr lang="en-US" dirty="0"/>
              <a:t>import </a:t>
            </a:r>
            <a:r>
              <a:rPr lang="en-US" dirty="0" err="1"/>
              <a:t>os</a:t>
            </a:r>
            <a:r>
              <a:rPr lang="en-US" dirty="0"/>
              <a:t> </a:t>
            </a:r>
            <a:endParaRPr lang="uk-UA" dirty="0" smtClean="0"/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&gt;&gt;&gt; </a:t>
            </a:r>
            <a:r>
              <a:rPr lang="en-US" dirty="0" err="1"/>
              <a:t>os.getcwd</a:t>
            </a:r>
            <a:r>
              <a:rPr lang="en-US" dirty="0"/>
              <a:t>() </a:t>
            </a:r>
            <a:endParaRPr lang="uk-UA" dirty="0" smtClean="0"/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'C</a:t>
            </a:r>
            <a:r>
              <a:rPr lang="en-US" dirty="0"/>
              <a:t>:\\Python\\</a:t>
            </a:r>
            <a:r>
              <a:rPr lang="en-US" dirty="0" err="1" smtClean="0"/>
              <a:t>file_examples</a:t>
            </a:r>
            <a:r>
              <a:rPr lang="en-US" dirty="0" smtClean="0"/>
              <a:t>‘</a:t>
            </a:r>
            <a:endParaRPr lang="uk-UA" dirty="0" smtClean="0"/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 smtClean="0"/>
              <a:t>Якщо </a:t>
            </a:r>
            <a:r>
              <a:rPr lang="uk-UA" dirty="0"/>
              <a:t>файл знаходиться в іншому каталозі, то необхідно вказати шлях до нього: </a:t>
            </a:r>
            <a:endParaRPr lang="uk-UA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uk-UA" dirty="0" smtClean="0"/>
              <a:t>Абсолютний </a:t>
            </a:r>
            <a:r>
              <a:rPr lang="uk-UA" dirty="0"/>
              <a:t>шлях (починаючи з кореневого каталогу): </a:t>
            </a:r>
            <a:r>
              <a:rPr lang="uk-UA" b="1" dirty="0"/>
              <a:t>'</a:t>
            </a:r>
            <a:r>
              <a:rPr lang="en-US" b="1" dirty="0"/>
              <a:t>C:\\Users\\McSym\\</a:t>
            </a:r>
            <a:r>
              <a:rPr lang="en-US" b="1" dirty="0" smtClean="0"/>
              <a:t>data1.txt‘</a:t>
            </a:r>
            <a:endParaRPr lang="uk-UA" b="1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 </a:t>
            </a:r>
            <a:r>
              <a:rPr lang="uk-UA" dirty="0"/>
              <a:t>Відносний шлях (щодо поточного робочого каталогу): 3 </a:t>
            </a:r>
            <a:r>
              <a:rPr lang="uk-UA" b="1" dirty="0" smtClean="0"/>
              <a:t>'</a:t>
            </a:r>
            <a:r>
              <a:rPr lang="en-US" b="1" dirty="0"/>
              <a:t>data\\data1.txt'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1964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6234"/>
            <a:ext cx="10515600" cy="5430729"/>
          </a:xfrm>
        </p:spPr>
        <p:txBody>
          <a:bodyPr/>
          <a:lstStyle/>
          <a:p>
            <a:pPr marL="0" indent="457200">
              <a:buNone/>
            </a:pPr>
            <a:r>
              <a:rPr lang="uk-UA" dirty="0"/>
              <a:t>В системі </a:t>
            </a:r>
            <a:r>
              <a:rPr lang="en-US" dirty="0"/>
              <a:t>Windows </a:t>
            </a:r>
            <a:r>
              <a:rPr lang="uk-UA" dirty="0"/>
              <a:t>використовуйте зворотну косу риску (\) замість косої риски (/) в шляху до </a:t>
            </a:r>
            <a:r>
              <a:rPr lang="uk-UA" dirty="0" smtClean="0"/>
              <a:t>файлу</a:t>
            </a:r>
          </a:p>
          <a:p>
            <a:pPr marL="0" indent="457200">
              <a:buNone/>
            </a:pPr>
            <a:r>
              <a:rPr lang="uk-UA" dirty="0" smtClean="0"/>
              <a:t> </a:t>
            </a:r>
            <a:r>
              <a:rPr lang="uk-UA" dirty="0"/>
              <a:t>Використовуючи абсолютний шлях, ви можете читати файли в будь-якому місці системи</a:t>
            </a:r>
            <a:r>
              <a:rPr lang="uk-UA" dirty="0" smtClean="0"/>
              <a:t>.</a:t>
            </a:r>
          </a:p>
          <a:p>
            <a:pPr marL="0" indent="457200">
              <a:buNone/>
            </a:pPr>
            <a:r>
              <a:rPr lang="uk-UA" dirty="0" smtClean="0"/>
              <a:t> </a:t>
            </a:r>
            <a:r>
              <a:rPr lang="uk-UA" dirty="0"/>
              <a:t>Крім того, оскільки в </a:t>
            </a:r>
            <a:r>
              <a:rPr lang="en-US" dirty="0"/>
              <a:t>Python </a:t>
            </a:r>
            <a:r>
              <a:rPr lang="uk-UA" dirty="0"/>
              <a:t>зворотний </a:t>
            </a:r>
            <a:r>
              <a:rPr lang="uk-UA" dirty="0" err="1"/>
              <a:t>слеш</a:t>
            </a:r>
            <a:r>
              <a:rPr lang="uk-UA" dirty="0"/>
              <a:t> розглядається як </a:t>
            </a:r>
            <a:r>
              <a:rPr lang="en-US" dirty="0"/>
              <a:t>escape-</a:t>
            </a:r>
            <a:r>
              <a:rPr lang="uk-UA" dirty="0"/>
              <a:t>символ, щоб бути надійним, шлях повинен бути зазначений у вигляді початкового рядка, тобто додайте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uk-UA" dirty="0"/>
              <a:t>перед </a:t>
            </a:r>
            <a:r>
              <a:rPr lang="uk-UA" dirty="0" smtClean="0"/>
              <a:t>відкриваючими </a:t>
            </a:r>
            <a:r>
              <a:rPr lang="uk-UA" dirty="0"/>
              <a:t>лапками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r</a:t>
            </a:r>
            <a:r>
              <a:rPr lang="uk-UA" b="1" dirty="0" smtClean="0"/>
              <a:t> '</a:t>
            </a:r>
            <a:r>
              <a:rPr lang="en-US" b="1" dirty="0"/>
              <a:t>C:\\Users\\McSym\\data1.txt‘</a:t>
            </a:r>
            <a:endParaRPr lang="uk-UA" b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54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Як </a:t>
            </a:r>
            <a:r>
              <a:rPr lang="ru-RU" sz="2700" b="1" dirty="0" err="1"/>
              <a:t>прочитати</a:t>
            </a:r>
            <a:r>
              <a:rPr lang="ru-RU" sz="2700" b="1" dirty="0"/>
              <a:t> рядки з текстового файлу, </a:t>
            </a:r>
            <a:r>
              <a:rPr lang="ru-RU" sz="2700" b="1" dirty="0" err="1"/>
              <a:t>якщо</a:t>
            </a:r>
            <a:r>
              <a:rPr lang="ru-RU" sz="2700" b="1" dirty="0"/>
              <a:t> </a:t>
            </a:r>
            <a:r>
              <a:rPr lang="ru-RU" sz="2700" b="1" dirty="0" err="1"/>
              <a:t>їх</a:t>
            </a:r>
            <a:r>
              <a:rPr lang="ru-RU" sz="2700" b="1" dirty="0"/>
              <a:t> </a:t>
            </a:r>
            <a:r>
              <a:rPr lang="ru-RU" sz="2700" b="1" dirty="0" err="1"/>
              <a:t>кількість</a:t>
            </a:r>
            <a:r>
              <a:rPr lang="ru-RU" sz="2700" b="1" dirty="0"/>
              <a:t> </a:t>
            </a:r>
            <a:r>
              <a:rPr lang="ru-RU" sz="2700" b="1" dirty="0" err="1"/>
              <a:t>невідома</a:t>
            </a:r>
            <a:r>
              <a:rPr lang="ru-RU" sz="2700" b="1" dirty="0" smtClean="0"/>
              <a:t>?</a:t>
            </a:r>
            <a:br>
              <a:rPr lang="ru-RU" sz="2700" b="1" dirty="0" smtClean="0"/>
            </a:br>
            <a:r>
              <a:rPr lang="ru-RU" sz="2700" b="1" dirty="0" smtClean="0"/>
              <a:t> </a:t>
            </a:r>
            <a:r>
              <a:rPr lang="ru-RU" sz="2700" b="1" dirty="0" err="1"/>
              <a:t>Способи</a:t>
            </a:r>
            <a:r>
              <a:rPr lang="ru-RU" sz="2700" b="1" dirty="0"/>
              <a:t> </a:t>
            </a:r>
            <a:r>
              <a:rPr lang="ru-RU" sz="2700" b="1" dirty="0" err="1"/>
              <a:t>визначення</a:t>
            </a:r>
            <a:r>
              <a:rPr lang="ru-RU" sz="2700" b="1" dirty="0"/>
              <a:t> </a:t>
            </a:r>
            <a:r>
              <a:rPr lang="ru-RU" sz="2700" b="1" dirty="0" err="1"/>
              <a:t>кількості</a:t>
            </a:r>
            <a:r>
              <a:rPr lang="ru-RU" sz="2700" b="1" dirty="0"/>
              <a:t> </a:t>
            </a:r>
            <a:r>
              <a:rPr lang="ru-RU" sz="2700" b="1" dirty="0" err="1"/>
              <a:t>рядків</a:t>
            </a:r>
            <a:r>
              <a:rPr lang="ru-RU" sz="2700" b="1" dirty="0"/>
              <a:t> у </a:t>
            </a:r>
            <a:r>
              <a:rPr lang="ru-RU" sz="2700" b="1" dirty="0" err="1" smtClean="0"/>
              <a:t>файлі</a:t>
            </a:r>
            <a:r>
              <a:rPr lang="ru-RU" sz="2700" b="1" dirty="0" smtClean="0"/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uk-UA" dirty="0"/>
              <a:t>Для читання усіх рядків файлу можна виділити два основні способи:</a:t>
            </a:r>
          </a:p>
          <a:p>
            <a:pPr fontAlgn="base"/>
            <a:r>
              <a:rPr lang="uk-UA" dirty="0"/>
              <a:t>прочитати рядки файлу методом </a:t>
            </a:r>
            <a:r>
              <a:rPr lang="en-US" b="1" dirty="0" err="1"/>
              <a:t>readlines</a:t>
            </a:r>
            <a:r>
              <a:rPr lang="en-US" b="1" dirty="0"/>
              <a:t>(). </a:t>
            </a:r>
            <a:r>
              <a:rPr lang="uk-UA" dirty="0"/>
              <a:t>Результатом буде список. Потім з допомогою методу </a:t>
            </a:r>
            <a:r>
              <a:rPr lang="en-US" b="1" dirty="0" err="1"/>
              <a:t>len</a:t>
            </a:r>
            <a:r>
              <a:rPr lang="en-US" b="1" dirty="0"/>
              <a:t>()</a:t>
            </a:r>
            <a:r>
              <a:rPr lang="en-US" dirty="0"/>
              <a:t> </a:t>
            </a:r>
            <a:r>
              <a:rPr lang="uk-UA" dirty="0"/>
              <a:t>визначити кількість рядків;</a:t>
            </a:r>
          </a:p>
          <a:p>
            <a:pPr fontAlgn="base"/>
            <a:r>
              <a:rPr lang="uk-UA" dirty="0"/>
              <a:t>реалізувати цикл читання рядків методом </a:t>
            </a:r>
            <a:r>
              <a:rPr lang="en-US" b="1" dirty="0" err="1"/>
              <a:t>readline</a:t>
            </a:r>
            <a:r>
              <a:rPr lang="en-US" b="1" dirty="0"/>
              <a:t>()</a:t>
            </a:r>
            <a:r>
              <a:rPr lang="en-US" dirty="0"/>
              <a:t> </a:t>
            </a:r>
            <a:r>
              <a:rPr lang="uk-UA" dirty="0"/>
              <a:t>до тих пір, поки не буде пустий рядок. Метод </a:t>
            </a:r>
            <a:r>
              <a:rPr lang="en-US" dirty="0" err="1"/>
              <a:t>readline</a:t>
            </a:r>
            <a:r>
              <a:rPr lang="en-US" dirty="0"/>
              <a:t>() </a:t>
            </a:r>
            <a:r>
              <a:rPr lang="uk-UA" dirty="0"/>
              <a:t>повертає пустий рядок у випадку, коли досягнуто кінець файлу.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0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файлів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272" y="1230820"/>
            <a:ext cx="10865528" cy="5338655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файлами.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них оформлена,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ім'ям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uk-UA" dirty="0" smtClean="0"/>
              <a:t>В </a:t>
            </a:r>
            <a:r>
              <a:rPr lang="en-US" dirty="0" smtClean="0"/>
              <a:t>Python </a:t>
            </a:r>
            <a:r>
              <a:rPr lang="uk-UA" dirty="0" smtClean="0"/>
              <a:t>виділяють два типи файлів:</a:t>
            </a:r>
          </a:p>
          <a:p>
            <a:pPr marL="0" indent="457200">
              <a:spcBef>
                <a:spcPts val="0"/>
              </a:spcBef>
              <a:buNone/>
            </a:pPr>
            <a:endParaRPr lang="uk-UA" dirty="0" smtClean="0"/>
          </a:p>
          <a:p>
            <a:pPr algn="just">
              <a:spcBef>
                <a:spcPts val="0"/>
              </a:spcBef>
            </a:pPr>
            <a:r>
              <a:rPr lang="uk-UA" b="1" dirty="0" smtClean="0"/>
              <a:t>Текстові</a:t>
            </a:r>
            <a:r>
              <a:rPr lang="uk-UA" dirty="0" smtClean="0"/>
              <a:t> включають в себе те, що може прочитати людина. Відкрити їх можна, запустивши блокнот або інші класичні редактори. Зазвичай такі файли мають розширення </a:t>
            </a:r>
            <a:r>
              <a:rPr lang="uk-UA" b="1" dirty="0" smtClean="0"/>
              <a:t>.</a:t>
            </a:r>
            <a:r>
              <a:rPr lang="en-US" b="1" dirty="0" smtClean="0"/>
              <a:t>txt </a:t>
            </a:r>
            <a:r>
              <a:rPr lang="uk-UA" dirty="0"/>
              <a:t>,</a:t>
            </a:r>
            <a:r>
              <a:rPr lang="uk-UA" dirty="0" smtClean="0"/>
              <a:t> </a:t>
            </a:r>
            <a:r>
              <a:rPr lang="uk-UA" b="1" dirty="0" smtClean="0"/>
              <a:t>.</a:t>
            </a:r>
            <a:r>
              <a:rPr lang="en-US" b="1" dirty="0" smtClean="0"/>
              <a:t>rtf</a:t>
            </a:r>
            <a:r>
              <a:rPr lang="uk-UA" b="1" dirty="0" smtClean="0"/>
              <a:t>, </a:t>
            </a:r>
            <a:r>
              <a:rPr lang="uk-UA" dirty="0" smtClean="0"/>
              <a:t>.</a:t>
            </a:r>
            <a:r>
              <a:rPr lang="en-US" b="1" dirty="0" err="1" smtClean="0"/>
              <a:t>cvs</a:t>
            </a:r>
            <a:r>
              <a:rPr lang="en-US" b="1" dirty="0" smtClean="0"/>
              <a:t>, </a:t>
            </a:r>
            <a:r>
              <a:rPr lang="uk-UA" b="1" dirty="0" smtClean="0"/>
              <a:t>.</a:t>
            </a:r>
            <a:r>
              <a:rPr lang="en-US" b="1" dirty="0" smtClean="0"/>
              <a:t>html.</a:t>
            </a:r>
            <a:endParaRPr lang="uk-UA" b="1" dirty="0" smtClean="0"/>
          </a:p>
          <a:p>
            <a:pPr algn="just">
              <a:spcBef>
                <a:spcPts val="0"/>
              </a:spcBef>
            </a:pPr>
            <a:r>
              <a:rPr lang="uk-UA" b="1" dirty="0" smtClean="0"/>
              <a:t>Бінарні</a:t>
            </a:r>
            <a:r>
              <a:rPr lang="uk-UA" dirty="0" smtClean="0"/>
              <a:t> типи виводяться в закодованому форматі, тобто з використанням «0» і «1». Вони являють собою комбінації бітів і зберігаються в розширенні </a:t>
            </a:r>
            <a:r>
              <a:rPr lang="uk-UA" b="1" dirty="0" smtClean="0"/>
              <a:t>.</a:t>
            </a:r>
            <a:r>
              <a:rPr lang="en-US" b="1" dirty="0" smtClean="0"/>
              <a:t>bin</a:t>
            </a:r>
            <a:r>
              <a:rPr lang="en-US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34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95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/>
              <a:t>Визначити кількість рядків у файлі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6960"/>
            <a:ext cx="10515600" cy="5100003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uk-UA" dirty="0" smtClean="0">
                <a:solidFill>
                  <a:srgbClr val="00B050"/>
                </a:solidFill>
              </a:rPr>
              <a:t># 1. Відкрити текстовий файл для читання</a:t>
            </a:r>
          </a:p>
          <a:p>
            <a:pPr marL="0" indent="0" fontAlgn="base">
              <a:buNone/>
            </a:pPr>
            <a:r>
              <a:rPr lang="uk-UA" sz="3800" dirty="0" smtClean="0"/>
              <a:t>f </a:t>
            </a:r>
            <a:r>
              <a:rPr lang="uk-UA" sz="3800" dirty="0"/>
              <a:t>= </a:t>
            </a:r>
            <a:r>
              <a:rPr lang="uk-UA" sz="3800" dirty="0" err="1"/>
              <a:t>open</a:t>
            </a:r>
            <a:r>
              <a:rPr lang="uk-UA" sz="3800" dirty="0"/>
              <a:t>(</a:t>
            </a:r>
            <a:r>
              <a:rPr lang="uk-UA" sz="3800" dirty="0" smtClean="0"/>
              <a:t>'File1.txt</a:t>
            </a:r>
            <a:r>
              <a:rPr lang="uk-UA" sz="3800" dirty="0"/>
              <a:t>', 'r')</a:t>
            </a:r>
          </a:p>
          <a:p>
            <a:pPr marL="0" indent="0" fontAlgn="base">
              <a:buNone/>
            </a:pPr>
            <a:r>
              <a:rPr lang="uk-UA" dirty="0"/>
              <a:t> </a:t>
            </a:r>
          </a:p>
          <a:p>
            <a:pPr marL="0" indent="0" fontAlgn="base">
              <a:buNone/>
            </a:pPr>
            <a:r>
              <a:rPr lang="uk-UA" dirty="0">
                <a:solidFill>
                  <a:srgbClr val="00B050"/>
                </a:solidFill>
              </a:rPr>
              <a:t># 2. Цикл читання рядків файлу</a:t>
            </a:r>
          </a:p>
          <a:p>
            <a:pPr marL="0" indent="0" fontAlgn="base">
              <a:buNone/>
            </a:pPr>
            <a:r>
              <a:rPr lang="uk-UA" sz="3800" dirty="0" err="1"/>
              <a:t>count</a:t>
            </a:r>
            <a:r>
              <a:rPr lang="uk-UA" sz="3800" dirty="0"/>
              <a:t> = 0 # к-сть рядків у файлі</a:t>
            </a:r>
          </a:p>
          <a:p>
            <a:pPr marL="0" indent="0" fontAlgn="base">
              <a:buNone/>
            </a:pPr>
            <a:r>
              <a:rPr lang="uk-UA" sz="3800" dirty="0"/>
              <a:t>s = </a:t>
            </a:r>
            <a:r>
              <a:rPr lang="uk-UA" sz="3800" dirty="0" err="1"/>
              <a:t>f.readline</a:t>
            </a:r>
            <a:r>
              <a:rPr lang="uk-UA" sz="3800" dirty="0"/>
              <a:t>()</a:t>
            </a:r>
          </a:p>
          <a:p>
            <a:pPr marL="0" indent="0" fontAlgn="base">
              <a:buNone/>
            </a:pPr>
            <a:r>
              <a:rPr lang="uk-UA" dirty="0"/>
              <a:t> </a:t>
            </a:r>
          </a:p>
          <a:p>
            <a:pPr marL="0" indent="0" fontAlgn="base">
              <a:buNone/>
            </a:pPr>
            <a:r>
              <a:rPr lang="uk-UA" sz="3800" dirty="0" err="1"/>
              <a:t>while</a:t>
            </a:r>
            <a:r>
              <a:rPr lang="uk-UA" sz="3800" dirty="0"/>
              <a:t> s != </a:t>
            </a:r>
            <a:r>
              <a:rPr lang="uk-UA" sz="3800" dirty="0" smtClean="0"/>
              <a:t>‘ ':</a:t>
            </a:r>
            <a:r>
              <a:rPr lang="uk-UA" dirty="0"/>
              <a:t>      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rgbClr val="00B050"/>
                </a:solidFill>
              </a:rPr>
              <a:t># цикл читання рядків до пустого рядка</a:t>
            </a:r>
          </a:p>
          <a:p>
            <a:pPr marL="0" indent="0" fontAlgn="base">
              <a:buNone/>
            </a:pPr>
            <a:r>
              <a:rPr lang="uk-UA" sz="3800" dirty="0"/>
              <a:t>    s = </a:t>
            </a:r>
            <a:r>
              <a:rPr lang="uk-UA" sz="3800" dirty="0" err="1"/>
              <a:t>f.readline</a:t>
            </a:r>
            <a:r>
              <a:rPr lang="uk-UA" sz="3800" dirty="0"/>
              <a:t>()</a:t>
            </a:r>
          </a:p>
          <a:p>
            <a:pPr marL="0" indent="0" fontAlgn="base">
              <a:buNone/>
            </a:pPr>
            <a:r>
              <a:rPr lang="uk-UA" sz="3800" dirty="0"/>
              <a:t>    </a:t>
            </a:r>
            <a:r>
              <a:rPr lang="uk-UA" sz="3800" dirty="0" err="1"/>
              <a:t>count</a:t>
            </a:r>
            <a:r>
              <a:rPr lang="uk-UA" sz="3800" dirty="0"/>
              <a:t> = count+1</a:t>
            </a:r>
          </a:p>
          <a:p>
            <a:pPr marL="0" indent="0" fontAlgn="base">
              <a:buNone/>
            </a:pPr>
            <a:r>
              <a:rPr lang="uk-UA" sz="3800" dirty="0" err="1" smtClean="0"/>
              <a:t>print</a:t>
            </a:r>
            <a:r>
              <a:rPr lang="uk-UA" sz="3800" dirty="0"/>
              <a:t>('</a:t>
            </a:r>
            <a:r>
              <a:rPr lang="uk-UA" sz="3800" dirty="0" err="1"/>
              <a:t>count</a:t>
            </a:r>
            <a:r>
              <a:rPr lang="uk-UA" sz="3800" dirty="0"/>
              <a:t> = ', </a:t>
            </a:r>
            <a:r>
              <a:rPr lang="uk-UA" sz="3800" dirty="0" err="1"/>
              <a:t>count</a:t>
            </a:r>
            <a:r>
              <a:rPr lang="uk-UA" sz="3800" dirty="0"/>
              <a:t>)</a:t>
            </a:r>
            <a:r>
              <a:rPr lang="uk-UA" dirty="0"/>
              <a:t> </a:t>
            </a:r>
            <a:r>
              <a:rPr lang="uk-UA" dirty="0" smtClean="0"/>
              <a:t>                  </a:t>
            </a:r>
            <a:r>
              <a:rPr lang="uk-UA" dirty="0" smtClean="0">
                <a:solidFill>
                  <a:srgbClr val="00B050"/>
                </a:solidFill>
              </a:rPr>
              <a:t># </a:t>
            </a:r>
            <a:r>
              <a:rPr lang="uk-UA" dirty="0">
                <a:solidFill>
                  <a:srgbClr val="00B050"/>
                </a:solidFill>
              </a:rPr>
              <a:t>вивести результат</a:t>
            </a:r>
          </a:p>
          <a:p>
            <a:pPr marL="0" indent="0" fontAlgn="base">
              <a:buNone/>
            </a:pPr>
            <a:r>
              <a:rPr lang="uk-UA" dirty="0"/>
              <a:t> </a:t>
            </a:r>
          </a:p>
          <a:p>
            <a:pPr marL="0" indent="0" fontAlgn="base">
              <a:buNone/>
            </a:pPr>
            <a:r>
              <a:rPr lang="uk-UA" dirty="0">
                <a:solidFill>
                  <a:srgbClr val="00B050"/>
                </a:solidFill>
              </a:rPr>
              <a:t># 3. Закрити файл</a:t>
            </a:r>
          </a:p>
          <a:p>
            <a:pPr marL="0" indent="0" fontAlgn="base">
              <a:buNone/>
            </a:pPr>
            <a:r>
              <a:rPr lang="uk-UA" sz="3800" dirty="0" err="1"/>
              <a:t>f.close</a:t>
            </a:r>
            <a:r>
              <a:rPr lang="uk-UA" sz="3800" dirty="0"/>
              <a:t>()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93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sz="half" idx="1"/>
          </p:nvPr>
        </p:nvSpPr>
        <p:spPr bwMode="auto">
          <a:xfrm>
            <a:off x="706120" y="1126698"/>
            <a:ext cx="5181600" cy="3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Спосіб 2. Метод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readlines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1. Відкрити текстовий файл для читання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 =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'File1.txt'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'r'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2. Прочитати рядки файлу в список 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L =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f.readlines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3. К-сть елементів списку == к-сть рядків у файлі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= '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4. Закрити файл</a:t>
            </a:r>
            <a:r>
              <a: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endParaRPr kumimoji="0" lang="uk-UA" altLang="uk-UA" sz="18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f.close</a:t>
            </a:r>
            <a:r>
              <a: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994400" y="711200"/>
            <a:ext cx="5359400" cy="5465763"/>
          </a:xfrm>
        </p:spPr>
        <p:txBody>
          <a:bodyPr>
            <a:normAutofit fontScale="70000" lnSpcReduction="20000"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Спосіб 3. Використання </a:t>
            </a:r>
            <a:r>
              <a:rPr lang="uk-UA" altLang="uk-UA" dirty="0" err="1"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ітератору</a:t>
            </a:r>
            <a:r>
              <a:rPr lang="uk-UA" altLang="uk-UA" dirty="0"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smtClean="0"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файлу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600" i="1" dirty="0" smtClean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1</a:t>
            </a: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 Відкрити текстовий файл для читання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 = </a:t>
            </a:r>
            <a:r>
              <a:rPr lang="uk-UA" altLang="uk-UA" dirty="0" err="1">
                <a:solidFill>
                  <a:srgbClr val="80008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altLang="uk-UA" dirty="0" smtClean="0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'File1.txt</a:t>
            </a:r>
            <a:r>
              <a:rPr lang="uk-UA" altLang="uk-UA" dirty="0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altLang="uk-UA" dirty="0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'r'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uk-UA" altLang="uk-UA" sz="2600" i="1" dirty="0" smtClean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 Використати файловий </a:t>
            </a:r>
            <a:r>
              <a:rPr lang="uk-UA" altLang="uk-UA" sz="2600" i="1" dirty="0" err="1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ітератор</a:t>
            </a:r>
            <a:endParaRPr lang="uk-UA" altLang="uk-UA" sz="2600" i="1" dirty="0">
              <a:solidFill>
                <a:schemeClr val="accent1">
                  <a:lumMod val="75000"/>
                </a:schemeClr>
              </a:solidFill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err="1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= 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0 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err="1" smtClean="0">
                <a:solidFill>
                  <a:srgbClr val="FF66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uk-UA" altLang="uk-UA" dirty="0" smtClean="0">
                <a:solidFill>
                  <a:srgbClr val="FF66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err="1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line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err="1" smtClean="0">
                <a:solidFill>
                  <a:srgbClr val="FF66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uk-UA" altLang="uk-UA" dirty="0" smtClean="0">
                <a:solidFill>
                  <a:srgbClr val="FF66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: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altLang="uk-UA" dirty="0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uk-UA" altLang="uk-UA" dirty="0" err="1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 = count+1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uk-UA" altLang="uk-UA" sz="2600" i="1" dirty="0" smtClean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 Вивести результат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>
                <a:solidFill>
                  <a:srgbClr val="80008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altLang="uk-UA" dirty="0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'</a:t>
            </a:r>
            <a:r>
              <a:rPr lang="uk-UA" altLang="uk-UA" dirty="0" err="1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lang="uk-UA" altLang="uk-UA" dirty="0">
                <a:solidFill>
                  <a:srgbClr val="008000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= '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altLang="uk-UA" dirty="0" err="1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count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uk-UA" altLang="uk-UA" sz="2600" i="1" dirty="0" smtClean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uk-UA" altLang="uk-UA" sz="2600" i="1" dirty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 Закрити </a:t>
            </a:r>
            <a:r>
              <a:rPr lang="uk-UA" altLang="uk-UA" sz="2600" i="1" dirty="0" smtClean="0">
                <a:solidFill>
                  <a:schemeClr val="accent1">
                    <a:lumMod val="75000"/>
                  </a:schemeClr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файл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 err="1" smtClean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f.close</a:t>
            </a:r>
            <a:r>
              <a:rPr lang="uk-UA" altLang="uk-UA" dirty="0">
                <a:solidFill>
                  <a:srgbClr val="2B2B2B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lang="uk-UA" altLang="uk-UA" dirty="0"/>
              <a:t> </a:t>
            </a:r>
            <a:endParaRPr lang="uk-UA" altLang="uk-UA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35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dirty="0"/>
              <a:t> </a:t>
            </a:r>
            <a:r>
              <a:rPr lang="ru-RU" sz="2700" b="1" dirty="0" err="1"/>
              <a:t>Заміна</a:t>
            </a:r>
            <a:r>
              <a:rPr lang="ru-RU" sz="2700" b="1" dirty="0"/>
              <a:t> рядка у текстовому </a:t>
            </a:r>
            <a:r>
              <a:rPr lang="ru-RU" sz="2700" b="1" dirty="0" err="1"/>
              <a:t>файлі</a:t>
            </a:r>
            <a:r>
              <a:rPr lang="ru-RU" sz="2700" b="1" dirty="0"/>
              <a:t>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sz="half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fontAlgn="base">
              <a:buNone/>
            </a:pP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замінити</a:t>
            </a:r>
            <a:r>
              <a:rPr lang="ru-RU" sz="2400" dirty="0"/>
              <a:t> рядок у текстовому </a:t>
            </a:r>
            <a:r>
              <a:rPr lang="ru-RU" sz="2400" dirty="0" err="1"/>
              <a:t>файлі</a:t>
            </a:r>
            <a:r>
              <a:rPr lang="ru-RU" sz="2400" dirty="0"/>
              <a:t>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виконати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:</a:t>
            </a:r>
          </a:p>
          <a:p>
            <a:pPr fontAlgn="base"/>
            <a:r>
              <a:rPr lang="ru-RU" sz="2400" dirty="0" err="1"/>
              <a:t>зчитати</a:t>
            </a:r>
            <a:r>
              <a:rPr lang="ru-RU" sz="2400" dirty="0"/>
              <a:t> файл у список;</a:t>
            </a:r>
          </a:p>
          <a:p>
            <a:pPr fontAlgn="base"/>
            <a:r>
              <a:rPr lang="ru-RU" sz="2400" dirty="0" err="1"/>
              <a:t>змінити</a:t>
            </a:r>
            <a:r>
              <a:rPr lang="ru-RU" sz="2400" dirty="0"/>
              <a:t> рядок у списку;</a:t>
            </a:r>
          </a:p>
          <a:p>
            <a:pPr fontAlgn="base"/>
            <a:r>
              <a:rPr lang="ru-RU" sz="2400" dirty="0" err="1"/>
              <a:t>записати</a:t>
            </a:r>
            <a:r>
              <a:rPr lang="ru-RU" sz="2400" dirty="0"/>
              <a:t> список у файл.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72200" y="945932"/>
            <a:ext cx="5181600" cy="5231031"/>
          </a:xfrm>
        </p:spPr>
        <p:txBody>
          <a:bodyPr>
            <a:normAutofit fontScale="5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uk-UA" altLang="uk-UA" b="1" dirty="0" smtClean="0">
              <a:solidFill>
                <a:srgbClr val="2B2B2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b="1" dirty="0" smtClean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uk-UA" altLang="uk-UA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uk-UA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"</a:t>
            </a:r>
            <a:r>
              <a:rPr lang="uk-UA" altLang="uk-UA" dirty="0" err="1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Hello</a:t>
            </a:r>
            <a:r>
              <a:rPr lang="uk-UA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 </a:t>
            </a:r>
            <a:r>
              <a:rPr lang="uk-UA" altLang="uk-UA" dirty="0" err="1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world</a:t>
            </a:r>
            <a:r>
              <a:rPr lang="uk-UA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!</a:t>
            </a:r>
            <a:r>
              <a:rPr lang="en-US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”</a:t>
            </a:r>
            <a:endParaRPr lang="uk-UA" altLang="uk-UA" dirty="0">
              <a:solidFill>
                <a:srgbClr val="008000"/>
              </a:solidFill>
              <a:latin typeface="inherit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uk-UA" altLang="uk-UA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uk-UA" altLang="uk-UA" dirty="0" err="1">
                <a:solidFill>
                  <a:srgbClr val="800080"/>
                </a:solidFill>
                <a:latin typeface="inherit"/>
                <a:cs typeface="Courier New" panose="02070309020205020404" pitchFamily="49" charset="0"/>
              </a:rPr>
              <a:t>open</a:t>
            </a:r>
            <a:r>
              <a:rPr lang="uk-UA" altLang="uk-UA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uk-UA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'File1.txt'</a:t>
            </a:r>
            <a:r>
              <a:rPr lang="uk-UA" altLang="uk-UA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uk-UA" altLang="uk-UA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'r'</a:t>
            </a:r>
            <a:r>
              <a:rPr lang="uk-UA" altLang="uk-UA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#  Зчитати усі рядки з файлу у список L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= 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f.readlines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# Замінити рядок у списку в позиції </a:t>
            </a:r>
            <a:r>
              <a:rPr lang="uk-UA" altLang="uk-UA" sz="2400" i="1" dirty="0" err="1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pos</a:t>
            </a:r>
            <a:endParaRPr lang="uk-UA" altLang="uk-UA" sz="2400" i="1" dirty="0">
              <a:solidFill>
                <a:schemeClr val="accent1">
                  <a:lumMod val="75000"/>
                </a:schemeClr>
              </a:solidFill>
              <a:latin typeface="inherit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 err="1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if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0) 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uk-UA" altLang="uk-UA" sz="3600" b="1" dirty="0" err="1">
                <a:solidFill>
                  <a:srgbClr val="800080"/>
                </a:solidFill>
                <a:latin typeface="inherit"/>
                <a:cs typeface="Courier New" panose="02070309020205020404" pitchFamily="49" charset="0"/>
              </a:rPr>
              <a:t>len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(L)):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# в останньому рядку '\n' не додавати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3600" b="1" dirty="0" err="1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if</a:t>
            </a:r>
            <a:r>
              <a:rPr lang="uk-UA" altLang="uk-UA" sz="3600" b="1" dirty="0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 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uk-UA" altLang="uk-UA" sz="3600" b="1" dirty="0" err="1">
                <a:solidFill>
                  <a:srgbClr val="800080"/>
                </a:solidFill>
                <a:latin typeface="inherit"/>
                <a:cs typeface="Courier New" panose="02070309020205020404" pitchFamily="49" charset="0"/>
              </a:rPr>
              <a:t>len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(L)-1):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L[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uk-UA" sz="3600" dirty="0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    </a:t>
            </a:r>
            <a:r>
              <a:rPr lang="uk-UA" altLang="uk-UA" sz="3600" dirty="0" err="1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else</a:t>
            </a:r>
            <a:r>
              <a:rPr lang="uk-UA" altLang="uk-UA" sz="3600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L[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 + </a:t>
            </a:r>
            <a:r>
              <a:rPr lang="uk-UA" altLang="uk-UA" sz="3600" b="1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'\n'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FF0000"/>
                </a:solidFill>
                <a:latin typeface="inherit"/>
                <a:cs typeface="Courier New" panose="02070309020205020404" pitchFamily="49" charset="0"/>
              </a:rPr>
              <a:t># ------------------------------------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# Записати змінений список у файл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uk-UA" altLang="uk-UA" sz="3600" b="1" dirty="0" err="1">
                <a:solidFill>
                  <a:srgbClr val="800080"/>
                </a:solidFill>
                <a:latin typeface="inherit"/>
                <a:cs typeface="Courier New" panose="02070309020205020404" pitchFamily="49" charset="0"/>
              </a:rPr>
              <a:t>open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uk-UA" altLang="uk-UA" sz="3600" b="1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'File1.txt'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uk-UA" altLang="uk-UA" sz="3600" b="1" dirty="0">
                <a:solidFill>
                  <a:srgbClr val="008000"/>
                </a:solidFill>
                <a:latin typeface="inherit"/>
                <a:cs typeface="Courier New" panose="02070309020205020404" pitchFamily="49" charset="0"/>
              </a:rPr>
              <a:t>'w'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inherit"/>
                <a:cs typeface="Courier New" panose="02070309020205020404" pitchFamily="49" charset="0"/>
              </a:rPr>
              <a:t>#  Записати список</a:t>
            </a:r>
            <a:r>
              <a:rPr lang="uk-UA" altLang="uk-UA" sz="2400" i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 err="1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for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altLang="uk-UA" sz="3600" b="1" dirty="0" err="1">
                <a:solidFill>
                  <a:srgbClr val="FF6600"/>
                </a:solidFill>
                <a:latin typeface="inherit"/>
                <a:cs typeface="Courier New" panose="02070309020205020404" pitchFamily="49" charset="0"/>
              </a:rPr>
              <a:t>in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f.write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600" b="1" dirty="0" err="1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uk-UA" altLang="uk-UA" sz="3600" b="1" dirty="0">
                <a:solidFill>
                  <a:srgbClr val="2B2B2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uk-UA" altLang="uk-UA" sz="3600" b="1" dirty="0"/>
              <a:t> </a:t>
            </a:r>
            <a:endParaRPr lang="uk-UA" altLang="uk-UA" sz="36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9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949"/>
          </a:xfrm>
        </p:spPr>
        <p:txBody>
          <a:bodyPr>
            <a:normAutofit/>
          </a:bodyPr>
          <a:lstStyle/>
          <a:p>
            <a:pPr algn="ctr"/>
            <a:r>
              <a:rPr lang="uk-UA" altLang="uk-UA" sz="2400" dirty="0">
                <a:latin typeface="inherit"/>
                <a:cs typeface="Courier New" panose="02070309020205020404" pitchFamily="49" charset="0"/>
              </a:rPr>
              <a:t>Об'єднання файлів</a:t>
            </a:r>
            <a:endParaRPr lang="uk-UA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35911" y="869627"/>
            <a:ext cx="4675960" cy="5570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uk-UA" sz="3200" dirty="0">
                <a:latin typeface="JetBrains Mono"/>
              </a:rPr>
              <a:t>f1 = </a:t>
            </a:r>
            <a:r>
              <a:rPr lang="uk-UA" altLang="uk-UA" sz="3200" dirty="0" err="1">
                <a:latin typeface="JetBrains Mono"/>
              </a:rPr>
              <a:t>open</a:t>
            </a:r>
            <a:r>
              <a:rPr lang="uk-UA" altLang="uk-UA" sz="3200" dirty="0">
                <a:latin typeface="JetBrains Mono"/>
              </a:rPr>
              <a:t>('File1.txt', 'r')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f2 = </a:t>
            </a:r>
            <a:r>
              <a:rPr lang="uk-UA" altLang="uk-UA" sz="3200" dirty="0" err="1">
                <a:latin typeface="JetBrains Mono"/>
              </a:rPr>
              <a:t>open</a:t>
            </a:r>
            <a:r>
              <a:rPr lang="uk-UA" altLang="uk-UA" sz="3200" dirty="0">
                <a:latin typeface="JetBrains Mono"/>
              </a:rPr>
              <a:t>('File2.txt', 'r')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L1 = f1.readlines()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L2 = f2.readlines()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b="1" dirty="0">
                <a:latin typeface="JetBrains Mono"/>
              </a:rPr>
              <a:t>L3 = L1 + L2</a:t>
            </a:r>
            <a:r>
              <a:rPr lang="uk-UA" altLang="uk-UA" sz="3200" dirty="0">
                <a:latin typeface="JetBrains Mono"/>
              </a:rPr>
              <a:t/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f1.close()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f2.close()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f3 = </a:t>
            </a:r>
            <a:r>
              <a:rPr lang="uk-UA" altLang="uk-UA" sz="3200" dirty="0" err="1">
                <a:latin typeface="JetBrains Mono"/>
              </a:rPr>
              <a:t>open</a:t>
            </a:r>
            <a:r>
              <a:rPr lang="uk-UA" altLang="uk-UA" sz="3200" dirty="0">
                <a:latin typeface="JetBrains Mono"/>
              </a:rPr>
              <a:t>('myfile3.txt', 'w')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b="1" dirty="0">
                <a:latin typeface="JetBrains Mono"/>
              </a:rPr>
              <a:t>f3.writelines(L3)</a:t>
            </a:r>
            <a:r>
              <a:rPr lang="uk-UA" altLang="uk-UA" sz="3200" dirty="0">
                <a:latin typeface="JetBrains Mono"/>
              </a:rPr>
              <a:t/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 err="1">
                <a:latin typeface="JetBrains Mono"/>
              </a:rPr>
              <a:t>print</a:t>
            </a:r>
            <a:r>
              <a:rPr lang="uk-UA" altLang="uk-UA" sz="3200" dirty="0">
                <a:latin typeface="JetBrains Mono"/>
              </a:rPr>
              <a:t>(L3)</a:t>
            </a:r>
            <a:br>
              <a:rPr lang="uk-UA" altLang="uk-UA" sz="3200" dirty="0">
                <a:latin typeface="JetBrains Mono"/>
              </a:rPr>
            </a:br>
            <a:r>
              <a:rPr lang="uk-UA" altLang="uk-UA" sz="3200" dirty="0">
                <a:latin typeface="JetBrains Mono"/>
              </a:rPr>
              <a:t>f3.close()</a:t>
            </a:r>
            <a:endParaRPr kumimoji="0" lang="uk-UA" altLang="uk-UA" sz="32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21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15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Модуль </a:t>
            </a:r>
            <a:r>
              <a:rPr lang="en-US" b="1" dirty="0"/>
              <a:t>OS</a:t>
            </a:r>
            <a:br>
              <a:rPr lang="en-US" b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150803"/>
          </a:xfrm>
        </p:spPr>
        <p:txBody>
          <a:bodyPr>
            <a:normAutofit lnSpcReduction="10000"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uk-UA" dirty="0"/>
              <a:t>Обробка файлів у </a:t>
            </a:r>
            <a:r>
              <a:rPr lang="en-US" dirty="0"/>
              <a:t>Python </a:t>
            </a:r>
            <a:r>
              <a:rPr lang="uk-UA" dirty="0"/>
              <a:t>за допомогою модуля </a:t>
            </a:r>
            <a:r>
              <a:rPr lang="en-US" b="1" dirty="0" err="1"/>
              <a:t>os</a:t>
            </a:r>
            <a:r>
              <a:rPr lang="en-US" dirty="0"/>
              <a:t> </a:t>
            </a:r>
            <a:r>
              <a:rPr lang="uk-UA" dirty="0"/>
              <a:t>включає </a:t>
            </a:r>
            <a:r>
              <a:rPr lang="uk-UA" b="1" dirty="0"/>
              <a:t>створення, перейменування, переміщення, видалення </a:t>
            </a:r>
            <a:r>
              <a:rPr lang="uk-UA" dirty="0"/>
              <a:t>файлів та папок, а також отримання списку всіх файлів та каталогів та багато іншого</a:t>
            </a:r>
            <a:r>
              <a:rPr lang="uk-UA" dirty="0" smtClean="0"/>
              <a:t>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dirty="0" smtClean="0"/>
              <a:t>Модуль </a:t>
            </a:r>
            <a:r>
              <a:rPr lang="en-US" b="1" dirty="0" err="1"/>
              <a:t>os</a:t>
            </a:r>
            <a:r>
              <a:rPr lang="ru-RU" dirty="0" smtClean="0"/>
              <a:t> </a:t>
            </a:r>
            <a:r>
              <a:rPr lang="ru-RU" dirty="0" err="1"/>
              <a:t>вбудований</a:t>
            </a:r>
            <a:r>
              <a:rPr lang="ru-RU" dirty="0"/>
              <a:t>, тому для </a:t>
            </a:r>
            <a:r>
              <a:rPr lang="ru-RU" dirty="0" err="1"/>
              <a:t>роботи</a:t>
            </a:r>
            <a:r>
              <a:rPr lang="ru-RU" dirty="0"/>
              <a:t> з ним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 smtClean="0"/>
              <a:t>.</a:t>
            </a:r>
          </a:p>
          <a:p>
            <a:pPr marL="0" indent="457200">
              <a:spcBef>
                <a:spcPts val="0"/>
              </a:spcBef>
              <a:buNone/>
            </a:pPr>
            <a:endParaRPr lang="ru-RU" b="1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b="1" dirty="0" err="1" smtClean="0"/>
              <a:t>getcwd</a:t>
            </a:r>
            <a:r>
              <a:rPr lang="ru-RU" b="1" dirty="0" smtClean="0"/>
              <a:t>()  -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поточної</a:t>
            </a:r>
            <a:r>
              <a:rPr lang="ru-RU" dirty="0" smtClean="0"/>
              <a:t> </a:t>
            </a:r>
            <a:r>
              <a:rPr lang="ru-RU" dirty="0" err="1" smtClean="0"/>
              <a:t>директорії</a:t>
            </a:r>
            <a:endParaRPr lang="ru-RU" dirty="0"/>
          </a:p>
          <a:p>
            <a:pPr marL="0" indent="457200">
              <a:spcBef>
                <a:spcPts val="0"/>
              </a:spcBef>
              <a:buNone/>
            </a:pPr>
            <a:endParaRPr lang="ru-RU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dirty="0" err="1" smtClean="0"/>
              <a:t>import</a:t>
            </a:r>
            <a:r>
              <a:rPr lang="ru-RU" dirty="0" smtClean="0"/>
              <a:t> </a:t>
            </a:r>
            <a:r>
              <a:rPr lang="ru-RU" dirty="0" err="1"/>
              <a:t>os</a:t>
            </a:r>
            <a:r>
              <a:rPr lang="ru-RU" dirty="0"/>
              <a:t> </a:t>
            </a:r>
            <a:endParaRPr lang="ru-RU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dirty="0" smtClean="0"/>
              <a:t># </a:t>
            </a:r>
            <a:r>
              <a:rPr lang="ru-RU" dirty="0"/>
              <a:t>вывести текущую директорию </a:t>
            </a:r>
            <a:endParaRPr lang="ru-RU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dirty="0" err="1" smtClean="0"/>
              <a:t>print</a:t>
            </a:r>
            <a:r>
              <a:rPr lang="ru-RU" dirty="0" smtClean="0"/>
              <a:t>(«</a:t>
            </a:r>
            <a:r>
              <a:rPr lang="ru-RU" dirty="0" err="1" smtClean="0"/>
              <a:t>Поточна</a:t>
            </a:r>
            <a:r>
              <a:rPr lang="ru-RU" dirty="0" smtClean="0"/>
              <a:t> </a:t>
            </a:r>
            <a:r>
              <a:rPr lang="ru-RU" dirty="0" err="1" smtClean="0"/>
              <a:t>директорія</a:t>
            </a:r>
            <a:r>
              <a:rPr lang="ru-RU" dirty="0"/>
              <a:t>:", </a:t>
            </a:r>
            <a:r>
              <a:rPr lang="ru-RU" b="1" dirty="0" err="1"/>
              <a:t>os.getcwd</a:t>
            </a:r>
            <a:r>
              <a:rPr lang="ru-RU" b="1" dirty="0" smtClean="0"/>
              <a:t>())</a:t>
            </a:r>
          </a:p>
          <a:p>
            <a:pPr marL="0" indent="457200">
              <a:spcBef>
                <a:spcPts val="0"/>
              </a:spcBef>
              <a:buNone/>
            </a:pPr>
            <a:endParaRPr lang="ru-RU" dirty="0"/>
          </a:p>
          <a:p>
            <a:pPr marL="0" indent="457200">
              <a:spcBef>
                <a:spcPts val="0"/>
              </a:spcBef>
              <a:buNone/>
            </a:pPr>
            <a:r>
              <a:rPr lang="uk-UA" sz="2400" dirty="0">
                <a:solidFill>
                  <a:srgbClr val="00B050"/>
                </a:solidFill>
              </a:rPr>
              <a:t>Поточна директорія: </a:t>
            </a:r>
            <a:r>
              <a:rPr lang="en-US" sz="2400" dirty="0">
                <a:solidFill>
                  <a:srgbClr val="00B050"/>
                </a:solidFill>
              </a:rPr>
              <a:t>C:\Users\Admin\PycharmProjects\pythonProject1\venv</a:t>
            </a:r>
            <a:endParaRPr lang="uk-UA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32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496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err="1"/>
              <a:t>m</a:t>
            </a:r>
            <a:r>
              <a:rPr lang="en-US" sz="3200" b="1" dirty="0" err="1" smtClean="0"/>
              <a:t>kdir</a:t>
            </a:r>
            <a:r>
              <a:rPr lang="uk-UA" sz="3200" b="1" dirty="0" smtClean="0"/>
              <a:t> </a:t>
            </a:r>
            <a:r>
              <a:rPr lang="en-US" dirty="0" smtClean="0"/>
              <a:t>("</a:t>
            </a:r>
            <a:r>
              <a:rPr lang="uk-UA" dirty="0" smtClean="0"/>
              <a:t>назва папки</a:t>
            </a:r>
            <a:r>
              <a:rPr lang="en-US" dirty="0" smtClean="0"/>
              <a:t>")</a:t>
            </a:r>
            <a:r>
              <a:rPr lang="uk-UA" dirty="0" smtClean="0"/>
              <a:t>  - створення каталогу (папки, директорії)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os.mkdir</a:t>
            </a:r>
            <a:r>
              <a:rPr lang="en-US" dirty="0" smtClean="0"/>
              <a:t>(“PL")</a:t>
            </a:r>
          </a:p>
          <a:p>
            <a:pPr marL="0" indent="0">
              <a:buNone/>
            </a:pPr>
            <a:r>
              <a:rPr lang="en-US" b="1" dirty="0" err="1" smtClean="0"/>
              <a:t>chdir</a:t>
            </a:r>
            <a:r>
              <a:rPr lang="en-US" dirty="0"/>
              <a:t> ("</a:t>
            </a:r>
            <a:r>
              <a:rPr lang="uk-UA" dirty="0"/>
              <a:t>назва папки</a:t>
            </a:r>
            <a:r>
              <a:rPr lang="en-US" dirty="0"/>
              <a:t>")</a:t>
            </a:r>
            <a:r>
              <a:rPr lang="uk-UA" dirty="0"/>
              <a:t> </a:t>
            </a:r>
            <a:r>
              <a:rPr lang="uk-UA" dirty="0" smtClean="0"/>
              <a:t>зміна поточного каталогу</a:t>
            </a:r>
          </a:p>
          <a:p>
            <a:pPr marL="0" indent="0">
              <a:buNone/>
            </a:pPr>
            <a:r>
              <a:rPr lang="en-US" dirty="0" err="1"/>
              <a:t>os.chdir</a:t>
            </a:r>
            <a:r>
              <a:rPr lang="en-US" dirty="0"/>
              <a:t>("folder</a:t>
            </a:r>
            <a:r>
              <a:rPr lang="en-US" dirty="0" smtClean="0"/>
              <a:t>")</a:t>
            </a:r>
            <a:endParaRPr lang="uk-UA" dirty="0" smtClean="0"/>
          </a:p>
          <a:p>
            <a:pPr marL="0" indent="0">
              <a:buNone/>
            </a:pPr>
            <a:r>
              <a:rPr lang="en-US" dirty="0" err="1" smtClean="0"/>
              <a:t>os.chdir</a:t>
            </a:r>
            <a:r>
              <a:rPr lang="en-US" dirty="0" smtClean="0"/>
              <a:t>("..")</a:t>
            </a:r>
            <a:r>
              <a:rPr lang="uk-UA" dirty="0" smtClean="0"/>
              <a:t>       повернення в попередній каталог</a:t>
            </a:r>
          </a:p>
          <a:p>
            <a:pPr marL="0" indent="0">
              <a:buNone/>
            </a:pPr>
            <a:r>
              <a:rPr lang="en-US" b="1" dirty="0" err="1" smtClean="0"/>
              <a:t>makedirs</a:t>
            </a:r>
            <a:r>
              <a:rPr lang="en-US" dirty="0" smtClean="0"/>
              <a:t>("</a:t>
            </a:r>
            <a:r>
              <a:rPr lang="uk-UA" dirty="0"/>
              <a:t>назва </a:t>
            </a:r>
            <a:r>
              <a:rPr lang="uk-UA" dirty="0" smtClean="0"/>
              <a:t>папки</a:t>
            </a:r>
            <a:r>
              <a:rPr lang="en-US" dirty="0"/>
              <a:t>"</a:t>
            </a:r>
            <a:r>
              <a:rPr lang="uk-UA" dirty="0" smtClean="0"/>
              <a:t>\</a:t>
            </a:r>
            <a:r>
              <a:rPr lang="en-US" dirty="0" smtClean="0"/>
              <a:t>"</a:t>
            </a:r>
            <a:r>
              <a:rPr lang="uk-UA" dirty="0"/>
              <a:t>назва </a:t>
            </a:r>
            <a:r>
              <a:rPr lang="uk-UA" dirty="0" smtClean="0"/>
              <a:t>папки</a:t>
            </a:r>
            <a:r>
              <a:rPr lang="en-US" dirty="0"/>
              <a:t>"</a:t>
            </a:r>
            <a:r>
              <a:rPr lang="uk-UA" dirty="0" smtClean="0"/>
              <a:t>\</a:t>
            </a:r>
            <a:r>
              <a:rPr lang="en-US" dirty="0" smtClean="0"/>
              <a:t>"</a:t>
            </a:r>
            <a:r>
              <a:rPr lang="uk-UA" dirty="0"/>
              <a:t>назва папки</a:t>
            </a:r>
            <a:r>
              <a:rPr lang="en-US" dirty="0" smtClean="0"/>
              <a:t>")</a:t>
            </a:r>
            <a:endParaRPr lang="uk-UA" dirty="0" smtClean="0"/>
          </a:p>
          <a:p>
            <a:pPr marL="0" indent="0">
              <a:buNone/>
            </a:pPr>
            <a:r>
              <a:rPr lang="en-US" dirty="0" err="1" smtClean="0"/>
              <a:t>os.makedirs</a:t>
            </a:r>
            <a:r>
              <a:rPr lang="en-US" dirty="0" smtClean="0"/>
              <a:t>(“PL</a:t>
            </a:r>
            <a:r>
              <a:rPr lang="uk-UA" dirty="0" smtClean="0"/>
              <a:t>\</a:t>
            </a:r>
            <a:r>
              <a:rPr lang="en-US" dirty="0" smtClean="0"/>
              <a:t>PL1</a:t>
            </a:r>
            <a:r>
              <a:rPr lang="uk-UA" dirty="0" smtClean="0"/>
              <a:t>\</a:t>
            </a:r>
            <a:r>
              <a:rPr lang="en-US" dirty="0" smtClean="0"/>
              <a:t>PL1_2")</a:t>
            </a:r>
          </a:p>
          <a:p>
            <a:pPr marL="0" indent="0">
              <a:buNone/>
            </a:pPr>
            <a:r>
              <a:rPr lang="en-US" b="1" dirty="0"/>
              <a:t>rename</a:t>
            </a:r>
            <a:r>
              <a:rPr lang="en-US" dirty="0" smtClean="0"/>
              <a:t>() </a:t>
            </a:r>
            <a:r>
              <a:rPr lang="uk-UA" dirty="0" err="1" smtClean="0"/>
              <a:t>перейменнування</a:t>
            </a:r>
            <a:r>
              <a:rPr lang="uk-UA" dirty="0" smtClean="0"/>
              <a:t> файлів</a:t>
            </a:r>
          </a:p>
          <a:p>
            <a:pPr marL="0" indent="0">
              <a:buNone/>
            </a:pPr>
            <a:r>
              <a:rPr lang="en-US" dirty="0" err="1"/>
              <a:t>os.rename</a:t>
            </a:r>
            <a:r>
              <a:rPr lang="en-US" dirty="0"/>
              <a:t>("text.txt", "</a:t>
            </a:r>
            <a:r>
              <a:rPr lang="en-US" dirty="0" smtClean="0"/>
              <a:t>renamed.txt")</a:t>
            </a:r>
            <a:endParaRPr lang="uk-UA" dirty="0" smtClean="0"/>
          </a:p>
          <a:p>
            <a:pPr marL="0" indent="0">
              <a:buNone/>
            </a:pPr>
            <a:r>
              <a:rPr lang="en-US" b="1" dirty="0"/>
              <a:t>r</a:t>
            </a:r>
            <a:r>
              <a:rPr lang="en-US" b="1" dirty="0" smtClean="0"/>
              <a:t>eplace</a:t>
            </a:r>
            <a:r>
              <a:rPr lang="uk-UA" b="1" dirty="0" smtClean="0"/>
              <a:t>() </a:t>
            </a:r>
            <a:r>
              <a:rPr lang="uk-UA" dirty="0" smtClean="0"/>
              <a:t>переміщення файлів</a:t>
            </a:r>
          </a:p>
          <a:p>
            <a:pPr marL="0" indent="0">
              <a:buNone/>
            </a:pPr>
            <a:r>
              <a:rPr lang="en-US" dirty="0" err="1"/>
              <a:t>os.replace</a:t>
            </a:r>
            <a:r>
              <a:rPr lang="en-US" dirty="0"/>
              <a:t>("</a:t>
            </a:r>
            <a:r>
              <a:rPr lang="en-US" dirty="0" smtClean="0"/>
              <a:t>renamed.txt</a:t>
            </a:r>
            <a:r>
              <a:rPr lang="en-US" dirty="0"/>
              <a:t>", "</a:t>
            </a:r>
            <a:r>
              <a:rPr lang="en-US" dirty="0" smtClean="0"/>
              <a:t>folder</a:t>
            </a:r>
            <a:r>
              <a:rPr lang="uk-UA" dirty="0" smtClean="0"/>
              <a:t>\</a:t>
            </a:r>
            <a:r>
              <a:rPr lang="en-US" dirty="0" smtClean="0"/>
              <a:t>renamed.txt</a:t>
            </a:r>
            <a:r>
              <a:rPr lang="en-US" dirty="0"/>
              <a:t>")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55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443864"/>
            <a:ext cx="10515600" cy="5841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os.listdir</a:t>
            </a:r>
            <a:r>
              <a:rPr lang="en-US" b="1" dirty="0" smtClean="0"/>
              <a:t>()</a:t>
            </a:r>
            <a:r>
              <a:rPr lang="uk-UA" b="1" dirty="0" smtClean="0"/>
              <a:t>  </a:t>
            </a:r>
            <a:r>
              <a:rPr lang="uk-UA" dirty="0" smtClean="0"/>
              <a:t>повертає список файлів і каталогів</a:t>
            </a:r>
          </a:p>
          <a:p>
            <a:pPr marL="0" indent="0">
              <a:buNone/>
            </a:pPr>
            <a:r>
              <a:rPr lang="en-US" b="1" dirty="0" err="1"/>
              <a:t>os.remove</a:t>
            </a:r>
            <a:r>
              <a:rPr lang="en-US" b="1" dirty="0" smtClean="0"/>
              <a:t>()</a:t>
            </a:r>
            <a:r>
              <a:rPr lang="uk-UA" b="1" dirty="0" smtClean="0"/>
              <a:t> </a:t>
            </a:r>
            <a:r>
              <a:rPr lang="uk-UA" dirty="0" smtClean="0"/>
              <a:t>вилучає файл з вказаним іменем</a:t>
            </a:r>
          </a:p>
          <a:p>
            <a:pPr marL="0" indent="0">
              <a:buNone/>
            </a:pPr>
            <a:r>
              <a:rPr lang="en-US" b="1" dirty="0" err="1"/>
              <a:t>os.rmdir</a:t>
            </a:r>
            <a:r>
              <a:rPr lang="en-US" b="1" dirty="0" smtClean="0"/>
              <a:t>()</a:t>
            </a:r>
            <a:r>
              <a:rPr lang="uk-UA" b="1" dirty="0" smtClean="0"/>
              <a:t> </a:t>
            </a:r>
            <a:r>
              <a:rPr lang="uk-UA" dirty="0" smtClean="0"/>
              <a:t>вилучає каталог з вказаним іменем</a:t>
            </a:r>
          </a:p>
          <a:p>
            <a:pPr marL="0" indent="0">
              <a:buNone/>
            </a:pPr>
            <a:r>
              <a:rPr lang="en-US" b="1" dirty="0" err="1"/>
              <a:t>os.removedirs</a:t>
            </a:r>
            <a:r>
              <a:rPr lang="en-US" b="1" dirty="0" smtClean="0"/>
              <a:t>()</a:t>
            </a:r>
            <a:r>
              <a:rPr lang="uk-UA" b="1" dirty="0" smtClean="0"/>
              <a:t> </a:t>
            </a:r>
            <a:r>
              <a:rPr lang="uk-UA" dirty="0" smtClean="0"/>
              <a:t>вилучить вкладені каталоги, але тільки пусті</a:t>
            </a:r>
          </a:p>
          <a:p>
            <a:pPr marL="0" indent="0">
              <a:buNone/>
            </a:pPr>
            <a:r>
              <a:rPr lang="en-US" b="1" dirty="0"/>
              <a:t>stat</a:t>
            </a:r>
            <a:r>
              <a:rPr lang="en-US" b="1" dirty="0" smtClean="0"/>
              <a:t>()</a:t>
            </a:r>
            <a:r>
              <a:rPr lang="uk-UA" b="1" dirty="0" smtClean="0"/>
              <a:t> </a:t>
            </a:r>
            <a:r>
              <a:rPr lang="uk-UA" dirty="0" err="1" smtClean="0"/>
              <a:t>надасть</a:t>
            </a:r>
            <a:r>
              <a:rPr lang="uk-UA" dirty="0" smtClean="0"/>
              <a:t> інформацію про файл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B050"/>
                </a:solidFill>
              </a:rPr>
              <a:t>os.stat_result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b="1" dirty="0" err="1">
                <a:solidFill>
                  <a:srgbClr val="00B050"/>
                </a:solidFill>
              </a:rPr>
              <a:t>st_mode</a:t>
            </a:r>
            <a:r>
              <a:rPr lang="en-US" sz="2400" dirty="0">
                <a:solidFill>
                  <a:srgbClr val="00B050"/>
                </a:solidFill>
              </a:rPr>
              <a:t>=33206, </a:t>
            </a:r>
            <a:r>
              <a:rPr lang="en-US" sz="2400" b="1" dirty="0" err="1">
                <a:solidFill>
                  <a:srgbClr val="00B050"/>
                </a:solidFill>
              </a:rPr>
              <a:t>st_ino</a:t>
            </a:r>
            <a:r>
              <a:rPr lang="en-US" sz="2400" dirty="0">
                <a:solidFill>
                  <a:srgbClr val="00B050"/>
                </a:solidFill>
              </a:rPr>
              <a:t>=47287796087521959, </a:t>
            </a:r>
            <a:r>
              <a:rPr lang="en-US" sz="2400" b="1" dirty="0" err="1">
                <a:solidFill>
                  <a:srgbClr val="00B050"/>
                </a:solidFill>
              </a:rPr>
              <a:t>st_dev</a:t>
            </a:r>
            <a:r>
              <a:rPr lang="en-US" sz="2400" dirty="0">
                <a:solidFill>
                  <a:srgbClr val="00B050"/>
                </a:solidFill>
              </a:rPr>
              <a:t>=579705481, </a:t>
            </a:r>
            <a:r>
              <a:rPr lang="en-US" sz="2400" b="1" dirty="0" err="1">
                <a:solidFill>
                  <a:srgbClr val="00B050"/>
                </a:solidFill>
              </a:rPr>
              <a:t>st_nlink</a:t>
            </a:r>
            <a:r>
              <a:rPr lang="en-US" sz="2400" dirty="0">
                <a:solidFill>
                  <a:srgbClr val="00B050"/>
                </a:solidFill>
              </a:rPr>
              <a:t>=1, </a:t>
            </a:r>
            <a:r>
              <a:rPr lang="en-US" sz="2400" b="1" dirty="0" err="1">
                <a:solidFill>
                  <a:srgbClr val="00B050"/>
                </a:solidFill>
              </a:rPr>
              <a:t>st_uid</a:t>
            </a:r>
            <a:r>
              <a:rPr lang="en-US" sz="2400" dirty="0">
                <a:solidFill>
                  <a:srgbClr val="00B050"/>
                </a:solidFill>
              </a:rPr>
              <a:t>=0, </a:t>
            </a:r>
            <a:r>
              <a:rPr lang="en-US" sz="2400" b="1" dirty="0" err="1">
                <a:solidFill>
                  <a:srgbClr val="00B050"/>
                </a:solidFill>
              </a:rPr>
              <a:t>st_gid</a:t>
            </a:r>
            <a:r>
              <a:rPr lang="en-US" sz="2400" dirty="0">
                <a:solidFill>
                  <a:srgbClr val="00B050"/>
                </a:solidFill>
              </a:rPr>
              <a:t>=0, </a:t>
            </a:r>
            <a:r>
              <a:rPr lang="en-US" sz="2400" b="1" dirty="0" err="1">
                <a:solidFill>
                  <a:srgbClr val="00B050"/>
                </a:solidFill>
              </a:rPr>
              <a:t>st_size</a:t>
            </a:r>
            <a:r>
              <a:rPr lang="en-US" sz="2400" dirty="0">
                <a:solidFill>
                  <a:srgbClr val="00B050"/>
                </a:solidFill>
              </a:rPr>
              <a:t>=36, </a:t>
            </a:r>
            <a:r>
              <a:rPr lang="en-US" sz="2400" b="1" dirty="0" err="1">
                <a:solidFill>
                  <a:srgbClr val="00B050"/>
                </a:solidFill>
              </a:rPr>
              <a:t>st_atime</a:t>
            </a:r>
            <a:r>
              <a:rPr lang="en-US" sz="2400" dirty="0">
                <a:solidFill>
                  <a:srgbClr val="00B050"/>
                </a:solidFill>
              </a:rPr>
              <a:t>=1636636595, </a:t>
            </a:r>
            <a:r>
              <a:rPr lang="en-US" sz="2400" b="1" dirty="0" err="1">
                <a:solidFill>
                  <a:srgbClr val="00B050"/>
                </a:solidFill>
              </a:rPr>
              <a:t>st_mtime</a:t>
            </a:r>
            <a:r>
              <a:rPr lang="en-US" sz="2400" dirty="0">
                <a:solidFill>
                  <a:srgbClr val="00B050"/>
                </a:solidFill>
              </a:rPr>
              <a:t>=1636636595, </a:t>
            </a:r>
            <a:r>
              <a:rPr lang="en-US" sz="2400" b="1" dirty="0" err="1">
                <a:solidFill>
                  <a:srgbClr val="00B050"/>
                </a:solidFill>
              </a:rPr>
              <a:t>st_ctime</a:t>
            </a:r>
            <a:r>
              <a:rPr lang="en-US" sz="2400" dirty="0">
                <a:solidFill>
                  <a:srgbClr val="00B050"/>
                </a:solidFill>
              </a:rPr>
              <a:t>=1636633004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uk-UA" altLang="uk-UA" sz="40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altLang="uk-UA" sz="1900" dirty="0" err="1">
                <a:solidFill>
                  <a:srgbClr val="222222"/>
                </a:solidFill>
                <a:latin typeface="Roboto Mono"/>
              </a:rPr>
              <a:t>st_size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 —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размер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файла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в байтах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altLang="uk-UA" sz="1900" dirty="0" err="1">
                <a:solidFill>
                  <a:srgbClr val="222222"/>
                </a:solidFill>
                <a:latin typeface="Roboto Mono"/>
              </a:rPr>
              <a:t>st_atime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 —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время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последнего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доступа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в секундах (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временная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метка)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altLang="uk-UA" sz="1900" dirty="0" err="1">
                <a:solidFill>
                  <a:srgbClr val="222222"/>
                </a:solidFill>
                <a:latin typeface="Roboto Mono"/>
              </a:rPr>
              <a:t>st_mtime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 —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время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последнего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изменения</a:t>
            </a:r>
            <a:endParaRPr lang="uk-UA" altLang="uk-UA" sz="1900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altLang="uk-UA" sz="1900" dirty="0" err="1">
                <a:solidFill>
                  <a:srgbClr val="222222"/>
                </a:solidFill>
                <a:latin typeface="Roboto Mono"/>
              </a:rPr>
              <a:t>st_ctime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 — в Windows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это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время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создания</a:t>
            </a:r>
            <a:r>
              <a:rPr lang="uk-UA" altLang="uk-UA" sz="1900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uk-UA" altLang="uk-UA" sz="1900" dirty="0" err="1">
                <a:solidFill>
                  <a:srgbClr val="222222"/>
                </a:solidFill>
                <a:latin typeface="Verdana" panose="020B0604030504040204" pitchFamily="34" charset="0"/>
              </a:rPr>
              <a:t>файла</a:t>
            </a:r>
            <a:endParaRPr lang="uk-UA" altLang="uk-UA" sz="1900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uk-UA" sz="2400" dirty="0" smtClean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E5EF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8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4762"/>
            <a:ext cx="7981950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819807"/>
            <a:ext cx="3407979" cy="535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Файл     data.txt</a:t>
            </a:r>
            <a:endParaRPr lang="uk-UA" dirty="0"/>
          </a:p>
          <a:p>
            <a:pPr marL="0" indent="0">
              <a:buNone/>
            </a:pPr>
            <a:r>
              <a:rPr lang="uk-UA" dirty="0" err="1"/>
              <a:t>ne</a:t>
            </a:r>
            <a:r>
              <a:rPr lang="uk-UA" dirty="0"/>
              <a:t> - 1 - I</a:t>
            </a:r>
          </a:p>
          <a:p>
            <a:pPr marL="0" indent="0">
              <a:buNone/>
            </a:pPr>
            <a:r>
              <a:rPr lang="uk-UA" dirty="0" err="1"/>
              <a:t>two</a:t>
            </a:r>
            <a:r>
              <a:rPr lang="uk-UA" dirty="0"/>
              <a:t> - 2 - II</a:t>
            </a:r>
          </a:p>
          <a:p>
            <a:pPr marL="0" indent="0">
              <a:buNone/>
            </a:pPr>
            <a:r>
              <a:rPr lang="uk-UA" dirty="0" err="1"/>
              <a:t>three</a:t>
            </a:r>
            <a:r>
              <a:rPr lang="uk-UA" dirty="0"/>
              <a:t> - 3 - III</a:t>
            </a:r>
          </a:p>
          <a:p>
            <a:pPr marL="0" indent="0">
              <a:buNone/>
            </a:pPr>
            <a:r>
              <a:rPr lang="uk-UA" dirty="0" err="1"/>
              <a:t>four</a:t>
            </a:r>
            <a:r>
              <a:rPr lang="uk-UA" dirty="0"/>
              <a:t> - 4 - IV</a:t>
            </a:r>
          </a:p>
          <a:p>
            <a:pPr marL="0" indent="0">
              <a:buNone/>
            </a:pPr>
            <a:r>
              <a:rPr lang="uk-UA" dirty="0" err="1"/>
              <a:t>five</a:t>
            </a:r>
            <a:r>
              <a:rPr lang="uk-UA" dirty="0"/>
              <a:t> - 5 - V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82510" y="819807"/>
            <a:ext cx="6771290" cy="535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f1 = </a:t>
            </a:r>
            <a:r>
              <a:rPr lang="uk-UA" dirty="0" err="1"/>
              <a:t>open</a:t>
            </a:r>
            <a:r>
              <a:rPr lang="uk-UA" dirty="0"/>
              <a:t>('data.txt')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>
                <a:solidFill>
                  <a:srgbClr val="7030A0"/>
                </a:solidFill>
              </a:rPr>
              <a:t>f1.read(10)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one</a:t>
            </a:r>
            <a:r>
              <a:rPr lang="uk-UA" dirty="0"/>
              <a:t> - 1 - </a:t>
            </a:r>
            <a:r>
              <a:rPr lang="uk-UA" dirty="0" smtClean="0"/>
              <a:t>'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 smtClean="0">
                <a:solidFill>
                  <a:srgbClr val="7030A0"/>
                </a:solidFill>
              </a:rPr>
              <a:t>f1.read()</a:t>
            </a:r>
          </a:p>
          <a:p>
            <a:pPr marL="0" indent="0">
              <a:buNone/>
            </a:pPr>
            <a:r>
              <a:rPr lang="uk-UA" dirty="0" smtClean="0"/>
              <a:t>'I\</a:t>
            </a:r>
            <a:r>
              <a:rPr lang="uk-UA" dirty="0" err="1" smtClean="0"/>
              <a:t>ntwo</a:t>
            </a:r>
            <a:r>
              <a:rPr lang="uk-UA" dirty="0" smtClean="0"/>
              <a:t> </a:t>
            </a:r>
            <a:r>
              <a:rPr lang="uk-UA" dirty="0"/>
              <a:t>- 2 - II\</a:t>
            </a:r>
            <a:r>
              <a:rPr lang="uk-UA" dirty="0" err="1"/>
              <a:t>nthree</a:t>
            </a:r>
            <a:r>
              <a:rPr lang="uk-UA" dirty="0"/>
              <a:t> - 3 - III\n</a:t>
            </a:r>
          </a:p>
          <a:p>
            <a:pPr marL="0" indent="0">
              <a:buNone/>
            </a:pPr>
            <a:r>
              <a:rPr lang="uk-UA" dirty="0" err="1"/>
              <a:t>four</a:t>
            </a:r>
            <a:r>
              <a:rPr lang="uk-UA" dirty="0"/>
              <a:t> - 4 - IV\</a:t>
            </a:r>
            <a:r>
              <a:rPr lang="uk-UA" dirty="0" err="1"/>
              <a:t>nfive</a:t>
            </a:r>
            <a:r>
              <a:rPr lang="uk-UA" dirty="0"/>
              <a:t> - 5 - V\n'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 err="1"/>
              <a:t>type</a:t>
            </a:r>
            <a:r>
              <a:rPr lang="uk-UA" dirty="0"/>
              <a:t>(f1.read())</a:t>
            </a:r>
          </a:p>
          <a:p>
            <a:pPr marL="0" indent="0">
              <a:buNone/>
            </a:pPr>
            <a:r>
              <a:rPr lang="uk-UA" dirty="0"/>
              <a:t>&lt;</a:t>
            </a:r>
            <a:r>
              <a:rPr lang="uk-UA" dirty="0" err="1"/>
              <a:t>class</a:t>
            </a:r>
            <a:r>
              <a:rPr lang="uk-UA" dirty="0"/>
              <a:t> '</a:t>
            </a:r>
            <a:r>
              <a:rPr lang="uk-UA" dirty="0" err="1"/>
              <a:t>str</a:t>
            </a:r>
            <a:r>
              <a:rPr lang="uk-UA" dirty="0"/>
              <a:t>'&gt;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23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9428" y="966952"/>
            <a:ext cx="5181600" cy="5451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Метод </a:t>
            </a:r>
            <a:r>
              <a:rPr lang="uk-UA" dirty="0" err="1" smtClean="0"/>
              <a:t>readline</a:t>
            </a:r>
            <a:r>
              <a:rPr lang="uk-UA" dirty="0" smtClean="0"/>
              <a:t>()</a:t>
            </a:r>
            <a:r>
              <a:rPr lang="uk-UA" dirty="0"/>
              <a:t> </a:t>
            </a:r>
            <a:r>
              <a:rPr lang="uk-UA" dirty="0" err="1" smtClean="0"/>
              <a:t>считує</a:t>
            </a:r>
            <a:r>
              <a:rPr lang="uk-UA" dirty="0" smtClean="0"/>
              <a:t> файл </a:t>
            </a:r>
            <a:r>
              <a:rPr lang="uk-UA" dirty="0" err="1" smtClean="0"/>
              <a:t>порядково</a:t>
            </a:r>
            <a:r>
              <a:rPr lang="uk-UA" dirty="0" smtClean="0"/>
              <a:t>:</a:t>
            </a: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f1 </a:t>
            </a:r>
            <a:r>
              <a:rPr lang="uk-UA" dirty="0"/>
              <a:t>= </a:t>
            </a:r>
            <a:r>
              <a:rPr lang="uk-UA" dirty="0" err="1"/>
              <a:t>open</a:t>
            </a:r>
            <a:r>
              <a:rPr lang="uk-UA" dirty="0"/>
              <a:t>('data.txt')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f1.readline</a:t>
            </a:r>
            <a:r>
              <a:rPr lang="uk-UA" dirty="0">
                <a:solidFill>
                  <a:srgbClr val="7030A0"/>
                </a:solidFill>
              </a:rPr>
              <a:t>()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one</a:t>
            </a:r>
            <a:r>
              <a:rPr lang="uk-UA" dirty="0"/>
              <a:t> - 1 - I\n'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f1.readline</a:t>
            </a:r>
            <a:r>
              <a:rPr lang="uk-UA" dirty="0">
                <a:solidFill>
                  <a:srgbClr val="7030A0"/>
                </a:solidFill>
              </a:rPr>
              <a:t>()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two</a:t>
            </a:r>
            <a:r>
              <a:rPr lang="uk-UA" dirty="0"/>
              <a:t> - 2 - II\n'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f1.readline</a:t>
            </a:r>
            <a:r>
              <a:rPr lang="uk-UA" dirty="0">
                <a:solidFill>
                  <a:srgbClr val="7030A0"/>
                </a:solidFill>
              </a:rPr>
              <a:t>()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three</a:t>
            </a:r>
            <a:r>
              <a:rPr lang="uk-UA" dirty="0"/>
              <a:t> - 3 — III\n'</a:t>
            </a:r>
          </a:p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861848"/>
            <a:ext cx="5181600" cy="5315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Метод </a:t>
            </a:r>
            <a:r>
              <a:rPr lang="uk-UA" dirty="0" err="1"/>
              <a:t>readlines</a:t>
            </a:r>
            <a:r>
              <a:rPr lang="uk-UA" dirty="0"/>
              <a:t>() </a:t>
            </a:r>
            <a:r>
              <a:rPr lang="uk-UA" dirty="0" err="1" smtClean="0"/>
              <a:t>считує</a:t>
            </a:r>
            <a:r>
              <a:rPr lang="uk-UA" dirty="0" smtClean="0"/>
              <a:t> зразу всі рядки і створює список: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f1 </a:t>
            </a:r>
            <a:r>
              <a:rPr lang="uk-UA" dirty="0"/>
              <a:t>= </a:t>
            </a:r>
            <a:r>
              <a:rPr lang="uk-UA" dirty="0" err="1"/>
              <a:t>open</a:t>
            </a:r>
            <a:r>
              <a:rPr lang="uk-UA" dirty="0"/>
              <a:t>('data.txt')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f1.readlines()</a:t>
            </a:r>
          </a:p>
          <a:p>
            <a:pPr marL="0" indent="0">
              <a:buNone/>
            </a:pPr>
            <a:endParaRPr lang="uk-UA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uk-UA" dirty="0"/>
              <a:t>['</a:t>
            </a:r>
            <a:r>
              <a:rPr lang="uk-UA" dirty="0" err="1"/>
              <a:t>one</a:t>
            </a:r>
            <a:r>
              <a:rPr lang="uk-UA" dirty="0"/>
              <a:t> - 1 - I\n', '</a:t>
            </a:r>
            <a:r>
              <a:rPr lang="uk-UA" dirty="0" err="1"/>
              <a:t>two</a:t>
            </a:r>
            <a:r>
              <a:rPr lang="uk-UA" dirty="0"/>
              <a:t> - 2 - II\n', 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three</a:t>
            </a:r>
            <a:r>
              <a:rPr lang="uk-UA" dirty="0"/>
              <a:t> - 3 - III\n',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four</a:t>
            </a:r>
            <a:r>
              <a:rPr lang="uk-UA" dirty="0"/>
              <a:t> - 4 - IV\n', '</a:t>
            </a:r>
            <a:r>
              <a:rPr lang="uk-UA" dirty="0" err="1"/>
              <a:t>five</a:t>
            </a:r>
            <a:r>
              <a:rPr lang="uk-UA" dirty="0"/>
              <a:t> - 5 - V\n']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24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pPr algn="ctr"/>
            <a:r>
              <a:rPr lang="uk-UA" dirty="0" smtClean="0"/>
              <a:t>Операції з файлами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1348"/>
            <a:ext cx="10515600" cy="437479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Існує кілька варіантів дій з файлами а саме  операції: </a:t>
            </a:r>
          </a:p>
          <a:p>
            <a:r>
              <a:rPr lang="uk-UA" dirty="0" smtClean="0"/>
              <a:t>відкриття  ( </a:t>
            </a:r>
            <a:r>
              <a:rPr lang="en-US" b="1" dirty="0" smtClean="0"/>
              <a:t>open</a:t>
            </a:r>
            <a:r>
              <a:rPr lang="en-US" dirty="0" smtClean="0"/>
              <a:t>)</a:t>
            </a:r>
            <a:r>
              <a:rPr lang="uk-UA" dirty="0" smtClean="0"/>
              <a:t>;</a:t>
            </a:r>
          </a:p>
          <a:p>
            <a:r>
              <a:rPr lang="uk-UA" dirty="0" smtClean="0"/>
              <a:t>читання </a:t>
            </a:r>
            <a:r>
              <a:rPr lang="en-US" dirty="0" smtClean="0"/>
              <a:t>(</a:t>
            </a:r>
            <a:r>
              <a:rPr lang="en-US" b="1" dirty="0" smtClean="0"/>
              <a:t>read</a:t>
            </a:r>
            <a:r>
              <a:rPr lang="en-US" dirty="0" smtClean="0"/>
              <a:t>);</a:t>
            </a:r>
          </a:p>
          <a:p>
            <a:r>
              <a:rPr lang="uk-UA" dirty="0"/>
              <a:t>з</a:t>
            </a:r>
            <a:r>
              <a:rPr lang="uk-UA" dirty="0" smtClean="0"/>
              <a:t>апис</a:t>
            </a:r>
            <a:r>
              <a:rPr lang="en-US" dirty="0" smtClean="0"/>
              <a:t> (</a:t>
            </a:r>
            <a:r>
              <a:rPr lang="en-US" b="1" dirty="0" smtClean="0"/>
              <a:t>write</a:t>
            </a:r>
            <a:r>
              <a:rPr lang="en-US" dirty="0"/>
              <a:t>)</a:t>
            </a:r>
            <a:r>
              <a:rPr lang="uk-UA" dirty="0" smtClean="0"/>
              <a:t>;</a:t>
            </a:r>
          </a:p>
          <a:p>
            <a:r>
              <a:rPr lang="uk-UA" dirty="0" smtClean="0"/>
              <a:t>закриття</a:t>
            </a:r>
            <a:r>
              <a:rPr lang="en-US" dirty="0" smtClean="0"/>
              <a:t> (</a:t>
            </a:r>
            <a:r>
              <a:rPr lang="en-US" b="1" dirty="0" smtClean="0"/>
              <a:t>close</a:t>
            </a:r>
            <a:r>
              <a:rPr lang="en-US" dirty="0" smtClean="0"/>
              <a:t>)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75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735724"/>
            <a:ext cx="5181600" cy="54412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Зчитувати</a:t>
            </a:r>
            <a:r>
              <a:rPr lang="ru-RU" dirty="0" smtClean="0"/>
              <a:t> </a:t>
            </a:r>
            <a:r>
              <a:rPr lang="ru-RU" dirty="0" err="1"/>
              <a:t>дані</a:t>
            </a:r>
            <a:r>
              <a:rPr lang="ru-RU" dirty="0"/>
              <a:t> з них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в </a:t>
            </a:r>
            <a:r>
              <a:rPr lang="ru-RU" dirty="0" err="1"/>
              <a:t>циклі</a:t>
            </a:r>
            <a:r>
              <a:rPr lang="ru-RU" dirty="0"/>
              <a:t> без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читання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uk-UA" dirty="0" err="1" smtClean="0">
                <a:solidFill>
                  <a:srgbClr val="7030A0"/>
                </a:solidFill>
              </a:rPr>
              <a:t>for</a:t>
            </a: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>
                <a:solidFill>
                  <a:srgbClr val="7030A0"/>
                </a:solidFill>
              </a:rPr>
              <a:t>i </a:t>
            </a:r>
            <a:r>
              <a:rPr lang="uk-UA" dirty="0" err="1">
                <a:solidFill>
                  <a:srgbClr val="7030A0"/>
                </a:solidFill>
              </a:rPr>
              <a:t>in</a:t>
            </a:r>
            <a:r>
              <a:rPr lang="uk-UA" dirty="0">
                <a:solidFill>
                  <a:srgbClr val="7030A0"/>
                </a:solidFill>
              </a:rPr>
              <a:t> </a:t>
            </a:r>
            <a:r>
              <a:rPr lang="uk-UA" dirty="0" err="1">
                <a:solidFill>
                  <a:srgbClr val="7030A0"/>
                </a:solidFill>
              </a:rPr>
              <a:t>open</a:t>
            </a:r>
            <a:r>
              <a:rPr lang="uk-UA" dirty="0">
                <a:solidFill>
                  <a:srgbClr val="7030A0"/>
                </a:solidFill>
              </a:rPr>
              <a:t>('data.txt'):</a:t>
            </a:r>
          </a:p>
          <a:p>
            <a:pPr marL="0" indent="0">
              <a:buNone/>
            </a:pPr>
            <a:r>
              <a:rPr lang="uk-UA" dirty="0">
                <a:solidFill>
                  <a:srgbClr val="7030A0"/>
                </a:solidFill>
              </a:rPr>
              <a:t>...     </a:t>
            </a:r>
            <a:r>
              <a:rPr lang="uk-UA" dirty="0" err="1">
                <a:solidFill>
                  <a:srgbClr val="7030A0"/>
                </a:solidFill>
              </a:rPr>
              <a:t>print</a:t>
            </a:r>
            <a:r>
              <a:rPr lang="uk-UA" dirty="0">
                <a:solidFill>
                  <a:srgbClr val="7030A0"/>
                </a:solidFill>
              </a:rPr>
              <a:t>(i)</a:t>
            </a:r>
          </a:p>
          <a:p>
            <a:pPr marL="0" indent="0">
              <a:buNone/>
            </a:pPr>
            <a:r>
              <a:rPr lang="uk-UA" dirty="0"/>
              <a:t>...</a:t>
            </a:r>
          </a:p>
          <a:p>
            <a:pPr marL="0" indent="0">
              <a:buNone/>
            </a:pPr>
            <a:r>
              <a:rPr lang="uk-UA" dirty="0" err="1"/>
              <a:t>one</a:t>
            </a:r>
            <a:r>
              <a:rPr lang="uk-UA" dirty="0"/>
              <a:t> - 1 - I</a:t>
            </a:r>
          </a:p>
          <a:p>
            <a:pPr marL="0" indent="0">
              <a:buNone/>
            </a:pPr>
            <a:r>
              <a:rPr lang="uk-UA" dirty="0" err="1" smtClean="0"/>
              <a:t>two</a:t>
            </a:r>
            <a:r>
              <a:rPr lang="uk-UA" dirty="0" smtClean="0"/>
              <a:t> </a:t>
            </a:r>
            <a:r>
              <a:rPr lang="uk-UA" dirty="0"/>
              <a:t>- 2 - II</a:t>
            </a:r>
          </a:p>
          <a:p>
            <a:pPr marL="0" indent="0">
              <a:buNone/>
            </a:pPr>
            <a:r>
              <a:rPr lang="uk-UA" dirty="0" err="1" smtClean="0"/>
              <a:t>three</a:t>
            </a:r>
            <a:r>
              <a:rPr lang="uk-UA" dirty="0" smtClean="0"/>
              <a:t> </a:t>
            </a:r>
            <a:r>
              <a:rPr lang="uk-UA" dirty="0"/>
              <a:t>- 3 - III</a:t>
            </a:r>
          </a:p>
          <a:p>
            <a:pPr marL="0" indent="0">
              <a:buNone/>
            </a:pPr>
            <a:r>
              <a:rPr lang="uk-UA" dirty="0" err="1" smtClean="0"/>
              <a:t>four</a:t>
            </a:r>
            <a:r>
              <a:rPr lang="uk-UA" dirty="0" smtClean="0"/>
              <a:t> </a:t>
            </a:r>
            <a:r>
              <a:rPr lang="uk-UA" dirty="0"/>
              <a:t>- 4 </a:t>
            </a:r>
            <a:r>
              <a:rPr lang="uk-UA" dirty="0" smtClean="0"/>
              <a:t>– IV</a:t>
            </a:r>
          </a:p>
          <a:p>
            <a:pPr marL="0" indent="0">
              <a:buNone/>
            </a:pPr>
            <a:r>
              <a:rPr lang="uk-UA" dirty="0" err="1"/>
              <a:t>five</a:t>
            </a:r>
            <a:r>
              <a:rPr lang="uk-UA" dirty="0"/>
              <a:t> - 5 - V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735724"/>
            <a:ext cx="5181600" cy="53466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В прикладі ліворуч</a:t>
            </a:r>
            <a:r>
              <a:rPr lang="ru-RU" dirty="0" smtClean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зайві</a:t>
            </a:r>
            <a:r>
              <a:rPr lang="ru-RU" dirty="0"/>
              <a:t> </a:t>
            </a:r>
            <a:r>
              <a:rPr lang="ru-RU" dirty="0" err="1"/>
              <a:t>порожні</a:t>
            </a:r>
            <a:r>
              <a:rPr lang="ru-RU" dirty="0"/>
              <a:t> рядки,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print</a:t>
            </a:r>
            <a:r>
              <a:rPr lang="ru-RU" dirty="0"/>
              <a:t>() </a:t>
            </a:r>
            <a:r>
              <a:rPr lang="ru-RU" dirty="0" err="1"/>
              <a:t>перетворює</a:t>
            </a:r>
            <a:r>
              <a:rPr lang="ru-RU" dirty="0"/>
              <a:t> '\n' у </a:t>
            </a:r>
            <a:r>
              <a:rPr lang="ru-RU" dirty="0" err="1"/>
              <a:t>перехід</a:t>
            </a:r>
            <a:r>
              <a:rPr lang="ru-RU" dirty="0"/>
              <a:t> на </a:t>
            </a:r>
            <a:r>
              <a:rPr lang="ru-RU" dirty="0" err="1"/>
              <a:t>новий</a:t>
            </a:r>
            <a:r>
              <a:rPr lang="ru-RU" dirty="0"/>
              <a:t> рядок.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додає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на </a:t>
            </a:r>
            <a:r>
              <a:rPr lang="ru-RU" dirty="0" err="1"/>
              <a:t>новий</a:t>
            </a:r>
            <a:r>
              <a:rPr lang="ru-RU" dirty="0"/>
              <a:t> рядок. </a:t>
            </a:r>
            <a:r>
              <a:rPr lang="ru-RU" dirty="0" err="1"/>
              <a:t>Створимо</a:t>
            </a:r>
            <a:r>
              <a:rPr lang="ru-RU" dirty="0"/>
              <a:t> список </a:t>
            </a:r>
            <a:r>
              <a:rPr lang="ru-RU" dirty="0" err="1"/>
              <a:t>рядків</a:t>
            </a:r>
            <a:r>
              <a:rPr lang="ru-RU" dirty="0"/>
              <a:t> файлу без '\n':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 err="1"/>
              <a:t>nums</a:t>
            </a:r>
            <a:r>
              <a:rPr lang="uk-UA" dirty="0"/>
              <a:t> = </a:t>
            </a:r>
            <a:r>
              <a:rPr lang="uk-UA" dirty="0" smtClean="0"/>
              <a:t>[]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 err="1" smtClean="0"/>
              <a:t>for</a:t>
            </a:r>
            <a:r>
              <a:rPr lang="uk-UA" dirty="0" smtClean="0"/>
              <a:t> i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open</a:t>
            </a:r>
            <a:r>
              <a:rPr lang="uk-UA" dirty="0" smtClean="0"/>
              <a:t>('data.txt'):</a:t>
            </a:r>
          </a:p>
          <a:p>
            <a:pPr marL="0" indent="0">
              <a:buNone/>
            </a:pPr>
            <a:r>
              <a:rPr lang="uk-UA" dirty="0" smtClean="0"/>
              <a:t>...     </a:t>
            </a:r>
            <a:r>
              <a:rPr lang="uk-UA" dirty="0" err="1">
                <a:solidFill>
                  <a:srgbClr val="7030A0"/>
                </a:solidFill>
              </a:rPr>
              <a:t>nums.append</a:t>
            </a:r>
            <a:r>
              <a:rPr lang="uk-UA" dirty="0">
                <a:solidFill>
                  <a:srgbClr val="7030A0"/>
                </a:solidFill>
              </a:rPr>
              <a:t>(i[:-1])</a:t>
            </a:r>
          </a:p>
          <a:p>
            <a:pPr marL="0" indent="0">
              <a:buNone/>
            </a:pPr>
            <a:r>
              <a:rPr lang="uk-UA" dirty="0"/>
              <a:t>...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rint(</a:t>
            </a:r>
            <a:r>
              <a:rPr lang="uk-UA" dirty="0" err="1" smtClean="0"/>
              <a:t>nums</a:t>
            </a:r>
            <a:r>
              <a:rPr lang="en-US" dirty="0" smtClean="0"/>
              <a:t>)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['</a:t>
            </a:r>
            <a:r>
              <a:rPr lang="uk-UA" dirty="0" err="1"/>
              <a:t>one</a:t>
            </a:r>
            <a:r>
              <a:rPr lang="uk-UA" dirty="0"/>
              <a:t> - 1 - I', '</a:t>
            </a:r>
            <a:r>
              <a:rPr lang="uk-UA" dirty="0" err="1"/>
              <a:t>two</a:t>
            </a:r>
            <a:r>
              <a:rPr lang="uk-UA" dirty="0"/>
              <a:t> - 2 - II', 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three</a:t>
            </a:r>
            <a:r>
              <a:rPr lang="uk-UA" dirty="0"/>
              <a:t> - 3 - III', </a:t>
            </a:r>
          </a:p>
          <a:p>
            <a:pPr marL="0" indent="0">
              <a:buNone/>
            </a:pPr>
            <a:r>
              <a:rPr lang="uk-UA" dirty="0"/>
              <a:t>'</a:t>
            </a:r>
            <a:r>
              <a:rPr lang="uk-UA" dirty="0" err="1"/>
              <a:t>four</a:t>
            </a:r>
            <a:r>
              <a:rPr lang="uk-UA" dirty="0"/>
              <a:t> - 4 - IV', '</a:t>
            </a:r>
            <a:r>
              <a:rPr lang="uk-UA" dirty="0" err="1"/>
              <a:t>five</a:t>
            </a:r>
            <a:r>
              <a:rPr lang="uk-UA" dirty="0"/>
              <a:t> - 5 - V']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34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4682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Обробка помилок</a:t>
            </a:r>
            <a:endParaRPr lang="uk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198179"/>
            <a:ext cx="5181600" cy="4978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try:</a:t>
            </a:r>
          </a:p>
          <a:p>
            <a:pPr marL="0" indent="0">
              <a:buNone/>
            </a:pPr>
            <a:r>
              <a:rPr lang="en-US" dirty="0" smtClean="0"/>
              <a:t>    </a:t>
            </a:r>
            <a:r>
              <a:rPr lang="en-US" dirty="0" err="1" smtClean="0"/>
              <a:t>file_handler</a:t>
            </a:r>
            <a:r>
              <a:rPr lang="en-US" dirty="0" smtClean="0"/>
              <a:t> = open("test.txt")</a:t>
            </a:r>
          </a:p>
          <a:p>
            <a:pPr marL="0" indent="0">
              <a:buNone/>
            </a:pPr>
            <a:r>
              <a:rPr lang="en-US" dirty="0" smtClean="0"/>
              <a:t>    for line in </a:t>
            </a:r>
            <a:r>
              <a:rPr lang="en-US" dirty="0" err="1" smtClean="0"/>
              <a:t>file_handler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        print(line)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except</a:t>
            </a:r>
            <a:r>
              <a:rPr lang="en-US" dirty="0" smtClean="0"/>
              <a:t> </a:t>
            </a:r>
            <a:r>
              <a:rPr lang="en-US" dirty="0" err="1" smtClean="0"/>
              <a:t>IOError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    print("An </a:t>
            </a:r>
            <a:r>
              <a:rPr lang="en-US" dirty="0" err="1" smtClean="0"/>
              <a:t>IOError</a:t>
            </a:r>
            <a:r>
              <a:rPr lang="en-US" dirty="0" smtClean="0"/>
              <a:t> has occurred!")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finally:</a:t>
            </a:r>
          </a:p>
          <a:p>
            <a:pPr marL="0" indent="0">
              <a:buNone/>
            </a:pPr>
            <a:r>
              <a:rPr lang="en-US" dirty="0" smtClean="0"/>
              <a:t>    </a:t>
            </a:r>
            <a:r>
              <a:rPr lang="en-US" dirty="0" err="1" smtClean="0"/>
              <a:t>file_handler.close</a:t>
            </a:r>
            <a:r>
              <a:rPr lang="en-US" dirty="0" smtClean="0"/>
              <a:t>()</a:t>
            </a:r>
          </a:p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49159" y="1198179"/>
            <a:ext cx="6117020" cy="4978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err="1">
                <a:solidFill>
                  <a:srgbClr val="7030A0"/>
                </a:solidFill>
              </a:rPr>
              <a:t>try</a:t>
            </a:r>
            <a:r>
              <a:rPr lang="uk-UA" dirty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r>
              <a:rPr lang="uk-UA" dirty="0" smtClean="0"/>
              <a:t>    </a:t>
            </a:r>
            <a:r>
              <a:rPr lang="uk-UA" dirty="0" err="1" smtClean="0"/>
              <a:t>with</a:t>
            </a:r>
            <a:r>
              <a:rPr lang="uk-UA" dirty="0" smtClean="0"/>
              <a:t> </a:t>
            </a:r>
            <a:r>
              <a:rPr lang="uk-UA" dirty="0" err="1"/>
              <a:t>open</a:t>
            </a:r>
            <a:r>
              <a:rPr lang="uk-UA" dirty="0"/>
              <a:t>("test.txt") </a:t>
            </a:r>
            <a:r>
              <a:rPr lang="uk-UA" dirty="0" err="1"/>
              <a:t>as</a:t>
            </a:r>
            <a:r>
              <a:rPr lang="uk-UA" dirty="0"/>
              <a:t> </a:t>
            </a:r>
            <a:r>
              <a:rPr lang="uk-UA" dirty="0" err="1" smtClean="0"/>
              <a:t>file_handler</a:t>
            </a:r>
            <a:r>
              <a:rPr lang="uk-UA" dirty="0"/>
              <a:t>:</a:t>
            </a:r>
          </a:p>
          <a:p>
            <a:pPr marL="0" indent="0">
              <a:buNone/>
            </a:pPr>
            <a:r>
              <a:rPr lang="uk-UA" dirty="0"/>
              <a:t>    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line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file_handler</a:t>
            </a:r>
            <a:r>
              <a:rPr lang="uk-UA" dirty="0"/>
              <a:t>:</a:t>
            </a:r>
          </a:p>
          <a:p>
            <a:pPr marL="0" indent="0">
              <a:buNone/>
            </a:pPr>
            <a:r>
              <a:rPr lang="uk-UA" dirty="0"/>
              <a:t>        </a:t>
            </a:r>
            <a:r>
              <a:rPr lang="uk-UA" dirty="0" err="1"/>
              <a:t>print</a:t>
            </a:r>
            <a:r>
              <a:rPr lang="uk-UA" dirty="0"/>
              <a:t>(</a:t>
            </a:r>
            <a:r>
              <a:rPr lang="uk-UA" dirty="0" err="1"/>
              <a:t>line</a:t>
            </a:r>
            <a:r>
              <a:rPr lang="uk-UA" dirty="0"/>
              <a:t>)</a:t>
            </a:r>
          </a:p>
          <a:p>
            <a:pPr marL="0" indent="0">
              <a:buNone/>
            </a:pPr>
            <a:r>
              <a:rPr lang="uk-UA" dirty="0" err="1">
                <a:solidFill>
                  <a:srgbClr val="7030A0"/>
                </a:solidFill>
              </a:rPr>
              <a:t>except</a:t>
            </a:r>
            <a:r>
              <a:rPr lang="uk-UA" dirty="0"/>
              <a:t> </a:t>
            </a:r>
            <a:r>
              <a:rPr lang="uk-UA" dirty="0" err="1"/>
              <a:t>IOError</a:t>
            </a:r>
            <a:r>
              <a:rPr lang="uk-UA" dirty="0"/>
              <a:t>:</a:t>
            </a:r>
          </a:p>
          <a:p>
            <a:pPr marL="0" indent="0">
              <a:buNone/>
            </a:pPr>
            <a:r>
              <a:rPr lang="uk-UA" dirty="0"/>
              <a:t>    </a:t>
            </a:r>
            <a:r>
              <a:rPr lang="uk-UA" dirty="0" err="1"/>
              <a:t>print</a:t>
            </a:r>
            <a:r>
              <a:rPr lang="uk-UA" dirty="0"/>
              <a:t>("</a:t>
            </a:r>
            <a:r>
              <a:rPr lang="uk-UA" dirty="0" err="1"/>
              <a:t>An</a:t>
            </a:r>
            <a:r>
              <a:rPr lang="uk-UA" dirty="0"/>
              <a:t> </a:t>
            </a:r>
            <a:r>
              <a:rPr lang="uk-UA" dirty="0" err="1"/>
              <a:t>IOError</a:t>
            </a:r>
            <a:r>
              <a:rPr lang="uk-UA" dirty="0"/>
              <a:t> </a:t>
            </a:r>
            <a:r>
              <a:rPr lang="uk-UA" dirty="0" err="1"/>
              <a:t>has</a:t>
            </a:r>
            <a:r>
              <a:rPr lang="uk-UA" dirty="0"/>
              <a:t> </a:t>
            </a:r>
            <a:r>
              <a:rPr lang="uk-UA" dirty="0" err="1"/>
              <a:t>occurred</a:t>
            </a:r>
            <a:r>
              <a:rPr lang="uk-UA" dirty="0"/>
              <a:t>!")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sz="2400" i="1" dirty="0" err="1" smtClean="0"/>
              <a:t>IOError</a:t>
            </a:r>
            <a:r>
              <a:rPr lang="uk-UA" sz="2400" i="1" dirty="0" smtClean="0"/>
              <a:t> – помилка вводу/виводу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273001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4786" y="148060"/>
            <a:ext cx="11195437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Завдання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r>
              <a:rPr lang="ru-RU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Створіть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новий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файл numbers.txt у текстовому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редакторі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запишіть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нього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10 чисел,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кожне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з нового рядка.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Напишіть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програму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, яка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зчитує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ці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числа з файла і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обчислює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їх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суму,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виводить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цю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суму на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екран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і,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водночас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записує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цю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суму у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інший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файл з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назвою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sum_numbers.txt.</a:t>
            </a:r>
            <a:endParaRPr lang="uk-UA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sz="1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Лістинг програми із конструкціями 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open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()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close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()</a:t>
            </a:r>
            <a:r>
              <a:rPr lang="uk-UA" sz="1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uk-UA" sz="1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[]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оголошуємо список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try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конструкція для обробки винятків (якщо файл не існує)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my_file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'numbers.txt'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'r'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відкриваємо файл для читання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my_file.read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().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split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1600" dirty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\n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читаємо із файлу, записуємо дані у список, елементи ділимо по \n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my_file.close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закриваємо файл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except</a:t>
            </a:r>
            <a:r>
              <a:rPr lang="uk-UA" sz="16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IOError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тіло помилки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"Файлу numbers.txt </a:t>
            </a:r>
            <a:r>
              <a:rPr lang="uk-UA" sz="1600" b="1" dirty="0" err="1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неіснує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b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1600" dirty="0">
                <a:solidFill>
                  <a:srgbClr val="1750EB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0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оголошуємо змінну суми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uk-UA" sz="16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 </a:t>
            </a:r>
            <a:r>
              <a:rPr lang="uk-UA" sz="16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uk-UA" sz="16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)):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перебираємо список з числами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+=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[i])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додаємо число до суми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created_file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"sum_numbers.txt"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"w"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відкриваємо файл для запису, якщо його </a:t>
            </a:r>
            <a:r>
              <a:rPr lang="uk-UA" sz="1600" i="1" dirty="0" err="1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неіснує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- створюємо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created_file.write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str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пишемо значення суми чисел у файл у вигляді рядка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created_file.close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закриваємо файл</a:t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1600" b="1" dirty="0" err="1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f"Сума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чисел= </a:t>
            </a:r>
            <a:r>
              <a:rPr lang="uk-UA" sz="1600" dirty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r>
              <a:rPr lang="uk-UA" sz="16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1600" dirty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r>
              <a:rPr lang="uk-UA" sz="16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16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16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виводимо суму чисел на екран</a:t>
            </a:r>
            <a:endParaRPr lang="uk-UA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01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375" y="213922"/>
            <a:ext cx="10527526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uk-UA" sz="1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Лістинг програми із конструкціями 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with open as</a:t>
            </a:r>
            <a:r>
              <a:rPr lang="uk-UA" sz="1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uk-UA" sz="1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[]  </a:t>
            </a: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оголошуємо список</a:t>
            </a:r>
            <a:b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try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</a:t>
            </a:r>
            <a:b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2000" dirty="0" err="1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with</a:t>
            </a:r>
            <a:r>
              <a:rPr lang="uk-UA" sz="2000" dirty="0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 smtClean="0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'numbers.txt'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'r'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  <a:r>
              <a:rPr lang="uk-UA" sz="2000" dirty="0" err="1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as</a:t>
            </a:r>
            <a:r>
              <a:rPr lang="uk-UA" sz="2000" dirty="0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my_file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  </a:t>
            </a: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конструкція для відкривання і автоматичного закривання файлу</a:t>
            </a:r>
            <a:b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    </a:t>
            </a: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my_file.read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().</a:t>
            </a: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split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2000" dirty="0" smtClean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\n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читаємо із файлу, записуємо дані у список, елементи ділимо по \n</a:t>
            </a:r>
            <a:b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except</a:t>
            </a:r>
            <a:r>
              <a:rPr lang="uk-UA" sz="2000" dirty="0" smtClean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 smtClean="0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IOError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  </a:t>
            </a: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тіло помилки</a:t>
            </a:r>
            <a:b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2000" dirty="0" err="1" smtClean="0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"Файлу numbers.txt </a:t>
            </a:r>
            <a:r>
              <a:rPr lang="uk-UA" sz="2000" b="1" dirty="0" err="1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неіснує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b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uk-UA" sz="2000" dirty="0" smtClean="0">
                <a:solidFill>
                  <a:srgbClr val="1750EB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0  </a:t>
            </a:r>
            <a: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оголошуємо змінну суми</a:t>
            </a:r>
            <a:br>
              <a:rPr lang="uk-UA" sz="2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uk-UA" sz="20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 </a:t>
            </a:r>
            <a:r>
              <a:rPr lang="uk-UA" sz="20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uk-UA" sz="20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dirty="0" err="1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len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)):  </a:t>
            </a: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перебираємо список з числами</a:t>
            </a:r>
            <a:b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+= </a:t>
            </a:r>
            <a:r>
              <a:rPr lang="uk-UA" sz="2000" dirty="0" err="1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numbers_list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[i])  </a:t>
            </a: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додаємо число до суми</a:t>
            </a:r>
            <a:b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with</a:t>
            </a:r>
            <a:r>
              <a:rPr lang="uk-UA" sz="20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open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'sum_numbers.txt'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uk-UA" sz="20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'w'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  <a:r>
              <a:rPr lang="uk-UA" sz="2000" dirty="0" err="1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as</a:t>
            </a:r>
            <a:r>
              <a:rPr lang="uk-UA" sz="2000" dirty="0">
                <a:solidFill>
                  <a:srgbClr val="0033B3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created_file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:  </a:t>
            </a: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відкриваємо файл для запису і автоматично його закриваємо</a:t>
            </a:r>
            <a:b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created_file.write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dirty="0" err="1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str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))  </a:t>
            </a: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пишемо значення суми чисел у файл у вигляді рядка</a:t>
            </a:r>
            <a:b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uk-UA" sz="2000" dirty="0" err="1" smtClean="0">
                <a:solidFill>
                  <a:srgbClr val="000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print</a:t>
            </a:r>
            <a:r>
              <a:rPr lang="uk-UA" sz="2000" dirty="0" smtClean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uk-UA" sz="2000" b="1" dirty="0" err="1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f"Сума</a:t>
            </a:r>
            <a:r>
              <a:rPr lang="uk-UA" sz="2000" b="1" dirty="0" smtClean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uk-UA" sz="20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чисел із файлу= </a:t>
            </a:r>
            <a:r>
              <a:rPr lang="uk-UA" sz="2000" dirty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  <a:r>
              <a:rPr lang="uk-UA" sz="2000" dirty="0" err="1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sum_numbers</a:t>
            </a:r>
            <a:r>
              <a:rPr lang="uk-UA" sz="2000" dirty="0">
                <a:solidFill>
                  <a:srgbClr val="0037A6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r>
              <a:rPr lang="uk-UA" sz="2000" b="1" dirty="0">
                <a:solidFill>
                  <a:srgbClr val="008080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uk-UA" sz="2000" dirty="0">
                <a:solidFill>
                  <a:srgbClr val="080808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)  </a:t>
            </a:r>
            <a:r>
              <a:rPr lang="uk-UA" sz="2000" i="1" dirty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># виводимо суму чисел на екран</a:t>
            </a:r>
            <a:endParaRPr lang="uk-UA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  <a:t/>
            </a:r>
            <a:br>
              <a:rPr lang="uk-UA" sz="1000" i="1" dirty="0" smtClean="0">
                <a:solidFill>
                  <a:srgbClr val="8C8C8C"/>
                </a:solidFill>
                <a:latin typeface="JetBrains Mono"/>
                <a:ea typeface="Times New Roman" panose="02020603050405020304" pitchFamily="18" charset="0"/>
                <a:cs typeface="Courier New" panose="02070309020205020404" pitchFamily="49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4478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Використан</a:t>
            </a:r>
            <a:r>
              <a:rPr lang="uk-UA" dirty="0" smtClean="0"/>
              <a:t>і джерела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https://www.bestprog.net/uk/2020/05/18/python-text-files-examples-of-processing-modification-of-text-files-in-accordance-with-the-condition-ua/#</a:t>
            </a:r>
            <a:r>
              <a:rPr lang="en-US" dirty="0" smtClean="0">
                <a:hlinkClick r:id="rId2"/>
              </a:rPr>
              <a:t>q03</a:t>
            </a:r>
            <a:r>
              <a:rPr lang="uk-UA" dirty="0" smtClean="0"/>
              <a:t>  приклади роботи з файлами.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uabooks.top/2848-34-robota-z-tekstovimi-faylami-v-python.html</a:t>
            </a:r>
            <a:endParaRPr lang="uk-UA" dirty="0" smtClean="0"/>
          </a:p>
          <a:p>
            <a:r>
              <a:rPr lang="en-US" dirty="0">
                <a:hlinkClick r:id="rId4"/>
              </a:rPr>
              <a:t>https://ist.kpi.ua/wp-content/uploads/2017/05</a:t>
            </a:r>
            <a:r>
              <a:rPr lang="en-US" dirty="0" smtClean="0">
                <a:hlinkClick r:id="rId4"/>
              </a:rPr>
              <a:t>/</a:t>
            </a:r>
            <a:r>
              <a:rPr lang="uk-UA" dirty="0" smtClean="0"/>
              <a:t> підручник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18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80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Відкриття файлу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209"/>
            <a:ext cx="10880324" cy="5098958"/>
          </a:xfrm>
        </p:spPr>
        <p:txBody>
          <a:bodyPr>
            <a:normAutofit fontScale="85000" lnSpcReduction="10000"/>
          </a:bodyPr>
          <a:lstStyle/>
          <a:p>
            <a:pPr marL="0" indent="457200">
              <a:buNone/>
            </a:pP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почати</a:t>
            </a:r>
            <a:r>
              <a:rPr lang="ru-RU" sz="3200" dirty="0" smtClean="0"/>
              <a:t> роботу з файлом,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треба </a:t>
            </a:r>
            <a:r>
              <a:rPr lang="ru-RU" sz="3200" dirty="0" err="1" smtClean="0"/>
              <a:t>відкрити</a:t>
            </a:r>
            <a:r>
              <a:rPr lang="ru-RU" sz="3200" dirty="0" smtClean="0"/>
              <a:t> за </a:t>
            </a:r>
            <a:r>
              <a:rPr lang="ru-RU" sz="3200" dirty="0" err="1" smtClean="0"/>
              <a:t>допомогою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b="1" dirty="0" err="1" smtClean="0"/>
              <a:t>open</a:t>
            </a:r>
            <a:r>
              <a:rPr lang="ru-RU" sz="3200" b="1" dirty="0" smtClean="0"/>
              <a:t> ()</a:t>
            </a:r>
            <a:r>
              <a:rPr lang="ru-RU" sz="3200" dirty="0" smtClean="0"/>
              <a:t>, яка </a:t>
            </a:r>
            <a:r>
              <a:rPr lang="ru-RU" sz="3200" dirty="0" err="1" smtClean="0"/>
              <a:t>має</a:t>
            </a:r>
            <a:r>
              <a:rPr lang="ru-RU" sz="3200" dirty="0" smtClean="0"/>
              <a:t> </a:t>
            </a:r>
            <a:r>
              <a:rPr lang="ru-RU" sz="3200" dirty="0" err="1" smtClean="0"/>
              <a:t>наступне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формальне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визначення</a:t>
            </a:r>
            <a:r>
              <a:rPr lang="ru-RU" sz="3200" dirty="0" smtClean="0"/>
              <a:t>:</a:t>
            </a:r>
          </a:p>
          <a:p>
            <a:pPr marL="0" indent="457200">
              <a:buNone/>
            </a:pPr>
            <a:r>
              <a:rPr lang="en-US" altLang="uk-UA" sz="3800" dirty="0"/>
              <a:t>f</a:t>
            </a:r>
            <a:r>
              <a:rPr kumimoji="0" lang="en-US" altLang="uk-UA" sz="3800" b="0" i="0" u="none" strike="noStrike" cap="none" normalizeH="0" baseline="0" dirty="0" smtClean="0">
                <a:ln>
                  <a:noFill/>
                </a:ln>
                <a:effectLst/>
              </a:rPr>
              <a:t>=</a:t>
            </a:r>
            <a:r>
              <a:rPr kumimoji="0" lang="uk-UA" altLang="uk-UA" sz="3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</a:rPr>
              <a:t>open</a:t>
            </a:r>
            <a:r>
              <a:rPr kumimoji="0" lang="uk-UA" altLang="uk-UA" sz="3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uk-UA" altLang="uk-UA" sz="3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</a:rPr>
              <a:t>file</a:t>
            </a:r>
            <a:r>
              <a:rPr kumimoji="0" lang="uk-UA" altLang="uk-UA" sz="3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uk-UA" altLang="uk-UA" sz="3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</a:rPr>
              <a:t>mode</a:t>
            </a:r>
            <a:r>
              <a:rPr kumimoji="0" lang="uk-UA" altLang="uk-UA" sz="3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r>
              <a:rPr kumimoji="0" lang="uk-UA" altLang="uk-UA" sz="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indent="457200">
              <a:buNone/>
            </a:pP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Перший параметр функції представляє шлях до файлу або </a:t>
            </a:r>
            <a:r>
              <a:rPr kumimoji="0" lang="uk-UA" alt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ім</a:t>
            </a:r>
            <a:r>
              <a:rPr kumimoji="0" lang="en-US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’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я. Шлях файлу може бути абсолютним, тобто починатися з літери диска, наприклад,</a:t>
            </a:r>
          </a:p>
          <a:p>
            <a:pPr marL="0" indent="457200">
              <a:buNone/>
            </a:pP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C: //</a:t>
            </a:r>
            <a:r>
              <a:rPr kumimoji="0" lang="en-US" altLang="uk-UA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somedir</a:t>
            </a:r>
            <a:r>
              <a:rPr kumimoji="0" lang="en-US" alt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/somefile.txt.</a:t>
            </a:r>
            <a:endParaRPr kumimoji="0" lang="ru-RU" alt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457200">
              <a:buNone/>
            </a:pPr>
            <a:r>
              <a:rPr kumimoji="0" lang="en-US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Або можна бути відносним, наприклад, </a:t>
            </a:r>
          </a:p>
          <a:p>
            <a:pPr marL="0" indent="457200">
              <a:buNone/>
            </a:pPr>
            <a:r>
              <a:rPr kumimoji="0" lang="en-US" altLang="uk-UA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somedir</a:t>
            </a:r>
            <a:r>
              <a:rPr kumimoji="0" lang="en-US" alt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/ somefile.txt </a:t>
            </a:r>
            <a:r>
              <a:rPr kumimoji="0" lang="en-US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цьому випадку пошук файлу буде </a:t>
            </a:r>
            <a:r>
              <a:rPr lang="uk-UA" altLang="uk-UA" sz="3200" dirty="0" smtClean="0"/>
              <a:t>відбуватись,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щодо розташування запущеного </a:t>
            </a:r>
            <a:r>
              <a:rPr kumimoji="0" lang="uk-UA" alt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скрипта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Python.</a:t>
            </a:r>
            <a:endParaRPr kumimoji="0" lang="ru-RU" alt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457200">
              <a:buNone/>
            </a:pP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Другий передається аргумент - </a:t>
            </a:r>
            <a:r>
              <a:rPr kumimoji="0" lang="en-US" alt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mode</a:t>
            </a:r>
            <a:r>
              <a:rPr kumimoji="0" lang="en-US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встановлює режим відкриття файлу в залежності від того, що ми збираємося з ним робити. 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094"/>
          </a:xfrm>
        </p:spPr>
        <p:txBody>
          <a:bodyPr/>
          <a:lstStyle/>
          <a:p>
            <a:pPr algn="ctr"/>
            <a:r>
              <a:rPr lang="ru-RU" dirty="0" err="1" smtClean="0"/>
              <a:t>Режими</a:t>
            </a:r>
            <a:r>
              <a:rPr lang="ru-RU" dirty="0" smtClean="0"/>
              <a:t> в</a:t>
            </a:r>
            <a:r>
              <a:rPr lang="uk-UA" dirty="0" err="1" smtClean="0"/>
              <a:t>ідкриття</a:t>
            </a:r>
            <a:r>
              <a:rPr lang="uk-UA" dirty="0" smtClean="0"/>
              <a:t> файлу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5060272"/>
          </a:xfrm>
        </p:spPr>
        <p:txBody>
          <a:bodyPr>
            <a:normAutofit/>
          </a:bodyPr>
          <a:lstStyle/>
          <a:p>
            <a:pPr marL="444500" indent="-444500">
              <a:buNone/>
            </a:pPr>
            <a:r>
              <a:rPr lang="uk-UA" i="1" dirty="0" smtClean="0"/>
              <a:t>Режим</a:t>
            </a:r>
            <a:r>
              <a:rPr lang="uk-UA" dirty="0" smtClean="0"/>
              <a:t> 	</a:t>
            </a:r>
            <a:r>
              <a:rPr lang="uk-UA" i="1" dirty="0" smtClean="0"/>
              <a:t> Можливості  </a:t>
            </a:r>
          </a:p>
          <a:p>
            <a:pPr marL="444500" indent="0">
              <a:buNone/>
            </a:pPr>
            <a:r>
              <a:rPr lang="en-US" b="1" dirty="0" smtClean="0"/>
              <a:t>r</a:t>
            </a:r>
            <a:r>
              <a:rPr lang="uk-UA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		 Тільки читання (по замовчуванню)</a:t>
            </a:r>
          </a:p>
          <a:p>
            <a:pPr marL="444500" indent="0">
              <a:buNone/>
            </a:pPr>
            <a:r>
              <a:rPr lang="en-US" b="1" dirty="0" smtClean="0"/>
              <a:t>w</a:t>
            </a:r>
            <a:r>
              <a:rPr lang="en-US" dirty="0" smtClean="0"/>
              <a:t> </a:t>
            </a:r>
            <a:r>
              <a:rPr lang="uk-UA" dirty="0" smtClean="0"/>
              <a:t> 		Запис. Якщо не знайдений, то створюється новий</a:t>
            </a:r>
          </a:p>
          <a:p>
            <a:pPr marL="444500" indent="0">
              <a:buNone/>
            </a:pPr>
            <a:r>
              <a:rPr lang="en-US" b="1" dirty="0" smtClean="0"/>
              <a:t>x </a:t>
            </a:r>
            <a:r>
              <a:rPr lang="uk-UA" dirty="0" smtClean="0"/>
              <a:t>		Запис. Якщо не знайдений, викликається виняток</a:t>
            </a:r>
          </a:p>
          <a:p>
            <a:pPr marL="44450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		Запис. Не стирає дані, а додає в кінець</a:t>
            </a:r>
          </a:p>
          <a:p>
            <a:pPr marL="444500" indent="0">
              <a:buNone/>
            </a:pPr>
            <a:r>
              <a:rPr lang="en-US" b="1" dirty="0" smtClean="0"/>
              <a:t>t </a:t>
            </a:r>
            <a:r>
              <a:rPr lang="uk-UA" dirty="0" smtClean="0"/>
              <a:t>		Відкриття в форматі текстового файлу</a:t>
            </a:r>
          </a:p>
          <a:p>
            <a:pPr marL="444500" indent="0">
              <a:buNone/>
            </a:pP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uk-UA" dirty="0" smtClean="0"/>
              <a:t>		Відкриття у вигляді бінарного файлу</a:t>
            </a:r>
          </a:p>
          <a:p>
            <a:pPr marL="444500" indent="0">
              <a:buNone/>
            </a:pPr>
            <a:r>
              <a:rPr lang="uk-UA" b="1" dirty="0" smtClean="0"/>
              <a:t>+</a:t>
            </a:r>
            <a:r>
              <a:rPr lang="uk-UA" dirty="0" smtClean="0"/>
              <a:t> 		Робота в варіанті і записи, і читання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63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Закриття файлу  </a:t>
            </a:r>
            <a:r>
              <a:rPr lang="en-US" dirty="0" smtClean="0"/>
              <a:t>close()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f = open(‘</a:t>
            </a:r>
            <a:r>
              <a:rPr lang="en-US" dirty="0" err="1" smtClean="0"/>
              <a:t>xyz.txt','r</a:t>
            </a:r>
            <a:r>
              <a:rPr lang="en-US" dirty="0" smtClean="0"/>
              <a:t>') </a:t>
            </a:r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 err="1" smtClean="0"/>
              <a:t>fp</a:t>
            </a:r>
            <a:r>
              <a:rPr lang="en-US" dirty="0" smtClean="0"/>
              <a:t> = open('C:/</a:t>
            </a:r>
            <a:r>
              <a:rPr lang="en-US" dirty="0" err="1" smtClean="0"/>
              <a:t>xyz.txt','r</a:t>
            </a:r>
            <a:r>
              <a:rPr lang="en-US" dirty="0" smtClean="0"/>
              <a:t>')</a:t>
            </a:r>
          </a:p>
          <a:p>
            <a:pPr marL="0" indent="0">
              <a:buNone/>
            </a:pPr>
            <a:r>
              <a:rPr lang="en-US" b="1" dirty="0" err="1" smtClean="0"/>
              <a:t>f.close</a:t>
            </a:r>
            <a:r>
              <a:rPr lang="en-US" b="1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/>
              <a:t>f = open(‘</a:t>
            </a:r>
            <a:r>
              <a:rPr lang="en-US" dirty="0" err="1"/>
              <a:t>xyz.txt','r</a:t>
            </a:r>
            <a:r>
              <a:rPr lang="en-US" dirty="0"/>
              <a:t>') </a:t>
            </a:r>
          </a:p>
          <a:p>
            <a:pPr marL="0" indent="0">
              <a:buNone/>
            </a:pPr>
            <a:r>
              <a:rPr lang="en-US" dirty="0"/>
              <a:t>try: # </a:t>
            </a:r>
            <a:r>
              <a:rPr lang="uk-UA" dirty="0" err="1"/>
              <a:t>работа</a:t>
            </a:r>
            <a:r>
              <a:rPr lang="uk-UA" dirty="0"/>
              <a:t> с файлом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except: </a:t>
            </a:r>
          </a:p>
          <a:p>
            <a:pPr marL="0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  <a:endParaRPr lang="uk-UA" b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97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13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Інструкція </a:t>
            </a:r>
            <a:r>
              <a:rPr lang="en-US" b="1" dirty="0" smtClean="0"/>
              <a:t>with</a:t>
            </a:r>
            <a:r>
              <a:rPr lang="uk-UA" b="1" dirty="0" smtClean="0"/>
              <a:t>..</a:t>
            </a:r>
            <a:r>
              <a:rPr lang="en-US" b="1" dirty="0"/>
              <a:t> as</a:t>
            </a:r>
            <a:br>
              <a:rPr lang="en-US" b="1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953"/>
            <a:ext cx="10515600" cy="5085010"/>
          </a:xfrm>
        </p:spPr>
        <p:txBody>
          <a:bodyPr/>
          <a:lstStyle/>
          <a:p>
            <a:pPr marL="0" indent="457200">
              <a:spcBef>
                <a:spcPts val="0"/>
              </a:spcBef>
              <a:buNone/>
            </a:pPr>
            <a:r>
              <a:rPr lang="uk-UA" dirty="0" smtClean="0"/>
              <a:t>Ще один підхід - використовувати інструкцію </a:t>
            </a:r>
            <a:r>
              <a:rPr lang="en-US" dirty="0" smtClean="0"/>
              <a:t>with, </a:t>
            </a:r>
            <a:r>
              <a:rPr lang="uk-UA" dirty="0" smtClean="0"/>
              <a:t>яка спрощує обробку винятків за допомогою інкапсуляції початкових операцій, а також завдань щодо закриття і очищення.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uk-UA" dirty="0" smtClean="0"/>
              <a:t>В такому випадку інструкція </a:t>
            </a:r>
            <a:r>
              <a:rPr lang="en-US" dirty="0" smtClean="0"/>
              <a:t>close </a:t>
            </a:r>
            <a:r>
              <a:rPr lang="uk-UA" dirty="0" smtClean="0"/>
              <a:t>не потрібна, тому що </a:t>
            </a:r>
            <a:r>
              <a:rPr lang="en-US" dirty="0" smtClean="0"/>
              <a:t>with </a:t>
            </a:r>
            <a:r>
              <a:rPr lang="uk-UA" dirty="0" smtClean="0"/>
              <a:t>автоматично </a:t>
            </a:r>
            <a:r>
              <a:rPr lang="uk-UA" dirty="0" err="1" smtClean="0"/>
              <a:t>закриє</a:t>
            </a:r>
            <a:r>
              <a:rPr lang="uk-UA" dirty="0" smtClean="0"/>
              <a:t> файл. Ось як це реалізувати в коді.</a:t>
            </a:r>
          </a:p>
          <a:p>
            <a:pPr marL="0" indent="0">
              <a:buNone/>
            </a:pPr>
            <a:r>
              <a:rPr lang="uk-UA" sz="4000" b="1" dirty="0" smtClean="0"/>
              <a:t>	</a:t>
            </a:r>
            <a:r>
              <a:rPr lang="en-US" sz="4000" b="1" dirty="0" smtClean="0"/>
              <a:t>with</a:t>
            </a:r>
            <a:r>
              <a:rPr lang="en-US" sz="4000" dirty="0" smtClean="0"/>
              <a:t> open (‘xyz.txt') </a:t>
            </a:r>
            <a:r>
              <a:rPr lang="en-US" sz="4000" b="1" dirty="0" smtClean="0"/>
              <a:t>as</a:t>
            </a:r>
            <a:r>
              <a:rPr lang="en-US" sz="4000" dirty="0" smtClean="0"/>
              <a:t> f:     </a:t>
            </a:r>
            <a:endParaRPr lang="uk-UA" sz="4000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en-US" dirty="0" smtClean="0"/>
              <a:t># </a:t>
            </a:r>
            <a:r>
              <a:rPr lang="uk-UA" dirty="0" smtClean="0"/>
              <a:t>Робота з файлом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70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uk-UA" dirty="0" smtClean="0"/>
              <a:t>Відкривши файл і закінчивши всі маніпуляції з ним, необхідно його закрити, тим самим звільнивши ресурси і видаливши зайві дані. </a:t>
            </a:r>
          </a:p>
          <a:p>
            <a:pPr marL="0" indent="457200">
              <a:buNone/>
            </a:pPr>
            <a:r>
              <a:rPr lang="uk-UA" dirty="0" smtClean="0"/>
              <a:t>Варіанти коректного закриття:</a:t>
            </a:r>
          </a:p>
          <a:p>
            <a:pPr marL="0" indent="457200">
              <a:buNone/>
            </a:pPr>
            <a:endParaRPr lang="uk-UA" sz="1800" dirty="0" smtClean="0"/>
          </a:p>
          <a:p>
            <a:pPr marL="0" indent="457200">
              <a:spcBef>
                <a:spcPts val="600"/>
              </a:spcBef>
              <a:buNone/>
            </a:pPr>
            <a:r>
              <a:rPr lang="uk-UA" dirty="0" smtClean="0">
                <a:solidFill>
                  <a:srgbClr val="C00000"/>
                </a:solidFill>
              </a:rPr>
              <a:t>метод </a:t>
            </a:r>
            <a:r>
              <a:rPr lang="en-US" dirty="0" smtClean="0">
                <a:solidFill>
                  <a:srgbClr val="C00000"/>
                </a:solidFill>
              </a:rPr>
              <a:t>close (), </a:t>
            </a:r>
            <a:r>
              <a:rPr lang="uk-UA" dirty="0" smtClean="0"/>
              <a:t>прописаний після всіх необхідних дій;</a:t>
            </a:r>
          </a:p>
          <a:p>
            <a:pPr marL="0" indent="457200">
              <a:spcBef>
                <a:spcPts val="600"/>
              </a:spcBef>
              <a:buNone/>
            </a:pPr>
            <a:endParaRPr lang="uk-UA" sz="1800" dirty="0" smtClean="0"/>
          </a:p>
          <a:p>
            <a:pPr marL="0" indent="457200">
              <a:spcBef>
                <a:spcPts val="600"/>
              </a:spcBef>
              <a:buNone/>
            </a:pPr>
            <a:r>
              <a:rPr lang="uk-UA" dirty="0" smtClean="0">
                <a:solidFill>
                  <a:srgbClr val="C00000"/>
                </a:solidFill>
              </a:rPr>
              <a:t>метод </a:t>
            </a:r>
            <a:r>
              <a:rPr lang="en-US" dirty="0" smtClean="0">
                <a:solidFill>
                  <a:srgbClr val="C00000"/>
                </a:solidFill>
              </a:rPr>
              <a:t>try / except</a:t>
            </a:r>
            <a:r>
              <a:rPr lang="uk-UA" dirty="0" smtClean="0"/>
              <a:t> (</a:t>
            </a:r>
            <a:r>
              <a:rPr lang="en-US" dirty="0" smtClean="0">
                <a:solidFill>
                  <a:srgbClr val="C00000"/>
                </a:solidFill>
              </a:rPr>
              <a:t>finally</a:t>
            </a:r>
            <a:r>
              <a:rPr lang="uk-UA" dirty="0" smtClean="0">
                <a:solidFill>
                  <a:srgbClr val="C00000"/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- </a:t>
            </a:r>
            <a:r>
              <a:rPr lang="uk-UA" dirty="0" smtClean="0"/>
              <a:t>при появі операцій з винятками файл буде автоматично закритий;</a:t>
            </a:r>
          </a:p>
          <a:p>
            <a:pPr marL="0" indent="457200">
              <a:spcBef>
                <a:spcPts val="600"/>
              </a:spcBef>
              <a:buNone/>
            </a:pPr>
            <a:endParaRPr lang="uk-UA" sz="1800" dirty="0" smtClean="0"/>
          </a:p>
          <a:p>
            <a:pPr marL="0" indent="457200">
              <a:spcBef>
                <a:spcPts val="600"/>
              </a:spcBef>
              <a:buNone/>
            </a:pPr>
            <a:r>
              <a:rPr lang="uk-UA" dirty="0" smtClean="0"/>
              <a:t>інструкція </a:t>
            </a:r>
            <a:r>
              <a:rPr lang="en-US" dirty="0" smtClean="0">
                <a:solidFill>
                  <a:srgbClr val="C00000"/>
                </a:solidFill>
              </a:rPr>
              <a:t>with / as</a:t>
            </a:r>
            <a:r>
              <a:rPr lang="en-US" dirty="0" smtClean="0"/>
              <a:t>, </a:t>
            </a:r>
            <a:r>
              <a:rPr lang="uk-UA" dirty="0" smtClean="0"/>
              <a:t>яка спрощує обробку винятків, тому метод </a:t>
            </a:r>
            <a:r>
              <a:rPr lang="en-US" dirty="0" smtClean="0"/>
              <a:t>close () </a:t>
            </a:r>
            <a:r>
              <a:rPr lang="uk-UA" dirty="0" smtClean="0"/>
              <a:t>в цьому випадку буде не потрібен.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972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590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Запис у текстовий файл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1034"/>
            <a:ext cx="10515600" cy="5344356"/>
          </a:xfrm>
        </p:spPr>
        <p:txBody>
          <a:bodyPr>
            <a:normAutofit lnSpcReduction="10000"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відкрити</a:t>
            </a:r>
            <a:r>
              <a:rPr lang="ru-RU" dirty="0" smtClean="0"/>
              <a:t> </a:t>
            </a:r>
            <a:r>
              <a:rPr lang="ru-RU" dirty="0" err="1" smtClean="0"/>
              <a:t>текстовий</a:t>
            </a:r>
            <a:r>
              <a:rPr lang="ru-RU" dirty="0" smtClean="0"/>
              <a:t> файл на </a:t>
            </a:r>
            <a:r>
              <a:rPr lang="ru-RU" dirty="0" err="1" smtClean="0"/>
              <a:t>запис</a:t>
            </a:r>
            <a:r>
              <a:rPr lang="ru-RU" dirty="0" smtClean="0"/>
              <a:t>,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застосувати</a:t>
            </a:r>
            <a:r>
              <a:rPr lang="ru-RU" dirty="0" smtClean="0"/>
              <a:t> режим </a:t>
            </a:r>
            <a:r>
              <a:rPr lang="ru-RU" b="1" dirty="0" smtClean="0"/>
              <a:t>w</a:t>
            </a:r>
            <a:r>
              <a:rPr lang="ru-RU" dirty="0" smtClean="0"/>
              <a:t> (</a:t>
            </a:r>
            <a:r>
              <a:rPr lang="ru-RU" dirty="0" err="1" smtClean="0"/>
              <a:t>перезапис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b="1" dirty="0" smtClean="0"/>
              <a:t>a</a:t>
            </a:r>
            <a:r>
              <a:rPr lang="ru-RU" dirty="0" smtClean="0"/>
              <a:t> (</a:t>
            </a:r>
            <a:r>
              <a:rPr lang="ru-RU" dirty="0" err="1" smtClean="0"/>
              <a:t>дозапис</a:t>
            </a:r>
            <a:r>
              <a:rPr lang="ru-RU" dirty="0" smtClean="0"/>
              <a:t>). </a:t>
            </a:r>
            <a:r>
              <a:rPr lang="ru-RU" dirty="0" err="1" smtClean="0"/>
              <a:t>Потім</a:t>
            </a:r>
            <a:r>
              <a:rPr lang="ru-RU" dirty="0" smtClean="0"/>
              <a:t> для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метод </a:t>
            </a:r>
            <a:r>
              <a:rPr lang="ru-RU" b="1" dirty="0" err="1" smtClean="0"/>
              <a:t>write</a:t>
            </a:r>
            <a:r>
              <a:rPr lang="ru-RU" dirty="0" smtClean="0"/>
              <a:t> (</a:t>
            </a:r>
            <a:r>
              <a:rPr lang="ru-RU" dirty="0" err="1" smtClean="0"/>
              <a:t>str</a:t>
            </a:r>
            <a:r>
              <a:rPr lang="ru-RU" dirty="0" smtClean="0"/>
              <a:t>), в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(</a:t>
            </a:r>
            <a:r>
              <a:rPr lang="ru-RU" dirty="0" err="1" smtClean="0"/>
              <a:t>записується</a:t>
            </a:r>
            <a:r>
              <a:rPr lang="ru-RU" dirty="0" smtClean="0"/>
              <a:t>) рядок.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!!!!! </a:t>
            </a:r>
            <a:r>
              <a:rPr lang="ru-RU" sz="2400" dirty="0" err="1" smtClean="0">
                <a:solidFill>
                  <a:srgbClr val="C00000"/>
                </a:solidFill>
              </a:rPr>
              <a:t>Варто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відзначити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що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записується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саме</a:t>
            </a:r>
            <a:r>
              <a:rPr lang="ru-RU" sz="2400" dirty="0" smtClean="0">
                <a:solidFill>
                  <a:srgbClr val="C00000"/>
                </a:solidFill>
              </a:rPr>
              <a:t> рядок, тому, </a:t>
            </a:r>
            <a:r>
              <a:rPr lang="ru-RU" sz="2400" dirty="0" err="1" smtClean="0">
                <a:solidFill>
                  <a:srgbClr val="C00000"/>
                </a:solidFill>
              </a:rPr>
              <a:t>якщо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потрібно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записати</a:t>
            </a:r>
            <a:r>
              <a:rPr lang="ru-RU" sz="2400" dirty="0" smtClean="0">
                <a:solidFill>
                  <a:srgbClr val="C00000"/>
                </a:solidFill>
              </a:rPr>
              <a:t> числа </a:t>
            </a:r>
            <a:r>
              <a:rPr lang="ru-RU" sz="2400" dirty="0" err="1" smtClean="0">
                <a:solidFill>
                  <a:srgbClr val="C00000"/>
                </a:solidFill>
              </a:rPr>
              <a:t>чи</a:t>
            </a:r>
            <a:r>
              <a:rPr lang="ru-RU" sz="2400" dirty="0" smtClean="0">
                <a:solidFill>
                  <a:srgbClr val="C00000"/>
                </a:solidFill>
              </a:rPr>
              <a:t>  </a:t>
            </a:r>
            <a:r>
              <a:rPr lang="ru-RU" sz="2400" dirty="0" err="1" smtClean="0">
                <a:solidFill>
                  <a:srgbClr val="C00000"/>
                </a:solidFill>
              </a:rPr>
              <a:t>дані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інших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типів</a:t>
            </a:r>
            <a:r>
              <a:rPr lang="ru-RU" sz="2400" dirty="0" smtClean="0">
                <a:solidFill>
                  <a:srgbClr val="C00000"/>
                </a:solidFill>
              </a:rPr>
              <a:t>, то </a:t>
            </a:r>
            <a:r>
              <a:rPr lang="ru-RU" sz="2400" dirty="0" err="1" smtClean="0">
                <a:solidFill>
                  <a:srgbClr val="C00000"/>
                </a:solidFill>
              </a:rPr>
              <a:t>їх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попередньо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потрібно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конвертувати</a:t>
            </a:r>
            <a:r>
              <a:rPr lang="ru-RU" sz="2400" dirty="0" smtClean="0">
                <a:solidFill>
                  <a:srgbClr val="C00000"/>
                </a:solidFill>
              </a:rPr>
              <a:t> в рядок.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"w")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.write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world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")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("hello.txt", "a") 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endParaRPr kumimoji="0" lang="uk-UA" altLang="uk-UA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.write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("\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ngood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bye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world</a:t>
            </a:r>
            <a:r>
              <a:rPr kumimoji="0" lang="uk-UA" alt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")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sz="3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dirty="0" err="1"/>
              <a:t>file.writelines</a:t>
            </a:r>
            <a:r>
              <a:rPr lang="en-US" sz="3200" dirty="0"/>
              <a:t>(sequence</a:t>
            </a:r>
            <a:r>
              <a:rPr lang="en-US" sz="3200" dirty="0" smtClean="0"/>
              <a:t>)</a:t>
            </a:r>
            <a:r>
              <a:rPr lang="uk-UA" sz="3200" dirty="0" smtClean="0"/>
              <a:t>  - запис послідовності рядків</a:t>
            </a:r>
            <a:endParaRPr kumimoji="0" lang="uk-UA" altLang="uk-UA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uk-UA" altLang="uk-UA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457200">
              <a:spcBef>
                <a:spcPts val="0"/>
              </a:spcBef>
              <a:buNone/>
            </a:pPr>
            <a:endParaRPr lang="uk-UA" sz="2400" dirty="0">
              <a:solidFill>
                <a:srgbClr val="C0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5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1818</Words>
  <Application>Microsoft Office PowerPoint</Application>
  <PresentationFormat>Широкоэкранный</PresentationFormat>
  <Paragraphs>323</Paragraphs>
  <Slides>34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6" baseType="lpstr">
      <vt:lpstr>Arial Unicode MS</vt:lpstr>
      <vt:lpstr>Arial</vt:lpstr>
      <vt:lpstr>Calibri</vt:lpstr>
      <vt:lpstr>Calibri Light</vt:lpstr>
      <vt:lpstr>Consolas</vt:lpstr>
      <vt:lpstr>Courier New</vt:lpstr>
      <vt:lpstr>inherit</vt:lpstr>
      <vt:lpstr>JetBrains Mono</vt:lpstr>
      <vt:lpstr>Roboto Mono</vt:lpstr>
      <vt:lpstr>Times New Roman</vt:lpstr>
      <vt:lpstr>Verdana</vt:lpstr>
      <vt:lpstr>Тема Office</vt:lpstr>
      <vt:lpstr>Лекція </vt:lpstr>
      <vt:lpstr> Типи файлів </vt:lpstr>
      <vt:lpstr>Операції з файлами</vt:lpstr>
      <vt:lpstr>Відкриття файлу</vt:lpstr>
      <vt:lpstr>Режими відкриття файлу</vt:lpstr>
      <vt:lpstr> Закриття файлу  close() </vt:lpstr>
      <vt:lpstr> Інструкція with.. as </vt:lpstr>
      <vt:lpstr>Презентация PowerPoint</vt:lpstr>
      <vt:lpstr>Запис у текстовий файл</vt:lpstr>
      <vt:lpstr>Презентация PowerPoint</vt:lpstr>
      <vt:lpstr>Читання файлу</vt:lpstr>
      <vt:lpstr>Презентация PowerPoint</vt:lpstr>
      <vt:lpstr>Презентация PowerPoint</vt:lpstr>
      <vt:lpstr> Метод  tell()  </vt:lpstr>
      <vt:lpstr> Метод seek(n)  </vt:lpstr>
      <vt:lpstr>Запис та читання з текстового файлу нетекстових значень</vt:lpstr>
      <vt:lpstr>Презентация PowerPoint</vt:lpstr>
      <vt:lpstr>Презентация PowerPoint</vt:lpstr>
      <vt:lpstr>Як прочитати рядки з текстового файлу, якщо їх кількість невідома?  Способи визначення кількості рядків у файлі. </vt:lpstr>
      <vt:lpstr>Визначити кількість рядків у файлі.</vt:lpstr>
      <vt:lpstr>Презентация PowerPoint</vt:lpstr>
      <vt:lpstr> Заміна рядка у текстовому файлі.</vt:lpstr>
      <vt:lpstr>Об'єднання файлів</vt:lpstr>
      <vt:lpstr> Модуль OS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Обробка помилок</vt:lpstr>
      <vt:lpstr>Презентация PowerPoint</vt:lpstr>
      <vt:lpstr>Презентация PowerPoint</vt:lpstr>
      <vt:lpstr>Використані джерела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Admin</dc:creator>
  <cp:lastModifiedBy>Admin</cp:lastModifiedBy>
  <cp:revision>77</cp:revision>
  <dcterms:created xsi:type="dcterms:W3CDTF">2021-10-07T11:41:41Z</dcterms:created>
  <dcterms:modified xsi:type="dcterms:W3CDTF">2023-02-20T21:16:26Z</dcterms:modified>
</cp:coreProperties>
</file>