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4" r:id="rId2"/>
    <p:sldId id="257" r:id="rId3"/>
    <p:sldId id="330" r:id="rId4"/>
    <p:sldId id="331" r:id="rId5"/>
    <p:sldId id="332" r:id="rId6"/>
    <p:sldId id="333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34" r:id="rId15"/>
    <p:sldId id="273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1" autoAdjust="0"/>
    <p:restoredTop sz="94660"/>
  </p:normalViewPr>
  <p:slideViewPr>
    <p:cSldViewPr snapToGrid="0">
      <p:cViewPr varScale="1">
        <p:scale>
          <a:sx n="48" d="100"/>
          <a:sy n="48" d="100"/>
        </p:scale>
        <p:origin x="82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0698-701F-4D4D-8602-AFDBDD83F29B}" type="datetimeFigureOut">
              <a:rPr lang="uk-UA" smtClean="0"/>
              <a:t>28.04.2025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2E19D-447B-4CAC-A15F-6AE3FBDEC1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97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9. </a:t>
            </a:r>
            <a:r>
              <a:rPr lang="uk-UA" b="1" dirty="0" smtClean="0"/>
              <a:t>Життєвий цикл товару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3277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4049711" y="5224416"/>
            <a:ext cx="4092595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9.5. Крива сезонності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0" y="0"/>
            <a:ext cx="11823032" cy="1056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i="1" dirty="0"/>
              <a:t>Сезонна крива</a:t>
            </a:r>
            <a:r>
              <a:rPr lang="uk-UA" sz="2000" b="1" dirty="0"/>
              <a:t> стосується товару, який має зростання та спад продажів протягом окремих періодів сезону або деяких періодів часу. До таких товарів можна віднести речі для пляжного відпочинку, новорічні прикраси </a:t>
            </a:r>
            <a:endParaRPr lang="uk-UA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938" y="1363579"/>
            <a:ext cx="6601422" cy="361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87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3013440" y="5224416"/>
            <a:ext cx="6165150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9.6. Крива поновлення або ностальгії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0" y="0"/>
            <a:ext cx="11823032" cy="171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i="1" dirty="0"/>
              <a:t>Крива поновлення</a:t>
            </a:r>
            <a:r>
              <a:rPr lang="uk-UA" sz="2000" b="1" dirty="0"/>
              <a:t> або </a:t>
            </a:r>
            <a:r>
              <a:rPr lang="uk-UA" sz="2000" b="1" i="1" dirty="0"/>
              <a:t>ностальгії</a:t>
            </a:r>
            <a:r>
              <a:rPr lang="uk-UA" sz="2000" b="1" dirty="0"/>
              <a:t> характеризує товар, що вже існував на ринку, пройшовши зростання попиту та спад, і через деякий час знову набув затребуваності ринком. Наприклад, солодкі газовані води «Байкал», «Дюшес», «Тархун» та </a:t>
            </a:r>
            <a:r>
              <a:rPr lang="uk-UA" sz="2000" b="1" dirty="0" err="1"/>
              <a:t>т.п</a:t>
            </a:r>
            <a:r>
              <a:rPr lang="uk-UA" sz="2000" b="1" dirty="0"/>
              <a:t>. Також крива поновлення може відноситися до продуктів, яким найшлося нове використання, які вийшли на нові сегменти ринку</a:t>
            </a:r>
            <a:endParaRPr lang="uk-UA" sz="2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8605" y="1858025"/>
            <a:ext cx="6752700" cy="336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5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4219829" y="5224416"/>
            <a:ext cx="375237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9.7. Крива провалу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0" y="0"/>
            <a:ext cx="11823032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i="1" dirty="0"/>
              <a:t>Крива провалу </a:t>
            </a:r>
            <a:r>
              <a:rPr lang="uk-UA" sz="2000" b="1" dirty="0"/>
              <a:t>характеризує товар, що не мав ринкового успіху. Причинами провалу можуть бути: неправильна оцінка попиту, недостатність споживчих переваг продукту, завищена ціна, невдалий момент виходу на ринок, погане планування маркетингу, погано спланована політика комунікацій, протидія конкурентів </a:t>
            </a:r>
            <a:endParaRPr lang="uk-UA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732" y="1652721"/>
            <a:ext cx="6729955" cy="3304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79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3845431" y="5224416"/>
            <a:ext cx="4501169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9.8.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«Гребінчаста» крива</a:t>
            </a: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0" y="0"/>
            <a:ext cx="11823032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i="1" dirty="0"/>
              <a:t>«Гребінчаста» крива </a:t>
            </a:r>
            <a:r>
              <a:rPr lang="uk-UA" sz="2000" b="1" dirty="0"/>
              <a:t>життєвого циклу складається з ряду циклів, що пов’язані з відкриттям нових характеристик товару, нових способів його використання або нових користувачів </a:t>
            </a:r>
            <a:endParaRPr lang="uk-UA" sz="2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011" y="1372291"/>
            <a:ext cx="7475621" cy="344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78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-1"/>
            <a:ext cx="12192000" cy="5919537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 smtClean="0"/>
              <a:t>2</a:t>
            </a:r>
            <a:r>
              <a:rPr lang="uk-UA" sz="2400" dirty="0"/>
              <a:t>. Маркетингові стратегії на різних етапах життєвого циклу товару</a:t>
            </a:r>
          </a:p>
          <a:p>
            <a:pPr marL="0" indent="0">
              <a:buNone/>
            </a:pPr>
            <a:r>
              <a:rPr lang="uk-UA" sz="2000" dirty="0" smtClean="0"/>
              <a:t>Збалансований </a:t>
            </a:r>
            <a:r>
              <a:rPr lang="uk-UA" sz="2000" dirty="0"/>
              <a:t>товарний портфель підприємства має товари, що знаходяться на різних етапах життєвого циклу підприємства, що знижує ризик, забезпечує отримання прибутку в довгостроковій перспективі.</a:t>
            </a:r>
          </a:p>
          <a:p>
            <a:pPr marL="0" indent="0">
              <a:buNone/>
            </a:pPr>
            <a:r>
              <a:rPr lang="uk-UA" sz="2000" dirty="0"/>
              <a:t>В управлінні життєвим циклом товару підприємство прагне до скорочення фази введення на ринок, прискорення процесу зростання, якомога довготривалого продовження етапу зрілості, уповільнення етапу спаду.</a:t>
            </a:r>
          </a:p>
          <a:p>
            <a:pPr marL="0" indent="0">
              <a:buNone/>
            </a:pPr>
            <a:r>
              <a:rPr lang="uk-UA" sz="2000" dirty="0"/>
              <a:t>Етап впровадження.</a:t>
            </a:r>
            <a:r>
              <a:rPr lang="uk-UA" sz="2000" b="0" dirty="0"/>
              <a:t> Споживачі — новатори, конкуренція практично відсутня, прибуток відсутній, характер просування — інформуючи, мета маркетингу — залучення уваги до товару.</a:t>
            </a:r>
            <a:endParaRPr lang="uk-UA" sz="2000" dirty="0"/>
          </a:p>
          <a:p>
            <a:pPr marL="0" indent="0">
              <a:buNone/>
            </a:pPr>
            <a:r>
              <a:rPr lang="uk-UA" sz="2000" dirty="0"/>
              <a:t>Етап зростання. </a:t>
            </a:r>
            <a:r>
              <a:rPr lang="uk-UA" sz="2000" b="0" dirty="0"/>
              <a:t>Споживачі — рання більшість, конкуренція зростаюча, прибуток збільшується, характер просування — переконуючий, мета маркетингу — максимізація збуту та досягнення максимальної частки ринку</a:t>
            </a:r>
            <a:r>
              <a:rPr lang="uk-UA" sz="2000" b="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Етап зрілості. </a:t>
            </a:r>
            <a:r>
              <a:rPr lang="uk-UA" sz="2000" b="0" dirty="0"/>
              <a:t>Споживачі — пізня більшість, конкуренція висока, прибуток скорочується, обсяги збуту уповільнюються, характер просування — агресивний, мета маркетингу — підтримка відмітних переваг</a:t>
            </a:r>
            <a:r>
              <a:rPr lang="uk-UA" sz="2000" b="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Етап спаду. </a:t>
            </a:r>
            <a:r>
              <a:rPr lang="uk-UA" sz="2000" b="0" dirty="0"/>
              <a:t>Споживачі — консерватори, конкуренція незначна, прибуток низький, характер просування — інформуючий, мета маркетингу — відхід з ринку, скорочення присутності на ринку, реанімація товару.</a:t>
            </a: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02070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0930" y="2201098"/>
            <a:ext cx="10140042" cy="1405108"/>
          </a:xfrm>
        </p:spPr>
        <p:txBody>
          <a:bodyPr>
            <a:noAutofit/>
          </a:bodyPr>
          <a:lstStyle/>
          <a:p>
            <a:r>
              <a:rPr lang="uk-UA" sz="6600" b="1" dirty="0" smtClean="0"/>
              <a:t>ДЯКУЮ ЗА УВАГУ!!!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18528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0" y="1038678"/>
            <a:ext cx="11522075" cy="4176713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1. Життєвий </a:t>
            </a:r>
            <a:r>
              <a:rPr lang="uk-UA" dirty="0"/>
              <a:t>цикл товару та його </a:t>
            </a:r>
            <a:r>
              <a:rPr lang="uk-UA" dirty="0" smtClean="0"/>
              <a:t>види </a:t>
            </a:r>
          </a:p>
          <a:p>
            <a:pPr marL="0" indent="0">
              <a:buNone/>
            </a:pPr>
            <a:r>
              <a:rPr lang="uk-UA" dirty="0" smtClean="0"/>
              <a:t>2. </a:t>
            </a:r>
            <a:r>
              <a:rPr lang="uk-UA" dirty="0"/>
              <a:t>Маркетингові стратегії на різних етапах життєвого циклу </a:t>
            </a:r>
            <a:r>
              <a:rPr lang="uk-UA" dirty="0" smtClean="0"/>
              <a:t>товару</a:t>
            </a:r>
          </a:p>
          <a:p>
            <a:pPr marL="0" indent="0">
              <a:buNone/>
            </a:pPr>
            <a:endParaRPr lang="uk-UA" sz="2400" dirty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5807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75911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uk-UA" sz="2400" dirty="0" smtClean="0"/>
              <a:t>Життєвий </a:t>
            </a:r>
            <a:r>
              <a:rPr lang="uk-UA" sz="2400" dirty="0"/>
              <a:t>цикл товару та його види</a:t>
            </a:r>
            <a:r>
              <a:rPr lang="uk-UA" sz="2400" dirty="0" smtClean="0"/>
              <a:t>.</a:t>
            </a:r>
            <a:endParaRPr lang="uk-UA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Концепцію життєвого циклу товару (ЖЦТ)</a:t>
            </a:r>
            <a:r>
              <a:rPr lang="uk-UA" sz="2000" dirty="0"/>
              <a:t> розроблено у 1965 р. відомим американським вченим Теодором Левіттом.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Згідно концепції ЖЦТ, товар у процесі свого ринкового життя проходить декілька послідовних етапів, а потім його витісняють із ринку інші, досконаліші товари.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ЖЦТ – це період часу, протягом якого товар має життєздатність на ринку і забезпечує досягнення цілей продавця.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Загалом, суть концепції полягає у тому, що більшість товарів користуються попитом на ринку певний обмежений проміжок часу (декілька місяців, декілька років, декілька десятиріч тощо). У залежності від популярності і рівня попиту на товар концепція виділяє декілька етапів життєвого циклу, кожен із яких має свої індивідуальні характеристики. Ці етапи мають різну тривалість і, у залежності від особливостей самого товару і ринку, не існує певної формули (закономірності) їх тривалості. Для кожного з етапів характерний певний інструментарій маркетингової політики – товарної, цінової, збутової, комунікаційної.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Класичний </a:t>
            </a:r>
            <a:r>
              <a:rPr lang="uk-UA" sz="2000" dirty="0"/>
              <a:t>маркетинг розглядає чотири етапи ЖЦП (рис. </a:t>
            </a:r>
            <a:r>
              <a:rPr lang="uk-UA" sz="2000" dirty="0" smtClean="0"/>
              <a:t>9.1</a:t>
            </a:r>
            <a:r>
              <a:rPr lang="uk-UA" sz="2000" dirty="0" smtClean="0"/>
              <a:t>):</a:t>
            </a:r>
            <a:endParaRPr lang="uk-UA" sz="2000" dirty="0"/>
          </a:p>
          <a:p>
            <a:pPr>
              <a:spcBef>
                <a:spcPts val="0"/>
              </a:spcBef>
            </a:pPr>
            <a:r>
              <a:rPr lang="uk-UA" sz="2000" dirty="0"/>
              <a:t>- етап впровадження на ринок; </a:t>
            </a:r>
          </a:p>
          <a:p>
            <a:pPr>
              <a:spcBef>
                <a:spcPts val="0"/>
              </a:spcBef>
            </a:pPr>
            <a:r>
              <a:rPr lang="uk-UA" sz="2000" dirty="0"/>
              <a:t>- етап зростання; </a:t>
            </a:r>
          </a:p>
          <a:p>
            <a:pPr>
              <a:spcBef>
                <a:spcPts val="0"/>
              </a:spcBef>
            </a:pPr>
            <a:r>
              <a:rPr lang="uk-UA" sz="2000" dirty="0"/>
              <a:t>- етап зрілості; </a:t>
            </a:r>
          </a:p>
          <a:p>
            <a:pPr>
              <a:spcBef>
                <a:spcPts val="0"/>
              </a:spcBef>
            </a:pPr>
            <a:r>
              <a:rPr lang="uk-UA" sz="2000" dirty="0"/>
              <a:t>- етап спаду.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326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02542" y="117987"/>
            <a:ext cx="9055510" cy="5106429"/>
          </a:xfrm>
          <a:prstGeom prst="rect">
            <a:avLst/>
          </a:prstGeom>
        </p:spPr>
      </p:pic>
      <p:sp>
        <p:nvSpPr>
          <p:cNvPr id="5" name="Прямокутник 4"/>
          <p:cNvSpPr/>
          <p:nvPr/>
        </p:nvSpPr>
        <p:spPr>
          <a:xfrm>
            <a:off x="2439518" y="5224416"/>
            <a:ext cx="731296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9.1.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Традиційні етапи життєвого циклу товару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43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46" y="256010"/>
            <a:ext cx="10442908" cy="530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46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87" y="103239"/>
            <a:ext cx="11176332" cy="521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9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4428205" y="5224416"/>
            <a:ext cx="3335593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9.2. Крива буму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0" y="0"/>
            <a:ext cx="12192000" cy="165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Окрім представленої кривої життєвого циклу на практиці можна зустріти </a:t>
            </a:r>
            <a:r>
              <a:rPr lang="uk-UA" sz="20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її модифікації</a:t>
            </a:r>
            <a:r>
              <a:rPr lang="uk-UA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Графіки циклів будуть відрізнятися для кожної моделі, типу продукції, товарної категорії, торгової марки. Існують різновиди життєвих циклів товару, які відрізняються тривалістю та формою. Крива </a:t>
            </a:r>
            <a:r>
              <a:rPr lang="uk-UA" sz="2000" b="1" i="1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буму</a:t>
            </a:r>
            <a:r>
              <a:rPr lang="uk-UA" sz="2000" b="1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описує життєвий цикл популярних протягом тривалого часу товарів зі стабільним збутом</a:t>
            </a:r>
            <a:endParaRPr lang="uk-UA" sz="2000" b="1" dirty="0"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918" y="1652760"/>
            <a:ext cx="7216304" cy="363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8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4010208" y="5224416"/>
            <a:ext cx="4171591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9.3. Крива захоплення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-192505" y="171299"/>
            <a:ext cx="12192000" cy="72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dirty="0"/>
              <a:t>Крива </a:t>
            </a:r>
            <a:r>
              <a:rPr lang="uk-UA" sz="2000" b="1" i="1" dirty="0"/>
              <a:t>захоплення</a:t>
            </a:r>
            <a:r>
              <a:rPr lang="uk-UA" sz="2000" b="1" dirty="0"/>
              <a:t> характеризує життєвий цикл товару, що мав швидке визнання ринком і швидке падіння популярності </a:t>
            </a:r>
            <a:endParaRPr lang="uk-UA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052" y="1267326"/>
            <a:ext cx="7784429" cy="396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9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2882916" y="5224416"/>
            <a:ext cx="6426183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9.4. Крива довгострокового захоплення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176463" y="171299"/>
            <a:ext cx="11823032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i="1" dirty="0"/>
              <a:t>Довгострокове захоплення</a:t>
            </a:r>
            <a:r>
              <a:rPr lang="uk-UA" sz="2000" b="1" dirty="0"/>
              <a:t> характеризує швидке зростання збуту товару, потім — швидке падіння, проте збут триває в невеликих розмірах достатньо довго</a:t>
            </a:r>
            <a:endParaRPr lang="uk-UA" sz="2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563" y="1243506"/>
            <a:ext cx="6194873" cy="365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0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19127</TotalTime>
  <Words>719</Words>
  <Application>Microsoft Office PowerPoint</Application>
  <PresentationFormat>Широкий екран</PresentationFormat>
  <Paragraphs>167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Montserrat</vt:lpstr>
      <vt:lpstr>Montserrat ExtraBold</vt:lpstr>
      <vt:lpstr>Times New Roman</vt:lpstr>
      <vt:lpstr>Тема Office</vt:lpstr>
      <vt:lpstr> ЛЕКЦІЯ 9. Життєвий цикл товару  </vt:lpstr>
      <vt:lpstr>ПЛАН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admin</cp:lastModifiedBy>
  <cp:revision>98</cp:revision>
  <dcterms:created xsi:type="dcterms:W3CDTF">2023-01-12T09:20:21Z</dcterms:created>
  <dcterms:modified xsi:type="dcterms:W3CDTF">2025-04-28T19:23:43Z</dcterms:modified>
</cp:coreProperties>
</file>