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8" r:id="rId3"/>
    <p:sldId id="259" r:id="rId4"/>
    <p:sldId id="273" r:id="rId5"/>
    <p:sldId id="260" r:id="rId6"/>
    <p:sldId id="27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DF0B"/>
    <a:srgbClr val="BEC20A"/>
    <a:srgbClr val="DAF60A"/>
    <a:srgbClr val="FFCC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340" autoAdjust="0"/>
  </p:normalViewPr>
  <p:slideViewPr>
    <p:cSldViewPr>
      <p:cViewPr varScale="1">
        <p:scale>
          <a:sx n="79" d="100"/>
          <a:sy n="79" d="100"/>
        </p:scale>
        <p:origin x="850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Іспанія</c:v>
                </c:pt>
                <c:pt idx="1">
                  <c:v>Кіпр</c:v>
                </c:pt>
                <c:pt idx="2">
                  <c:v>Ц. та Сх. Європа</c:v>
                </c:pt>
                <c:pt idx="3">
                  <c:v>Україна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</c:v>
                </c:pt>
                <c:pt idx="1">
                  <c:v>20</c:v>
                </c:pt>
                <c:pt idx="2">
                  <c:v>7.6</c:v>
                </c:pt>
                <c:pt idx="3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98-40CA-885C-AFB1FBF5A1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8885760"/>
        <c:axId val="178887296"/>
      </c:barChart>
      <c:catAx>
        <c:axId val="1788857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78887296"/>
        <c:crosses val="autoZero"/>
        <c:auto val="1"/>
        <c:lblAlgn val="ctr"/>
        <c:lblOffset val="100"/>
        <c:noMultiLvlLbl val="0"/>
      </c:catAx>
      <c:valAx>
        <c:axId val="1788872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888576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B9E3-525F-4682-9AA5-FE7E350728FA}" type="datetimeFigureOut">
              <a:rPr lang="uk-UA" smtClean="0"/>
              <a:t>09.09.2024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15DDA-90A4-483F-9507-BB464EAEE7B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5379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B9E3-525F-4682-9AA5-FE7E350728FA}" type="datetimeFigureOut">
              <a:rPr lang="uk-UA" smtClean="0"/>
              <a:t>09.09.2024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15DDA-90A4-483F-9507-BB464EAEE7B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6572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B9E3-525F-4682-9AA5-FE7E350728FA}" type="datetimeFigureOut">
              <a:rPr lang="uk-UA" smtClean="0"/>
              <a:t>09.09.2024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15DDA-90A4-483F-9507-BB464EAEE7B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9306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B9E3-525F-4682-9AA5-FE7E350728FA}" type="datetimeFigureOut">
              <a:rPr lang="uk-UA" smtClean="0"/>
              <a:t>09.09.2024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15DDA-90A4-483F-9507-BB464EAEE7B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64739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B9E3-525F-4682-9AA5-FE7E350728FA}" type="datetimeFigureOut">
              <a:rPr lang="uk-UA" smtClean="0"/>
              <a:t>09.09.2024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15DDA-90A4-483F-9507-BB464EAEE7B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37787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B9E3-525F-4682-9AA5-FE7E350728FA}" type="datetimeFigureOut">
              <a:rPr lang="uk-UA" smtClean="0"/>
              <a:t>09.09.2024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15DDA-90A4-483F-9507-BB464EAEE7B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53759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B9E3-525F-4682-9AA5-FE7E350728FA}" type="datetimeFigureOut">
              <a:rPr lang="uk-UA" smtClean="0"/>
              <a:t>09.09.2024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15DDA-90A4-483F-9507-BB464EAEE7B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13355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B9E3-525F-4682-9AA5-FE7E350728FA}" type="datetimeFigureOut">
              <a:rPr lang="uk-UA" smtClean="0"/>
              <a:t>09.09.2024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15DDA-90A4-483F-9507-BB464EAEE7B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8658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B9E3-525F-4682-9AA5-FE7E350728FA}" type="datetimeFigureOut">
              <a:rPr lang="uk-UA" smtClean="0"/>
              <a:t>09.09.2024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15DDA-90A4-483F-9507-BB464EAEE7B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4823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B9E3-525F-4682-9AA5-FE7E350728FA}" type="datetimeFigureOut">
              <a:rPr lang="uk-UA" smtClean="0"/>
              <a:t>09.09.2024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15DDA-90A4-483F-9507-BB464EAEE7B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299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B9E3-525F-4682-9AA5-FE7E350728FA}" type="datetimeFigureOut">
              <a:rPr lang="uk-UA" smtClean="0"/>
              <a:t>09.09.2024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15DDA-90A4-483F-9507-BB464EAEE7B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88309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EB9E3-525F-4682-9AA5-FE7E350728FA}" type="datetimeFigureOut">
              <a:rPr lang="uk-UA" smtClean="0"/>
              <a:t>09.09.2024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15DDA-90A4-483F-9507-BB464EAEE7B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2738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653866-78EE-DE34-0FFC-474BB4519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36A0F986-DB03-0D6E-0A02-D0CFD225E1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487" y="2276872"/>
            <a:ext cx="8963025" cy="2532053"/>
          </a:xfrm>
          <a:noFill/>
        </p:spPr>
      </p:pic>
    </p:spTree>
    <p:extLst>
      <p:ext uri="{BB962C8B-B14F-4D97-AF65-F5344CB8AC3E}">
        <p14:creationId xmlns:p14="http://schemas.microsoft.com/office/powerpoint/2010/main" val="3718199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8496944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/>
              <a:t>Південний рекреаційний район</a:t>
            </a:r>
          </a:p>
          <a:p>
            <a:endParaRPr lang="uk-UA" sz="2400" b="1" dirty="0"/>
          </a:p>
          <a:p>
            <a:r>
              <a:rPr lang="uk-UA" dirty="0"/>
              <a:t>До складу входять приморські території Одеської, Миколаївської, Херсонської, Запорізької і Донецької областей та Автономної Республіки Крим. Даний район є порівняно посушливим (середньорічна кількість опадів 300-400 мм, переважно у холодний період) з дуже теплим і тривалим літом, теплою зимою, ранньою і короткою весною. Південний берег Криму характеризується м'яким субтропічним кліматом середземноморського типу. В межах названого району виділяються три підрайони: 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4355976" y="3140968"/>
            <a:ext cx="0" cy="43204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6948264" y="3116620"/>
            <a:ext cx="0" cy="43204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6588224" y="3491716"/>
            <a:ext cx="9364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dirty="0">
                <a:solidFill>
                  <a:prstClr val="black"/>
                </a:solidFill>
              </a:rPr>
              <a:t>східний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871753" y="3563724"/>
            <a:ext cx="1276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dirty="0">
                <a:solidFill>
                  <a:prstClr val="black"/>
                </a:solidFill>
              </a:rPr>
              <a:t>Кримський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1619672" y="3131676"/>
            <a:ext cx="0" cy="43204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1187624" y="3563724"/>
            <a:ext cx="1057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dirty="0">
                <a:solidFill>
                  <a:prstClr val="black"/>
                </a:solidFill>
              </a:rPr>
              <a:t>Західний</a:t>
            </a:r>
          </a:p>
        </p:txBody>
      </p:sp>
    </p:spTree>
    <p:extLst>
      <p:ext uri="{BB962C8B-B14F-4D97-AF65-F5344CB8AC3E}">
        <p14:creationId xmlns:p14="http://schemas.microsoft.com/office/powerpoint/2010/main" val="1942944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738570"/>
            <a:ext cx="806489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/>
              <a:t>Західний</a:t>
            </a:r>
            <a:r>
              <a:rPr lang="ru-RU" sz="2000" b="1" dirty="0"/>
              <a:t> </a:t>
            </a:r>
            <a:r>
              <a:rPr lang="ru-RU" sz="2000" b="1" dirty="0" err="1"/>
              <a:t>підрайон</a:t>
            </a:r>
            <a:r>
              <a:rPr lang="ru-RU" sz="2000" b="1" dirty="0"/>
              <a:t> </a:t>
            </a:r>
            <a:r>
              <a:rPr lang="ru-RU" dirty="0"/>
              <a:t>(</a:t>
            </a:r>
            <a:r>
              <a:rPr lang="ru-RU" dirty="0" err="1"/>
              <a:t>Одеська</a:t>
            </a:r>
            <a:r>
              <a:rPr lang="ru-RU" dirty="0"/>
              <a:t>, </a:t>
            </a:r>
            <a:r>
              <a:rPr lang="ru-RU" dirty="0" err="1"/>
              <a:t>Миколаївська</a:t>
            </a:r>
            <a:r>
              <a:rPr lang="ru-RU" dirty="0"/>
              <a:t> </a:t>
            </a:r>
            <a:r>
              <a:rPr lang="ru-RU" dirty="0" err="1"/>
              <a:t>області</a:t>
            </a:r>
            <a:r>
              <a:rPr lang="ru-RU" dirty="0"/>
              <a:t> та </a:t>
            </a:r>
            <a:r>
              <a:rPr lang="ru-RU" dirty="0" err="1"/>
              <a:t>західна</a:t>
            </a:r>
            <a:r>
              <a:rPr lang="ru-RU" dirty="0"/>
              <a:t> </a:t>
            </a:r>
            <a:r>
              <a:rPr lang="ru-RU" dirty="0" err="1"/>
              <a:t>частина</a:t>
            </a:r>
            <a:r>
              <a:rPr lang="ru-RU" dirty="0"/>
              <a:t> </a:t>
            </a:r>
            <a:r>
              <a:rPr lang="ru-RU" dirty="0" err="1"/>
              <a:t>Херсонської</a:t>
            </a:r>
            <a:r>
              <a:rPr lang="ru-RU" dirty="0"/>
              <a:t>) </a:t>
            </a:r>
            <a:r>
              <a:rPr lang="ru-RU" dirty="0" err="1"/>
              <a:t>характеризується</a:t>
            </a:r>
            <a:r>
              <a:rPr lang="ru-RU" dirty="0"/>
              <a:t> </a:t>
            </a:r>
            <a:r>
              <a:rPr lang="ru-RU" dirty="0" err="1"/>
              <a:t>помірним</a:t>
            </a:r>
            <a:r>
              <a:rPr lang="ru-RU" dirty="0"/>
              <a:t> </a:t>
            </a:r>
            <a:r>
              <a:rPr lang="ru-RU" dirty="0" err="1"/>
              <a:t>кліматом</a:t>
            </a:r>
            <a:r>
              <a:rPr lang="ru-RU" dirty="0"/>
              <a:t> — </a:t>
            </a:r>
            <a:r>
              <a:rPr lang="ru-RU" dirty="0" err="1"/>
              <a:t>більшою</a:t>
            </a:r>
            <a:r>
              <a:rPr lang="ru-RU" dirty="0"/>
              <a:t> </a:t>
            </a:r>
            <a:r>
              <a:rPr lang="ru-RU" dirty="0" err="1"/>
              <a:t>кількістю</a:t>
            </a:r>
            <a:r>
              <a:rPr lang="ru-RU" dirty="0"/>
              <a:t> </a:t>
            </a:r>
            <a:r>
              <a:rPr lang="ru-RU" dirty="0" err="1"/>
              <a:t>опадів</a:t>
            </a:r>
            <a:r>
              <a:rPr lang="ru-RU" dirty="0"/>
              <a:t>, </a:t>
            </a:r>
            <a:r>
              <a:rPr lang="ru-RU" dirty="0" err="1"/>
              <a:t>вищою</a:t>
            </a:r>
            <a:r>
              <a:rPr lang="ru-RU" dirty="0"/>
              <a:t> </a:t>
            </a:r>
            <a:r>
              <a:rPr lang="ru-RU" dirty="0" err="1"/>
              <a:t>відносною</a:t>
            </a:r>
            <a:r>
              <a:rPr lang="ru-RU" dirty="0"/>
              <a:t> </a:t>
            </a:r>
            <a:r>
              <a:rPr lang="ru-RU" dirty="0" err="1"/>
              <a:t>вологістю</a:t>
            </a:r>
            <a:r>
              <a:rPr lang="ru-RU" dirty="0"/>
              <a:t> </a:t>
            </a:r>
            <a:r>
              <a:rPr lang="ru-RU" dirty="0" err="1"/>
              <a:t>повітря</a:t>
            </a:r>
            <a:r>
              <a:rPr lang="ru-RU" dirty="0"/>
              <a:t> і </a:t>
            </a:r>
            <a:r>
              <a:rPr lang="ru-RU" dirty="0" err="1"/>
              <a:t>нижчою</a:t>
            </a:r>
            <a:r>
              <a:rPr lang="ru-RU" dirty="0"/>
              <a:t> температурою </a:t>
            </a:r>
            <a:r>
              <a:rPr lang="ru-RU" dirty="0" err="1"/>
              <a:t>морської</a:t>
            </a:r>
            <a:r>
              <a:rPr lang="ru-RU" dirty="0"/>
              <a:t> води у </a:t>
            </a:r>
            <a:r>
              <a:rPr lang="ru-RU" dirty="0" err="1"/>
              <a:t>літньо-осінній</a:t>
            </a:r>
            <a:r>
              <a:rPr lang="ru-RU" dirty="0"/>
              <a:t> </a:t>
            </a:r>
            <a:r>
              <a:rPr lang="ru-RU" dirty="0" err="1"/>
              <a:t>період</a:t>
            </a:r>
            <a:r>
              <a:rPr lang="ru-RU" dirty="0"/>
              <a:t>. Тут </a:t>
            </a:r>
            <a:r>
              <a:rPr lang="ru-RU" dirty="0" err="1"/>
              <a:t>зосереджені</a:t>
            </a:r>
            <a:r>
              <a:rPr lang="ru-RU" dirty="0"/>
              <a:t> </a:t>
            </a:r>
            <a:r>
              <a:rPr lang="ru-RU" dirty="0" err="1"/>
              <a:t>значні</a:t>
            </a:r>
            <a:r>
              <a:rPr lang="ru-RU" dirty="0"/>
              <a:t> </a:t>
            </a:r>
            <a:r>
              <a:rPr lang="ru-RU" dirty="0" err="1"/>
              <a:t>ресурси</a:t>
            </a:r>
            <a:r>
              <a:rPr lang="ru-RU" dirty="0"/>
              <a:t> для </a:t>
            </a:r>
            <a:r>
              <a:rPr lang="ru-RU" dirty="0" err="1"/>
              <a:t>організації</a:t>
            </a:r>
            <a:r>
              <a:rPr lang="ru-RU" dirty="0"/>
              <a:t> </a:t>
            </a:r>
            <a:r>
              <a:rPr lang="ru-RU" dirty="0" err="1"/>
              <a:t>грязьового</a:t>
            </a:r>
            <a:r>
              <a:rPr lang="ru-RU" dirty="0"/>
              <a:t> </a:t>
            </a:r>
            <a:r>
              <a:rPr lang="ru-RU" dirty="0" err="1"/>
              <a:t>лікування</a:t>
            </a:r>
            <a:r>
              <a:rPr lang="ru-RU" dirty="0"/>
              <a:t> у </a:t>
            </a:r>
            <a:r>
              <a:rPr lang="ru-RU" dirty="0" err="1"/>
              <a:t>вигляді</a:t>
            </a:r>
            <a:r>
              <a:rPr lang="ru-RU" dirty="0"/>
              <a:t> </a:t>
            </a:r>
            <a:r>
              <a:rPr lang="ru-RU" dirty="0" err="1"/>
              <a:t>намулової</a:t>
            </a:r>
            <a:r>
              <a:rPr lang="ru-RU" dirty="0"/>
              <a:t> </a:t>
            </a:r>
            <a:r>
              <a:rPr lang="ru-RU" dirty="0" err="1"/>
              <a:t>грязі</a:t>
            </a:r>
            <a:r>
              <a:rPr lang="ru-RU" dirty="0"/>
              <a:t> </a:t>
            </a:r>
            <a:r>
              <a:rPr lang="ru-RU" dirty="0" err="1"/>
              <a:t>солених</a:t>
            </a:r>
            <a:r>
              <a:rPr lang="ru-RU" dirty="0"/>
              <a:t> озер і </a:t>
            </a:r>
            <a:r>
              <a:rPr lang="ru-RU" dirty="0" err="1"/>
              <a:t>лиманів</a:t>
            </a:r>
            <a:r>
              <a:rPr lang="ru-RU" dirty="0"/>
              <a:t> (</a:t>
            </a:r>
            <a:r>
              <a:rPr lang="ru-RU" dirty="0" err="1"/>
              <a:t>Куяльницький</a:t>
            </a:r>
            <a:r>
              <a:rPr lang="ru-RU" dirty="0"/>
              <a:t> та </a:t>
            </a:r>
            <a:r>
              <a:rPr lang="ru-RU" dirty="0" err="1"/>
              <a:t>ін</a:t>
            </a:r>
            <a:r>
              <a:rPr lang="ru-RU" dirty="0"/>
              <a:t>.). </a:t>
            </a:r>
            <a:r>
              <a:rPr lang="ru-RU" dirty="0" err="1"/>
              <a:t>Значний</a:t>
            </a:r>
            <a:r>
              <a:rPr lang="ru-RU" dirty="0"/>
              <a:t> </a:t>
            </a:r>
            <a:r>
              <a:rPr lang="ru-RU" dirty="0" err="1"/>
              <a:t>ефект</a:t>
            </a:r>
            <a:r>
              <a:rPr lang="ru-RU" dirty="0"/>
              <a:t> </a:t>
            </a:r>
            <a:r>
              <a:rPr lang="ru-RU" dirty="0" err="1"/>
              <a:t>дають</a:t>
            </a:r>
            <a:r>
              <a:rPr lang="ru-RU" dirty="0"/>
              <a:t> </a:t>
            </a:r>
            <a:r>
              <a:rPr lang="ru-RU" dirty="0" err="1"/>
              <a:t>купання</a:t>
            </a:r>
            <a:r>
              <a:rPr lang="ru-RU" dirty="0"/>
              <a:t> в </a:t>
            </a:r>
            <a:r>
              <a:rPr lang="ru-RU" dirty="0" err="1"/>
              <a:t>морській</a:t>
            </a:r>
            <a:r>
              <a:rPr lang="ru-RU" dirty="0"/>
              <a:t> </a:t>
            </a:r>
            <a:r>
              <a:rPr lang="ru-RU" dirty="0" err="1"/>
              <a:t>воді</a:t>
            </a:r>
            <a:r>
              <a:rPr lang="ru-RU" dirty="0"/>
              <a:t>, </a:t>
            </a:r>
            <a:r>
              <a:rPr lang="ru-RU" dirty="0" err="1"/>
              <a:t>сонячні</a:t>
            </a:r>
            <a:r>
              <a:rPr lang="ru-RU" dirty="0"/>
              <a:t> та </a:t>
            </a:r>
            <a:r>
              <a:rPr lang="ru-RU" dirty="0" err="1"/>
              <a:t>повітряні</a:t>
            </a:r>
            <a:r>
              <a:rPr lang="ru-RU" dirty="0"/>
              <a:t> </a:t>
            </a:r>
            <a:r>
              <a:rPr lang="ru-RU" dirty="0" err="1"/>
              <a:t>ванни</a:t>
            </a:r>
            <a:endParaRPr lang="uk-U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2880504"/>
            <a:ext cx="3744417" cy="249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852936"/>
            <a:ext cx="378420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1759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908720"/>
            <a:ext cx="831641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/>
              <a:t>Кримський</a:t>
            </a:r>
            <a:r>
              <a:rPr lang="ru-RU" sz="2000" b="1" dirty="0"/>
              <a:t> </a:t>
            </a:r>
            <a:r>
              <a:rPr lang="ru-RU" sz="2000" b="1" dirty="0" err="1"/>
              <a:t>підрайон</a:t>
            </a:r>
            <a:r>
              <a:rPr lang="ru-RU" dirty="0"/>
              <a:t>, особливо невелика </a:t>
            </a:r>
            <a:r>
              <a:rPr lang="ru-RU" dirty="0" err="1"/>
              <a:t>витягнута</a:t>
            </a:r>
            <a:r>
              <a:rPr lang="ru-RU" dirty="0"/>
              <a:t> </a:t>
            </a:r>
            <a:r>
              <a:rPr lang="ru-RU" dirty="0" err="1"/>
              <a:t>вздовж</a:t>
            </a:r>
            <a:r>
              <a:rPr lang="ru-RU" dirty="0"/>
              <a:t> берега </a:t>
            </a:r>
            <a:r>
              <a:rPr lang="ru-RU" dirty="0" err="1"/>
              <a:t>територія</a:t>
            </a:r>
            <a:r>
              <a:rPr lang="ru-RU" dirty="0"/>
              <a:t> </a:t>
            </a:r>
            <a:r>
              <a:rPr lang="ru-RU" dirty="0" err="1"/>
              <a:t>Південного</a:t>
            </a:r>
            <a:r>
              <a:rPr lang="ru-RU" dirty="0"/>
              <a:t> берега </a:t>
            </a:r>
            <a:r>
              <a:rPr lang="ru-RU" dirty="0" err="1"/>
              <a:t>Криму</a:t>
            </a:r>
            <a:r>
              <a:rPr lang="ru-RU" dirty="0"/>
              <a:t>, </a:t>
            </a:r>
            <a:r>
              <a:rPr lang="ru-RU" dirty="0" err="1"/>
              <a:t>захищена</a:t>
            </a:r>
            <a:r>
              <a:rPr lang="ru-RU" dirty="0"/>
              <a:t> з </a:t>
            </a:r>
            <a:r>
              <a:rPr lang="ru-RU" dirty="0" err="1"/>
              <a:t>півночі</a:t>
            </a:r>
            <a:r>
              <a:rPr lang="ru-RU" dirty="0"/>
              <a:t> горами. Тут </a:t>
            </a:r>
            <a:r>
              <a:rPr lang="ru-RU" dirty="0" err="1"/>
              <a:t>зосереджені</a:t>
            </a:r>
            <a:r>
              <a:rPr lang="ru-RU" dirty="0"/>
              <a:t> </a:t>
            </a:r>
            <a:r>
              <a:rPr lang="ru-RU" dirty="0" err="1"/>
              <a:t>надзвичайно</a:t>
            </a:r>
            <a:r>
              <a:rPr lang="ru-RU" dirty="0"/>
              <a:t> </a:t>
            </a:r>
            <a:r>
              <a:rPr lang="ru-RU" dirty="0" err="1"/>
              <a:t>сприятливі</a:t>
            </a:r>
            <a:r>
              <a:rPr lang="ru-RU" dirty="0"/>
              <a:t> </a:t>
            </a:r>
            <a:r>
              <a:rPr lang="ru-RU" dirty="0" err="1"/>
              <a:t>кліматичні</a:t>
            </a:r>
            <a:r>
              <a:rPr lang="ru-RU" dirty="0"/>
              <a:t> </a:t>
            </a:r>
            <a:r>
              <a:rPr lang="ru-RU" dirty="0" err="1"/>
              <a:t>ресурси</a:t>
            </a:r>
            <a:r>
              <a:rPr lang="ru-RU" dirty="0"/>
              <a:t> для </a:t>
            </a:r>
            <a:r>
              <a:rPr lang="ru-RU" dirty="0" err="1"/>
              <a:t>відпочинку</a:t>
            </a:r>
            <a:r>
              <a:rPr lang="ru-RU" dirty="0"/>
              <a:t> та </a:t>
            </a:r>
            <a:r>
              <a:rPr lang="ru-RU" dirty="0" err="1"/>
              <a:t>лікування</a:t>
            </a:r>
            <a:r>
              <a:rPr lang="ru-RU" dirty="0"/>
              <a:t>: тепла </a:t>
            </a:r>
            <a:r>
              <a:rPr lang="ru-RU" dirty="0" err="1"/>
              <a:t>волога</a:t>
            </a:r>
            <a:r>
              <a:rPr lang="ru-RU" dirty="0"/>
              <a:t> зима з температурою </a:t>
            </a:r>
            <a:r>
              <a:rPr lang="ru-RU" dirty="0" err="1"/>
              <a:t>січня</a:t>
            </a:r>
            <a:r>
              <a:rPr lang="ru-RU" dirty="0"/>
              <a:t> +1…+5°С, </a:t>
            </a:r>
            <a:r>
              <a:rPr lang="ru-RU" dirty="0" err="1"/>
              <a:t>липня</a:t>
            </a:r>
            <a:r>
              <a:rPr lang="ru-RU" dirty="0"/>
              <a:t> — </a:t>
            </a:r>
            <a:r>
              <a:rPr lang="ru-RU" dirty="0" err="1"/>
              <a:t>близько</a:t>
            </a:r>
            <a:r>
              <a:rPr lang="ru-RU" dirty="0"/>
              <a:t> +25°С.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348880"/>
            <a:ext cx="4392488" cy="3897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77111"/>
            <a:ext cx="3261810" cy="2169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4045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42493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Значні</a:t>
            </a:r>
            <a:r>
              <a:rPr lang="ru-RU" dirty="0"/>
              <a:t> </a:t>
            </a:r>
            <a:r>
              <a:rPr lang="ru-RU" dirty="0" err="1"/>
              <a:t>рекреаційні</a:t>
            </a:r>
            <a:r>
              <a:rPr lang="ru-RU" dirty="0"/>
              <a:t> </a:t>
            </a:r>
            <a:r>
              <a:rPr lang="ru-RU" dirty="0" err="1"/>
              <a:t>ресурси</a:t>
            </a:r>
            <a:r>
              <a:rPr lang="ru-RU" dirty="0"/>
              <a:t> є у </a:t>
            </a:r>
            <a:r>
              <a:rPr lang="ru-RU" sz="2000" b="1" dirty="0" err="1"/>
              <a:t>східному</a:t>
            </a:r>
            <a:r>
              <a:rPr lang="ru-RU" sz="2000" b="1" dirty="0"/>
              <a:t> </a:t>
            </a:r>
            <a:r>
              <a:rPr lang="ru-RU" sz="2000" b="1" dirty="0" err="1"/>
              <a:t>підрайоні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простягається</a:t>
            </a:r>
            <a:r>
              <a:rPr lang="ru-RU" dirty="0"/>
              <a:t> </a:t>
            </a:r>
            <a:r>
              <a:rPr lang="ru-RU" dirty="0" err="1"/>
              <a:t>вздовж</a:t>
            </a:r>
            <a:r>
              <a:rPr lang="ru-RU" dirty="0"/>
              <a:t> </a:t>
            </a:r>
            <a:r>
              <a:rPr lang="ru-RU" dirty="0" err="1"/>
              <a:t>Азовського</a:t>
            </a:r>
            <a:r>
              <a:rPr lang="ru-RU" dirty="0"/>
              <a:t> моря. </a:t>
            </a:r>
            <a:r>
              <a:rPr lang="ru-RU" dirty="0" err="1"/>
              <a:t>Клімат</a:t>
            </a:r>
            <a:r>
              <a:rPr lang="ru-RU" dirty="0"/>
              <a:t> у </a:t>
            </a:r>
            <a:r>
              <a:rPr lang="ru-RU" dirty="0" err="1"/>
              <a:t>цьому</a:t>
            </a:r>
            <a:r>
              <a:rPr lang="ru-RU" dirty="0"/>
              <a:t> </a:t>
            </a:r>
            <a:r>
              <a:rPr lang="ru-RU" dirty="0" err="1"/>
              <a:t>підрайоні</a:t>
            </a:r>
            <a:r>
              <a:rPr lang="ru-RU" dirty="0"/>
              <a:t>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континентальний</a:t>
            </a:r>
            <a:r>
              <a:rPr lang="ru-RU" dirty="0"/>
              <a:t>, температура </a:t>
            </a:r>
            <a:r>
              <a:rPr lang="ru-RU" dirty="0" err="1"/>
              <a:t>менш</a:t>
            </a:r>
            <a:r>
              <a:rPr lang="ru-RU" dirty="0"/>
              <a:t> </a:t>
            </a:r>
            <a:r>
              <a:rPr lang="ru-RU" dirty="0" err="1"/>
              <a:t>солоної</a:t>
            </a:r>
            <a:r>
              <a:rPr lang="ru-RU" dirty="0"/>
              <a:t> </a:t>
            </a:r>
            <a:r>
              <a:rPr lang="ru-RU" dirty="0" err="1"/>
              <a:t>морської</a:t>
            </a:r>
            <a:r>
              <a:rPr lang="ru-RU" dirty="0"/>
              <a:t> води </a:t>
            </a:r>
            <a:r>
              <a:rPr lang="ru-RU" dirty="0" err="1"/>
              <a:t>вища</a:t>
            </a:r>
            <a:r>
              <a:rPr lang="ru-RU" dirty="0"/>
              <a:t>. </a:t>
            </a:r>
            <a:r>
              <a:rPr lang="ru-RU" dirty="0" err="1"/>
              <a:t>Підрайон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сприятливі</a:t>
            </a:r>
            <a:r>
              <a:rPr lang="ru-RU" dirty="0"/>
              <a:t> </a:t>
            </a:r>
            <a:r>
              <a:rPr lang="ru-RU" dirty="0" err="1"/>
              <a:t>кліматичні</a:t>
            </a:r>
            <a:r>
              <a:rPr lang="ru-RU" dirty="0"/>
              <a:t> водно-</a:t>
            </a:r>
            <a:r>
              <a:rPr lang="ru-RU" dirty="0" err="1"/>
              <a:t>морські</a:t>
            </a:r>
            <a:r>
              <a:rPr lang="ru-RU" dirty="0"/>
              <a:t> та </a:t>
            </a:r>
            <a:r>
              <a:rPr lang="ru-RU" dirty="0" err="1"/>
              <a:t>грязьові</a:t>
            </a:r>
            <a:r>
              <a:rPr lang="ru-RU" dirty="0"/>
              <a:t> </a:t>
            </a:r>
            <a:r>
              <a:rPr lang="ru-RU" dirty="0" err="1"/>
              <a:t>ресурси</a:t>
            </a:r>
            <a:r>
              <a:rPr lang="ru-RU" dirty="0"/>
              <a:t>.</a:t>
            </a:r>
          </a:p>
          <a:p>
            <a:r>
              <a:rPr lang="ru-RU" dirty="0" err="1"/>
              <a:t>Цінні</a:t>
            </a:r>
            <a:r>
              <a:rPr lang="ru-RU" dirty="0"/>
              <a:t> </a:t>
            </a:r>
            <a:r>
              <a:rPr lang="ru-RU" dirty="0" err="1"/>
              <a:t>лікувальні</a:t>
            </a:r>
            <a:r>
              <a:rPr lang="ru-RU" dirty="0"/>
              <a:t> </a:t>
            </a:r>
            <a:r>
              <a:rPr lang="ru-RU" dirty="0" err="1"/>
              <a:t>грязі</a:t>
            </a:r>
            <a:r>
              <a:rPr lang="ru-RU" dirty="0"/>
              <a:t> є в районах </a:t>
            </a:r>
            <a:r>
              <a:rPr lang="ru-RU" dirty="0" err="1"/>
              <a:t>Бердянська</a:t>
            </a:r>
            <a:r>
              <a:rPr lang="ru-RU" dirty="0"/>
              <a:t>, </a:t>
            </a:r>
            <a:r>
              <a:rPr lang="ru-RU" dirty="0" err="1"/>
              <a:t>Маріуполя</a:t>
            </a:r>
            <a:r>
              <a:rPr lang="ru-RU" dirty="0"/>
              <a:t>, </a:t>
            </a:r>
            <a:r>
              <a:rPr lang="ru-RU" dirty="0" err="1"/>
              <a:t>Кирилівки</a:t>
            </a:r>
            <a:r>
              <a:rPr lang="ru-RU" dirty="0"/>
              <a:t>. </a:t>
            </a:r>
          </a:p>
        </p:txBody>
      </p:sp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467544" y="4005064"/>
            <a:ext cx="4248472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dirty="0" err="1"/>
              <a:t>Грязьовий</a:t>
            </a:r>
            <a:r>
              <a:rPr lang="ru-RU" dirty="0"/>
              <a:t> та </a:t>
            </a:r>
            <a:r>
              <a:rPr lang="ru-RU" dirty="0" err="1"/>
              <a:t>кліматичний</a:t>
            </a:r>
            <a:r>
              <a:rPr lang="ru-RU" dirty="0"/>
              <a:t> </a:t>
            </a:r>
            <a:r>
              <a:rPr lang="ru-RU" dirty="0" err="1"/>
              <a:t>приморський</a:t>
            </a:r>
            <a:r>
              <a:rPr lang="ru-RU" dirty="0"/>
              <a:t> </a:t>
            </a:r>
            <a:r>
              <a:rPr lang="ru-RU" dirty="0" err="1"/>
              <a:t>рівнинний</a:t>
            </a:r>
            <a:r>
              <a:rPr lang="ru-RU" dirty="0"/>
              <a:t> курорт </a:t>
            </a:r>
            <a:r>
              <a:rPr lang="ru-RU" dirty="0" err="1"/>
              <a:t>степової</a:t>
            </a:r>
            <a:r>
              <a:rPr lang="ru-RU" dirty="0"/>
              <a:t> </a:t>
            </a:r>
            <a:r>
              <a:rPr lang="ru-RU" dirty="0" err="1"/>
              <a:t>зони</a:t>
            </a:r>
            <a:r>
              <a:rPr lang="ru-RU" dirty="0"/>
              <a:t> </a:t>
            </a:r>
            <a:r>
              <a:rPr lang="ru-RU" dirty="0" err="1"/>
              <a:t>Бердянськ</a:t>
            </a:r>
            <a:r>
              <a:rPr lang="ru-RU" dirty="0"/>
              <a:t> </a:t>
            </a:r>
            <a:r>
              <a:rPr lang="ru-RU" dirty="0" err="1"/>
              <a:t>знаходиться</a:t>
            </a:r>
            <a:r>
              <a:rPr lang="ru-RU" dirty="0"/>
              <a:t> на </a:t>
            </a:r>
            <a:r>
              <a:rPr lang="ru-RU" dirty="0" err="1"/>
              <a:t>північному</a:t>
            </a:r>
            <a:r>
              <a:rPr lang="ru-RU" dirty="0"/>
              <a:t> </a:t>
            </a:r>
            <a:r>
              <a:rPr lang="ru-RU" dirty="0" err="1"/>
              <a:t>березі</a:t>
            </a:r>
            <a:r>
              <a:rPr lang="ru-RU" dirty="0"/>
              <a:t> </a:t>
            </a:r>
            <a:r>
              <a:rPr lang="ru-RU" dirty="0" err="1"/>
              <a:t>Азовського</a:t>
            </a:r>
            <a:r>
              <a:rPr lang="ru-RU" dirty="0"/>
              <a:t> моря. </a:t>
            </a:r>
            <a:r>
              <a:rPr lang="ru-RU" dirty="0" err="1"/>
              <a:t>Клімат</a:t>
            </a:r>
            <a:r>
              <a:rPr lang="ru-RU" dirty="0"/>
              <a:t> </a:t>
            </a:r>
            <a:r>
              <a:rPr lang="ru-RU" dirty="0" err="1"/>
              <a:t>помірноконтинентальний</a:t>
            </a:r>
            <a:r>
              <a:rPr lang="ru-RU" dirty="0"/>
              <a:t>. </a:t>
            </a:r>
            <a:r>
              <a:rPr lang="ru-RU" dirty="0" err="1"/>
              <a:t>Основні</a:t>
            </a:r>
            <a:r>
              <a:rPr lang="ru-RU" dirty="0"/>
              <a:t> </a:t>
            </a:r>
            <a:r>
              <a:rPr lang="ru-RU" dirty="0" err="1"/>
              <a:t>лікувальні</a:t>
            </a:r>
            <a:r>
              <a:rPr lang="ru-RU" dirty="0"/>
              <a:t> </a:t>
            </a:r>
            <a:r>
              <a:rPr lang="ru-RU" dirty="0" err="1"/>
              <a:t>засоби</a:t>
            </a:r>
            <a:r>
              <a:rPr lang="ru-RU" dirty="0"/>
              <a:t> курорту -</a:t>
            </a:r>
            <a:r>
              <a:rPr lang="ru-RU" dirty="0" err="1"/>
              <a:t>намулисті</a:t>
            </a:r>
            <a:r>
              <a:rPr lang="ru-RU" dirty="0"/>
              <a:t> </a:t>
            </a:r>
            <a:r>
              <a:rPr lang="ru-RU" dirty="0" err="1"/>
              <a:t>грязі</a:t>
            </a:r>
            <a:r>
              <a:rPr lang="ru-RU" dirty="0"/>
              <a:t> та </a:t>
            </a:r>
            <a:r>
              <a:rPr lang="ru-RU" dirty="0" err="1"/>
              <a:t>ропа</a:t>
            </a:r>
            <a:r>
              <a:rPr lang="ru-RU" dirty="0"/>
              <a:t> озер </a:t>
            </a:r>
            <a:r>
              <a:rPr lang="ru-RU" dirty="0" err="1"/>
              <a:t>Червоне</a:t>
            </a:r>
            <a:r>
              <a:rPr lang="ru-RU" dirty="0"/>
              <a:t>, </a:t>
            </a:r>
            <a:r>
              <a:rPr lang="ru-RU" dirty="0" err="1"/>
              <a:t>Велике</a:t>
            </a:r>
            <a:r>
              <a:rPr lang="ru-RU" dirty="0"/>
              <a:t> й затоки </a:t>
            </a:r>
            <a:r>
              <a:rPr lang="ru-RU" dirty="0" err="1"/>
              <a:t>Азовського</a:t>
            </a:r>
            <a:r>
              <a:rPr lang="ru-RU" dirty="0"/>
              <a:t> моря,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мінеральні</a:t>
            </a:r>
            <a:r>
              <a:rPr lang="ru-RU" dirty="0"/>
              <a:t> </a:t>
            </a:r>
            <a:r>
              <a:rPr lang="ru-RU" dirty="0" err="1"/>
              <a:t>хлорні</a:t>
            </a:r>
            <a:r>
              <a:rPr lang="ru-RU" dirty="0"/>
              <a:t> й </a:t>
            </a:r>
            <a:r>
              <a:rPr lang="ru-RU" dirty="0" err="1"/>
              <a:t>натрієві</a:t>
            </a:r>
            <a:r>
              <a:rPr lang="ru-RU" dirty="0"/>
              <a:t> води.</a:t>
            </a:r>
            <a:endParaRPr lang="uk-UA" dirty="0"/>
          </a:p>
        </p:txBody>
      </p:sp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5652120" y="1901731"/>
            <a:ext cx="3024584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dirty="0" err="1"/>
              <a:t>Основними</a:t>
            </a:r>
            <a:r>
              <a:rPr lang="ru-RU" dirty="0"/>
              <a:t> </a:t>
            </a:r>
            <a:r>
              <a:rPr lang="ru-RU" dirty="0" err="1"/>
              <a:t>лікувальними</a:t>
            </a:r>
            <a:r>
              <a:rPr lang="ru-RU" dirty="0"/>
              <a:t> факторами курорту </a:t>
            </a:r>
            <a:r>
              <a:rPr lang="ru-RU" dirty="0" err="1"/>
              <a:t>Маріуполь</a:t>
            </a:r>
            <a:r>
              <a:rPr lang="ru-RU" dirty="0"/>
              <a:t>, </a:t>
            </a:r>
            <a:r>
              <a:rPr lang="ru-RU" dirty="0" err="1"/>
              <a:t>розташованого</a:t>
            </a:r>
            <a:r>
              <a:rPr lang="ru-RU" dirty="0"/>
              <a:t> на </a:t>
            </a:r>
            <a:r>
              <a:rPr lang="ru-RU" dirty="0" err="1"/>
              <a:t>березі</a:t>
            </a:r>
            <a:r>
              <a:rPr lang="ru-RU" dirty="0"/>
              <a:t> </a:t>
            </a:r>
            <a:r>
              <a:rPr lang="ru-RU" dirty="0" err="1"/>
              <a:t>Азовського</a:t>
            </a:r>
            <a:r>
              <a:rPr lang="ru-RU" dirty="0"/>
              <a:t> моря, є </a:t>
            </a:r>
            <a:r>
              <a:rPr lang="ru-RU" dirty="0" err="1"/>
              <a:t>клімат</a:t>
            </a:r>
            <a:r>
              <a:rPr lang="ru-RU" dirty="0"/>
              <a:t>, </a:t>
            </a:r>
            <a:r>
              <a:rPr lang="ru-RU" dirty="0" err="1"/>
              <a:t>намулисті</a:t>
            </a:r>
            <a:r>
              <a:rPr lang="ru-RU" dirty="0"/>
              <a:t> </a:t>
            </a:r>
            <a:r>
              <a:rPr lang="ru-RU" dirty="0" err="1"/>
              <a:t>грязі</a:t>
            </a:r>
            <a:r>
              <a:rPr lang="ru-RU" dirty="0"/>
              <a:t> </a:t>
            </a:r>
            <a:r>
              <a:rPr lang="ru-RU" dirty="0" err="1"/>
              <a:t>Таганрозької</a:t>
            </a:r>
            <a:r>
              <a:rPr lang="ru-RU" dirty="0"/>
              <a:t> затоки та </a:t>
            </a:r>
            <a:r>
              <a:rPr lang="ru-RU" dirty="0" err="1"/>
              <a:t>морські</a:t>
            </a:r>
            <a:r>
              <a:rPr lang="ru-RU" dirty="0"/>
              <a:t> </a:t>
            </a:r>
            <a:r>
              <a:rPr lang="ru-RU" dirty="0" err="1"/>
              <a:t>купання</a:t>
            </a:r>
            <a:r>
              <a:rPr lang="ru-RU" dirty="0"/>
              <a:t>. </a:t>
            </a:r>
            <a:endParaRPr lang="uk-UA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61353"/>
            <a:ext cx="3672408" cy="191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33" y="4152575"/>
            <a:ext cx="3812352" cy="229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4716016" y="2564904"/>
            <a:ext cx="720080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10800000" flipH="1">
            <a:off x="4139952" y="5085184"/>
            <a:ext cx="720080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72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827584" y="548680"/>
            <a:ext cx="77058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dirty="0" err="1"/>
              <a:t>Унікальні</a:t>
            </a:r>
            <a:r>
              <a:rPr lang="ru-RU" dirty="0"/>
              <a:t> </a:t>
            </a:r>
            <a:r>
              <a:rPr lang="ru-RU" dirty="0" err="1"/>
              <a:t>рекреаційні</a:t>
            </a:r>
            <a:r>
              <a:rPr lang="ru-RU" dirty="0"/>
              <a:t> </a:t>
            </a:r>
            <a:r>
              <a:rPr lang="ru-RU" dirty="0" err="1"/>
              <a:t>ресурси</a:t>
            </a:r>
            <a:r>
              <a:rPr lang="ru-RU" dirty="0"/>
              <a:t> є </a:t>
            </a:r>
            <a:r>
              <a:rPr lang="ru-RU" dirty="0" err="1"/>
              <a:t>також</a:t>
            </a:r>
            <a:r>
              <a:rPr lang="ru-RU" dirty="0"/>
              <a:t> у Карпатах, </a:t>
            </a:r>
            <a:r>
              <a:rPr lang="ru-RU" dirty="0" err="1"/>
              <a:t>Передкарпатті</a:t>
            </a:r>
            <a:r>
              <a:rPr lang="ru-RU" dirty="0"/>
              <a:t> і </a:t>
            </a:r>
            <a:r>
              <a:rPr lang="ru-RU" dirty="0" err="1"/>
              <a:t>Закарпатті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входять</a:t>
            </a:r>
            <a:r>
              <a:rPr lang="ru-RU" dirty="0"/>
              <a:t> у </a:t>
            </a:r>
            <a:r>
              <a:rPr lang="ru-RU" dirty="0" err="1"/>
              <a:t>вигляді</a:t>
            </a:r>
            <a:r>
              <a:rPr lang="ru-RU" dirty="0"/>
              <a:t> </a:t>
            </a:r>
            <a:r>
              <a:rPr lang="ru-RU" dirty="0" err="1"/>
              <a:t>підрайонів</a:t>
            </a:r>
            <a:r>
              <a:rPr lang="ru-RU" dirty="0"/>
              <a:t> у великий </a:t>
            </a:r>
            <a:r>
              <a:rPr lang="ru-RU" dirty="0" err="1"/>
              <a:t>Карпатський</a:t>
            </a:r>
            <a:r>
              <a:rPr lang="ru-RU" dirty="0"/>
              <a:t> район.</a:t>
            </a:r>
            <a:endParaRPr lang="uk-UA" dirty="0"/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827584" y="1340768"/>
            <a:ext cx="756084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dirty="0" err="1"/>
              <a:t>Гірські</a:t>
            </a:r>
            <a:r>
              <a:rPr lang="ru-RU" dirty="0"/>
              <a:t> </a:t>
            </a:r>
            <a:r>
              <a:rPr lang="ru-RU" dirty="0" err="1"/>
              <a:t>райони</a:t>
            </a:r>
            <a:r>
              <a:rPr lang="ru-RU" dirty="0"/>
              <a:t> </a:t>
            </a:r>
            <a:r>
              <a:rPr lang="ru-RU" dirty="0" err="1"/>
              <a:t>характеризуються</a:t>
            </a:r>
            <a:r>
              <a:rPr lang="ru-RU" dirty="0"/>
              <a:t> чистим </a:t>
            </a:r>
            <a:r>
              <a:rPr lang="ru-RU" dirty="0" err="1"/>
              <a:t>повітрям</a:t>
            </a:r>
            <a:r>
              <a:rPr lang="ru-RU" dirty="0"/>
              <a:t>, </a:t>
            </a:r>
            <a:r>
              <a:rPr lang="ru-RU" dirty="0" err="1"/>
              <a:t>насиченим</a:t>
            </a:r>
            <a:r>
              <a:rPr lang="ru-RU" dirty="0"/>
              <a:t> </a:t>
            </a:r>
            <a:r>
              <a:rPr lang="ru-RU" dirty="0" err="1"/>
              <a:t>влітку</a:t>
            </a:r>
            <a:r>
              <a:rPr lang="ru-RU" dirty="0"/>
              <a:t> та </a:t>
            </a:r>
            <a:r>
              <a:rPr lang="ru-RU" dirty="0" err="1"/>
              <a:t>восени</a:t>
            </a:r>
            <a:r>
              <a:rPr lang="ru-RU" dirty="0"/>
              <a:t> ароматом </a:t>
            </a:r>
            <a:r>
              <a:rPr lang="ru-RU" dirty="0" err="1"/>
              <a:t>ялин</a:t>
            </a:r>
            <a:r>
              <a:rPr lang="ru-RU" dirty="0"/>
              <a:t>, </a:t>
            </a:r>
            <a:r>
              <a:rPr lang="ru-RU" dirty="0" err="1"/>
              <a:t>ялиць</a:t>
            </a:r>
            <a:r>
              <a:rPr lang="ru-RU" dirty="0"/>
              <a:t> і </a:t>
            </a:r>
            <a:r>
              <a:rPr lang="ru-RU" dirty="0" err="1"/>
              <a:t>ялівцю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різнотрав'ям</a:t>
            </a:r>
            <a:r>
              <a:rPr lang="ru-RU" dirty="0"/>
              <a:t> та </a:t>
            </a:r>
            <a:r>
              <a:rPr lang="ru-RU" dirty="0" err="1"/>
              <a:t>листяними</a:t>
            </a:r>
            <a:r>
              <a:rPr lang="ru-RU" dirty="0"/>
              <a:t> </a:t>
            </a:r>
            <a:r>
              <a:rPr lang="ru-RU" dirty="0" err="1"/>
              <a:t>лісами</a:t>
            </a:r>
            <a:r>
              <a:rPr lang="ru-RU" dirty="0"/>
              <a:t>. У </a:t>
            </a:r>
            <a:r>
              <a:rPr lang="ru-RU" dirty="0" err="1"/>
              <a:t>районі</a:t>
            </a:r>
            <a:r>
              <a:rPr lang="ru-RU" dirty="0"/>
              <a:t> </a:t>
            </a:r>
            <a:r>
              <a:rPr lang="ru-RU" dirty="0" err="1"/>
              <a:t>розташовані</a:t>
            </a:r>
            <a:r>
              <a:rPr lang="ru-RU" dirty="0"/>
              <a:t> </a:t>
            </a:r>
            <a:r>
              <a:rPr lang="ru-RU" dirty="0" err="1"/>
              <a:t>великі</a:t>
            </a:r>
            <a:r>
              <a:rPr lang="ru-RU" dirty="0"/>
              <a:t> </a:t>
            </a:r>
            <a:r>
              <a:rPr lang="ru-RU" dirty="0" err="1"/>
              <a:t>масиви</a:t>
            </a:r>
            <a:r>
              <a:rPr lang="ru-RU" dirty="0"/>
              <a:t> </a:t>
            </a:r>
            <a:r>
              <a:rPr lang="ru-RU" dirty="0" err="1"/>
              <a:t>лісів</a:t>
            </a:r>
            <a:r>
              <a:rPr lang="ru-RU" dirty="0"/>
              <a:t>, </a:t>
            </a:r>
            <a:r>
              <a:rPr lang="ru-RU" dirty="0" err="1"/>
              <a:t>джерела</a:t>
            </a:r>
            <a:r>
              <a:rPr lang="ru-RU" dirty="0"/>
              <a:t> </a:t>
            </a:r>
            <a:r>
              <a:rPr lang="ru-RU" dirty="0" err="1"/>
              <a:t>цінних</a:t>
            </a:r>
            <a:r>
              <a:rPr lang="ru-RU" dirty="0"/>
              <a:t> і </a:t>
            </a:r>
            <a:r>
              <a:rPr lang="ru-RU" dirty="0" err="1"/>
              <a:t>різноманітних</a:t>
            </a:r>
            <a:r>
              <a:rPr lang="ru-RU" dirty="0"/>
              <a:t> за </a:t>
            </a:r>
            <a:r>
              <a:rPr lang="ru-RU" dirty="0" err="1"/>
              <a:t>своїм</a:t>
            </a:r>
            <a:r>
              <a:rPr lang="ru-RU" dirty="0"/>
              <a:t> </a:t>
            </a:r>
            <a:r>
              <a:rPr lang="ru-RU" dirty="0" err="1"/>
              <a:t>хімічним</a:t>
            </a:r>
            <a:r>
              <a:rPr lang="ru-RU" dirty="0"/>
              <a:t> складом та </a:t>
            </a:r>
            <a:r>
              <a:rPr lang="ru-RU" dirty="0" err="1"/>
              <a:t>лікувальними</a:t>
            </a:r>
            <a:r>
              <a:rPr lang="ru-RU" dirty="0"/>
              <a:t> </a:t>
            </a:r>
            <a:r>
              <a:rPr lang="ru-RU" dirty="0" err="1"/>
              <a:t>властивостями</a:t>
            </a:r>
            <a:r>
              <a:rPr lang="ru-RU" dirty="0"/>
              <a:t> </a:t>
            </a:r>
            <a:r>
              <a:rPr lang="ru-RU" dirty="0" err="1"/>
              <a:t>мінеральних</a:t>
            </a:r>
            <a:r>
              <a:rPr lang="ru-RU" dirty="0"/>
              <a:t> вод, в </a:t>
            </a:r>
            <a:r>
              <a:rPr lang="ru-RU" dirty="0" err="1"/>
              <a:t>ряді</a:t>
            </a:r>
            <a:r>
              <a:rPr lang="ru-RU" dirty="0"/>
              <a:t> </a:t>
            </a:r>
            <a:r>
              <a:rPr lang="ru-RU" dirty="0" err="1"/>
              <a:t>випадків</a:t>
            </a:r>
            <a:r>
              <a:rPr lang="ru-RU" dirty="0"/>
              <a:t> </a:t>
            </a:r>
            <a:r>
              <a:rPr lang="ru-RU" dirty="0" err="1"/>
              <a:t>унікальних</a:t>
            </a:r>
            <a:r>
              <a:rPr lang="ru-RU" dirty="0"/>
              <a:t>.</a:t>
            </a:r>
            <a:endParaRPr lang="uk-UA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5047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899592" y="548680"/>
            <a:ext cx="770485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dirty="0"/>
              <a:t>У </a:t>
            </a:r>
            <a:r>
              <a:rPr lang="ru-RU" dirty="0" err="1"/>
              <a:t>відповідності</a:t>
            </a:r>
            <a:r>
              <a:rPr lang="ru-RU" dirty="0"/>
              <a:t> до чинного </a:t>
            </a:r>
            <a:r>
              <a:rPr lang="ru-RU" dirty="0" err="1"/>
              <a:t>законодавства</a:t>
            </a:r>
            <a:r>
              <a:rPr lang="ru-RU" dirty="0"/>
              <a:t> </a:t>
            </a:r>
            <a:r>
              <a:rPr lang="ru-RU" dirty="0" err="1"/>
              <a:t>курортні</a:t>
            </a:r>
            <a:r>
              <a:rPr lang="ru-RU" dirty="0"/>
              <a:t>, </a:t>
            </a:r>
            <a:r>
              <a:rPr lang="ru-RU" dirty="0" err="1"/>
              <a:t>природоохоронні</a:t>
            </a:r>
            <a:r>
              <a:rPr lang="ru-RU" dirty="0"/>
              <a:t> </a:t>
            </a:r>
            <a:r>
              <a:rPr lang="ru-RU" dirty="0" err="1"/>
              <a:t>землі</a:t>
            </a:r>
            <a:r>
              <a:rPr lang="ru-RU" dirty="0"/>
              <a:t> та </a:t>
            </a:r>
            <a:r>
              <a:rPr lang="ru-RU" dirty="0" err="1"/>
              <a:t>землі</a:t>
            </a:r>
            <a:r>
              <a:rPr lang="ru-RU" dirty="0"/>
              <a:t> </a:t>
            </a:r>
            <a:r>
              <a:rPr lang="ru-RU" dirty="0" err="1"/>
              <a:t>історико</a:t>
            </a:r>
            <a:r>
              <a:rPr lang="ru-RU" dirty="0"/>
              <a:t>-культурного </a:t>
            </a:r>
            <a:r>
              <a:rPr lang="ru-RU" dirty="0" err="1"/>
              <a:t>призначення</a:t>
            </a:r>
            <a:r>
              <a:rPr lang="ru-RU" dirty="0"/>
              <a:t> є </a:t>
            </a:r>
            <a:r>
              <a:rPr lang="ru-RU" dirty="0" err="1"/>
              <a:t>загальнодержавною</a:t>
            </a:r>
            <a:r>
              <a:rPr lang="ru-RU" dirty="0"/>
              <a:t> </a:t>
            </a:r>
            <a:r>
              <a:rPr lang="ru-RU" dirty="0" err="1"/>
              <a:t>власністю</a:t>
            </a:r>
            <a:r>
              <a:rPr lang="ru-RU" dirty="0"/>
              <a:t>, </a:t>
            </a:r>
            <a:r>
              <a:rPr lang="ru-RU" dirty="0" err="1"/>
              <a:t>підлягають</a:t>
            </a:r>
            <a:r>
              <a:rPr lang="ru-RU" dirty="0"/>
              <a:t> </a:t>
            </a:r>
            <a:r>
              <a:rPr lang="ru-RU" dirty="0" err="1"/>
              <a:t>особливій</a:t>
            </a:r>
            <a:r>
              <a:rPr lang="ru-RU" dirty="0"/>
              <a:t> </a:t>
            </a:r>
            <a:r>
              <a:rPr lang="ru-RU" dirty="0" err="1"/>
              <a:t>охороні</a:t>
            </a:r>
            <a:r>
              <a:rPr lang="ru-RU" dirty="0"/>
              <a:t>, не </a:t>
            </a:r>
            <a:r>
              <a:rPr lang="ru-RU" dirty="0" err="1"/>
              <a:t>приватизуються</a:t>
            </a:r>
            <a:r>
              <a:rPr lang="ru-RU" dirty="0"/>
              <a:t>; </a:t>
            </a:r>
          </a:p>
          <a:p>
            <a:pPr marL="285750" indent="-285750">
              <a:buFontTx/>
              <a:buChar char="-"/>
            </a:pPr>
            <a:r>
              <a:rPr lang="ru-RU" dirty="0"/>
              <a:t>вони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передаватись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у </a:t>
            </a:r>
            <a:r>
              <a:rPr lang="ru-RU" dirty="0" err="1"/>
              <a:t>постійне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тимчасове</a:t>
            </a:r>
            <a:r>
              <a:rPr lang="ru-RU" dirty="0"/>
              <a:t> </a:t>
            </a:r>
            <a:r>
              <a:rPr lang="ru-RU" dirty="0" err="1"/>
              <a:t>користування</a:t>
            </a:r>
            <a:r>
              <a:rPr lang="ru-RU" dirty="0"/>
              <a:t>;</a:t>
            </a:r>
          </a:p>
          <a:p>
            <a:pPr marL="285750" indent="-285750">
              <a:buFontTx/>
              <a:buChar char="-"/>
            </a:pPr>
            <a:r>
              <a:rPr lang="ru-RU" dirty="0" err="1"/>
              <a:t>рекреаційні</a:t>
            </a:r>
            <a:r>
              <a:rPr lang="ru-RU" dirty="0"/>
              <a:t> ж </a:t>
            </a:r>
            <a:r>
              <a:rPr lang="ru-RU" dirty="0" err="1"/>
              <a:t>землі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перебувати</a:t>
            </a:r>
            <a:r>
              <a:rPr lang="ru-RU" dirty="0"/>
              <a:t> як у </a:t>
            </a:r>
            <a:r>
              <a:rPr lang="ru-RU" dirty="0" err="1"/>
              <a:t>загальнодержавній</a:t>
            </a:r>
            <a:r>
              <a:rPr lang="ru-RU" dirty="0"/>
              <a:t>, так і в </a:t>
            </a:r>
            <a:r>
              <a:rPr lang="ru-RU" dirty="0" err="1"/>
              <a:t>колективній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приватній</a:t>
            </a:r>
            <a:r>
              <a:rPr lang="ru-RU" dirty="0"/>
              <a:t> </a:t>
            </a:r>
            <a:r>
              <a:rPr lang="ru-RU" dirty="0" err="1"/>
              <a:t>власності</a:t>
            </a:r>
            <a:r>
              <a:rPr lang="ru-RU" dirty="0"/>
              <a:t>.</a:t>
            </a:r>
            <a:endParaRPr lang="uk-UA" dirty="0"/>
          </a:p>
        </p:txBody>
      </p:sp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975792" y="2463469"/>
            <a:ext cx="777686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dirty="0" err="1"/>
              <a:t>Питома</a:t>
            </a:r>
            <a:r>
              <a:rPr lang="ru-RU" dirty="0"/>
              <a:t> вага </a:t>
            </a:r>
            <a:r>
              <a:rPr lang="ru-RU" dirty="0" err="1"/>
              <a:t>доходів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туризму у валовому </a:t>
            </a:r>
            <a:r>
              <a:rPr lang="ru-RU" dirty="0" err="1"/>
              <a:t>національному</a:t>
            </a:r>
            <a:r>
              <a:rPr lang="ru-RU" dirty="0"/>
              <a:t> </a:t>
            </a:r>
            <a:r>
              <a:rPr lang="ru-RU" dirty="0" err="1"/>
              <a:t>продукті</a:t>
            </a:r>
            <a:r>
              <a:rPr lang="ru-RU" dirty="0"/>
              <a:t> в </a:t>
            </a:r>
            <a:r>
              <a:rPr lang="ru-RU" dirty="0" err="1"/>
              <a:t>Іспанії</a:t>
            </a:r>
            <a:r>
              <a:rPr lang="ru-RU" dirty="0"/>
              <a:t> становить </a:t>
            </a:r>
            <a:r>
              <a:rPr lang="ru-RU" dirty="0" err="1"/>
              <a:t>майже</a:t>
            </a:r>
            <a:r>
              <a:rPr lang="ru-RU" dirty="0"/>
              <a:t> 4%, у </a:t>
            </a:r>
            <a:r>
              <a:rPr lang="ru-RU" dirty="0" err="1"/>
              <a:t>Кіпрі</a:t>
            </a:r>
            <a:r>
              <a:rPr lang="ru-RU" dirty="0"/>
              <a:t> — </a:t>
            </a:r>
            <a:r>
              <a:rPr lang="ru-RU" dirty="0" err="1"/>
              <a:t>близько</a:t>
            </a:r>
            <a:r>
              <a:rPr lang="ru-RU" dirty="0"/>
              <a:t> 20%, у </a:t>
            </a:r>
            <a:r>
              <a:rPr lang="ru-RU" dirty="0" err="1"/>
              <a:t>країнах</a:t>
            </a:r>
            <a:r>
              <a:rPr lang="ru-RU" dirty="0"/>
              <a:t> </a:t>
            </a:r>
            <a:r>
              <a:rPr lang="ru-RU" dirty="0" err="1"/>
              <a:t>Центральної</a:t>
            </a:r>
            <a:r>
              <a:rPr lang="ru-RU" dirty="0"/>
              <a:t> і </a:t>
            </a:r>
            <a:r>
              <a:rPr lang="ru-RU" dirty="0" err="1"/>
              <a:t>Східної</a:t>
            </a:r>
            <a:r>
              <a:rPr lang="ru-RU" dirty="0"/>
              <a:t> </a:t>
            </a:r>
            <a:r>
              <a:rPr lang="ru-RU" dirty="0" err="1"/>
              <a:t>Європи</a:t>
            </a:r>
            <a:r>
              <a:rPr lang="ru-RU" dirty="0"/>
              <a:t> — </a:t>
            </a:r>
            <a:r>
              <a:rPr lang="ru-RU" dirty="0" err="1"/>
              <a:t>біля</a:t>
            </a:r>
            <a:r>
              <a:rPr lang="ru-RU" dirty="0"/>
              <a:t> 7,6%. В </a:t>
            </a:r>
            <a:r>
              <a:rPr lang="ru-RU" dirty="0" err="1"/>
              <a:t>Україні</a:t>
            </a:r>
            <a:r>
              <a:rPr lang="ru-RU" dirty="0"/>
              <a:t> доля </a:t>
            </a:r>
            <a:r>
              <a:rPr lang="ru-RU" dirty="0" err="1"/>
              <a:t>доходів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туризму у валовому </a:t>
            </a:r>
            <a:r>
              <a:rPr lang="ru-RU" dirty="0" err="1"/>
              <a:t>національному</a:t>
            </a:r>
            <a:r>
              <a:rPr lang="ru-RU" dirty="0"/>
              <a:t> </a:t>
            </a:r>
            <a:r>
              <a:rPr lang="ru-RU" dirty="0" err="1"/>
              <a:t>продукті</a:t>
            </a:r>
            <a:r>
              <a:rPr lang="ru-RU" dirty="0"/>
              <a:t> не </a:t>
            </a:r>
            <a:r>
              <a:rPr lang="ru-RU" dirty="0" err="1"/>
              <a:t>перевищує</a:t>
            </a:r>
            <a:r>
              <a:rPr lang="ru-RU" dirty="0"/>
              <a:t> одного </a:t>
            </a:r>
            <a:r>
              <a:rPr lang="ru-RU" dirty="0" err="1"/>
              <a:t>відсотка</a:t>
            </a:r>
            <a:r>
              <a:rPr lang="ru-RU" dirty="0"/>
              <a:t>.</a:t>
            </a:r>
            <a:endParaRPr lang="uk-UA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131422747"/>
              </p:ext>
            </p:extLst>
          </p:nvPr>
        </p:nvGraphicFramePr>
        <p:xfrm>
          <a:off x="2051720" y="3861048"/>
          <a:ext cx="4824536" cy="2407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1741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4005064"/>
            <a:ext cx="7704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Курортом може називатися також частина великого міста, в якій сконцентровані рекреаційні пункти: санаторії, бази тощо (наприклад, в Одесі — курорти Аркадія, Великий Фонтан, </a:t>
            </a:r>
            <a:r>
              <a:rPr lang="uk-UA" dirty="0" err="1"/>
              <a:t>Чорноморка</a:t>
            </a:r>
            <a:r>
              <a:rPr lang="uk-UA" dirty="0"/>
              <a:t>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334397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prstClr val="black"/>
                </a:solidFill>
              </a:rPr>
              <a:t>Територіальна структура рекреаційного комплексу України складається з багатьох ланок. Первинною ланкою цього комплексу є: </a:t>
            </a:r>
            <a:endParaRPr lang="uk-UA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489184" y="1412776"/>
            <a:ext cx="3959225" cy="0"/>
          </a:xfrm>
          <a:prstGeom prst="lin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cxnSp>
      <p:cxnSp>
        <p:nvCxnSpPr>
          <p:cNvPr id="5" name="Прямая со стрелкой 4"/>
          <p:cNvCxnSpPr/>
          <p:nvPr/>
        </p:nvCxnSpPr>
        <p:spPr>
          <a:xfrm>
            <a:off x="2489184" y="1412776"/>
            <a:ext cx="0" cy="431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3640121" y="1412776"/>
            <a:ext cx="0" cy="431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4937109" y="1412776"/>
            <a:ext cx="0" cy="431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6448409" y="1412776"/>
            <a:ext cx="0" cy="431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2280518" y="1928581"/>
            <a:ext cx="461665" cy="996363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lvl="0"/>
            <a:r>
              <a:rPr lang="uk-UA" dirty="0">
                <a:solidFill>
                  <a:prstClr val="black"/>
                </a:solidFill>
              </a:rPr>
              <a:t>Санаторії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409288" y="1928581"/>
            <a:ext cx="461665" cy="1191288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lvl="0"/>
            <a:r>
              <a:rPr lang="uk-UA" dirty="0">
                <a:solidFill>
                  <a:prstClr val="black"/>
                </a:solidFill>
              </a:rPr>
              <a:t>Пансіонати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686399" y="1700808"/>
            <a:ext cx="738664" cy="1728192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lvl="0"/>
            <a:r>
              <a:rPr lang="uk-UA" dirty="0">
                <a:solidFill>
                  <a:prstClr val="black"/>
                </a:solidFill>
              </a:rPr>
              <a:t>будинки і бази відпочинку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198567" y="1807275"/>
            <a:ext cx="461665" cy="1693733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uk-UA" dirty="0">
                <a:solidFill>
                  <a:prstClr val="black"/>
                </a:solidFill>
              </a:rPr>
              <a:t>туристичні бази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35473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5229" y="1124744"/>
            <a:ext cx="806489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Санаторій</a:t>
            </a:r>
            <a:r>
              <a:rPr lang="uk-UA" dirty="0"/>
              <a:t> – це </a:t>
            </a:r>
            <a:r>
              <a:rPr lang="ru-RU" dirty="0" err="1"/>
              <a:t>лікувально-профілактичний</a:t>
            </a:r>
            <a:r>
              <a:rPr lang="ru-RU" dirty="0"/>
              <a:t> заклад для </a:t>
            </a:r>
            <a:r>
              <a:rPr lang="ru-RU" dirty="0" err="1"/>
              <a:t>лікування</a:t>
            </a:r>
            <a:r>
              <a:rPr lang="ru-RU" dirty="0"/>
              <a:t> та </a:t>
            </a:r>
            <a:r>
              <a:rPr lang="ru-RU" dirty="0" err="1"/>
              <a:t>оздоровлення</a:t>
            </a:r>
            <a:r>
              <a:rPr lang="ru-RU" dirty="0"/>
              <a:t>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природних</a:t>
            </a:r>
            <a:r>
              <a:rPr lang="ru-RU" dirty="0"/>
              <a:t> </a:t>
            </a:r>
            <a:r>
              <a:rPr lang="ru-RU" dirty="0" err="1"/>
              <a:t>факторів</a:t>
            </a:r>
            <a:r>
              <a:rPr lang="ru-RU" dirty="0"/>
              <a:t> (</a:t>
            </a:r>
            <a:r>
              <a:rPr lang="ru-RU" dirty="0" err="1"/>
              <a:t>клімат</a:t>
            </a:r>
            <a:r>
              <a:rPr lang="ru-RU" dirty="0"/>
              <a:t>, </a:t>
            </a:r>
            <a:r>
              <a:rPr lang="ru-RU" dirty="0" err="1"/>
              <a:t>мінеральні</a:t>
            </a:r>
            <a:r>
              <a:rPr lang="ru-RU" dirty="0"/>
              <a:t> води, </a:t>
            </a:r>
            <a:r>
              <a:rPr lang="ru-RU" dirty="0" err="1"/>
              <a:t>лікувальні</a:t>
            </a:r>
            <a:r>
              <a:rPr lang="ru-RU" dirty="0"/>
              <a:t> </a:t>
            </a:r>
            <a:r>
              <a:rPr lang="ru-RU" dirty="0" err="1"/>
              <a:t>грязі</a:t>
            </a:r>
            <a:r>
              <a:rPr lang="ru-RU" dirty="0"/>
              <a:t>, </a:t>
            </a:r>
            <a:r>
              <a:rPr lang="ru-RU" dirty="0" err="1"/>
              <a:t>морські</a:t>
            </a:r>
            <a:r>
              <a:rPr lang="ru-RU" dirty="0"/>
              <a:t> </a:t>
            </a:r>
            <a:r>
              <a:rPr lang="ru-RU" dirty="0" err="1"/>
              <a:t>купання</a:t>
            </a:r>
            <a:r>
              <a:rPr lang="ru-RU" dirty="0"/>
              <a:t>, </a:t>
            </a:r>
            <a:r>
              <a:rPr lang="ru-RU" dirty="0" err="1"/>
              <a:t>сонцелікування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) у </a:t>
            </a:r>
            <a:r>
              <a:rPr lang="ru-RU" dirty="0" err="1"/>
              <a:t>сполученні</a:t>
            </a:r>
            <a:r>
              <a:rPr lang="ru-RU" dirty="0"/>
              <a:t> з </a:t>
            </a:r>
            <a:r>
              <a:rPr lang="ru-RU" dirty="0" err="1"/>
              <a:t>дієтотерапією</a:t>
            </a:r>
            <a:r>
              <a:rPr lang="ru-RU" dirty="0"/>
              <a:t>, </a:t>
            </a:r>
            <a:r>
              <a:rPr lang="ru-RU" dirty="0" err="1"/>
              <a:t>фізіотерапією</a:t>
            </a:r>
            <a:r>
              <a:rPr lang="ru-RU" dirty="0"/>
              <a:t>, </a:t>
            </a:r>
            <a:r>
              <a:rPr lang="ru-RU" dirty="0" err="1"/>
              <a:t>медикаментозним</a:t>
            </a:r>
            <a:r>
              <a:rPr lang="ru-RU" dirty="0"/>
              <a:t> </a:t>
            </a:r>
            <a:r>
              <a:rPr lang="ru-RU" dirty="0" err="1"/>
              <a:t>лікуванням</a:t>
            </a:r>
            <a:r>
              <a:rPr lang="ru-RU" dirty="0"/>
              <a:t> та </a:t>
            </a:r>
            <a:r>
              <a:rPr lang="ru-RU" dirty="0" err="1"/>
              <a:t>іншими</a:t>
            </a:r>
            <a:r>
              <a:rPr lang="ru-RU" dirty="0"/>
              <a:t> заходами. </a:t>
            </a:r>
            <a:r>
              <a:rPr lang="ru-RU" dirty="0" err="1"/>
              <a:t>Існують</a:t>
            </a:r>
            <a:r>
              <a:rPr lang="ru-RU" dirty="0"/>
              <a:t> </a:t>
            </a:r>
            <a:r>
              <a:rPr lang="ru-RU" dirty="0" err="1"/>
              <a:t>санаторії</a:t>
            </a:r>
            <a:r>
              <a:rPr lang="ru-RU" dirty="0"/>
              <a:t> </a:t>
            </a:r>
            <a:r>
              <a:rPr lang="ru-RU" dirty="0" err="1"/>
              <a:t>загального</a:t>
            </a:r>
            <a:r>
              <a:rPr lang="ru-RU" dirty="0"/>
              <a:t> типу і </a:t>
            </a:r>
            <a:r>
              <a:rPr lang="ru-RU" dirty="0" err="1"/>
              <a:t>спеціалізовані</a:t>
            </a:r>
            <a:r>
              <a:rPr lang="ru-RU" dirty="0"/>
              <a:t> — </a:t>
            </a:r>
            <a:r>
              <a:rPr lang="ru-RU" dirty="0" err="1"/>
              <a:t>відповідно</a:t>
            </a:r>
            <a:r>
              <a:rPr lang="ru-RU" dirty="0"/>
              <a:t> до </a:t>
            </a:r>
            <a:r>
              <a:rPr lang="ru-RU" dirty="0" err="1"/>
              <a:t>певних</a:t>
            </a:r>
            <a:r>
              <a:rPr lang="ru-RU" dirty="0"/>
              <a:t> </a:t>
            </a:r>
            <a:r>
              <a:rPr lang="ru-RU" dirty="0" err="1"/>
              <a:t>груп</a:t>
            </a:r>
            <a:r>
              <a:rPr lang="ru-RU" dirty="0"/>
              <a:t> </a:t>
            </a:r>
            <a:r>
              <a:rPr lang="ru-RU" dirty="0" err="1"/>
              <a:t>захворювань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b="1" dirty="0" err="1"/>
              <a:t>Пенсіонат</a:t>
            </a:r>
            <a:r>
              <a:rPr lang="ru-RU" dirty="0"/>
              <a:t> - </a:t>
            </a:r>
            <a:r>
              <a:rPr lang="ru-RU" dirty="0" err="1"/>
              <a:t>рекреаційний</a:t>
            </a:r>
            <a:r>
              <a:rPr lang="ru-RU" dirty="0"/>
              <a:t> заклад, </a:t>
            </a:r>
            <a:r>
              <a:rPr lang="ru-RU" dirty="0" err="1"/>
              <a:t>дім</a:t>
            </a:r>
            <a:r>
              <a:rPr lang="ru-RU" dirty="0"/>
              <a:t> </a:t>
            </a:r>
            <a:r>
              <a:rPr lang="ru-RU" dirty="0" err="1"/>
              <a:t>відпочинку</a:t>
            </a:r>
            <a:r>
              <a:rPr lang="ru-RU" dirty="0"/>
              <a:t>,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певний</a:t>
            </a:r>
            <a:r>
              <a:rPr lang="ru-RU" dirty="0"/>
              <a:t> </a:t>
            </a:r>
            <a:r>
              <a:rPr lang="ru-RU" dirty="0" err="1"/>
              <a:t>готель</a:t>
            </a:r>
            <a:r>
              <a:rPr lang="ru-RU" dirty="0"/>
              <a:t>, де </a:t>
            </a:r>
            <a:r>
              <a:rPr lang="ru-RU" dirty="0" err="1"/>
              <a:t>людина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поновити</a:t>
            </a:r>
            <a:r>
              <a:rPr lang="ru-RU" dirty="0"/>
              <a:t> </a:t>
            </a:r>
            <a:r>
              <a:rPr lang="ru-RU" dirty="0" err="1"/>
              <a:t>власні</a:t>
            </a:r>
            <a:r>
              <a:rPr lang="ru-RU" dirty="0"/>
              <a:t> </a:t>
            </a:r>
            <a:r>
              <a:rPr lang="ru-RU" dirty="0" err="1"/>
              <a:t>фізичні</a:t>
            </a:r>
            <a:r>
              <a:rPr lang="ru-RU" dirty="0"/>
              <a:t> </a:t>
            </a:r>
            <a:r>
              <a:rPr lang="ru-RU" dirty="0" err="1"/>
              <a:t>ресурси</a:t>
            </a:r>
            <a:r>
              <a:rPr lang="ru-RU" dirty="0"/>
              <a:t>, </a:t>
            </a:r>
            <a:r>
              <a:rPr lang="ru-RU" dirty="0" err="1"/>
              <a:t>оздоровитися</a:t>
            </a:r>
            <a:r>
              <a:rPr lang="ru-RU" dirty="0"/>
              <a:t> та </a:t>
            </a:r>
            <a:r>
              <a:rPr lang="ru-RU" dirty="0" err="1"/>
              <a:t>відпочити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b="1" dirty="0" err="1"/>
              <a:t>Туристична</a:t>
            </a:r>
            <a:r>
              <a:rPr lang="ru-RU" b="1" dirty="0"/>
              <a:t> база </a:t>
            </a:r>
            <a:r>
              <a:rPr lang="ru-RU" dirty="0"/>
              <a:t>–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підприємство</a:t>
            </a:r>
            <a:r>
              <a:rPr lang="ru-RU" dirty="0"/>
              <a:t> </a:t>
            </a:r>
            <a:r>
              <a:rPr lang="ru-RU" dirty="0" err="1"/>
              <a:t>готельного</a:t>
            </a:r>
            <a:r>
              <a:rPr lang="ru-RU" dirty="0"/>
              <a:t> типу, яке </a:t>
            </a:r>
            <a:r>
              <a:rPr lang="ru-RU" dirty="0" err="1"/>
              <a:t>функціонує</a:t>
            </a:r>
            <a:r>
              <a:rPr lang="ru-RU" dirty="0"/>
              <a:t> </a:t>
            </a:r>
            <a:r>
              <a:rPr lang="ru-RU" dirty="0" err="1"/>
              <a:t>цілий</a:t>
            </a:r>
            <a:r>
              <a:rPr lang="ru-RU" dirty="0"/>
              <a:t> </a:t>
            </a:r>
            <a:r>
              <a:rPr lang="ru-RU" dirty="0" err="1"/>
              <a:t>рік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в </a:t>
            </a:r>
            <a:r>
              <a:rPr lang="ru-RU" dirty="0" err="1"/>
              <a:t>окремі</a:t>
            </a:r>
            <a:r>
              <a:rPr lang="ru-RU" dirty="0"/>
              <a:t> </a:t>
            </a:r>
            <a:r>
              <a:rPr lang="ru-RU" dirty="0" err="1"/>
              <a:t>сезони</a:t>
            </a:r>
            <a:r>
              <a:rPr lang="ru-RU" dirty="0"/>
              <a:t>. </a:t>
            </a:r>
            <a:r>
              <a:rPr lang="ru-RU" dirty="0" err="1"/>
              <a:t>Знаходяться</a:t>
            </a:r>
            <a:r>
              <a:rPr lang="ru-RU" dirty="0"/>
              <a:t> в </a:t>
            </a:r>
            <a:r>
              <a:rPr lang="ru-RU" dirty="0" err="1"/>
              <a:t>курортних</a:t>
            </a:r>
            <a:r>
              <a:rPr lang="ru-RU" dirty="0"/>
              <a:t> зонах, у </a:t>
            </a:r>
            <a:r>
              <a:rPr lang="ru-RU" dirty="0" err="1"/>
              <a:t>місцевостях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сприятливими</a:t>
            </a:r>
            <a:r>
              <a:rPr lang="ru-RU" dirty="0"/>
              <a:t> природно-</a:t>
            </a:r>
            <a:r>
              <a:rPr lang="ru-RU" dirty="0" err="1"/>
              <a:t>кліматичними</a:t>
            </a:r>
            <a:r>
              <a:rPr lang="ru-RU" dirty="0"/>
              <a:t> </a:t>
            </a:r>
            <a:r>
              <a:rPr lang="ru-RU" dirty="0" err="1"/>
              <a:t>умовами</a:t>
            </a:r>
            <a:r>
              <a:rPr lang="ru-RU" dirty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831509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2525995"/>
            <a:ext cx="6912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>
                <a:solidFill>
                  <a:schemeClr val="bg1"/>
                </a:solidFill>
                <a:latin typeface="Arial Black" pitchFamily="34" charset="0"/>
              </a:rPr>
              <a:t>Бережіть природу!</a:t>
            </a:r>
          </a:p>
        </p:txBody>
      </p:sp>
    </p:spTree>
    <p:extLst>
      <p:ext uri="{BB962C8B-B14F-4D97-AF65-F5344CB8AC3E}">
        <p14:creationId xmlns:p14="http://schemas.microsoft.com/office/powerpoint/2010/main" val="188934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Перший урок «Україна на карті Європи» 4 клас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81"/>
          <a:stretch/>
        </p:blipFill>
        <p:spPr bwMode="auto">
          <a:xfrm>
            <a:off x="3779913" y="1628800"/>
            <a:ext cx="5364088" cy="506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0040" y="843677"/>
            <a:ext cx="63001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Природні рекреаційні ресурси </a:t>
            </a:r>
            <a:r>
              <a:rPr lang="uk-UA" dirty="0"/>
              <a:t>— це природні умови, об'єкти, явища, які сприятливі для рекреації — відновлення духовних і фізичних сил, витрачених під час праці, навчання, творчості. </a:t>
            </a:r>
          </a:p>
          <a:p>
            <a:endParaRPr lang="uk-UA" dirty="0"/>
          </a:p>
          <a:p>
            <a:r>
              <a:rPr lang="uk-UA" dirty="0"/>
              <a:t>Природні рекреаційні ресурси України різноманітні. Вся її територія знаходиться в смузі кліматичного комфорту. Україна має прекрасні умови для організації відпочинку на берегах і лиманах Чорного та Азовського морів, водойм і річок, у Кримських горах та Українських Карпатах.</a:t>
            </a:r>
          </a:p>
        </p:txBody>
      </p:sp>
    </p:spTree>
    <p:extLst>
      <p:ext uri="{BB962C8B-B14F-4D97-AF65-F5344CB8AC3E}">
        <p14:creationId xmlns:p14="http://schemas.microsoft.com/office/powerpoint/2010/main" val="2121714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188988" y="436662"/>
            <a:ext cx="6983412" cy="400050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50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000" dirty="0" err="1"/>
              <a:t>Україна</a:t>
            </a:r>
            <a:r>
              <a:rPr lang="ru-RU" sz="2000" dirty="0"/>
              <a:t> </a:t>
            </a:r>
            <a:r>
              <a:rPr lang="ru-RU" sz="2000" dirty="0" err="1"/>
              <a:t>має</a:t>
            </a:r>
            <a:r>
              <a:rPr lang="ru-RU" sz="2000" dirty="0"/>
              <a:t> </a:t>
            </a:r>
            <a:r>
              <a:rPr lang="ru-RU" sz="2000" dirty="0" err="1"/>
              <a:t>різноманітні</a:t>
            </a:r>
            <a:r>
              <a:rPr lang="ru-RU" sz="2000" dirty="0"/>
              <a:t> </a:t>
            </a:r>
            <a:r>
              <a:rPr lang="ru-RU" sz="2000" dirty="0" err="1"/>
              <a:t>природні</a:t>
            </a:r>
            <a:r>
              <a:rPr lang="ru-RU" sz="2000" dirty="0"/>
              <a:t> </a:t>
            </a:r>
            <a:r>
              <a:rPr lang="ru-RU" sz="2000" dirty="0" err="1"/>
              <a:t>рекреаційні</a:t>
            </a:r>
            <a:r>
              <a:rPr lang="ru-RU" sz="2000" dirty="0"/>
              <a:t> </a:t>
            </a:r>
            <a:r>
              <a:rPr lang="ru-RU" sz="2000" dirty="0" err="1"/>
              <a:t>ресурси</a:t>
            </a:r>
            <a:r>
              <a:rPr lang="ru-RU" sz="2000" dirty="0"/>
              <a:t>:</a:t>
            </a:r>
            <a:endParaRPr lang="uk-UA" sz="2000" dirty="0"/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611436" y="4665910"/>
            <a:ext cx="813702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400" dirty="0" err="1">
                <a:solidFill>
                  <a:srgbClr val="000000"/>
                </a:solidFill>
              </a:rPr>
              <a:t>Загальна</a:t>
            </a:r>
            <a:r>
              <a:rPr lang="ru-RU" sz="2400" dirty="0">
                <a:solidFill>
                  <a:srgbClr val="000000"/>
                </a:solidFill>
              </a:rPr>
              <a:t> </a:t>
            </a:r>
            <a:r>
              <a:rPr lang="ru-RU" sz="2400" dirty="0" err="1">
                <a:solidFill>
                  <a:srgbClr val="000000"/>
                </a:solidFill>
              </a:rPr>
              <a:t>площа</a:t>
            </a:r>
            <a:r>
              <a:rPr lang="ru-RU" sz="2400" dirty="0">
                <a:solidFill>
                  <a:srgbClr val="000000"/>
                </a:solidFill>
              </a:rPr>
              <a:t> земель, </a:t>
            </a:r>
            <a:r>
              <a:rPr lang="ru-RU" sz="2400" dirty="0" err="1">
                <a:solidFill>
                  <a:srgbClr val="000000"/>
                </a:solidFill>
              </a:rPr>
              <a:t>придатних</a:t>
            </a:r>
            <a:r>
              <a:rPr lang="ru-RU" sz="2400" dirty="0">
                <a:solidFill>
                  <a:srgbClr val="000000"/>
                </a:solidFill>
              </a:rPr>
              <a:t> для </a:t>
            </a:r>
            <a:r>
              <a:rPr lang="ru-RU" sz="2400" dirty="0" err="1">
                <a:solidFill>
                  <a:srgbClr val="000000"/>
                </a:solidFill>
              </a:rPr>
              <a:t>рекреаційного</a:t>
            </a:r>
            <a:r>
              <a:rPr lang="ru-RU" sz="2400" dirty="0">
                <a:solidFill>
                  <a:srgbClr val="000000"/>
                </a:solidFill>
              </a:rPr>
              <a:t> </a:t>
            </a:r>
            <a:r>
              <a:rPr lang="ru-RU" sz="2400" dirty="0" err="1">
                <a:solidFill>
                  <a:srgbClr val="000000"/>
                </a:solidFill>
              </a:rPr>
              <a:t>використання</a:t>
            </a:r>
            <a:r>
              <a:rPr lang="ru-RU" sz="2400" dirty="0">
                <a:solidFill>
                  <a:srgbClr val="000000"/>
                </a:solidFill>
              </a:rPr>
              <a:t>, становить 9,4 млн. га (</a:t>
            </a:r>
            <a:r>
              <a:rPr lang="ru-RU" sz="2400" dirty="0" err="1">
                <a:solidFill>
                  <a:srgbClr val="000000"/>
                </a:solidFill>
              </a:rPr>
              <a:t>або</a:t>
            </a:r>
            <a:r>
              <a:rPr lang="ru-RU" sz="2400" dirty="0">
                <a:solidFill>
                  <a:srgbClr val="000000"/>
                </a:solidFill>
              </a:rPr>
              <a:t> 15,6% </a:t>
            </a:r>
            <a:r>
              <a:rPr lang="ru-RU" sz="2400" dirty="0" err="1">
                <a:solidFill>
                  <a:srgbClr val="000000"/>
                </a:solidFill>
              </a:rPr>
              <a:t>території</a:t>
            </a:r>
            <a:r>
              <a:rPr lang="ru-RU" sz="2400" dirty="0">
                <a:solidFill>
                  <a:srgbClr val="000000"/>
                </a:solidFill>
              </a:rPr>
              <a:t> </a:t>
            </a:r>
            <a:r>
              <a:rPr lang="ru-RU" sz="2400" dirty="0" err="1">
                <a:solidFill>
                  <a:srgbClr val="000000"/>
                </a:solidFill>
              </a:rPr>
              <a:t>країни</a:t>
            </a:r>
            <a:r>
              <a:rPr lang="ru-RU" sz="2400" dirty="0">
                <a:solidFill>
                  <a:srgbClr val="000000"/>
                </a:solidFill>
              </a:rPr>
              <a:t>)</a:t>
            </a:r>
            <a:endParaRPr lang="uk-UA" dirty="0">
              <a:solidFill>
                <a:srgbClr val="000000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294665" y="1196752"/>
            <a:ext cx="6696075" cy="0"/>
          </a:xfrm>
          <a:prstGeom prst="lin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cxnSp>
      <p:cxnSp>
        <p:nvCxnSpPr>
          <p:cNvPr id="5" name="Прямая со стрелкой 4"/>
          <p:cNvCxnSpPr/>
          <p:nvPr/>
        </p:nvCxnSpPr>
        <p:spPr>
          <a:xfrm>
            <a:off x="1294665" y="1196752"/>
            <a:ext cx="0" cy="431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2445602" y="1196752"/>
            <a:ext cx="0" cy="431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3742590" y="1196752"/>
            <a:ext cx="0" cy="431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5253890" y="1196752"/>
            <a:ext cx="0" cy="431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6622315" y="1196752"/>
            <a:ext cx="0" cy="431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7990740" y="1196752"/>
            <a:ext cx="0" cy="431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1047674" y="1701205"/>
            <a:ext cx="492443" cy="144340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wrap="none">
            <a:spAutoFit/>
          </a:bodyPr>
          <a:lstStyle/>
          <a:p>
            <a:pPr>
              <a:defRPr/>
            </a:pPr>
            <a:r>
              <a:rPr lang="ru-RU" sz="2000" b="1" dirty="0" err="1">
                <a:solidFill>
                  <a:prstClr val="black"/>
                </a:solidFill>
              </a:rPr>
              <a:t>кліматичні</a:t>
            </a:r>
            <a:endParaRPr lang="uk-UA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183349" y="1700809"/>
            <a:ext cx="492443" cy="134248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wrap="none">
            <a:spAutoFit/>
          </a:bodyPr>
          <a:lstStyle/>
          <a:p>
            <a:pPr>
              <a:defRPr/>
            </a:pPr>
            <a:r>
              <a:rPr lang="ru-RU" sz="2000" b="1" dirty="0" err="1">
                <a:solidFill>
                  <a:prstClr val="black"/>
                </a:solidFill>
              </a:rPr>
              <a:t>біологічні</a:t>
            </a:r>
            <a:endParaRPr lang="uk-UA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526144" y="1683657"/>
            <a:ext cx="492443" cy="161178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wrap="none">
            <a:spAutoFit/>
          </a:bodyPr>
          <a:lstStyle/>
          <a:p>
            <a:pPr>
              <a:defRPr/>
            </a:pPr>
            <a:r>
              <a:rPr lang="ru-RU" sz="2000" b="1" dirty="0" err="1">
                <a:solidFill>
                  <a:prstClr val="black"/>
                </a:solidFill>
              </a:rPr>
              <a:t>гідрологічні</a:t>
            </a:r>
            <a:endParaRPr lang="uk-UA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714221" y="1700809"/>
            <a:ext cx="492443" cy="16454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wrap="none">
            <a:spAutoFit/>
          </a:bodyPr>
          <a:lstStyle/>
          <a:p>
            <a:pPr>
              <a:defRPr/>
            </a:pPr>
            <a:r>
              <a:rPr lang="ru-RU" sz="2000" b="1" dirty="0" err="1">
                <a:solidFill>
                  <a:prstClr val="black"/>
                </a:solidFill>
              </a:rPr>
              <a:t>ландшафтні</a:t>
            </a:r>
            <a:endParaRPr lang="uk-UA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292061" y="1700809"/>
            <a:ext cx="800219" cy="223224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wrap="square">
            <a:spAutoFit/>
          </a:bodyPr>
          <a:lstStyle/>
          <a:p>
            <a:pPr>
              <a:defRPr/>
            </a:pPr>
            <a:r>
              <a:rPr lang="ru-RU" sz="2000" b="1" dirty="0" err="1">
                <a:solidFill>
                  <a:prstClr val="black"/>
                </a:solidFill>
              </a:rPr>
              <a:t>джерела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</a:p>
          <a:p>
            <a:pPr>
              <a:defRPr/>
            </a:pPr>
            <a:r>
              <a:rPr lang="ru-RU" sz="2000" b="1" dirty="0" err="1">
                <a:solidFill>
                  <a:prstClr val="black"/>
                </a:solidFill>
              </a:rPr>
              <a:t>мінеральних</a:t>
            </a:r>
            <a:r>
              <a:rPr lang="ru-RU" sz="2000" b="1" dirty="0">
                <a:solidFill>
                  <a:prstClr val="black"/>
                </a:solidFill>
              </a:rPr>
              <a:t> вод</a:t>
            </a:r>
            <a:endParaRPr lang="uk-UA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008114" y="1702125"/>
            <a:ext cx="492443" cy="207749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wrap="square">
            <a:spAutoFit/>
          </a:bodyPr>
          <a:lstStyle/>
          <a:p>
            <a:pPr>
              <a:defRPr/>
            </a:pPr>
            <a:r>
              <a:rPr lang="ru-RU" sz="2000" b="1" dirty="0" err="1">
                <a:solidFill>
                  <a:prstClr val="black"/>
                </a:solidFill>
              </a:rPr>
              <a:t>лікувальні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грязі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3501055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F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" r="1213"/>
          <a:stretch/>
        </p:blipFill>
        <p:spPr bwMode="auto">
          <a:xfrm>
            <a:off x="84667" y="548680"/>
            <a:ext cx="8983133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2667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6736" y="322201"/>
            <a:ext cx="7128792" cy="2616101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/>
              <a:t>Різноманітними мінеральними водами багата </a:t>
            </a:r>
            <a:r>
              <a:rPr lang="uk-UA" sz="2000" b="1" dirty="0">
                <a:solidFill>
                  <a:srgbClr val="92D050"/>
                </a:solidFill>
              </a:rPr>
              <a:t>Львівська область. </a:t>
            </a:r>
          </a:p>
          <a:p>
            <a:pPr marL="285750" indent="-285750">
              <a:buFontTx/>
              <a:buChar char="-"/>
            </a:pPr>
            <a:r>
              <a:rPr lang="uk-UA" dirty="0"/>
              <a:t>всесвітньо відомі </a:t>
            </a:r>
            <a:r>
              <a:rPr lang="uk-UA" dirty="0" err="1"/>
              <a:t>гідрокарбонатно-сульфатні</a:t>
            </a:r>
            <a:endParaRPr lang="uk-UA" dirty="0"/>
          </a:p>
          <a:p>
            <a:pPr marL="285750" indent="-285750">
              <a:buFontTx/>
              <a:buChar char="-"/>
            </a:pPr>
            <a:r>
              <a:rPr lang="uk-UA" dirty="0"/>
              <a:t>кальцієво-магнієві</a:t>
            </a:r>
          </a:p>
          <a:p>
            <a:pPr marL="285750" indent="-285750">
              <a:buFontTx/>
              <a:buChar char="-"/>
            </a:pPr>
            <a:r>
              <a:rPr lang="uk-UA" dirty="0"/>
              <a:t>Сульфатні</a:t>
            </a:r>
          </a:p>
          <a:p>
            <a:pPr marL="285750" indent="-285750">
              <a:buFontTx/>
              <a:buChar char="-"/>
            </a:pPr>
            <a:r>
              <a:rPr lang="uk-UA" dirty="0"/>
              <a:t>натрієво-кальцієві води </a:t>
            </a:r>
          </a:p>
          <a:p>
            <a:pPr marL="285750" indent="-285750">
              <a:buFontTx/>
              <a:buChar char="-"/>
            </a:pPr>
            <a:r>
              <a:rPr lang="uk-UA" dirty="0"/>
              <a:t>сульфатно-хлорні</a:t>
            </a:r>
          </a:p>
          <a:p>
            <a:pPr marL="285750" indent="-285750">
              <a:buFontTx/>
              <a:buChar char="-"/>
            </a:pPr>
            <a:r>
              <a:rPr lang="uk-UA" dirty="0"/>
              <a:t>натрієво-магнієво-кальцієві води</a:t>
            </a:r>
          </a:p>
          <a:p>
            <a:pPr marL="285750" indent="-285750">
              <a:buFontTx/>
              <a:buChar char="-"/>
            </a:pPr>
            <a:r>
              <a:rPr lang="uk-UA" dirty="0"/>
              <a:t>сульфідні води </a:t>
            </a:r>
          </a:p>
          <a:p>
            <a:endParaRPr lang="uk-UA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4472988" y="2171564"/>
            <a:ext cx="4671012" cy="4632166"/>
            <a:chOff x="5868144" y="3338994"/>
            <a:chExt cx="3230152" cy="334472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23" t="3118" r="24560"/>
            <a:stretch/>
          </p:blipFill>
          <p:spPr bwMode="auto">
            <a:xfrm>
              <a:off x="5868144" y="3501007"/>
              <a:ext cx="3128384" cy="31827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8413712" y="3338994"/>
              <a:ext cx="684584" cy="2700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5" name="Правая фигурная скобка 4"/>
          <p:cNvSpPr/>
          <p:nvPr/>
        </p:nvSpPr>
        <p:spPr>
          <a:xfrm>
            <a:off x="5580112" y="683404"/>
            <a:ext cx="288032" cy="864096"/>
          </a:xfrm>
          <a:prstGeom prst="rightBrace">
            <a:avLst>
              <a:gd name="adj1" fmla="val 28651"/>
              <a:gd name="adj2" fmla="val 51058"/>
            </a:avLst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авая фигурная скобка 6"/>
          <p:cNvSpPr/>
          <p:nvPr/>
        </p:nvSpPr>
        <p:spPr>
          <a:xfrm>
            <a:off x="5588496" y="1547501"/>
            <a:ext cx="288032" cy="504056"/>
          </a:xfrm>
          <a:prstGeom prst="rightBrace">
            <a:avLst>
              <a:gd name="adj1" fmla="val 28651"/>
              <a:gd name="adj2" fmla="val 51058"/>
            </a:avLst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угольник 5"/>
          <p:cNvSpPr/>
          <p:nvPr/>
        </p:nvSpPr>
        <p:spPr>
          <a:xfrm>
            <a:off x="5881040" y="755412"/>
            <a:ext cx="31154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</a:rPr>
              <a:t>є у </a:t>
            </a:r>
            <a:r>
              <a:rPr lang="ru-RU" sz="1600" dirty="0" err="1">
                <a:solidFill>
                  <a:prstClr val="black"/>
                </a:solidFill>
              </a:rPr>
              <a:t>Передкарпатському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районі</a:t>
            </a:r>
            <a:r>
              <a:rPr lang="ru-RU" sz="1600" dirty="0">
                <a:solidFill>
                  <a:prstClr val="black"/>
                </a:solidFill>
              </a:rPr>
              <a:t>, </a:t>
            </a:r>
            <a:r>
              <a:rPr lang="ru-RU" sz="1600" dirty="0" err="1">
                <a:solidFill>
                  <a:prstClr val="black"/>
                </a:solidFill>
              </a:rPr>
              <a:t>зокрема</a:t>
            </a:r>
            <a:r>
              <a:rPr lang="ru-RU" sz="1600" dirty="0">
                <a:solidFill>
                  <a:prstClr val="black"/>
                </a:solidFill>
              </a:rPr>
              <a:t> в </a:t>
            </a:r>
            <a:r>
              <a:rPr lang="ru-RU" sz="1600" dirty="0" err="1">
                <a:solidFill>
                  <a:prstClr val="black"/>
                </a:solidFill>
              </a:rPr>
              <a:t>Трускавці</a:t>
            </a:r>
            <a:r>
              <a:rPr lang="ru-RU" sz="1600" dirty="0">
                <a:solidFill>
                  <a:prstClr val="black"/>
                </a:solidFill>
              </a:rPr>
              <a:t> та </a:t>
            </a:r>
            <a:r>
              <a:rPr lang="ru-RU" sz="1600" dirty="0" err="1">
                <a:solidFill>
                  <a:prstClr val="black"/>
                </a:solidFill>
              </a:rPr>
              <a:t>Східниці</a:t>
            </a:r>
            <a:r>
              <a:rPr lang="ru-RU" sz="1600" dirty="0">
                <a:solidFill>
                  <a:prstClr val="black"/>
                </a:solidFill>
              </a:rPr>
              <a:t>. </a:t>
            </a:r>
            <a:endParaRPr lang="uk-UA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889834" y="1614863"/>
            <a:ext cx="11304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</a:rPr>
              <a:t>у </a:t>
            </a:r>
            <a:r>
              <a:rPr lang="ru-RU" sz="1600" dirty="0" err="1">
                <a:solidFill>
                  <a:prstClr val="black"/>
                </a:solidFill>
              </a:rPr>
              <a:t>Моршині</a:t>
            </a:r>
            <a:endParaRPr lang="uk-UA" sz="1600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292080" y="2375014"/>
            <a:ext cx="296416" cy="0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5588496" y="2195572"/>
            <a:ext cx="36640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</a:rPr>
              <a:t>в </a:t>
            </a:r>
            <a:r>
              <a:rPr lang="ru-RU" sz="1600" dirty="0" err="1">
                <a:solidFill>
                  <a:prstClr val="black"/>
                </a:solidFill>
              </a:rPr>
              <a:t>Любені</a:t>
            </a:r>
            <a:r>
              <a:rPr lang="ru-RU" sz="1600" dirty="0">
                <a:solidFill>
                  <a:prstClr val="black"/>
                </a:solidFill>
              </a:rPr>
              <a:t> Великому і </a:t>
            </a:r>
            <a:r>
              <a:rPr lang="ru-RU" sz="1600" dirty="0" err="1">
                <a:solidFill>
                  <a:prstClr val="black"/>
                </a:solidFill>
              </a:rPr>
              <a:t>Немирові,а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також</a:t>
            </a:r>
            <a:r>
              <a:rPr lang="ru-RU" sz="1600" dirty="0">
                <a:solidFill>
                  <a:prstClr val="black"/>
                </a:solidFill>
              </a:rPr>
              <a:t> є на </a:t>
            </a:r>
            <a:r>
              <a:rPr lang="ru-RU" sz="1600" dirty="0" err="1">
                <a:solidFill>
                  <a:prstClr val="black"/>
                </a:solidFill>
              </a:rPr>
              <a:t>півночі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Івано-Франківської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області</a:t>
            </a:r>
            <a:r>
              <a:rPr lang="ru-RU" sz="1600" dirty="0">
                <a:solidFill>
                  <a:prstClr val="black"/>
                </a:solidFill>
              </a:rPr>
              <a:t> в с. Черче. </a:t>
            </a:r>
            <a:endParaRPr lang="uk-UA" sz="1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07504" y="2996952"/>
            <a:ext cx="67070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i="1" dirty="0">
                <a:solidFill>
                  <a:prstClr val="black"/>
                </a:solidFill>
              </a:rPr>
              <a:t>Усі ці ресурси мінеральних вод мають лікувальне значення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92" y="5095387"/>
            <a:ext cx="2638480" cy="176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4" r="10431"/>
          <a:stretch/>
        </p:blipFill>
        <p:spPr bwMode="auto">
          <a:xfrm>
            <a:off x="-34248" y="3782757"/>
            <a:ext cx="2190704" cy="1590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789040"/>
            <a:ext cx="2375758" cy="158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7929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4000"/>
                    </a14:imgEffect>
                  </a14:imgLayer>
                </a14:imgProps>
              </a:ext>
            </a:extLst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611560" y="1136933"/>
            <a:ext cx="8208912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У багатьох місцях країни зустрічаються радонові води різного хімічного складу (Вінницька, Хмельницька, Київська, Черкаська, Кіровоградська області та ін.). </a:t>
            </a:r>
          </a:p>
          <a:p>
            <a:endParaRPr lang="uk-UA" sz="2400" b="1" dirty="0">
              <a:solidFill>
                <a:schemeClr val="bg1"/>
              </a:solidFill>
            </a:endParaRPr>
          </a:p>
          <a:p>
            <a:r>
              <a:rPr lang="uk-UA" sz="2400" b="1" dirty="0">
                <a:solidFill>
                  <a:schemeClr val="bg1"/>
                </a:solidFill>
              </a:rPr>
              <a:t>- Хлорні натрієві води є в Полтавській області (Миргород); </a:t>
            </a:r>
          </a:p>
          <a:p>
            <a:endParaRPr lang="uk-UA" sz="2400" b="1" dirty="0">
              <a:solidFill>
                <a:schemeClr val="bg1"/>
              </a:solidFill>
            </a:endParaRPr>
          </a:p>
          <a:p>
            <a:r>
              <a:rPr lang="uk-UA" sz="2400" b="1" dirty="0">
                <a:solidFill>
                  <a:schemeClr val="bg1"/>
                </a:solidFill>
              </a:rPr>
              <a:t>- Харківська область характеризується великими запасами </a:t>
            </a:r>
            <a:r>
              <a:rPr lang="uk-UA" sz="2400" b="1" dirty="0" err="1">
                <a:solidFill>
                  <a:schemeClr val="bg1"/>
                </a:solidFill>
              </a:rPr>
              <a:t>кремнистих</a:t>
            </a:r>
            <a:r>
              <a:rPr lang="uk-UA" sz="2400" b="1" dirty="0">
                <a:solidFill>
                  <a:schemeClr val="bg1"/>
                </a:solidFill>
              </a:rPr>
              <a:t> </a:t>
            </a:r>
            <a:r>
              <a:rPr lang="uk-UA" sz="2400" b="1" dirty="0" err="1">
                <a:solidFill>
                  <a:schemeClr val="bg1"/>
                </a:solidFill>
              </a:rPr>
              <a:t>гідрокарбонатних</a:t>
            </a:r>
            <a:r>
              <a:rPr lang="uk-UA" sz="2400" b="1" dirty="0">
                <a:solidFill>
                  <a:schemeClr val="bg1"/>
                </a:solidFill>
              </a:rPr>
              <a:t> кальцієво-натрієво-магнієвих, а також </a:t>
            </a:r>
            <a:r>
              <a:rPr lang="uk-UA" sz="2400" b="1" dirty="0" err="1">
                <a:solidFill>
                  <a:schemeClr val="bg1"/>
                </a:solidFill>
              </a:rPr>
              <a:t>гідрокарбонатних</a:t>
            </a:r>
            <a:r>
              <a:rPr lang="uk-UA" sz="2400" b="1" dirty="0">
                <a:solidFill>
                  <a:schemeClr val="bg1"/>
                </a:solidFill>
              </a:rPr>
              <a:t> натрієво-магнієво-кальцієвих вод. </a:t>
            </a:r>
          </a:p>
          <a:p>
            <a:endParaRPr lang="uk-UA" sz="2400" b="1" dirty="0">
              <a:solidFill>
                <a:schemeClr val="bg1"/>
              </a:solidFill>
            </a:endParaRPr>
          </a:p>
          <a:p>
            <a:r>
              <a:rPr lang="uk-UA" sz="2400" b="1" dirty="0">
                <a:solidFill>
                  <a:schemeClr val="bg1"/>
                </a:solidFill>
              </a:rPr>
              <a:t>Усі ці ресурси мінеральних вод мають велике лікувальне значення</a:t>
            </a:r>
          </a:p>
        </p:txBody>
      </p:sp>
    </p:spTree>
    <p:extLst>
      <p:ext uri="{BB962C8B-B14F-4D97-AF65-F5344CB8AC3E}">
        <p14:creationId xmlns:p14="http://schemas.microsoft.com/office/powerpoint/2010/main" val="3608179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  <a14:imgEffect>
                      <a14:brightnessContrast bright="-12000" contrast="4000"/>
                    </a14:imgEffect>
                  </a14:imgLayer>
                </a14:imgProps>
              </a:ext>
            </a:extLst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132856"/>
            <a:ext cx="9144000" cy="4725144"/>
          </a:xfrm>
          <a:prstGeom prst="rect">
            <a:avLst/>
          </a:prstGeom>
          <a:solidFill>
            <a:srgbClr val="FFFFFF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2636912"/>
            <a:ext cx="8280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/>
              <a:t>Чимале значення для лікування і відпочинку мають рекреаційні ресурси Полісся. Тут зосереджені значні масиви лісів, зокрема соснових. Переважає м'яка тепла зима і досить вологе літо. Є велика кількість прісних озер; повноводні ріки повільно протікають у низьких берегах. </a:t>
            </a:r>
          </a:p>
        </p:txBody>
      </p:sp>
    </p:spTree>
    <p:extLst>
      <p:ext uri="{BB962C8B-B14F-4D97-AF65-F5344CB8AC3E}">
        <p14:creationId xmlns:p14="http://schemas.microsoft.com/office/powerpoint/2010/main" val="1998302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5337418" y="2210563"/>
            <a:ext cx="3777570" cy="4177359"/>
            <a:chOff x="5764594" y="3613666"/>
            <a:chExt cx="2876056" cy="3133139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1" t="17104" r="9736" b="17552"/>
            <a:stretch/>
          </p:blipFill>
          <p:spPr bwMode="auto">
            <a:xfrm>
              <a:off x="5764594" y="3613666"/>
              <a:ext cx="2876056" cy="31331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5764595" y="6322300"/>
              <a:ext cx="823630" cy="4245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539552" y="620688"/>
            <a:ext cx="79208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Унікальні і сприятливі для освоєння рекреаційні ресурси має крайня північно-західна частина країни. На півночі Волинської області, у верхів'ї Прип'яті, в добре освоєному в господарському відношенні регіоні, знаходиться так зване Українське поліське </a:t>
            </a:r>
            <a:r>
              <a:rPr lang="uk-UA" dirty="0" err="1"/>
              <a:t>поозер'я</a:t>
            </a:r>
            <a:r>
              <a:rPr lang="uk-UA" dirty="0"/>
              <a:t>. Воно характеризується великою кількістю різноманітних за площею та глибиною озер, великими лісовими масивами з переважанням сосни, значними площами лук і боліт. Абсолютні висоти цієї рівнинної території становлять 160-190 м.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65798"/>
            <a:ext cx="3091810" cy="1792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145" y="5065799"/>
            <a:ext cx="2697939" cy="1792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8960"/>
            <a:ext cx="3014544" cy="2009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5581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66794"/>
            <a:ext cx="83529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Найбільшу цінність мають водно кліматичні та лісові ресурси групи Шацьких озер (їх тут близько ЗО), в тому числі такі великі, як:</a:t>
            </a:r>
          </a:p>
          <a:p>
            <a:pPr marL="285750" indent="-285750">
              <a:buFontTx/>
              <a:buChar char="-"/>
            </a:pPr>
            <a:r>
              <a:rPr lang="uk-UA" dirty="0"/>
              <a:t>Світязь</a:t>
            </a:r>
          </a:p>
          <a:p>
            <a:pPr marL="285750" indent="-285750">
              <a:buFontTx/>
              <a:buChar char="-"/>
            </a:pPr>
            <a:r>
              <a:rPr lang="uk-UA" dirty="0" err="1"/>
              <a:t>Пулемецьк</a:t>
            </a:r>
            <a:endParaRPr lang="uk-UA" dirty="0"/>
          </a:p>
          <a:p>
            <a:pPr marL="285750" indent="-285750">
              <a:buFontTx/>
              <a:buChar char="-"/>
            </a:pPr>
            <a:r>
              <a:rPr lang="uk-UA" dirty="0"/>
              <a:t>Люцимир</a:t>
            </a:r>
          </a:p>
          <a:p>
            <a:pPr marL="285750" indent="-285750">
              <a:buFontTx/>
              <a:buChar char="-"/>
            </a:pPr>
            <a:r>
              <a:rPr lang="uk-UA" dirty="0"/>
              <a:t>Пісочне</a:t>
            </a:r>
          </a:p>
          <a:p>
            <a:pPr marL="285750" indent="-285750">
              <a:buFontTx/>
              <a:buChar char="-"/>
            </a:pPr>
            <a:r>
              <a:rPr lang="uk-UA" dirty="0" err="1"/>
              <a:t>Острів'янське</a:t>
            </a:r>
            <a:endParaRPr lang="uk-UA" dirty="0"/>
          </a:p>
          <a:p>
            <a:pPr marL="285750" indent="-285750">
              <a:buFontTx/>
              <a:buChar char="-"/>
            </a:pPr>
            <a:r>
              <a:rPr lang="uk-UA" dirty="0"/>
              <a:t>Перемут та ін.</a:t>
            </a:r>
          </a:p>
          <a:p>
            <a:r>
              <a:rPr lang="uk-UA" dirty="0"/>
              <a:t>Значну частину регіону займає Шацький національний парк (майже 20 % його площі, близько 6500 га, припадає на озера). їх чиста вода, здебільшого з піщаними берегами, аромат соснових лісів, ресурси різноманітних дикорослих плодів, ягід і грибів, значні рибні ресурси, а також теплий і м'який вологий клімат — усе це створює винятково сприятливі умови для лікування та відпочинку, для формування тут нового санаторно-курортного комплексу державного значення.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3029"/>
            <a:ext cx="3495183" cy="1834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183" y="5023029"/>
            <a:ext cx="2805010" cy="1834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3" y="5023028"/>
            <a:ext cx="2848332" cy="1834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7241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1096</Words>
  <Application>Microsoft Office PowerPoint</Application>
  <PresentationFormat>Екран (4:3)</PresentationFormat>
  <Paragraphs>71</Paragraphs>
  <Slides>18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18</vt:i4>
      </vt:variant>
    </vt:vector>
  </HeadingPairs>
  <TitlesOfParts>
    <vt:vector size="22" baseType="lpstr">
      <vt:lpstr>Arial</vt:lpstr>
      <vt:lpstr>Arial Black</vt:lpstr>
      <vt:lpstr>Calibri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Таня Шостак</dc:creator>
  <cp:lastModifiedBy>Валентина Любченко</cp:lastModifiedBy>
  <cp:revision>20</cp:revision>
  <dcterms:created xsi:type="dcterms:W3CDTF">2021-10-23T06:43:37Z</dcterms:created>
  <dcterms:modified xsi:type="dcterms:W3CDTF">2024-09-09T15:47:02Z</dcterms:modified>
</cp:coreProperties>
</file>